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2"/>
  </p:notesMasterIdLst>
  <p:sldIdLst>
    <p:sldId id="256" r:id="rId2"/>
    <p:sldId id="303" r:id="rId3"/>
    <p:sldId id="401" r:id="rId4"/>
    <p:sldId id="416" r:id="rId5"/>
    <p:sldId id="411" r:id="rId6"/>
    <p:sldId id="422" r:id="rId7"/>
    <p:sldId id="429" r:id="rId8"/>
    <p:sldId id="434" r:id="rId9"/>
    <p:sldId id="427" r:id="rId10"/>
    <p:sldId id="4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/>
              <a:t>Computational</a:t>
            </a:r>
            <a:r>
              <a:rPr lang="en-US" sz="10000" b="1" u="sng" dirty="0" smtClean="0">
                <a:cs typeface="+mn-cs"/>
              </a:rPr>
              <a:t> 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92429" y="1725758"/>
                <a:ext cx="10830451" cy="44857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6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26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𝑁𝑢𝑚𝑏𝑒𝑟</m:t>
                    </m:r>
                    <m:r>
                      <a:rPr lang="en-US" sz="26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6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  <m:r>
                      <a:rPr lang="he-IL" sz="26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בהינתן קבוצה של מספרים ומספר 𝑘.</a:t>
                </a:r>
                <a: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אפשר לחלק את הקבוצה ל-2 קבוצות שההפרש בינהן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 בעיה זו הינה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2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6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6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2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– בהינתן גרף דו צדדי "ישר", האם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חלוקה של כל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לשתי קבוצות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בלתי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תלויות (אין קשתות בין קודקודי הקבוצה)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כך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שסכומי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משקלי 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 שתי הקבוצות שווים?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ש-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𝑩𝑷</m:t>
                    </m:r>
                  </m:oMath>
                </a14:m>
                <a:r>
                  <a:rPr lang="he-IL" sz="2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𝑵𝑷𝑪</m:t>
                    </m:r>
                  </m:oMath>
                </a14:m>
                <a:endParaRPr lang="en-US" sz="26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" y="1725758"/>
                <a:ext cx="10830451" cy="4485718"/>
              </a:xfrm>
              <a:prstGeom prst="rect">
                <a:avLst/>
              </a:prstGeom>
              <a:blipFill>
                <a:blip r:embed="rId2"/>
                <a:stretch>
                  <a:fillRect t="-1766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91082" y="5480406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9099" y="5480406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  <a:endCxn id="3" idx="6"/>
          </p:cNvCxnSpPr>
          <p:nvPr/>
        </p:nvCxnSpPr>
        <p:spPr>
          <a:xfrm flipH="1">
            <a:off x="1171087" y="5808817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082" y="4756320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79099" y="4756320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  <a:endCxn id="9" idx="6"/>
          </p:cNvCxnSpPr>
          <p:nvPr/>
        </p:nvCxnSpPr>
        <p:spPr>
          <a:xfrm flipH="1">
            <a:off x="1171087" y="5084731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Classification of problems</a:t>
            </a:r>
            <a:endParaRPr lang="en-US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59" y="141568"/>
            <a:ext cx="2730321" cy="25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רעיון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לאמת פתרון בעיה בזמן פולינומיאלי</a:t>
                </a: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  <a:blipFill rotWithShape="0">
                <a:blip r:embed="rId2"/>
                <a:stretch>
                  <a:fillRect l="-793" t="-8235" r="-793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79" y="2059407"/>
            <a:ext cx="3968840" cy="23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אינה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קלה מכל בעיות ה-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קיימת רדוקציה מבעיית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  <a:blipFill rotWithShape="0">
                <a:blip r:embed="rId4"/>
                <a:stretch>
                  <a:fillRect l="-548" t="-610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שלבים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שניתן לאמת פתרון בעיה בזמן פולינומיאלי</a:t>
                </a:r>
              </a:p>
              <a:p>
                <a:pPr algn="r" rtl="1"/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בחרו בעיה מוכרת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𝐶𝑜𝑚𝑝𝑙𝑒𝑡𝑒</m:t>
                    </m:r>
                  </m:oMath>
                </a14:m>
                <a:endParaRPr lang="he-IL" sz="2800" i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תארו טרנספורמציה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שממפה כל 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שכל איבר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 אם ורק אם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</a:t>
                </a: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שהאלגוריתם לחישוב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פולינומיאלי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t="-2950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6" y="4152728"/>
            <a:ext cx="2051530" cy="20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29" y="2541350"/>
            <a:ext cx="2204053" cy="28840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54" y="2541350"/>
            <a:ext cx="2204053" cy="2884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962" y="1860349"/>
            <a:ext cx="1686451" cy="605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 smtClean="0"/>
              <a:t>K-CLIQUE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485" y="4292657"/>
            <a:ext cx="1817485" cy="150682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79557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480976" y="1860348"/>
            <a:ext cx="1987990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 err="1"/>
              <a:t>Vetrex</a:t>
            </a:r>
            <a:r>
              <a:rPr lang="en-US" altLang="en-US" sz="2800" b="1" u="sng" dirty="0"/>
              <a:t> Cover 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6" y="2541350"/>
            <a:ext cx="1888955" cy="3197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074" y="2465663"/>
            <a:ext cx="1873794" cy="350271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408346" y="3271234"/>
            <a:ext cx="2086377" cy="2807594"/>
          </a:xfrm>
          <a:custGeom>
            <a:avLst/>
            <a:gdLst>
              <a:gd name="connsiteX0" fmla="*/ 540913 w 2086377"/>
              <a:gd name="connsiteY0" fmla="*/ 0 h 2807594"/>
              <a:gd name="connsiteX1" fmla="*/ 0 w 2086377"/>
              <a:gd name="connsiteY1" fmla="*/ 231820 h 2807594"/>
              <a:gd name="connsiteX2" fmla="*/ 12879 w 2086377"/>
              <a:gd name="connsiteY2" fmla="*/ 940158 h 2807594"/>
              <a:gd name="connsiteX3" fmla="*/ 862885 w 2086377"/>
              <a:gd name="connsiteY3" fmla="*/ 991673 h 2807594"/>
              <a:gd name="connsiteX4" fmla="*/ 837127 w 2086377"/>
              <a:gd name="connsiteY4" fmla="*/ 1712890 h 2807594"/>
              <a:gd name="connsiteX5" fmla="*/ 38637 w 2086377"/>
              <a:gd name="connsiteY5" fmla="*/ 2021983 h 2807594"/>
              <a:gd name="connsiteX6" fmla="*/ 38637 w 2086377"/>
              <a:gd name="connsiteY6" fmla="*/ 2768958 h 2807594"/>
              <a:gd name="connsiteX7" fmla="*/ 785611 w 2086377"/>
              <a:gd name="connsiteY7" fmla="*/ 2807594 h 2807594"/>
              <a:gd name="connsiteX8" fmla="*/ 1223493 w 2086377"/>
              <a:gd name="connsiteY8" fmla="*/ 2034862 h 2807594"/>
              <a:gd name="connsiteX9" fmla="*/ 1249251 w 2086377"/>
              <a:gd name="connsiteY9" fmla="*/ 940158 h 2807594"/>
              <a:gd name="connsiteX10" fmla="*/ 2086377 w 2086377"/>
              <a:gd name="connsiteY10" fmla="*/ 811369 h 2807594"/>
              <a:gd name="connsiteX11" fmla="*/ 2086377 w 2086377"/>
              <a:gd name="connsiteY11" fmla="*/ 0 h 2807594"/>
              <a:gd name="connsiteX12" fmla="*/ 540913 w 2086377"/>
              <a:gd name="connsiteY12" fmla="*/ 0 h 28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6377" h="2807594">
                <a:moveTo>
                  <a:pt x="540913" y="0"/>
                </a:moveTo>
                <a:lnTo>
                  <a:pt x="0" y="231820"/>
                </a:lnTo>
                <a:lnTo>
                  <a:pt x="12879" y="940158"/>
                </a:lnTo>
                <a:lnTo>
                  <a:pt x="862885" y="991673"/>
                </a:lnTo>
                <a:lnTo>
                  <a:pt x="837127" y="1712890"/>
                </a:lnTo>
                <a:lnTo>
                  <a:pt x="38637" y="2021983"/>
                </a:lnTo>
                <a:lnTo>
                  <a:pt x="38637" y="2768958"/>
                </a:lnTo>
                <a:lnTo>
                  <a:pt x="785611" y="2807594"/>
                </a:lnTo>
                <a:lnTo>
                  <a:pt x="1223493" y="2034862"/>
                </a:lnTo>
                <a:lnTo>
                  <a:pt x="1249251" y="940158"/>
                </a:lnTo>
                <a:lnTo>
                  <a:pt x="2086377" y="811369"/>
                </a:lnTo>
                <a:lnTo>
                  <a:pt x="2086377" y="0"/>
                </a:lnTo>
                <a:lnTo>
                  <a:pt x="540913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34244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4689194" y="1902387"/>
            <a:ext cx="2355546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/>
              <a:t>INDEPENDENT SET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44" y="2444706"/>
            <a:ext cx="2183205" cy="3695901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847005" y="2382592"/>
            <a:ext cx="1171978" cy="2884867"/>
          </a:xfrm>
          <a:custGeom>
            <a:avLst/>
            <a:gdLst>
              <a:gd name="connsiteX0" fmla="*/ 0 w 1171978"/>
              <a:gd name="connsiteY0" fmla="*/ 0 h 2884867"/>
              <a:gd name="connsiteX1" fmla="*/ 25758 w 1171978"/>
              <a:gd name="connsiteY1" fmla="*/ 2021983 h 2884867"/>
              <a:gd name="connsiteX2" fmla="*/ 605307 w 1171978"/>
              <a:gd name="connsiteY2" fmla="*/ 2884867 h 2884867"/>
              <a:gd name="connsiteX3" fmla="*/ 1159099 w 1171978"/>
              <a:gd name="connsiteY3" fmla="*/ 2884867 h 2884867"/>
              <a:gd name="connsiteX4" fmla="*/ 1171978 w 1171978"/>
              <a:gd name="connsiteY4" fmla="*/ 2099256 h 2884867"/>
              <a:gd name="connsiteX5" fmla="*/ 772733 w 1171978"/>
              <a:gd name="connsiteY5" fmla="*/ 1996225 h 2884867"/>
              <a:gd name="connsiteX6" fmla="*/ 759854 w 1171978"/>
              <a:gd name="connsiteY6" fmla="*/ 25757 h 2884867"/>
              <a:gd name="connsiteX7" fmla="*/ 0 w 1171978"/>
              <a:gd name="connsiteY7" fmla="*/ 0 h 28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978" h="2884867">
                <a:moveTo>
                  <a:pt x="0" y="0"/>
                </a:moveTo>
                <a:lnTo>
                  <a:pt x="25758" y="2021983"/>
                </a:lnTo>
                <a:lnTo>
                  <a:pt x="605307" y="2884867"/>
                </a:lnTo>
                <a:lnTo>
                  <a:pt x="1159099" y="2884867"/>
                </a:lnTo>
                <a:lnTo>
                  <a:pt x="1171978" y="2099256"/>
                </a:lnTo>
                <a:lnTo>
                  <a:pt x="772733" y="1996225"/>
                </a:lnTo>
                <a:lnTo>
                  <a:pt x="759854" y="25757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639079" y="1847226"/>
            <a:ext cx="125208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K-COLOR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169234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575436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0192718" y="1820823"/>
            <a:ext cx="113559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blipFill rotWithShape="0">
                <a:blip r:embed="rId6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blipFill rotWithShape="0">
                <a:blip r:embed="rId7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10259711" y="4140235"/>
            <a:ext cx="1284950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3-CNF-SAT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04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4" grpId="0" animBg="1"/>
      <p:bldP spid="17" grpId="0"/>
      <p:bldP spid="20" grpId="0" animBg="1"/>
      <p:bldP spid="22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44699" y="1806611"/>
                <a:ext cx="11587321" cy="44138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מלאה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</a:t>
                </a:r>
                <a:r>
                  <a:rPr lang="en-US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שייכת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25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" y="1806611"/>
                <a:ext cx="11587321" cy="4413883"/>
              </a:xfrm>
              <a:prstGeom prst="rect">
                <a:avLst/>
              </a:prstGeom>
              <a:blipFill>
                <a:blip r:embed="rId2"/>
                <a:stretch>
                  <a:fillRect t="-967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9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737361"/>
            <a:ext cx="3551411" cy="2474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808592" y="2055780"/>
                <a:ext cx="10830451" cy="310595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מוגדרת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באופן הבא: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גרף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שלם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ב-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קיימות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קליקות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זרות המכסות את כל קודקודי הגרף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קליקות זרות – ללא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קודקודים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משותפים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(הקליקות לא חייבות להיות באותו הגודל)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במדוייק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שבעיית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שייכת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2" y="2055780"/>
                <a:ext cx="10830451" cy="3105955"/>
              </a:xfrm>
              <a:prstGeom prst="rect">
                <a:avLst/>
              </a:prstGeom>
              <a:blipFill>
                <a:blip r:embed="rId3"/>
                <a:stretch>
                  <a:fillRect t="-2353" r="-1464" b="-3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9" y="1949162"/>
            <a:ext cx="2993541" cy="1909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58052" y="1831749"/>
                <a:ext cx="1301081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</m:oMath>
                  </m:oMathPara>
                </a14:m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2" y="1831749"/>
                <a:ext cx="1301081" cy="480087"/>
              </a:xfrm>
              <a:prstGeom prst="rect">
                <a:avLst/>
              </a:prstGeom>
              <a:blipFill>
                <a:blip r:embed="rId5"/>
                <a:stretch>
                  <a:fillRect t="-12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559029" y="1685483"/>
            <a:ext cx="1301081" cy="480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cs typeface="Narkisim" panose="020E0502050101010101" pitchFamily="34" charset="-79"/>
              </a:rPr>
              <a:t>דוגמא</a:t>
            </a:r>
            <a:r>
              <a:rPr lang="he-IL" sz="3200" dirty="0" smtClean="0">
                <a:solidFill>
                  <a:schemeClr val="tx1"/>
                </a:solidFill>
                <a:cs typeface="Narkisim" panose="020E0502050101010101" pitchFamily="34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13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92429" y="1725758"/>
                <a:ext cx="10830451" cy="11010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6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𝑁𝑢𝑚𝑏𝑒𝑟</m:t>
                    </m:r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  <m:r>
                      <a:rPr lang="he-IL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בהינתן קבוצה של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מספרים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ומספר 𝑘.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אפשר לחלק את הקבוצה ל-2 קבוצות שההפרש בינהן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 בעיה זו הינה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" y="1725758"/>
                <a:ext cx="10830451" cy="1101076"/>
              </a:xfrm>
              <a:prstGeom prst="rect">
                <a:avLst/>
              </a:prstGeom>
              <a:blipFill>
                <a:blip r:embed="rId2"/>
                <a:stretch>
                  <a:fillRect t="-7182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4190257" y="3176515"/>
                <a:ext cx="3634793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6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</m:oMath>
                  </m:oMathPara>
                </a14:m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57" y="3176515"/>
                <a:ext cx="3634793" cy="480087"/>
              </a:xfrm>
              <a:prstGeom prst="rect">
                <a:avLst/>
              </a:prstGeom>
              <a:blipFill>
                <a:blip r:embed="rId3"/>
                <a:stretch>
                  <a:fillRect t="-12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770335" y="4412038"/>
                <a:ext cx="4494685" cy="12383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6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𝑘</m:t>
                      </m:r>
                    </m:oMath>
                  </m:oMathPara>
                </a14:m>
                <a:r>
                  <a:rPr lang="en-US" sz="32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/>
                </a:r>
                <a:br>
                  <a:rPr lang="en-US" sz="32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</a:br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35" y="4412038"/>
                <a:ext cx="4494685" cy="1238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10303727" y="2835126"/>
            <a:ext cx="1301081" cy="480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cs typeface="Narkisim" panose="020E0502050101010101" pitchFamily="34" charset="-79"/>
              </a:rPr>
              <a:t>דוגמא</a:t>
            </a:r>
            <a:r>
              <a:rPr lang="he-IL" sz="3200" dirty="0" smtClean="0">
                <a:solidFill>
                  <a:schemeClr val="tx1"/>
                </a:solidFill>
                <a:cs typeface="Narkisim" panose="020E0502050101010101" pitchFamily="34" charset="-79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419171" y="3176514"/>
            <a:ext cx="1291788" cy="480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cs typeface="Narkisim" panose="020E0502050101010101" pitchFamily="34" charset="-79"/>
              </a:rPr>
              <a:t>בהינתן: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532650" y="4345131"/>
                <a:ext cx="2178309" cy="8903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הבעיה תכריע</a:t>
                </a:r>
                <a:r>
                  <a:rPr lang="en-US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𝑇𝑟𝑢𝑒</m:t>
                      </m:r>
                    </m:oMath>
                  </m:oMathPara>
                </a14:m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50" y="4345131"/>
                <a:ext cx="2178309" cy="890367"/>
              </a:xfrm>
              <a:prstGeom prst="rect">
                <a:avLst/>
              </a:prstGeom>
              <a:blipFill>
                <a:blip r:embed="rId5"/>
                <a:stretch>
                  <a:fillRect l="-2786" t="-13514" r="-6685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92429" y="1725758"/>
                <a:ext cx="10830451" cy="319237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דו צדדי "ישר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" (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ממושקל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 גרף דו צדדי (מספר זוגי של קודקודים, לא מכוון)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בו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קודקוד</a:t>
                </a:r>
                <a: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מחובר לצלע אחת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בדיוק ולכל 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משקל.</a:t>
                </a:r>
                <a:endParaRPr lang="he-IL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6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6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26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– בהינתן גרף דו צדדי "ישר", האם קיימת חלוקה של כל </a:t>
                </a:r>
                <a: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לשתי קבוצות בלתי תלויות (אין קשתות בין קודקודי הקבוצה) </a:t>
                </a:r>
                <a: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כך שסכומי משקלי </a:t>
                </a:r>
                <a:r>
                  <a:rPr lang="he-IL" sz="26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של שתי הקבוצות שווים? </a:t>
                </a:r>
                <a: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ש-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" y="1725758"/>
                <a:ext cx="10830451" cy="3192372"/>
              </a:xfrm>
              <a:prstGeom prst="rect">
                <a:avLst/>
              </a:prstGeom>
              <a:blipFill>
                <a:blip r:embed="rId2"/>
                <a:stretch>
                  <a:fillRect t="-1718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226246" y="5263094"/>
                <a:ext cx="5050359" cy="9475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4</m:t>
                      </m:r>
                    </m:oMath>
                  </m:oMathPara>
                </a14:m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</a:br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6" y="5263094"/>
                <a:ext cx="5050359" cy="947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10121799" y="4678086"/>
            <a:ext cx="1301081" cy="480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cs typeface="Narkisim" panose="020E0502050101010101" pitchFamily="34" charset="-79"/>
              </a:rPr>
              <a:t>דוגמא</a:t>
            </a:r>
            <a:r>
              <a:rPr lang="he-IL" sz="3200" dirty="0" smtClean="0">
                <a:solidFill>
                  <a:schemeClr val="tx1"/>
                </a:solidFill>
                <a:cs typeface="Narkisim" panose="020E0502050101010101" pitchFamily="34" charset="-79"/>
              </a:rPr>
              <a:t>: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555617" y="5402172"/>
            <a:ext cx="1291788" cy="480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cs typeface="Narkisim" panose="020E0502050101010101" pitchFamily="34" charset="-79"/>
              </a:rPr>
              <a:t>בהינתן: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1578942" y="4345622"/>
                <a:ext cx="2178309" cy="8903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הבעיה תכריע</a:t>
                </a:r>
                <a:r>
                  <a:rPr lang="en-US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𝑇𝑟𝑢𝑒</m:t>
                      </m:r>
                    </m:oMath>
                  </m:oMathPara>
                </a14:m>
                <a:endParaRPr lang="he-IL" sz="32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42" y="4345622"/>
                <a:ext cx="2178309" cy="890367"/>
              </a:xfrm>
              <a:prstGeom prst="rect">
                <a:avLst/>
              </a:prstGeom>
              <a:blipFill>
                <a:blip r:embed="rId4"/>
                <a:stretch>
                  <a:fillRect l="-2507" t="-13514" r="-6964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781777" y="5553848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69794" y="5553848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2"/>
            <a:endCxn id="19" idx="6"/>
          </p:cNvCxnSpPr>
          <p:nvPr/>
        </p:nvCxnSpPr>
        <p:spPr>
          <a:xfrm flipH="1">
            <a:off x="7461782" y="5882259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81777" y="4829762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569794" y="4829762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flipH="1">
            <a:off x="7461782" y="5158173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1"/>
              <p:cNvSpPr txBox="1">
                <a:spLocks/>
              </p:cNvSpPr>
              <p:nvPr/>
            </p:nvSpPr>
            <p:spPr>
              <a:xfrm>
                <a:off x="6040081" y="4589717"/>
                <a:ext cx="1301081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81" y="4589717"/>
                <a:ext cx="1301081" cy="480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007654" y="5367268"/>
                <a:ext cx="1301081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4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54" y="5367268"/>
                <a:ext cx="1301081" cy="480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7828098" y="4616775"/>
                <a:ext cx="1301081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4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098" y="4616775"/>
                <a:ext cx="1301081" cy="480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7828097" y="5320476"/>
                <a:ext cx="1301081" cy="4800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400" dirty="0" smtClean="0">
                  <a:solidFill>
                    <a:schemeClr val="tx1"/>
                  </a:solidFill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097" y="5320476"/>
                <a:ext cx="1301081" cy="480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10" grpId="0"/>
      <p:bldP spid="11" grpId="0"/>
      <p:bldP spid="17" grpId="0" animBg="1"/>
      <p:bldP spid="18" grpId="0" animBg="1"/>
      <p:bldP spid="26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21427</TotalTime>
  <Words>615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Computational Models   </vt:lpstr>
      <vt:lpstr> Practice session 11  Classification of problems</vt:lpstr>
      <vt:lpstr>הוכחת NP-Complete - רעיון</vt:lpstr>
      <vt:lpstr>הוכחת NP-Complete - שלבים</vt:lpstr>
      <vt:lpstr>בעיות NP-Complete מוכרות</vt:lpstr>
      <vt:lpstr>תרגיל 1 </vt:lpstr>
      <vt:lpstr>תרגיל 2 </vt:lpstr>
      <vt:lpstr>תרגיל 3 </vt:lpstr>
      <vt:lpstr>תרגיל 3 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1057</cp:revision>
  <dcterms:created xsi:type="dcterms:W3CDTF">2015-10-15T14:05:25Z</dcterms:created>
  <dcterms:modified xsi:type="dcterms:W3CDTF">2020-06-14T12:29:04Z</dcterms:modified>
</cp:coreProperties>
</file>