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303" r:id="rId3"/>
    <p:sldId id="371" r:id="rId4"/>
    <p:sldId id="387" r:id="rId5"/>
    <p:sldId id="373" r:id="rId6"/>
    <p:sldId id="374" r:id="rId7"/>
    <p:sldId id="375" r:id="rId8"/>
    <p:sldId id="376" r:id="rId9"/>
    <p:sldId id="377" r:id="rId10"/>
    <p:sldId id="378" r:id="rId11"/>
    <p:sldId id="310" r:id="rId12"/>
    <p:sldId id="321" r:id="rId13"/>
    <p:sldId id="359" r:id="rId14"/>
    <p:sldId id="360" r:id="rId15"/>
    <p:sldId id="361" r:id="rId16"/>
    <p:sldId id="362" r:id="rId17"/>
    <p:sldId id="363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0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1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0.png"/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0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17.png"/><Relationship Id="rId9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80.png"/><Relationship Id="rId7" Type="http://schemas.openxmlformats.org/officeDocument/2006/relationships/image" Target="../media/image170.png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0.pn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>
                <a:cs typeface="+mn-cs"/>
              </a:rPr>
              <a:t>Computation </a:t>
            </a:r>
            <a:r>
              <a:rPr lang="en-US" sz="10000" b="1" u="sng" dirty="0" smtClean="0">
                <a:cs typeface="+mn-cs"/>
              </a:rPr>
              <a:t>Models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139" y="3577407"/>
            <a:ext cx="5639116" cy="2627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5"/>
            <a:ext cx="10923859" cy="146218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RE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13818" y="4069479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00" y="3109690"/>
            <a:ext cx="5474118" cy="306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solidFill>
                  <a:schemeClr val="tx1"/>
                </a:solidFill>
              </a:rPr>
              <a:t>שפות לא רגולריות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108360" y="3361388"/>
            <a:ext cx="3425780" cy="2871990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1811" y="3683360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u="sng" dirty="0" smtClean="0"/>
              <a:t>שפות רגולריות</a:t>
            </a:r>
            <a:endParaRPr lang="en-US" sz="28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477772" y="1981212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u="sng" dirty="0" smtClean="0"/>
              <a:t>שפות לא רגולריות</a:t>
            </a:r>
            <a:endParaRPr lang="en-US" sz="2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88209" y="4435149"/>
                <a:ext cx="8189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209" y="4435149"/>
                <a:ext cx="81894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40330" y="4235858"/>
                <a:ext cx="16566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𝑏𝑎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330" y="4235858"/>
                <a:ext cx="165660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07216" y="5492001"/>
                <a:ext cx="10155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216" y="5492001"/>
                <a:ext cx="101553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54697" y="4977235"/>
                <a:ext cx="11046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697" y="4977235"/>
                <a:ext cx="110466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48858" y="2506844"/>
                <a:ext cx="23734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858" y="2506844"/>
                <a:ext cx="237340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688039" y="2504432"/>
                <a:ext cx="29980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039" y="2504432"/>
                <a:ext cx="299806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71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solidFill>
                  <a:schemeClr val="tx1"/>
                </a:solidFill>
              </a:rPr>
              <a:t>למת הניפוח (</a:t>
            </a:r>
            <a:r>
              <a:rPr lang="en-US" dirty="0">
                <a:solidFill>
                  <a:schemeClr val="tx1"/>
                </a:solidFill>
              </a:rPr>
              <a:t>The Pumping </a:t>
            </a:r>
            <a:r>
              <a:rPr lang="en-US" dirty="0" smtClean="0">
                <a:solidFill>
                  <a:schemeClr val="tx1"/>
                </a:solidFill>
              </a:rPr>
              <a:t>Lemma</a:t>
            </a:r>
            <a:r>
              <a:rPr lang="he-IL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84136" y="1871482"/>
                <a:ext cx="5218524" cy="627017"/>
              </a:xfrm>
            </p:spPr>
            <p:txBody>
              <a:bodyPr>
                <a:normAutofit/>
              </a:bodyPr>
              <a:lstStyle/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בהינתן שפה רגולרית אינסופית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endParaRPr lang="he-IL" sz="3200" i="1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4136" y="1871482"/>
                <a:ext cx="5218524" cy="627017"/>
              </a:xfrm>
              <a:blipFill>
                <a:blip r:embed="rId3"/>
                <a:stretch>
                  <a:fillRect t="-18447" r="-4434" b="-19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41669" y="1871482"/>
                <a:ext cx="6126480" cy="75580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קיים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DFA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בעל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מצבים המקבל את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69" y="1871482"/>
                <a:ext cx="6126480" cy="755805"/>
              </a:xfrm>
              <a:prstGeom prst="rect">
                <a:avLst/>
              </a:prstGeom>
              <a:blipFill>
                <a:blip r:embed="rId4"/>
                <a:stretch>
                  <a:fillRect t="-15323" r="-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6684136" y="2757978"/>
                <a:ext cx="5218524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בהינתן מילה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כך ש-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136" y="2757978"/>
                <a:ext cx="5218524" cy="627017"/>
              </a:xfrm>
              <a:prstGeom prst="rect">
                <a:avLst/>
              </a:prstGeom>
              <a:blipFill>
                <a:blip r:embed="rId5"/>
                <a:stretch>
                  <a:fillRect t="-17476" r="-4434" b="-19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51516" y="2757978"/>
                <a:ext cx="6216633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קיים מסלול על האוטומט המקבל את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</m:oMath>
                </a14:m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" y="2757978"/>
                <a:ext cx="6216633" cy="627017"/>
              </a:xfrm>
              <a:prstGeom prst="rect">
                <a:avLst/>
              </a:prstGeom>
              <a:blipFill>
                <a:blip r:embed="rId6"/>
                <a:stretch>
                  <a:fillRect t="-17476" r="-3824" b="-19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3104" y="3689406"/>
            <a:ext cx="6639119" cy="859611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 rot="5400000">
            <a:off x="5949662" y="1259593"/>
            <a:ext cx="229921" cy="48319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5738993" y="3135723"/>
                <a:ext cx="707881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𝑤</m:t>
                      </m:r>
                    </m:oMath>
                  </m:oMathPara>
                </a14:m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993" y="3135723"/>
                <a:ext cx="707881" cy="6270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9453092" y="4662090"/>
                <a:ext cx="2449567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אם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092" y="4662090"/>
                <a:ext cx="2449567" cy="627017"/>
              </a:xfrm>
              <a:prstGeom prst="rect">
                <a:avLst/>
              </a:prstGeom>
              <a:blipFill>
                <a:blip r:embed="rId9"/>
                <a:stretch>
                  <a:fillRect t="-18447" r="-9701" b="-19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-1428694" y="4713606"/>
                <a:ext cx="10773608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על פי עקרון שובך היונים, קיים מצב </a:t>
                </a:r>
                <a14:m>
                  <m:oMath xmlns:m="http://schemas.openxmlformats.org/officeDocument/2006/math">
                    <m:r>
                      <a:rPr lang="en-US" sz="275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𝑞</m:t>
                    </m:r>
                  </m:oMath>
                </a14:m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שיחזור על עצמו במסלול של </a:t>
                </a:r>
                <a14:m>
                  <m:oMath xmlns:m="http://schemas.openxmlformats.org/officeDocument/2006/math">
                    <m:r>
                      <a:rPr lang="en-US" sz="275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</m:oMath>
                </a14:m>
                <a:endParaRPr lang="he-IL" sz="275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8694" y="4713606"/>
                <a:ext cx="10773608" cy="627017"/>
              </a:xfrm>
              <a:prstGeom prst="rect">
                <a:avLst/>
              </a:prstGeom>
              <a:blipFill>
                <a:blip r:embed="rId10"/>
                <a:stretch>
                  <a:fillRect t="-14563" r="-1868"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2290293" y="5719299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6024093" y="5706599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8919693" y="5719299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433293" y="5719299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1833093" y="594789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2823693" y="594789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966693" y="594789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5490693" y="593519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>
            <a:off x="6557493" y="593519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Oval 18"/>
          <p:cNvSpPr>
            <a:spLocks noChangeArrowheads="1"/>
          </p:cNvSpPr>
          <p:nvPr/>
        </p:nvSpPr>
        <p:spPr bwMode="auto">
          <a:xfrm>
            <a:off x="6481293" y="5289107"/>
            <a:ext cx="299964" cy="35995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8" name="Oval 19"/>
          <p:cNvSpPr>
            <a:spLocks noChangeArrowheads="1"/>
          </p:cNvSpPr>
          <p:nvPr/>
        </p:nvSpPr>
        <p:spPr bwMode="auto">
          <a:xfrm>
            <a:off x="5801840" y="5293803"/>
            <a:ext cx="365125" cy="328199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 flipV="1">
            <a:off x="6481293" y="5630399"/>
            <a:ext cx="76200" cy="152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>
            <a:off x="6035133" y="5628745"/>
            <a:ext cx="115602" cy="1293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1" name="Freeform 22"/>
          <p:cNvSpPr>
            <a:spLocks/>
          </p:cNvSpPr>
          <p:nvPr/>
        </p:nvSpPr>
        <p:spPr bwMode="auto">
          <a:xfrm>
            <a:off x="6051473" y="5207477"/>
            <a:ext cx="468458" cy="109443"/>
          </a:xfrm>
          <a:custGeom>
            <a:avLst/>
            <a:gdLst>
              <a:gd name="T0" fmla="*/ 2147483647 w 864"/>
              <a:gd name="T1" fmla="*/ 826611250 h 328"/>
              <a:gd name="T2" fmla="*/ 1693545000 w 864"/>
              <a:gd name="T3" fmla="*/ 221773750 h 328"/>
              <a:gd name="T4" fmla="*/ 483870000 w 864"/>
              <a:gd name="T5" fmla="*/ 100806250 h 328"/>
              <a:gd name="T6" fmla="*/ 0 w 864"/>
              <a:gd name="T7" fmla="*/ 826611250 h 328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328"/>
              <a:gd name="T14" fmla="*/ 864 w 864"/>
              <a:gd name="T15" fmla="*/ 328 h 3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2" name="Line 23"/>
          <p:cNvSpPr>
            <a:spLocks noChangeShapeType="1"/>
          </p:cNvSpPr>
          <p:nvPr/>
        </p:nvSpPr>
        <p:spPr bwMode="auto">
          <a:xfrm>
            <a:off x="8233893" y="594789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3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874385"/>
              </p:ext>
            </p:extLst>
          </p:nvPr>
        </p:nvGraphicFramePr>
        <p:xfrm>
          <a:off x="6176493" y="5782799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name="Equation" r:id="rId11" imgW="266584" imgH="368140" progId="Equation.3">
                  <p:embed/>
                </p:oleObj>
              </mc:Choice>
              <mc:Fallback>
                <p:oleObj name="Equation" r:id="rId11" imgW="266584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493" y="5782799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4576293" y="5522074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......</a:t>
            </a: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319493" y="5522074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......</a:t>
            </a:r>
          </a:p>
        </p:txBody>
      </p:sp>
      <p:sp>
        <p:nvSpPr>
          <p:cNvPr id="36" name="Oval 27"/>
          <p:cNvSpPr>
            <a:spLocks noChangeArrowheads="1"/>
          </p:cNvSpPr>
          <p:nvPr/>
        </p:nvSpPr>
        <p:spPr bwMode="auto">
          <a:xfrm>
            <a:off x="8843493" y="5643099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7" name="Left Brace 36"/>
          <p:cNvSpPr/>
          <p:nvPr/>
        </p:nvSpPr>
        <p:spPr>
          <a:xfrm rot="16200000">
            <a:off x="5773487" y="3434008"/>
            <a:ext cx="115921" cy="6176495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/>
              <p:cNvSpPr txBox="1">
                <a:spLocks/>
              </p:cNvSpPr>
              <p:nvPr/>
            </p:nvSpPr>
            <p:spPr>
              <a:xfrm>
                <a:off x="5479652" y="6460948"/>
                <a:ext cx="707881" cy="28452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</m:oMath>
                  </m:oMathPara>
                </a14:m>
                <a:endParaRPr lang="he-IL" sz="3200" b="1" dirty="0">
                  <a:solidFill>
                    <a:schemeClr val="bg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3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652" y="6460948"/>
                <a:ext cx="707881" cy="284527"/>
              </a:xfrm>
              <a:prstGeom prst="rect">
                <a:avLst/>
              </a:prstGeom>
              <a:blipFill>
                <a:blip r:embed="rId13"/>
                <a:stretch>
                  <a:fillRect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154548" y="1840392"/>
            <a:ext cx="11760990" cy="5422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41669" y="2545891"/>
            <a:ext cx="11760990" cy="2015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41669" y="4604124"/>
            <a:ext cx="11760990" cy="22538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ine 15"/>
          <p:cNvSpPr>
            <a:spLocks noChangeShapeType="1"/>
          </p:cNvSpPr>
          <p:nvPr/>
        </p:nvSpPr>
        <p:spPr bwMode="auto">
          <a:xfrm flipH="1">
            <a:off x="6294551" y="2107847"/>
            <a:ext cx="457200" cy="17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 flipH="1">
            <a:off x="6293907" y="2983795"/>
            <a:ext cx="457200" cy="17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 flipH="1">
            <a:off x="9332035" y="4915263"/>
            <a:ext cx="32331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5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7" grpId="0" animBg="1"/>
      <p:bldP spid="14" grpId="0"/>
      <p:bldP spid="15" grpId="0"/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5" grpId="0"/>
      <p:bldP spid="36" grpId="0" animBg="1"/>
      <p:bldP spid="37" grpId="0" animBg="1"/>
      <p:bldP spid="38" grpId="0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solidFill>
                  <a:schemeClr val="tx1"/>
                </a:solidFill>
              </a:rPr>
              <a:t>למת הניפוח (</a:t>
            </a:r>
            <a:r>
              <a:rPr lang="en-US" dirty="0">
                <a:solidFill>
                  <a:schemeClr val="tx1"/>
                </a:solidFill>
              </a:rPr>
              <a:t>The Pumping </a:t>
            </a:r>
            <a:r>
              <a:rPr lang="en-US" dirty="0" smtClean="0">
                <a:solidFill>
                  <a:schemeClr val="tx1"/>
                </a:solidFill>
              </a:rPr>
              <a:t>Lemma</a:t>
            </a:r>
            <a:r>
              <a:rPr lang="he-IL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2789566" y="1872371"/>
                <a:ext cx="9203245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נניח ש-</a:t>
                </a:r>
                <a14:m>
                  <m:oMath xmlns:m="http://schemas.openxmlformats.org/officeDocument/2006/math">
                    <m:r>
                      <a:rPr lang="en-US" sz="275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𝑞</m:t>
                    </m:r>
                  </m:oMath>
                </a14:m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הוא המצב הראשון שחוזר על עצמו, ניתן לסמן: </a:t>
                </a:r>
                <a14:m>
                  <m:oMath xmlns:m="http://schemas.openxmlformats.org/officeDocument/2006/math"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𝑥𝑦𝑧</m:t>
                    </m:r>
                  </m:oMath>
                </a14:m>
                <a:endParaRPr lang="he-IL" sz="275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566" y="1872371"/>
                <a:ext cx="9203245" cy="627017"/>
              </a:xfrm>
              <a:prstGeom prst="rect">
                <a:avLst/>
              </a:prstGeom>
              <a:blipFill rotWithShape="0">
                <a:blip r:embed="rId3"/>
                <a:stretch>
                  <a:fillRect t="-14563" r="-2253"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utoShape 68"/>
          <p:cNvSpPr>
            <a:spLocks/>
          </p:cNvSpPr>
          <p:nvPr/>
        </p:nvSpPr>
        <p:spPr bwMode="auto">
          <a:xfrm rot="16200000">
            <a:off x="3669981" y="1264438"/>
            <a:ext cx="457200" cy="3276600"/>
          </a:xfrm>
          <a:prstGeom prst="rightBrace">
            <a:avLst>
              <a:gd name="adj1" fmla="val 597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7" name="AutoShape 69"/>
          <p:cNvSpPr>
            <a:spLocks/>
          </p:cNvSpPr>
          <p:nvPr/>
        </p:nvSpPr>
        <p:spPr bwMode="auto">
          <a:xfrm rot="16200000">
            <a:off x="7733443" y="1727450"/>
            <a:ext cx="381000" cy="2286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8" name="AutoShape 70"/>
          <p:cNvSpPr>
            <a:spLocks/>
          </p:cNvSpPr>
          <p:nvPr/>
        </p:nvSpPr>
        <p:spPr bwMode="auto">
          <a:xfrm rot="16200000">
            <a:off x="6127530" y="2427261"/>
            <a:ext cx="190046" cy="901700"/>
          </a:xfrm>
          <a:prstGeom prst="rightBrace">
            <a:avLst>
              <a:gd name="adj1" fmla="val 4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2" name="Oval 9"/>
          <p:cNvSpPr>
            <a:spLocks noChangeArrowheads="1"/>
          </p:cNvSpPr>
          <p:nvPr/>
        </p:nvSpPr>
        <p:spPr bwMode="auto">
          <a:xfrm>
            <a:off x="2208943" y="348960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3" name="Oval 10"/>
          <p:cNvSpPr>
            <a:spLocks noChangeArrowheads="1"/>
          </p:cNvSpPr>
          <p:nvPr/>
        </p:nvSpPr>
        <p:spPr bwMode="auto">
          <a:xfrm>
            <a:off x="5942743" y="347690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4" name="Oval 11"/>
          <p:cNvSpPr>
            <a:spLocks noChangeArrowheads="1"/>
          </p:cNvSpPr>
          <p:nvPr/>
        </p:nvSpPr>
        <p:spPr bwMode="auto">
          <a:xfrm>
            <a:off x="8838343" y="348960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5" name="Oval 12"/>
          <p:cNvSpPr>
            <a:spLocks noChangeArrowheads="1"/>
          </p:cNvSpPr>
          <p:nvPr/>
        </p:nvSpPr>
        <p:spPr bwMode="auto">
          <a:xfrm>
            <a:off x="3351943" y="348960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6" name="Line 13"/>
          <p:cNvSpPr>
            <a:spLocks noChangeShapeType="1"/>
          </p:cNvSpPr>
          <p:nvPr/>
        </p:nvSpPr>
        <p:spPr bwMode="auto">
          <a:xfrm>
            <a:off x="1751743" y="371820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Line 14"/>
          <p:cNvSpPr>
            <a:spLocks noChangeShapeType="1"/>
          </p:cNvSpPr>
          <p:nvPr/>
        </p:nvSpPr>
        <p:spPr bwMode="auto">
          <a:xfrm>
            <a:off x="2742343" y="371820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3885343" y="371820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5409343" y="370550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6476143" y="370550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Oval 18"/>
          <p:cNvSpPr>
            <a:spLocks noChangeArrowheads="1"/>
          </p:cNvSpPr>
          <p:nvPr/>
        </p:nvSpPr>
        <p:spPr bwMode="auto">
          <a:xfrm>
            <a:off x="6399943" y="3059412"/>
            <a:ext cx="299964" cy="35995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2" name="Oval 19"/>
          <p:cNvSpPr>
            <a:spLocks noChangeArrowheads="1"/>
          </p:cNvSpPr>
          <p:nvPr/>
        </p:nvSpPr>
        <p:spPr bwMode="auto">
          <a:xfrm>
            <a:off x="5720490" y="3064108"/>
            <a:ext cx="365125" cy="328199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 flipV="1">
            <a:off x="6399943" y="3400704"/>
            <a:ext cx="76200" cy="152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5953783" y="3399050"/>
            <a:ext cx="115602" cy="1293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5" name="Freeform 22"/>
          <p:cNvSpPr>
            <a:spLocks/>
          </p:cNvSpPr>
          <p:nvPr/>
        </p:nvSpPr>
        <p:spPr bwMode="auto">
          <a:xfrm>
            <a:off x="5970123" y="2977782"/>
            <a:ext cx="468458" cy="109443"/>
          </a:xfrm>
          <a:custGeom>
            <a:avLst/>
            <a:gdLst>
              <a:gd name="T0" fmla="*/ 2147483647 w 864"/>
              <a:gd name="T1" fmla="*/ 826611250 h 328"/>
              <a:gd name="T2" fmla="*/ 1693545000 w 864"/>
              <a:gd name="T3" fmla="*/ 221773750 h 328"/>
              <a:gd name="T4" fmla="*/ 483870000 w 864"/>
              <a:gd name="T5" fmla="*/ 100806250 h 328"/>
              <a:gd name="T6" fmla="*/ 0 w 864"/>
              <a:gd name="T7" fmla="*/ 826611250 h 328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328"/>
              <a:gd name="T14" fmla="*/ 864 w 864"/>
              <a:gd name="T15" fmla="*/ 328 h 3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6" name="Line 23"/>
          <p:cNvSpPr>
            <a:spLocks noChangeShapeType="1"/>
          </p:cNvSpPr>
          <p:nvPr/>
        </p:nvSpPr>
        <p:spPr bwMode="auto">
          <a:xfrm>
            <a:off x="8152543" y="371820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7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066464"/>
              </p:ext>
            </p:extLst>
          </p:nvPr>
        </p:nvGraphicFramePr>
        <p:xfrm>
          <a:off x="6095143" y="3553104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Equation" r:id="rId4" imgW="266584" imgH="368140" progId="Equation.3">
                  <p:embed/>
                </p:oleObj>
              </mc:Choice>
              <mc:Fallback>
                <p:oleObj name="Equation" r:id="rId4" imgW="266584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143" y="3553104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4494943" y="3292379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......</a:t>
            </a: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7238143" y="3283414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......</a:t>
            </a:r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>
            <a:off x="8762143" y="341340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ontent Placeholder 2"/>
              <p:cNvSpPr txBox="1">
                <a:spLocks/>
              </p:cNvSpPr>
              <p:nvPr/>
            </p:nvSpPr>
            <p:spPr>
              <a:xfrm>
                <a:off x="6004871" y="2277391"/>
                <a:ext cx="468057" cy="55622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𝒚</m:t>
                      </m:r>
                    </m:oMath>
                  </m:oMathPara>
                </a14:m>
                <a:endParaRPr lang="he-IL" sz="3200" b="1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871" y="2277391"/>
                <a:ext cx="468057" cy="55622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ontent Placeholder 2"/>
              <p:cNvSpPr txBox="1">
                <a:spLocks/>
              </p:cNvSpPr>
              <p:nvPr/>
            </p:nvSpPr>
            <p:spPr>
              <a:xfrm>
                <a:off x="3651314" y="2249279"/>
                <a:ext cx="468057" cy="55622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𝒙</m:t>
                      </m:r>
                    </m:oMath>
                  </m:oMathPara>
                </a14:m>
                <a:endParaRPr lang="he-IL" sz="3200" b="1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314" y="2249279"/>
                <a:ext cx="468057" cy="5562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ontent Placeholder 2"/>
              <p:cNvSpPr txBox="1">
                <a:spLocks/>
              </p:cNvSpPr>
              <p:nvPr/>
            </p:nvSpPr>
            <p:spPr>
              <a:xfrm>
                <a:off x="7699915" y="2250192"/>
                <a:ext cx="468057" cy="55622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𝒛</m:t>
                      </m:r>
                    </m:oMath>
                  </m:oMathPara>
                </a14:m>
                <a:endParaRPr lang="he-IL" sz="3200" b="1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915" y="2250192"/>
                <a:ext cx="468057" cy="5562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2"/>
              <p:cNvSpPr txBox="1">
                <a:spLocks/>
              </p:cNvSpPr>
              <p:nvPr/>
            </p:nvSpPr>
            <p:spPr>
              <a:xfrm>
                <a:off x="2886075" y="4325656"/>
                <a:ext cx="7083679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𝑥𝑦</m:t>
                        </m:r>
                      </m:e>
                    </m:d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5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en-US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ו-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7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  <m:r>
                      <a:rPr lang="en-US" sz="27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en-US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ולכן </a:t>
                </a:r>
                <a14:m>
                  <m:oMath xmlns:m="http://schemas.openxmlformats.org/officeDocument/2006/math"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endParaRPr lang="en-US" sz="275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275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075" y="4325656"/>
                <a:ext cx="7083679" cy="627017"/>
              </a:xfrm>
              <a:prstGeom prst="rect">
                <a:avLst/>
              </a:prstGeom>
              <a:blipFill>
                <a:blip r:embed="rId9"/>
                <a:stretch>
                  <a:fillRect t="-14706" r="-2926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Content Placeholder 2"/>
          <p:cNvSpPr txBox="1">
            <a:spLocks/>
          </p:cNvSpPr>
          <p:nvPr/>
        </p:nvSpPr>
        <p:spPr>
          <a:xfrm>
            <a:off x="10018690" y="4325656"/>
            <a:ext cx="1805622" cy="6270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he-IL" sz="2750" dirty="0">
                <a:solidFill>
                  <a:schemeClr val="tx1"/>
                </a:solidFill>
                <a:latin typeface="Narkisim" panose="020E0502050101010101" pitchFamily="34" charset="-79"/>
                <a:ea typeface="Cambria Math" panose="02040503050406030204" pitchFamily="18" charset="0"/>
                <a:cs typeface="Narkisim" panose="020E0502050101010101" pitchFamily="34" charset="-79"/>
              </a:rPr>
              <a:t> </a:t>
            </a:r>
            <a:r>
              <a:rPr lang="he-IL" sz="2750" u="sng" dirty="0" smtClean="0">
                <a:solidFill>
                  <a:schemeClr val="tx1"/>
                </a:solidFill>
                <a:latin typeface="Narkisim" panose="020E0502050101010101" pitchFamily="34" charset="-79"/>
                <a:ea typeface="Cambria Math" panose="02040503050406030204" pitchFamily="18" charset="0"/>
                <a:cs typeface="Narkisim" panose="020E0502050101010101" pitchFamily="34" charset="-79"/>
              </a:rPr>
              <a:t>נשים לב</a:t>
            </a:r>
            <a:r>
              <a:rPr lang="he-IL" sz="2750" dirty="0" smtClean="0">
                <a:solidFill>
                  <a:schemeClr val="tx1"/>
                </a:solidFill>
                <a:latin typeface="Narkisim" panose="020E0502050101010101" pitchFamily="34" charset="-79"/>
                <a:ea typeface="Cambria Math" panose="02040503050406030204" pitchFamily="18" charset="0"/>
                <a:cs typeface="Narkisim" panose="020E0502050101010101" pitchFamily="34" charset="-79"/>
              </a:rPr>
              <a:t>:</a:t>
            </a:r>
            <a:endParaRPr lang="he-IL" sz="2750" dirty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2"/>
              <p:cNvSpPr txBox="1">
                <a:spLocks/>
              </p:cNvSpPr>
              <p:nvPr/>
            </p:nvSpPr>
            <p:spPr>
              <a:xfrm>
                <a:off x="7641897" y="5013220"/>
                <a:ext cx="2327857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המילה </a:t>
                </a:r>
                <a14:m>
                  <m:oMath xmlns:m="http://schemas.openxmlformats.org/officeDocument/2006/math"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𝑥𝑧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endParaRPr lang="he-IL" sz="275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897" y="5013220"/>
                <a:ext cx="2327857" cy="627017"/>
              </a:xfrm>
              <a:prstGeom prst="rect">
                <a:avLst/>
              </a:prstGeom>
              <a:blipFill rotWithShape="0">
                <a:blip r:embed="rId11"/>
                <a:stretch>
                  <a:fillRect l="-3150" t="-14563" r="-8924"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ontent Placeholder 2"/>
              <p:cNvSpPr txBox="1">
                <a:spLocks/>
              </p:cNvSpPr>
              <p:nvPr/>
            </p:nvSpPr>
            <p:spPr>
              <a:xfrm>
                <a:off x="4816700" y="5013219"/>
                <a:ext cx="2586128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המילה </a:t>
                </a:r>
                <a14:m>
                  <m:oMath xmlns:m="http://schemas.openxmlformats.org/officeDocument/2006/math"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𝑥𝑦𝑦𝑧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endParaRPr lang="he-IL" sz="275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700" y="5013219"/>
                <a:ext cx="2586128" cy="627017"/>
              </a:xfrm>
              <a:prstGeom prst="rect">
                <a:avLst/>
              </a:prstGeom>
              <a:blipFill rotWithShape="0">
                <a:blip r:embed="rId12"/>
                <a:stretch>
                  <a:fillRect l="-7783" t="-14563" r="-8019"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ontent Placeholder 2"/>
              <p:cNvSpPr txBox="1">
                <a:spLocks/>
              </p:cNvSpPr>
              <p:nvPr/>
            </p:nvSpPr>
            <p:spPr>
              <a:xfrm>
                <a:off x="1751743" y="5013218"/>
                <a:ext cx="2825888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המילה </a:t>
                </a:r>
                <a14:m>
                  <m:oMath xmlns:m="http://schemas.openxmlformats.org/officeDocument/2006/math"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𝑥𝑦𝑦𝑦𝑧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endParaRPr lang="he-IL" sz="275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0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743" y="5013218"/>
                <a:ext cx="2825888" cy="627017"/>
              </a:xfrm>
              <a:prstGeom prst="rect">
                <a:avLst/>
              </a:prstGeom>
              <a:blipFill rotWithShape="0">
                <a:blip r:embed="rId13"/>
                <a:stretch>
                  <a:fillRect l="-5388" t="-14563" r="-7328"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ontent Placeholder 2"/>
              <p:cNvSpPr txBox="1">
                <a:spLocks/>
              </p:cNvSpPr>
              <p:nvPr/>
            </p:nvSpPr>
            <p:spPr>
              <a:xfrm>
                <a:off x="3039414" y="5661765"/>
                <a:ext cx="8784898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5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באופן כללי</a:t>
                </a: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sSup>
                      <m:sSupPr>
                        <m:ctrlPr>
                          <a:rPr lang="en-US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  <m:sup>
                        <m:r>
                          <a:rPr lang="en-US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: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endParaRPr lang="he-IL" sz="275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0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414" y="5661765"/>
                <a:ext cx="8784898" cy="627017"/>
              </a:xfrm>
              <a:prstGeom prst="rect">
                <a:avLst/>
              </a:prstGeom>
              <a:blipFill rotWithShape="0">
                <a:blip r:embed="rId14"/>
                <a:stretch>
                  <a:fillRect t="-12621" r="-2290" b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92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8" grpId="0"/>
      <p:bldP spid="89" grpId="0"/>
      <p:bldP spid="90" grpId="0" animBg="1"/>
      <p:bldP spid="92" grpId="0"/>
      <p:bldP spid="93" grpId="0"/>
      <p:bldP spid="94" grpId="0"/>
      <p:bldP spid="95" grpId="0"/>
      <p:bldP spid="97" grpId="0"/>
      <p:bldP spid="98" grpId="0"/>
      <p:bldP spid="99" grpId="0"/>
      <p:bldP spid="100" grpId="0"/>
      <p:bldP spid="1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solidFill>
                  <a:schemeClr val="tx1"/>
                </a:solidFill>
              </a:rPr>
              <a:t>למת הניפוח (</a:t>
            </a:r>
            <a:r>
              <a:rPr lang="en-US" dirty="0">
                <a:solidFill>
                  <a:schemeClr val="tx1"/>
                </a:solidFill>
              </a:rPr>
              <a:t>The Pumping </a:t>
            </a:r>
            <a:r>
              <a:rPr lang="en-US" dirty="0" smtClean="0">
                <a:solidFill>
                  <a:schemeClr val="tx1"/>
                </a:solidFill>
              </a:rPr>
              <a:t>Lemma</a:t>
            </a:r>
            <a:r>
              <a:rPr lang="he-IL" dirty="0" smtClean="0">
                <a:solidFill>
                  <a:schemeClr val="tx1"/>
                </a:solidFill>
              </a:rPr>
              <a:t>)</a:t>
            </a:r>
            <a:r>
              <a:rPr lang="he-IL" dirty="0">
                <a:solidFill>
                  <a:schemeClr val="tx1"/>
                </a:solidFill>
              </a:rPr>
              <a:t> </a:t>
            </a:r>
            <a:r>
              <a:rPr lang="he-IL" dirty="0" smtClean="0">
                <a:solidFill>
                  <a:schemeClr val="tx1"/>
                </a:solidFill>
              </a:rPr>
              <a:t>- סיכום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309093" y="1589976"/>
                <a:ext cx="11335988" cy="295345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</a:p>
              <a:p>
                <a:pPr algn="r" rtl="1">
                  <a:buFont typeface="Wingdings" panose="05000000000000000000" pitchFamily="2" charset="2"/>
                  <a:buChar char="q"/>
                </a:pP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בהינתן שפה רגולרית אינסופית </a:t>
                </a:r>
                <a14:m>
                  <m:oMath xmlns:m="http://schemas.openxmlformats.org/officeDocument/2006/math">
                    <m:r>
                      <a:rPr lang="en-US" sz="275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endParaRPr lang="he-IL" sz="275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q"/>
                </a:pP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קיים קבוע </a:t>
                </a:r>
                <a14:m>
                  <m:oMath xmlns:m="http://schemas.openxmlformats.org/officeDocument/2006/math">
                    <m:r>
                      <a:rPr lang="en-US" sz="275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, כך שלכל מילה </a:t>
                </a:r>
                <a14:m>
                  <m:oMath xmlns:m="http://schemas.openxmlformats.org/officeDocument/2006/math"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בעלת אורך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</m:d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endParaRPr lang="he-IL" sz="275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q"/>
                </a:pPr>
                <a:r>
                  <a:rPr lang="he-IL" sz="275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ניתן לכתוב </a:t>
                </a:r>
                <a14:m>
                  <m:oMath xmlns:m="http://schemas.openxmlformats.org/officeDocument/2006/math"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𝑥𝑦𝑧</m:t>
                    </m:r>
                  </m:oMath>
                </a14:m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כאשר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𝑥𝑦</m:t>
                        </m:r>
                      </m:e>
                    </m:d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ו-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endParaRPr lang="en-US" sz="275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q"/>
                </a:pPr>
                <a:r>
                  <a:rPr lang="en-US" sz="275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כך ש- </a:t>
                </a:r>
                <a14:m>
                  <m:oMath xmlns:m="http://schemas.openxmlformats.org/officeDocument/2006/math">
                    <m:r>
                      <a:rPr lang="en-US" sz="27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sSup>
                      <m:sSupPr>
                        <m:ctrlPr>
                          <a:rPr lang="en-US" sz="27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  <m:sup>
                        <m:r>
                          <a:rPr lang="en-US" sz="27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27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7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7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|</m:t>
                    </m:r>
                    <m:r>
                      <a:rPr lang="en-US" sz="27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27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endParaRPr lang="he-IL" sz="275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93" y="1589976"/>
                <a:ext cx="11335988" cy="2953450"/>
              </a:xfrm>
              <a:prstGeom prst="rect">
                <a:avLst/>
              </a:prstGeom>
              <a:blipFill>
                <a:blip r:embed="rId2"/>
                <a:stretch>
                  <a:fillRect t="-3719" r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/>
          <a:srcRect l="19893" r="13853"/>
          <a:stretch/>
        </p:blipFill>
        <p:spPr>
          <a:xfrm>
            <a:off x="734096" y="3285386"/>
            <a:ext cx="1906073" cy="28769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820024" y="4852002"/>
            <a:ext cx="3640723" cy="1310322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20024" y="4842477"/>
            <a:ext cx="3499055" cy="131984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ea typeface="Cambria Math" panose="02040503050406030204" pitchFamily="18" charset="0"/>
                <a:cs typeface="Narkisim" panose="020E0502050101010101" pitchFamily="34" charset="-79"/>
              </a:rPr>
              <a:t>לאחר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ea typeface="Cambria Math" panose="02040503050406030204" pitchFamily="18" charset="0"/>
                <a:cs typeface="Narkisim" panose="020E0502050101010101" pitchFamily="34" charset="-79"/>
              </a:rPr>
              <a:t> 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ea typeface="Cambria Math" panose="02040503050406030204" pitchFamily="18" charset="0"/>
                <a:cs typeface="Narkisim" panose="020E0502050101010101" pitchFamily="34" charset="-79"/>
              </a:rPr>
              <a:t>הניפוח, המילה שנוצרה אינה שייכת לשפה</a:t>
            </a:r>
            <a:endParaRPr lang="en-US" sz="3200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marL="0" indent="0" algn="r" rtl="1">
              <a:buNone/>
            </a:pPr>
            <a:endParaRPr lang="he-IL" sz="3200" dirty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 flipH="1">
            <a:off x="6961650" y="5500688"/>
            <a:ext cx="457200" cy="17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065172" y="5048250"/>
            <a:ext cx="3640723" cy="9334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122322" y="4832952"/>
            <a:ext cx="3499055" cy="1319847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ea typeface="Cambria Math" panose="02040503050406030204" pitchFamily="18" charset="0"/>
                <a:cs typeface="Narkisim" panose="020E0502050101010101" pitchFamily="34" charset="-79"/>
              </a:rPr>
              <a:t>השפה אינה רגולרית!</a:t>
            </a:r>
            <a:endParaRPr lang="en-US" sz="3200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6570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  <p:bldP spid="5" grpId="0" animBg="1"/>
      <p:bldP spid="6" grpId="0"/>
      <p:bldP spid="9" grpId="0" animBg="1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40155" y="6329614"/>
            <a:ext cx="9620518" cy="446497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242729" y="6320089"/>
                <a:ext cx="9476275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b="1" dirty="0" smtClean="0">
                    <a:solidFill>
                      <a:srgbClr val="FF0000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הערה חשובה: אין לעשות הנחות על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𝒌</m:t>
                    </m:r>
                  </m:oMath>
                </a14:m>
                <a:r>
                  <a:rPr lang="he-IL" sz="3200" b="1" dirty="0" smtClean="0">
                    <a:solidFill>
                      <a:srgbClr val="FF0000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, ניתן לעשות הנחות על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𝒊</m:t>
                    </m:r>
                  </m:oMath>
                </a14:m>
                <a:endParaRPr lang="en-US" sz="3200" b="1" dirty="0" smtClean="0">
                  <a:solidFill>
                    <a:srgbClr val="FF0000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200" b="1" dirty="0">
                  <a:solidFill>
                    <a:srgbClr val="FF0000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729" y="6320089"/>
                <a:ext cx="9476275" cy="627017"/>
              </a:xfrm>
              <a:prstGeom prst="rect">
                <a:avLst/>
              </a:prstGeom>
              <a:blipFill>
                <a:blip r:embed="rId2"/>
                <a:stretch>
                  <a:fillRect t="-17476" r="-2574" b="-19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he-IL" sz="4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דוגמא - האם </a:t>
                </a:r>
                <a14:m>
                  <m:oMath xmlns:m="http://schemas.openxmlformats.org/officeDocument/2006/math">
                    <m:r>
                      <a:rPr lang="en-US" sz="45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45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sSup>
                          <m:sSupPr>
                            <m:ctrlP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45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45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4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45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4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5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45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5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sz="45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he-IL" sz="45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 </a:t>
                </a:r>
                <a:r>
                  <a:rPr lang="he-IL" sz="4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רגולרית?</a:t>
                </a:r>
                <a:endParaRPr lang="en-US" sz="45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r="-2545" b="-20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309093" y="1885249"/>
                <a:ext cx="11335988" cy="428695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נניח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שהשפה רגולרית ולכן קיים אוטומט סופי בעל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מצבים שמקבל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אותה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נבחר את המילה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001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,   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</m:d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נפרק את המילה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𝑥𝑦𝑧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כך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ש: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001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𝑡</m:t>
                    </m:r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𝑞</m:t>
                    </m:r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𝑥𝑦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וגם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ולכן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endParaRPr lang="en-US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עבור כל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e>
                      <m:sup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𝐢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pPr>
                          <m:e>
                            <m:r>
                              <a:rPr lang="en-US" sz="3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q</m:t>
                            </m:r>
                          </m:sup>
                        </m:sSup>
                        <m: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001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m</m:t>
                        </m:r>
                      </m:sup>
                    </m:sSup>
                    <m:r>
                      <a:rPr lang="he-IL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endParaRPr lang="he-IL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עבור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he-IL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001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he-IL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מכיוון שכמות ה-1 בשני צדדי המילה אינה שווה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למת הניפוח לא מתקיימת ולכן סתירה להנחה כי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</a:t>
                </a:r>
                <a:endParaRPr lang="en-US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93" y="1885249"/>
                <a:ext cx="11335988" cy="4286951"/>
              </a:xfrm>
              <a:prstGeom prst="rect">
                <a:avLst/>
              </a:prstGeom>
              <a:blipFill>
                <a:blip r:embed="rId4"/>
                <a:stretch>
                  <a:fillRect l="-1614" t="-3267" r="-1937" b="-4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13918" y="4570957"/>
                <a:ext cx="6146068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אך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he-IL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001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∉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לכל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endParaRPr lang="en-US" sz="30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18" y="4570957"/>
                <a:ext cx="6146068" cy="627017"/>
              </a:xfrm>
              <a:prstGeom prst="rect">
                <a:avLst/>
              </a:prstGeom>
              <a:blipFill>
                <a:blip r:embed="rId5"/>
                <a:stretch>
                  <a:fillRect t="-15534" r="-3770" b="-14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92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45" grpId="0" uiExpand="1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he-IL" sz="4500" dirty="0">
                    <a:solidFill>
                      <a:schemeClr val="tx1"/>
                    </a:solidFill>
                  </a:rPr>
                  <a:t>תרגיל </a:t>
                </a:r>
                <a:r>
                  <a:rPr lang="en-US" sz="4500" dirty="0">
                    <a:solidFill>
                      <a:schemeClr val="tx1"/>
                    </a:solidFill>
                  </a:rPr>
                  <a:t>1</a:t>
                </a:r>
                <a:r>
                  <a:rPr lang="he-IL" sz="4500" dirty="0">
                    <a:solidFill>
                      <a:schemeClr val="tx1"/>
                    </a:solidFill>
                  </a:rPr>
                  <a:t> - </a:t>
                </a:r>
                <a:r>
                  <a:rPr lang="he-IL" sz="45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4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4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he-IL" sz="45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 רגולרית?</a:t>
                </a:r>
                <a:endParaRPr lang="en-US" sz="45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2545" b="-20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142875" y="1885249"/>
                <a:ext cx="11502206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נניח שהשפה רגולרית ולכן קיים אוטומט סופי בעל </a:t>
                </a:r>
                <a14:m>
                  <m:oMath xmlns:m="http://schemas.openxmlformats.org/officeDocument/2006/math">
                    <m:r>
                      <a:rPr lang="en-US" sz="27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מצבים שמקבל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אותה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נבחר את המילה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,   </m:t>
                    </m:r>
                    <m:d>
                      <m:dPr>
                        <m:begChr m:val="|"/>
                        <m:endChr m:val="|"/>
                        <m:ctrlPr>
                          <a:rPr lang="en-US" sz="27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</m:d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נפרק את המילה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𝑥𝑦𝑧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כך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ש: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𝑡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𝑞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𝑥𝑦</m:t>
                        </m:r>
                      </m:e>
                    </m:d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וגם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ולכן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עבור כל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𝐢</m:t>
                        </m:r>
                        <m:r>
                          <m:rPr>
                            <m:sty m:val="p"/>
                          </m:rPr>
                          <a:rPr lang="en-US" sz="2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he-IL" sz="2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endParaRPr lang="he-IL" sz="27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עבור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he-IL" sz="27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𝟐</m:t>
                        </m:r>
                        <m:r>
                          <m:rPr>
                            <m:sty m:val="p"/>
                          </m:rPr>
                          <a:rPr lang="en-US" sz="27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he-IL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המילה שבחרנו אינה טובה, יש לבחור מילה אחרת ולחזור על השלבים</a:t>
                </a:r>
                <a:endParaRPr lang="en-US" sz="27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27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" y="1885249"/>
                <a:ext cx="11502206" cy="4682975"/>
              </a:xfrm>
              <a:prstGeom prst="rect">
                <a:avLst/>
              </a:prstGeom>
              <a:blipFill>
                <a:blip r:embed="rId3"/>
                <a:stretch>
                  <a:fillRect t="-1693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990600" y="4660834"/>
                <a:ext cx="6613463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-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29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9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כאשר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9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9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(לכל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</m:oMath>
                </a14:m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  <a:endParaRPr lang="en-US" sz="29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29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660834"/>
                <a:ext cx="6613463" cy="627017"/>
              </a:xfrm>
              <a:prstGeom prst="rect">
                <a:avLst/>
              </a:prstGeom>
              <a:blipFill>
                <a:blip r:embed="rId4"/>
                <a:stretch>
                  <a:fillRect t="-14706" r="-341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03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he-IL" sz="4500" dirty="0">
                    <a:solidFill>
                      <a:schemeClr val="tx1"/>
                    </a:solidFill>
                  </a:rPr>
                  <a:t>תרגיל </a:t>
                </a:r>
                <a:r>
                  <a:rPr lang="en-US" sz="4500" dirty="0" smtClean="0">
                    <a:solidFill>
                      <a:schemeClr val="tx1"/>
                    </a:solidFill>
                  </a:rPr>
                  <a:t>1</a:t>
                </a:r>
                <a:r>
                  <a:rPr lang="he-IL" sz="4500" dirty="0" smtClean="0">
                    <a:solidFill>
                      <a:schemeClr val="tx1"/>
                    </a:solidFill>
                  </a:rPr>
                  <a:t> </a:t>
                </a:r>
                <a:r>
                  <a:rPr lang="he-IL" sz="4500" dirty="0">
                    <a:solidFill>
                      <a:schemeClr val="tx1"/>
                    </a:solidFill>
                  </a:rPr>
                  <a:t>- </a:t>
                </a:r>
                <a:r>
                  <a:rPr lang="he-IL" sz="4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4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4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he-IL" sz="45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 רגולרית?</a:t>
                </a:r>
                <a:endParaRPr lang="en-US" sz="45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2545" b="-20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76200" y="1885249"/>
                <a:ext cx="11568881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נניח שהשפה רגולרית ולכן קיים אוטומט סופי בעל </a:t>
                </a:r>
                <a14:m>
                  <m:oMath xmlns:m="http://schemas.openxmlformats.org/officeDocument/2006/math">
                    <m:r>
                      <a:rPr lang="en-US" sz="27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מצבים שמקבל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אותה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נבחר את המילה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p>
                    </m:sSup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,   </m:t>
                    </m:r>
                    <m:d>
                      <m:dPr>
                        <m:begChr m:val="|"/>
                        <m:endChr m:val="|"/>
                        <m:ctrlPr>
                          <a:rPr lang="en-US" sz="27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</m:d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נפרק את המילה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𝑥𝑦𝑧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כך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ש: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𝑎𝑏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p>
                    </m:sSup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𝑡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𝑞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b="0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𝑥𝑦</m:t>
                        </m:r>
                      </m:e>
                    </m:d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וגם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ולכן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עבור כל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𝐢</m:t>
                        </m:r>
                        <m:r>
                          <m:rPr>
                            <m:sty m:val="p"/>
                          </m:rPr>
                          <a:rPr lang="en-US" sz="2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𝑎𝑏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p>
                    </m:sSup>
                    <m:r>
                      <a:rPr lang="he-IL" sz="2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endParaRPr lang="he-IL" sz="27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עבור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he-IL" sz="27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𝟐</m:t>
                        </m:r>
                        <m:r>
                          <m:rPr>
                            <m:sty m:val="p"/>
                          </m:rPr>
                          <a:rPr lang="en-US" sz="27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p>
                    </m:sSup>
                    <m:r>
                      <a:rPr lang="en-US" sz="27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endParaRPr lang="en-US" sz="27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מכיוון ש- 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&lt;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&lt;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endParaRPr lang="en-US" sz="27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en-US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למת 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הניפוח לא מתקיימת ולכן סתירה להנחה כי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רגולרית</a:t>
                </a:r>
                <a:endParaRPr lang="en-US" sz="27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27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885249"/>
                <a:ext cx="11568881" cy="4682975"/>
              </a:xfrm>
              <a:prstGeom prst="rect">
                <a:avLst/>
              </a:prstGeom>
              <a:blipFill>
                <a:blip r:embed="rId3"/>
                <a:stretch>
                  <a:fillRect t="-1693" r="-1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733425" y="4641784"/>
                <a:ext cx="6525189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אך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p>
                    </m:sSup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∉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לכל </a:t>
                </a:r>
                <a14:m>
                  <m:oMath xmlns:m="http://schemas.openxmlformats.org/officeDocument/2006/math"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endParaRPr lang="en-US" sz="27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4641784"/>
                <a:ext cx="6525189" cy="627017"/>
              </a:xfrm>
              <a:prstGeom prst="rect">
                <a:avLst/>
              </a:prstGeom>
              <a:blipFill>
                <a:blip r:embed="rId4"/>
                <a:stretch>
                  <a:fillRect t="-12621" r="-3081"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 smtClean="0"/>
              <a:t>2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5"/>
            <a:ext cx="10923859" cy="146218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RE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70804" y="3670948"/>
                <a:ext cx="332494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/>
                  <a:t>(a*+</a:t>
                </a:r>
                <a:r>
                  <a:rPr lang="en-US" sz="4400" dirty="0" err="1" smtClean="0"/>
                  <a:t>bc</a:t>
                </a:r>
                <a:r>
                  <a:rPr lang="en-US" sz="4400" dirty="0" smtClean="0"/>
                  <a:t>)*ab+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4400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804" y="3670948"/>
                <a:ext cx="3324949" cy="769441"/>
              </a:xfrm>
              <a:prstGeom prst="rect">
                <a:avLst/>
              </a:prstGeom>
              <a:blipFill>
                <a:blip r:embed="rId2"/>
                <a:stretch>
                  <a:fillRect l="-7523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1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 smtClean="0"/>
              <a:t>2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5"/>
            <a:ext cx="10923859" cy="146218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RE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18447" y="4212354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719" y="3700185"/>
            <a:ext cx="5527911" cy="1024337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34500" y="3748120"/>
                <a:ext cx="332494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/>
                  <a:t>(a*+</a:t>
                </a:r>
                <a:r>
                  <a:rPr lang="en-US" sz="4400" dirty="0" err="1" smtClean="0"/>
                  <a:t>bc</a:t>
                </a:r>
                <a:r>
                  <a:rPr lang="en-US" sz="4400" dirty="0" smtClean="0"/>
                  <a:t>)*ab+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44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500" y="3748120"/>
                <a:ext cx="3324949" cy="769441"/>
              </a:xfrm>
              <a:prstGeom prst="rect">
                <a:avLst/>
              </a:prstGeom>
              <a:blipFill>
                <a:blip r:embed="rId3"/>
                <a:stretch>
                  <a:fillRect l="-7523" t="-16667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9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6" y="4614713"/>
            <a:ext cx="8654601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Practice session </a:t>
            </a:r>
            <a:r>
              <a:rPr lang="en-US" b="1" dirty="0" smtClean="0">
                <a:cs typeface="+mn-cs"/>
              </a:rPr>
              <a:t>4</a:t>
            </a: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/>
              <a:t>Finite Automaton</a:t>
            </a:r>
            <a:r>
              <a:rPr lang="he-IL" b="1" dirty="0">
                <a:cs typeface="+mn-cs"/>
              </a:rPr>
              <a:t/>
            </a:r>
            <a:br>
              <a:rPr lang="he-IL" b="1" dirty="0">
                <a:cs typeface="+mn-cs"/>
              </a:rPr>
            </a:br>
            <a:r>
              <a:rPr lang="en-US" b="1" dirty="0" smtClean="0">
                <a:cs typeface="+mn-cs"/>
              </a:rPr>
              <a:t>Non-Regular Languages</a:t>
            </a:r>
            <a:endParaRPr lang="en-US" b="1" dirty="0"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893" r="13853"/>
          <a:stretch/>
        </p:blipFill>
        <p:spPr>
          <a:xfrm>
            <a:off x="670692" y="566667"/>
            <a:ext cx="1906073" cy="2876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850" y="0"/>
            <a:ext cx="2996898" cy="401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 smtClean="0"/>
              <a:t>2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5"/>
            <a:ext cx="10923859" cy="146218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RE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07561" y="4212354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84" y="3781219"/>
            <a:ext cx="5090607" cy="943303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493" y="3766130"/>
            <a:ext cx="5055617" cy="1135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746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 smtClean="0"/>
              <a:t>2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5"/>
            <a:ext cx="10923859" cy="146218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RE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07561" y="4212354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73" y="3766130"/>
            <a:ext cx="5055617" cy="113533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514" y="3544562"/>
            <a:ext cx="5261836" cy="27138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360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5"/>
            <a:ext cx="10923859" cy="146218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RE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07561" y="4212354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33" y="3120491"/>
            <a:ext cx="5261836" cy="2713811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474" y="3107241"/>
            <a:ext cx="5210876" cy="3313438"/>
          </a:xfrm>
          <a:prstGeom prst="rect">
            <a:avLst/>
          </a:prstGeom>
          <a:noFill/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 smtClean="0"/>
              <a:t>2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4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 smtClean="0"/>
              <a:t>2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5"/>
            <a:ext cx="10923859" cy="146218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RE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07561" y="4212354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32" y="3107241"/>
            <a:ext cx="5210876" cy="3313438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576" y="3107241"/>
            <a:ext cx="5119648" cy="3255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77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 smtClean="0"/>
              <a:t>2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5"/>
            <a:ext cx="10923859" cy="146218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RE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07561" y="4212354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64" y="2849213"/>
            <a:ext cx="4316702" cy="274503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781" y="2902227"/>
            <a:ext cx="4139324" cy="3265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078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smtClean="0"/>
              <a:t>2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5"/>
            <a:ext cx="10923859" cy="146218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RE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07561" y="4212354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64" y="2902227"/>
            <a:ext cx="4139324" cy="3265156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897" y="2890802"/>
            <a:ext cx="5255453" cy="3184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638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434" y="286603"/>
            <a:ext cx="5141246" cy="1450757"/>
          </a:xfrm>
        </p:spPr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 RE</a:t>
            </a:r>
            <a:r>
              <a:rPr lang="he-IL" dirty="0" smtClean="0"/>
              <a:t>ל-</a:t>
            </a:r>
            <a:r>
              <a:rPr lang="en-US" dirty="0" smtClean="0"/>
              <a:t> NFA</a:t>
            </a:r>
            <a:r>
              <a:rPr lang="he-IL" dirty="0" smtClean="0"/>
              <a:t>שקול</a:t>
            </a:r>
            <a:endParaRPr lang="he-I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110" y="1866241"/>
            <a:ext cx="11498907" cy="336258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8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</a:t>
            </a:r>
            <a:r>
              <a:rPr lang="en-US" sz="28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1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רשמו את ה-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על ה-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הפשוט ביותר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537" y="3808604"/>
            <a:ext cx="4459731" cy="9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434" y="286603"/>
            <a:ext cx="5141246" cy="1450757"/>
          </a:xfrm>
        </p:spPr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 RE</a:t>
            </a:r>
            <a:r>
              <a:rPr lang="he-IL" dirty="0" smtClean="0"/>
              <a:t>ל-</a:t>
            </a:r>
            <a:r>
              <a:rPr lang="en-US" dirty="0" smtClean="0"/>
              <a:t> NFA</a:t>
            </a:r>
            <a:r>
              <a:rPr lang="he-IL" dirty="0" smtClean="0"/>
              <a:t>שקול</a:t>
            </a:r>
            <a:endParaRPr lang="he-I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110" y="1866241"/>
            <a:ext cx="11498907" cy="336258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8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2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בצעו את החוקים הבאים עד שה-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מושלם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7350"/>
          <a:stretch/>
        </p:blipFill>
        <p:spPr>
          <a:xfrm>
            <a:off x="477970" y="3000967"/>
            <a:ext cx="2822286" cy="1385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9027"/>
          <a:stretch/>
        </p:blipFill>
        <p:spPr>
          <a:xfrm>
            <a:off x="3828762" y="4453180"/>
            <a:ext cx="3689058" cy="1047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53554"/>
          <a:stretch/>
        </p:blipFill>
        <p:spPr>
          <a:xfrm>
            <a:off x="7972924" y="2859942"/>
            <a:ext cx="3769943" cy="14744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55203"/>
          <a:stretch/>
        </p:blipFill>
        <p:spPr>
          <a:xfrm>
            <a:off x="477970" y="4453179"/>
            <a:ext cx="2822286" cy="11784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35518"/>
          <a:stretch/>
        </p:blipFill>
        <p:spPr>
          <a:xfrm>
            <a:off x="3828762" y="2938666"/>
            <a:ext cx="3689058" cy="16488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51653"/>
          <a:stretch/>
        </p:blipFill>
        <p:spPr>
          <a:xfrm>
            <a:off x="7972923" y="4499674"/>
            <a:ext cx="3769943" cy="153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4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דוגמא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5"/>
            <a:ext cx="10923859" cy="146218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RE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946" y="3001399"/>
            <a:ext cx="4217068" cy="164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5"/>
            <a:ext cx="10923859" cy="146218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RE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10937" y="4212354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514045" y="3501857"/>
                <a:ext cx="3694436" cy="144004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Font typeface="Calibri" panose="020F0502020204030204" pitchFamily="34" charset="0"/>
                  <a:buNone/>
                </a:pPr>
                <a:endParaRPr lang="en-US" sz="28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𝒂</m:t>
                      </m:r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+</m:t>
                      </m:r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𝒃</m:t>
                      </m:r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+</m:t>
                      </m:r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𝒄</m:t>
                      </m:r>
                      <m:sSup>
                        <m:sSupPr>
                          <m:ctrlPr>
                            <a:rPr lang="en-U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32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𝒂</m:t>
                              </m:r>
                              <m:r>
                                <a:rPr lang="en-US" sz="32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sz="32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∗</m:t>
                          </m:r>
                        </m:sup>
                      </m:s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𝒃</m:t>
                      </m:r>
                    </m:oMath>
                  </m:oMathPara>
                </a14:m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45" y="3501857"/>
                <a:ext cx="3694436" cy="14400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302" y="3440513"/>
            <a:ext cx="5417508" cy="123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0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5"/>
            <a:ext cx="10923859" cy="146218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RE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42393" y="4069479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2" y="3271044"/>
            <a:ext cx="5417508" cy="1230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320" y="3094965"/>
            <a:ext cx="5311785" cy="17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9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5"/>
            <a:ext cx="10923859" cy="146218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RE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13818" y="4069479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5" y="3094965"/>
            <a:ext cx="5311785" cy="1790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183" y="3162360"/>
            <a:ext cx="5474118" cy="306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7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5"/>
            <a:ext cx="10923859" cy="146218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RE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13818" y="4069479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0" y="2971860"/>
            <a:ext cx="5474118" cy="30682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96" y="2971860"/>
            <a:ext cx="5474118" cy="306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6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8873</TotalTime>
  <Words>1268</Words>
  <Application>Microsoft Office PowerPoint</Application>
  <PresentationFormat>Widescreen</PresentationFormat>
  <Paragraphs>123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Comic Sans MS</vt:lpstr>
      <vt:lpstr>Narkisim</vt:lpstr>
      <vt:lpstr>Times New Roman</vt:lpstr>
      <vt:lpstr>Wingdings</vt:lpstr>
      <vt:lpstr>Retrospect</vt:lpstr>
      <vt:lpstr>Equation</vt:lpstr>
      <vt:lpstr>Computation Models   </vt:lpstr>
      <vt:lpstr> Practice session 4  Finite Automaton Non-Regular Languages</vt:lpstr>
      <vt:lpstr>המרת  REל- NFAשקול</vt:lpstr>
      <vt:lpstr>המרת  REל- NFAשקול</vt:lpstr>
      <vt:lpstr>דוגמא</vt:lpstr>
      <vt:lpstr>דוגמא</vt:lpstr>
      <vt:lpstr>דוגמא</vt:lpstr>
      <vt:lpstr>דוגמא</vt:lpstr>
      <vt:lpstr>דוגמא</vt:lpstr>
      <vt:lpstr>דוגמא</vt:lpstr>
      <vt:lpstr>שפות לא רגולריות</vt:lpstr>
      <vt:lpstr>למת הניפוח (The Pumping Lemma)</vt:lpstr>
      <vt:lpstr>למת הניפוח (The Pumping Lemma)</vt:lpstr>
      <vt:lpstr>למת הניפוח (The Pumping Lemma) - סיכום</vt:lpstr>
      <vt:lpstr>דוגמא - האם L={VV^R |V∈{0,1}^∗ } רגולרית?</vt:lpstr>
      <vt:lpstr>תרגיל 1 - האם L={a^i b^j |i%j=0} רגולרית?</vt:lpstr>
      <vt:lpstr>תרגיל 1 - האם L={a^i b^j |i%j=0} רגולרית?</vt:lpstr>
      <vt:lpstr>תרגיל 2</vt:lpstr>
      <vt:lpstr>תרגיל 2</vt:lpstr>
      <vt:lpstr>תרגיל 2</vt:lpstr>
      <vt:lpstr>תרגיל 2</vt:lpstr>
      <vt:lpstr>תרגיל 2</vt:lpstr>
      <vt:lpstr>תרגיל 2</vt:lpstr>
      <vt:lpstr>תרגיל 2</vt:lpstr>
      <vt:lpstr>תרגיל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399</cp:revision>
  <dcterms:created xsi:type="dcterms:W3CDTF">2015-10-15T14:05:25Z</dcterms:created>
  <dcterms:modified xsi:type="dcterms:W3CDTF">2020-04-23T12:10:44Z</dcterms:modified>
</cp:coreProperties>
</file>