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6"/>
  </p:notesMasterIdLst>
  <p:sldIdLst>
    <p:sldId id="256" r:id="rId2"/>
    <p:sldId id="303" r:id="rId3"/>
    <p:sldId id="397" r:id="rId4"/>
    <p:sldId id="395" r:id="rId5"/>
    <p:sldId id="396" r:id="rId6"/>
    <p:sldId id="382" r:id="rId7"/>
    <p:sldId id="366" r:id="rId8"/>
    <p:sldId id="383" r:id="rId9"/>
    <p:sldId id="369" r:id="rId10"/>
    <p:sldId id="384" r:id="rId11"/>
    <p:sldId id="368" r:id="rId12"/>
    <p:sldId id="385" r:id="rId13"/>
    <p:sldId id="372" r:id="rId14"/>
    <p:sldId id="387" r:id="rId15"/>
    <p:sldId id="379" r:id="rId16"/>
    <p:sldId id="388" r:id="rId17"/>
    <p:sldId id="380" r:id="rId18"/>
    <p:sldId id="381" r:id="rId19"/>
    <p:sldId id="389" r:id="rId20"/>
    <p:sldId id="375" r:id="rId21"/>
    <p:sldId id="399" r:id="rId22"/>
    <p:sldId id="394" r:id="rId23"/>
    <p:sldId id="390" r:id="rId24"/>
    <p:sldId id="3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0" autoAdjust="0"/>
    <p:restoredTop sz="96900" autoAdjust="0"/>
  </p:normalViewPr>
  <p:slideViewPr>
    <p:cSldViewPr snapToGrid="0">
      <p:cViewPr varScale="1">
        <p:scale>
          <a:sx n="122" d="100"/>
          <a:sy n="122" d="100"/>
        </p:scale>
        <p:origin x="100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6720B-9401-47BB-9140-CC122B9F5A4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35CF-BA10-4AC5-A688-033C08AB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r" rtl="1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algn="r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רגולרי</a:t>
                </a:r>
                <a:r>
                  <a:rPr lang="he-IL" baseline="0" dirty="0" smtClean="0"/>
                  <a:t> – לא רגולרי</a:t>
                </a:r>
              </a:p>
              <a:p>
                <a:pPr marL="171450" indent="-171450" algn="r" rtl="1">
                  <a:buFont typeface="Arial" panose="020B0604020202020204" pitchFamily="34" charset="0"/>
                  <a:buChar char="•"/>
                </a:pPr>
                <a:r>
                  <a:rPr lang="he-IL" baseline="0" dirty="0" smtClean="0"/>
                  <a:t>טיפ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𝑎^𝑛 𝑏^𝑛</a:t>
                </a:r>
                <a:endParaRPr lang="he-IL" baseline="0" dirty="0" smtClean="0"/>
              </a:p>
              <a:p>
                <a:pPr marL="171450" indent="-171450" algn="r" rtl="1">
                  <a:buFont typeface="Arial" panose="020B0604020202020204" pitchFamily="34" charset="0"/>
                  <a:buChar char="•"/>
                </a:pPr>
                <a:r>
                  <a:rPr lang="he-IL" baseline="0" dirty="0" smtClean="0"/>
                  <a:t>מטלה חדשה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35CF-BA10-4AC5-A688-033C08ABC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32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he-IL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32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he-IL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כן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, לפי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NFA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הבא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84" y="2562957"/>
            <a:ext cx="4611387" cy="369178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92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שווה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ב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ו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Pre>
                          <m:sPrePr>
                            <m:ctrlP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sPre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המחרוזות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תת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של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המופעים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מספר</m:t>
                        </m:r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400" u="sng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24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391" r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he-IL" sz="2400" u="sng" dirty="0">
                    <a:solidFill>
                      <a:prstClr val="black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24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4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שווה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ב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ו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Pre>
                          <m:sPrePr>
                            <m:ctrlP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sPre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המחרוזות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תת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של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המופעים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מספר</m:t>
                        </m:r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400" u="sng" dirty="0">
                    <a:solidFill>
                      <a:prstClr val="black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 רגולרית?</a:t>
                </a:r>
                <a:endParaRPr lang="en-US" sz="2400" u="sng" dirty="0">
                  <a:solidFill>
                    <a:prstClr val="black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כן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, לפי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הבא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80" y="2400827"/>
            <a:ext cx="5241001" cy="39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9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כן, לפי הביטוי הרגולרי הבא: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32388" y="3699934"/>
                <a:ext cx="1629704" cy="105360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52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  <m:r>
                                <a:rPr lang="en-US" sz="52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52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5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e-IL" sz="4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88" y="3699934"/>
                <a:ext cx="1629704" cy="1053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נראה כי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he-IL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בעזרת הוכחת אי השיוויון הבא: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2214" r="-2010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9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7</a:t>
            </a:r>
            <a:r>
              <a:rPr lang="he-IL" dirty="0" smtClean="0"/>
              <a:t> </a:t>
            </a:r>
            <a:r>
              <a:rPr lang="he-IL" dirty="0" smtClean="0"/>
              <a:t>- המשך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בעזרת הוכחת אי השיוויון הבא: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he-IL" sz="3200" dirty="0" smtClean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כי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.</a:t>
                </a: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143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32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5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Regular</a:t>
            </a:r>
            <a:r>
              <a:rPr lang="en-US" b="1" dirty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vs. Non-Regular </a:t>
            </a:r>
            <a:r>
              <a:rPr lang="en-US" b="1" dirty="0"/>
              <a:t>Languages</a:t>
            </a: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893" r="13853"/>
          <a:stretch/>
        </p:blipFill>
        <p:spPr>
          <a:xfrm>
            <a:off x="9787944" y="455322"/>
            <a:ext cx="1906073" cy="2876938"/>
          </a:xfrm>
          <a:prstGeom prst="rect">
            <a:avLst/>
          </a:prstGeom>
        </p:spPr>
      </p:pic>
      <p:pic>
        <p:nvPicPr>
          <p:cNvPr id="4" name="Picture 2" descr="http://liberalarts.oregonstate.edu/sites/liberalarts.oregonstate.edu/files/styles/270-wide/public/world-languages-and-cultures/highlights/harvard-guide-collegiate-happiness-recommends-students-take-language-courses.png?itok=eKDPod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1" y="741460"/>
            <a:ext cx="2571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32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כן, לפי הביטוי הרגולרי הבא: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32388" y="3699934"/>
                <a:ext cx="941447" cy="105360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5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5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r>
                        <a:rPr lang="en-US" sz="5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𝑏</m:t>
                      </m:r>
                    </m:oMath>
                  </m:oMathPara>
                </a14:m>
                <a:endParaRPr lang="en-US" sz="5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88" y="3699934"/>
                <a:ext cx="941447" cy="1053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8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000" dirty="0" smtClean="0">
                    <a:solidFill>
                      <a:schemeClr val="tx1"/>
                    </a:solidFill>
                  </a:rPr>
                  <a:t>תרגיל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9</a:t>
                </a:r>
                <a:r>
                  <a:rPr lang="he-IL" sz="40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0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4000" dirty="0" smtClean="0">
                    <a:solidFill>
                      <a:schemeClr val="tx1"/>
                    </a:solidFill>
                  </a:rPr>
                </a:br>
                <a:r>
                  <a:rPr lang="he-IL" sz="4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?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24" r="-212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000" dirty="0" smtClean="0">
                    <a:solidFill>
                      <a:schemeClr val="tx1"/>
                    </a:solidFill>
                  </a:rPr>
                  <a:t>תרגיל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9</a:t>
                </a:r>
                <a:r>
                  <a:rPr lang="he-IL" sz="40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0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4000" dirty="0" smtClean="0">
                    <a:solidFill>
                      <a:schemeClr val="tx1"/>
                    </a:solidFill>
                  </a:rPr>
                </a:br>
                <a:r>
                  <a:rPr lang="he-IL" sz="4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?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24" r="-212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e-IL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he-IL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endParaRPr lang="he-IL" sz="25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i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בגלל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שלא מתקיים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2500" dirty="0" smtClean="0">
                  <a:solidFill>
                    <a:schemeClr val="tx1"/>
                  </a:solidFill>
                  <a:latin typeface="Narkisim" panose="020E0502050101010101" pitchFamily="34" charset="-79"/>
                </a:endParaRPr>
              </a:p>
              <a:p>
                <a:pPr lvl="1"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i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בגלל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שלא מתקיים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למת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רגולרית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  <a:blipFill>
                <a:blip r:embed="rId3"/>
                <a:stretch>
                  <a:fillRect t="-1693" r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66700" y="4129684"/>
                <a:ext cx="6843427" cy="52468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מכיוון ש: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129684"/>
                <a:ext cx="6843427" cy="524680"/>
              </a:xfrm>
              <a:prstGeom prst="rect">
                <a:avLst/>
              </a:prstGeom>
              <a:blipFill>
                <a:blip r:embed="rId4"/>
                <a:stretch>
                  <a:fillRect t="-14943" r="-3030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2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1432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he-IL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𝟎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מכיוון ולא מתקיים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&gt;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𝑗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3125" r="-2010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125499" y="4868978"/>
                <a:ext cx="778785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5499" y="4868978"/>
                <a:ext cx="7787855" cy="627017"/>
              </a:xfrm>
              <a:prstGeom prst="rect">
                <a:avLst/>
              </a:prstGeom>
              <a:blipFill>
                <a:blip r:embed="rId3"/>
                <a:stretch>
                  <a:fillRect t="-15534" r="-2973" b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3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 smtClean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500" dirty="0">
                    <a:solidFill>
                      <a:schemeClr val="tx1"/>
                    </a:solidFill>
                  </a:rPr>
                  <a:t>-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?</a:t>
                </a:r>
                <a:endParaRPr lang="en-US" sz="4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 smtClean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500" dirty="0">
                    <a:solidFill>
                      <a:schemeClr val="tx1"/>
                    </a:solidFill>
                  </a:rPr>
                  <a:t>-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?</a:t>
                </a:r>
                <a:endParaRPr lang="en-US" sz="4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85725" y="1885249"/>
                <a:ext cx="11559356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  <a:endParaRPr lang="en-US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האם ניתן לבחור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אחר שיביא לסתירה?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1885249"/>
                <a:ext cx="11559356" cy="4682975"/>
              </a:xfrm>
              <a:prstGeom prst="rect">
                <a:avLst/>
              </a:prstGeom>
              <a:blipFill>
                <a:blip r:embed="rId3"/>
                <a:stretch>
                  <a:fillRect t="-1693" r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80975" y="4638430"/>
                <a:ext cx="7171549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-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4638430"/>
                <a:ext cx="7171549" cy="627017"/>
              </a:xfrm>
              <a:prstGeom prst="rect">
                <a:avLst/>
              </a:prstGeom>
              <a:blipFill>
                <a:blip r:embed="rId4"/>
                <a:stretch>
                  <a:fillRect t="-15534" r="-3231" b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 smtClean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500" dirty="0">
                    <a:solidFill>
                      <a:schemeClr val="tx1"/>
                    </a:solidFill>
                  </a:rPr>
                  <a:t>- </a:t>
                </a:r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רגולרית?</a:t>
                </a:r>
                <a:endParaRPr lang="en-US" sz="4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he-IL" sz="27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𝟎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מכיוון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שלא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מתקיים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&gt;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𝑗</m:t>
                    </m:r>
                  </m:oMath>
                </a14:m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רגולרית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  <a:blipFill>
                <a:blip r:embed="rId3"/>
                <a:stretch>
                  <a:fillRect t="-1693" r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618690" y="4638990"/>
                <a:ext cx="5556992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90" y="4638990"/>
                <a:ext cx="5556992" cy="627017"/>
              </a:xfrm>
              <a:prstGeom prst="rect">
                <a:avLst/>
              </a:prstGeom>
              <a:blipFill>
                <a:blip r:embed="rId4"/>
                <a:stretch>
                  <a:fillRect t="-13592" r="-3732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1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𝑤𝑏𝑎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8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𝑤𝑏𝑎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כן, לפי הביטוי הרגולרי הבא: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					</m:t>
                      </m:r>
                      <m:r>
                        <a:rPr lang="en-US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𝑎</m:t>
                      </m:r>
                      <m:sSup>
                        <m:sSup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48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𝑏𝑎</m:t>
                              </m:r>
                            </m:e>
                          </m:d>
                        </m:e>
                        <m:sup>
                          <m:r>
                            <a:rPr lang="en-US" sz="4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e-IL" sz="48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3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𝑣𝑎𝑣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2214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מכיוון שכמות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אינה שווה בשני הצדדים 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3776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787279" y="4823035"/>
                <a:ext cx="537950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79" y="4823035"/>
                <a:ext cx="5379505" cy="627017"/>
              </a:xfrm>
              <a:prstGeom prst="rect">
                <a:avLst/>
              </a:prstGeom>
              <a:blipFill>
                <a:blip r:embed="rId3"/>
                <a:stretch>
                  <a:fillRect t="-16505" r="-4304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9192</TotalTime>
  <Words>2299</Words>
  <Application>Microsoft Office PowerPoint</Application>
  <PresentationFormat>Widescreen</PresentationFormat>
  <Paragraphs>106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Narkisim</vt:lpstr>
      <vt:lpstr>Times New Roman</vt:lpstr>
      <vt:lpstr>Wingdings</vt:lpstr>
      <vt:lpstr>Retrospect</vt:lpstr>
      <vt:lpstr>Computation Models   </vt:lpstr>
      <vt:lpstr> Practice session 5  Regular vs. Non-Regular Languages</vt:lpstr>
      <vt:lpstr>תרגיל 1 - האם L={a^n b^j |n&gt;j} רגולרית?</vt:lpstr>
      <vt:lpstr>תרגיל 1 - האם L={a^n b^j |n&gt;j} רגולרית?</vt:lpstr>
      <vt:lpstr>תרגיל 1 - האם L={a^n b^j |n&gt;j} רגולרית?</vt:lpstr>
      <vt:lpstr>תרגיל 2</vt:lpstr>
      <vt:lpstr>תרגיל 2</vt:lpstr>
      <vt:lpstr>תרגיל 3</vt:lpstr>
      <vt:lpstr>תרגיל 3</vt:lpstr>
      <vt:lpstr>תרגיל 4</vt:lpstr>
      <vt:lpstr>תרגיל 4</vt:lpstr>
      <vt:lpstr>תרגיל 5</vt:lpstr>
      <vt:lpstr>תרגיל 5</vt:lpstr>
      <vt:lpstr>תרגיל 6</vt:lpstr>
      <vt:lpstr>תרגיל 6</vt:lpstr>
      <vt:lpstr>תרגיל 7</vt:lpstr>
      <vt:lpstr>תרגיל 7</vt:lpstr>
      <vt:lpstr>תרגיל 7 - המשך</vt:lpstr>
      <vt:lpstr>תרגיל 8</vt:lpstr>
      <vt:lpstr>תרגיל 8</vt:lpstr>
      <vt:lpstr>תרגיל 9 -  האם L={a^y b^n |y&gt;n,(y+n)%2=0} רגולרית?</vt:lpstr>
      <vt:lpstr>תרגיל 9 -  האם L={a^y b^n |y&gt;n,(y+n)%2=0} רגולרית?</vt:lpstr>
      <vt:lpstr>תרגיל 10</vt:lpstr>
      <vt:lpstr>תרגיל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407</cp:revision>
  <dcterms:created xsi:type="dcterms:W3CDTF">2015-10-15T14:05:25Z</dcterms:created>
  <dcterms:modified xsi:type="dcterms:W3CDTF">2020-04-30T12:07:20Z</dcterms:modified>
</cp:coreProperties>
</file>