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303" r:id="rId3"/>
    <p:sldId id="365" r:id="rId4"/>
    <p:sldId id="362" r:id="rId5"/>
    <p:sldId id="385" r:id="rId6"/>
    <p:sldId id="386" r:id="rId7"/>
    <p:sldId id="388" r:id="rId8"/>
    <p:sldId id="387" r:id="rId9"/>
    <p:sldId id="380" r:id="rId10"/>
    <p:sldId id="368" r:id="rId11"/>
    <p:sldId id="389" r:id="rId12"/>
    <p:sldId id="394" r:id="rId13"/>
    <p:sldId id="395" r:id="rId14"/>
    <p:sldId id="396" r:id="rId15"/>
    <p:sldId id="3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4" y="10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2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5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0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8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9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6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.png"/><Relationship Id="rId21" Type="http://schemas.openxmlformats.org/officeDocument/2006/relationships/image" Target="../media/image9.wmf"/><Relationship Id="rId7" Type="http://schemas.openxmlformats.org/officeDocument/2006/relationships/image" Target="../media/image4.wmf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6.wmf"/><Relationship Id="rId1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12.bin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12.png"/><Relationship Id="rId9" Type="http://schemas.openxmlformats.org/officeDocument/2006/relationships/oleObject" Target="../embeddings/oleObject14.bin"/><Relationship Id="rId14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6.wmf"/><Relationship Id="rId1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19.bin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12.png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16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.wmf"/><Relationship Id="rId10" Type="http://schemas.openxmlformats.org/officeDocument/2006/relationships/image" Target="../media/image8.wmf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>
                <a:cs typeface="+mn-cs"/>
              </a:rPr>
              <a:t>Computation </a:t>
            </a:r>
            <a:r>
              <a:rPr lang="en-US" sz="10000" b="1" u="sng" dirty="0" smtClean="0">
                <a:cs typeface="+mn-cs"/>
              </a:rPr>
              <a:t>Models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</a:t>
            </a:r>
            <a:r>
              <a:rPr lang="en-US" dirty="0"/>
              <a:t> </a:t>
            </a:r>
            <a:r>
              <a:rPr lang="en-US" dirty="0" smtClean="0"/>
              <a:t>1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097280" y="2089646"/>
                <a:ext cx="3477555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32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89646"/>
                <a:ext cx="3477555" cy="6481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itle 1"/>
          <p:cNvSpPr txBox="1">
            <a:spLocks/>
          </p:cNvSpPr>
          <p:nvPr/>
        </p:nvSpPr>
        <p:spPr>
          <a:xfrm>
            <a:off x="4752304" y="927974"/>
            <a:ext cx="662231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בנ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ו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אוטומט מחסנית לשפה הבאה: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695" y="3475787"/>
            <a:ext cx="6572058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8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</a:t>
            </a:r>
            <a:r>
              <a:rPr lang="en-US" dirty="0"/>
              <a:t> </a:t>
            </a:r>
            <a:r>
              <a:rPr lang="en-US" dirty="0" smtClean="0"/>
              <a:t>2 </a:t>
            </a:r>
            <a:endParaRPr lang="en-US" dirty="0"/>
          </a:p>
        </p:txBody>
      </p:sp>
      <p:sp>
        <p:nvSpPr>
          <p:cNvPr id="98" name="Title 1"/>
          <p:cNvSpPr txBox="1">
            <a:spLocks/>
          </p:cNvSpPr>
          <p:nvPr/>
        </p:nvSpPr>
        <p:spPr>
          <a:xfrm>
            <a:off x="4752304" y="927974"/>
            <a:ext cx="662231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בנ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ו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אוטומט מחסנית לשפה הבאה: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1516" y="2294114"/>
                <a:ext cx="66861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320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 smtClean="0"/>
                  <a:t>∪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6" y="2294114"/>
                <a:ext cx="6686189" cy="584775"/>
              </a:xfrm>
              <a:prstGeom prst="rect">
                <a:avLst/>
              </a:prstGeom>
              <a:blipFill rotWithShape="0">
                <a:blip r:embed="rId2"/>
                <a:stretch>
                  <a:fillRect t="-15625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129" y="3770859"/>
            <a:ext cx="6876884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1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</a:t>
            </a:r>
            <a:r>
              <a:rPr lang="en-US" dirty="0"/>
              <a:t> </a:t>
            </a:r>
            <a:r>
              <a:rPr lang="en-US" dirty="0" smtClean="0"/>
              <a:t>3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971461" y="2086343"/>
                <a:ext cx="45442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32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61" y="2086343"/>
                <a:ext cx="4544257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itle 1"/>
          <p:cNvSpPr txBox="1">
            <a:spLocks/>
          </p:cNvSpPr>
          <p:nvPr/>
        </p:nvSpPr>
        <p:spPr>
          <a:xfrm>
            <a:off x="4752304" y="927974"/>
            <a:ext cx="662231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בנ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ו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אוטומט מחסנית לשפה הבאה: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090" y="3982644"/>
            <a:ext cx="4669941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1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</a:t>
            </a:r>
            <a:r>
              <a:rPr lang="en-US" dirty="0"/>
              <a:t> </a:t>
            </a:r>
            <a:r>
              <a:rPr lang="en-US" dirty="0" smtClean="0"/>
              <a:t>4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8534" y="2126710"/>
                <a:ext cx="5795994" cy="784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4" y="2126710"/>
                <a:ext cx="5795994" cy="7841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itle 1"/>
          <p:cNvSpPr txBox="1">
            <a:spLocks/>
          </p:cNvSpPr>
          <p:nvPr/>
        </p:nvSpPr>
        <p:spPr>
          <a:xfrm>
            <a:off x="5894528" y="889088"/>
            <a:ext cx="537676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בנו אוטומט מחסנית לשפה הבאה: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68" y="3183311"/>
            <a:ext cx="9807228" cy="30890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616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</a:t>
            </a:r>
            <a:r>
              <a:rPr lang="en-US" dirty="0"/>
              <a:t> </a:t>
            </a:r>
            <a:r>
              <a:rPr lang="en-US" dirty="0" smtClean="0"/>
              <a:t>5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165626" y="1822963"/>
                <a:ext cx="579599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626" y="1822963"/>
                <a:ext cx="579599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itle 1"/>
          <p:cNvSpPr txBox="1">
            <a:spLocks/>
          </p:cNvSpPr>
          <p:nvPr/>
        </p:nvSpPr>
        <p:spPr>
          <a:xfrm>
            <a:off x="5894528" y="889088"/>
            <a:ext cx="537676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בנו אוטומט מחסנית לשפה הבאה: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491" y="2659128"/>
            <a:ext cx="5774797" cy="37426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709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</a:t>
            </a:r>
            <a:r>
              <a:rPr lang="en-US" dirty="0"/>
              <a:t> </a:t>
            </a:r>
            <a:r>
              <a:rPr lang="en-US" dirty="0"/>
              <a:t>6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30486" y="1985869"/>
                <a:ext cx="5795994" cy="707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000" i="1"/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/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/>
                              </m:ctrlPr>
                            </m:sSupPr>
                            <m:e>
                              <m:r>
                                <a:rPr lang="en-US" sz="4000" i="1"/>
                                <m:t>𝑎</m:t>
                              </m:r>
                            </m:e>
                            <m:sup>
                              <m:r>
                                <a:rPr lang="en-US" sz="4000" i="1"/>
                                <m:t>𝑛</m:t>
                              </m:r>
                            </m:sup>
                          </m:sSup>
                          <m:r>
                            <a:rPr lang="en-US" sz="4000" i="1"/>
                            <m:t>𝑏</m:t>
                          </m:r>
                          <m:sSup>
                            <m:sSupPr>
                              <m:ctrlPr>
                                <a:rPr lang="en-US" sz="4000" i="1"/>
                              </m:ctrlPr>
                            </m:sSupPr>
                            <m:e>
                              <m:r>
                                <a:rPr lang="en-US" sz="4000" i="1"/>
                                <m:t>𝑐</m:t>
                              </m:r>
                            </m:e>
                            <m:sup>
                              <m:r>
                                <a:rPr lang="en-US" sz="4000" i="1"/>
                                <m:t>𝑚</m:t>
                              </m:r>
                            </m:sup>
                          </m:sSup>
                          <m:r>
                            <a:rPr lang="en-US" sz="4000" i="1"/>
                            <m:t>𝑏</m:t>
                          </m:r>
                          <m:r>
                            <a:rPr lang="en-US" sz="4000" i="1"/>
                            <m:t>|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4000" i="1"/>
                            <m:t>𝑛</m:t>
                          </m:r>
                          <m:r>
                            <a:rPr lang="en-US" sz="4000" i="1"/>
                            <m:t>≤</m:t>
                          </m:r>
                          <m:r>
                            <a:rPr lang="en-US" sz="4000" i="1"/>
                            <m:t>𝑚</m:t>
                          </m:r>
                        </m:e>
                      </m:d>
                    </m:oMath>
                  </m:oMathPara>
                </a14:m>
                <a:r>
                  <a:rPr lang="he-IL" sz="4000" dirty="0"/>
                  <a:t/>
                </a:r>
                <a:br>
                  <a:rPr lang="he-IL" sz="4000" dirty="0"/>
                </a:br>
                <a:endParaRPr lang="en-US" sz="4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86" y="1985869"/>
                <a:ext cx="5795994" cy="7079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itle 1"/>
          <p:cNvSpPr txBox="1">
            <a:spLocks/>
          </p:cNvSpPr>
          <p:nvPr/>
        </p:nvSpPr>
        <p:spPr>
          <a:xfrm>
            <a:off x="5894528" y="889088"/>
            <a:ext cx="537676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בנו אוטומט מחסנית לשפה הבאה: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649" y="3497415"/>
            <a:ext cx="7297754" cy="21945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765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6" y="4614713"/>
            <a:ext cx="8654601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>Practice session </a:t>
            </a:r>
            <a:r>
              <a:rPr lang="en-US" b="1" dirty="0" smtClean="0">
                <a:cs typeface="+mn-cs"/>
              </a:rPr>
              <a:t>7</a:t>
            </a: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>Pushdown Automaton 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521" y="795777"/>
            <a:ext cx="4469730" cy="105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שפות חסרות הקשר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48983" y="2116281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u="sng" dirty="0" smtClean="0"/>
              <a:t>שפות </a:t>
            </a:r>
            <a:r>
              <a:rPr lang="he-IL" sz="2800" u="sng" dirty="0"/>
              <a:t>חסרות הקשר</a:t>
            </a:r>
            <a:endParaRPr lang="en-US" sz="2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6595652" y="4206081"/>
            <a:ext cx="3095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u="sng" dirty="0" smtClean="0"/>
              <a:t>אוטומט מחסנית </a:t>
            </a:r>
            <a:r>
              <a:rPr lang="en-US" sz="2800" u="sng" dirty="0" smtClean="0"/>
              <a:t>PDA</a:t>
            </a:r>
            <a:endParaRPr lang="en-US" sz="28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1962560" y="4215176"/>
            <a:ext cx="3360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u="sng" dirty="0" smtClean="0"/>
              <a:t>דקדוק חסר הקשר </a:t>
            </a:r>
            <a:r>
              <a:rPr lang="en-US" sz="2800" u="sng" dirty="0" smtClean="0"/>
              <a:t>CFG</a:t>
            </a:r>
          </a:p>
        </p:txBody>
      </p:sp>
      <p:cxnSp>
        <p:nvCxnSpPr>
          <p:cNvPr id="8" name="Straight Arrow Connector 7"/>
          <p:cNvCxnSpPr>
            <a:endCxn id="15" idx="0"/>
          </p:cNvCxnSpPr>
          <p:nvPr/>
        </p:nvCxnSpPr>
        <p:spPr>
          <a:xfrm flipH="1">
            <a:off x="3642700" y="3030064"/>
            <a:ext cx="892864" cy="11851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0"/>
          </p:cNvCxnSpPr>
          <p:nvPr/>
        </p:nvCxnSpPr>
        <p:spPr>
          <a:xfrm>
            <a:off x="7143502" y="3027652"/>
            <a:ext cx="999786" cy="1178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93818" y="1867707"/>
            <a:ext cx="5460783" cy="1211461"/>
          </a:xfrm>
          <a:prstGeom prst="ellipse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947" y="4942776"/>
            <a:ext cx="3294680" cy="7804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962559" y="4787200"/>
                <a:ext cx="211596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𝑎𝑆𝑎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𝐴𝑎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559" y="4787200"/>
                <a:ext cx="2115964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46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אוטומט מחסנית </a:t>
            </a:r>
            <a:r>
              <a:rPr lang="en-US" dirty="0" smtClean="0"/>
              <a:t>(PDA)</a:t>
            </a:r>
            <a:endParaRPr lang="en-US" dirty="0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1066800" y="3581400"/>
            <a:ext cx="3886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1676400" y="4419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2743200" y="5410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26670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3886200" y="5486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 flipV="1">
            <a:off x="2057400" y="4419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1371600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Oval 10"/>
          <p:cNvSpPr>
            <a:spLocks noChangeArrowheads="1"/>
          </p:cNvSpPr>
          <p:nvPr/>
        </p:nvSpPr>
        <p:spPr bwMode="auto">
          <a:xfrm>
            <a:off x="3810000" y="5410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>
            <a:off x="31242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Oval 12"/>
          <p:cNvSpPr>
            <a:spLocks noChangeArrowheads="1"/>
          </p:cNvSpPr>
          <p:nvPr/>
        </p:nvSpPr>
        <p:spPr bwMode="auto">
          <a:xfrm>
            <a:off x="1981200" y="5257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2362200" y="556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>
            <a:off x="2895600" y="4572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1905000" y="48006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" name="Freeform 16"/>
          <p:cNvSpPr>
            <a:spLocks/>
          </p:cNvSpPr>
          <p:nvPr/>
        </p:nvSpPr>
        <p:spPr bwMode="auto">
          <a:xfrm>
            <a:off x="2971800" y="4102100"/>
            <a:ext cx="800100" cy="495300"/>
          </a:xfrm>
          <a:custGeom>
            <a:avLst/>
            <a:gdLst>
              <a:gd name="T0" fmla="*/ 0 w 504"/>
              <a:gd name="T1" fmla="*/ 104 h 312"/>
              <a:gd name="T2" fmla="*/ 384 w 504"/>
              <a:gd name="T3" fmla="*/ 8 h 312"/>
              <a:gd name="T4" fmla="*/ 480 w 504"/>
              <a:gd name="T5" fmla="*/ 152 h 312"/>
              <a:gd name="T6" fmla="*/ 432 w 504"/>
              <a:gd name="T7" fmla="*/ 296 h 312"/>
              <a:gd name="T8" fmla="*/ 48 w 504"/>
              <a:gd name="T9" fmla="*/ 248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4"/>
              <a:gd name="T16" fmla="*/ 0 h 312"/>
              <a:gd name="T17" fmla="*/ 504 w 504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4" h="312">
                <a:moveTo>
                  <a:pt x="0" y="104"/>
                </a:moveTo>
                <a:cubicBezTo>
                  <a:pt x="152" y="52"/>
                  <a:pt x="304" y="0"/>
                  <a:pt x="384" y="8"/>
                </a:cubicBezTo>
                <a:cubicBezTo>
                  <a:pt x="464" y="16"/>
                  <a:pt x="472" y="104"/>
                  <a:pt x="480" y="152"/>
                </a:cubicBezTo>
                <a:cubicBezTo>
                  <a:pt x="488" y="200"/>
                  <a:pt x="504" y="280"/>
                  <a:pt x="432" y="296"/>
                </a:cubicBezTo>
                <a:cubicBezTo>
                  <a:pt x="360" y="312"/>
                  <a:pt x="204" y="280"/>
                  <a:pt x="48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9165465" y="2743200"/>
            <a:ext cx="6858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914400" y="2535780"/>
            <a:ext cx="4191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>
            <a:off x="1295400" y="253578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Line 20"/>
          <p:cNvSpPr>
            <a:spLocks noChangeShapeType="1"/>
          </p:cNvSpPr>
          <p:nvPr/>
        </p:nvSpPr>
        <p:spPr bwMode="auto">
          <a:xfrm>
            <a:off x="1676400" y="253578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" name="Line 21"/>
          <p:cNvSpPr>
            <a:spLocks noChangeShapeType="1"/>
          </p:cNvSpPr>
          <p:nvPr/>
        </p:nvSpPr>
        <p:spPr bwMode="auto">
          <a:xfrm>
            <a:off x="2057400" y="253578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2438400" y="253578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Line 23"/>
          <p:cNvSpPr>
            <a:spLocks noChangeShapeType="1"/>
          </p:cNvSpPr>
          <p:nvPr/>
        </p:nvSpPr>
        <p:spPr bwMode="auto">
          <a:xfrm>
            <a:off x="2819400" y="253578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Line 24"/>
          <p:cNvSpPr>
            <a:spLocks noChangeShapeType="1"/>
          </p:cNvSpPr>
          <p:nvPr/>
        </p:nvSpPr>
        <p:spPr bwMode="auto">
          <a:xfrm>
            <a:off x="3200400" y="253578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>
            <a:off x="3581400" y="253578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3962400" y="253578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>
            <a:off x="4343400" y="253578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" name="Line 28"/>
          <p:cNvSpPr>
            <a:spLocks noChangeShapeType="1"/>
          </p:cNvSpPr>
          <p:nvPr/>
        </p:nvSpPr>
        <p:spPr bwMode="auto">
          <a:xfrm>
            <a:off x="4724400" y="253578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" name="Line 29"/>
          <p:cNvSpPr>
            <a:spLocks noChangeShapeType="1"/>
          </p:cNvSpPr>
          <p:nvPr/>
        </p:nvSpPr>
        <p:spPr bwMode="auto">
          <a:xfrm>
            <a:off x="9165465" y="5791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" name="Line 30"/>
          <p:cNvSpPr>
            <a:spLocks noChangeShapeType="1"/>
          </p:cNvSpPr>
          <p:nvPr/>
        </p:nvSpPr>
        <p:spPr bwMode="auto">
          <a:xfrm>
            <a:off x="9165465" y="5486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" name="Line 31"/>
          <p:cNvSpPr>
            <a:spLocks noChangeShapeType="1"/>
          </p:cNvSpPr>
          <p:nvPr/>
        </p:nvSpPr>
        <p:spPr bwMode="auto">
          <a:xfrm>
            <a:off x="9165465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Line 32"/>
          <p:cNvSpPr>
            <a:spLocks noChangeShapeType="1"/>
          </p:cNvSpPr>
          <p:nvPr/>
        </p:nvSpPr>
        <p:spPr bwMode="auto">
          <a:xfrm>
            <a:off x="9165465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Line 33"/>
          <p:cNvSpPr>
            <a:spLocks noChangeShapeType="1"/>
          </p:cNvSpPr>
          <p:nvPr/>
        </p:nvSpPr>
        <p:spPr bwMode="auto">
          <a:xfrm>
            <a:off x="9165465" y="4572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" name="Line 34"/>
          <p:cNvSpPr>
            <a:spLocks noChangeShapeType="1"/>
          </p:cNvSpPr>
          <p:nvPr/>
        </p:nvSpPr>
        <p:spPr bwMode="auto">
          <a:xfrm>
            <a:off x="9165465" y="4267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" name="Line 35"/>
          <p:cNvSpPr>
            <a:spLocks noChangeShapeType="1"/>
          </p:cNvSpPr>
          <p:nvPr/>
        </p:nvSpPr>
        <p:spPr bwMode="auto">
          <a:xfrm>
            <a:off x="9165465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" name="Line 36"/>
          <p:cNvSpPr>
            <a:spLocks noChangeShapeType="1"/>
          </p:cNvSpPr>
          <p:nvPr/>
        </p:nvSpPr>
        <p:spPr bwMode="auto">
          <a:xfrm>
            <a:off x="9165465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" name="Line 37"/>
          <p:cNvSpPr>
            <a:spLocks noChangeShapeType="1"/>
          </p:cNvSpPr>
          <p:nvPr/>
        </p:nvSpPr>
        <p:spPr bwMode="auto">
          <a:xfrm>
            <a:off x="9165465" y="3352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" name="Line 38"/>
          <p:cNvSpPr>
            <a:spLocks noChangeShapeType="1"/>
          </p:cNvSpPr>
          <p:nvPr/>
        </p:nvSpPr>
        <p:spPr bwMode="auto">
          <a:xfrm>
            <a:off x="9165465" y="3048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" name="Line 39"/>
          <p:cNvSpPr>
            <a:spLocks noChangeShapeType="1"/>
          </p:cNvSpPr>
          <p:nvPr/>
        </p:nvSpPr>
        <p:spPr bwMode="auto">
          <a:xfrm flipH="1">
            <a:off x="2927259" y="3069180"/>
            <a:ext cx="14490" cy="5122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61" name="Line 40"/>
          <p:cNvSpPr>
            <a:spLocks noChangeShapeType="1"/>
          </p:cNvSpPr>
          <p:nvPr/>
        </p:nvSpPr>
        <p:spPr bwMode="auto">
          <a:xfrm flipH="1">
            <a:off x="6369676" y="4321845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Text Box 41"/>
          <p:cNvSpPr txBox="1">
            <a:spLocks noChangeArrowheads="1"/>
          </p:cNvSpPr>
          <p:nvPr/>
        </p:nvSpPr>
        <p:spPr bwMode="auto">
          <a:xfrm>
            <a:off x="2542504" y="1918648"/>
            <a:ext cx="8435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he-IL" altLang="en-US" dirty="0" smtClean="0"/>
              <a:t>קלט</a:t>
            </a:r>
            <a:endParaRPr lang="en-US" altLang="en-US" dirty="0"/>
          </a:p>
        </p:txBody>
      </p:sp>
      <p:sp>
        <p:nvSpPr>
          <p:cNvPr id="63" name="Text Box 42"/>
          <p:cNvSpPr txBox="1">
            <a:spLocks noChangeArrowheads="1"/>
          </p:cNvSpPr>
          <p:nvPr/>
        </p:nvSpPr>
        <p:spPr bwMode="auto">
          <a:xfrm>
            <a:off x="8783391" y="2077429"/>
            <a:ext cx="14221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he-IL" altLang="en-US" dirty="0" smtClean="0"/>
              <a:t>מחסנית</a:t>
            </a:r>
            <a:endParaRPr lang="en-US" altLang="en-US" dirty="0"/>
          </a:p>
        </p:txBody>
      </p:sp>
      <p:sp>
        <p:nvSpPr>
          <p:cNvPr id="64" name="Text Box 43"/>
          <p:cNvSpPr txBox="1">
            <a:spLocks noChangeArrowheads="1"/>
          </p:cNvSpPr>
          <p:nvPr/>
        </p:nvSpPr>
        <p:spPr bwMode="auto">
          <a:xfrm>
            <a:off x="1066800" y="3581400"/>
            <a:ext cx="13484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he-IL" altLang="en-US" dirty="0" smtClean="0"/>
              <a:t>אוטומט</a:t>
            </a:r>
            <a:endParaRPr lang="en-US" altLang="en-US" dirty="0"/>
          </a:p>
        </p:txBody>
      </p:sp>
      <p:sp>
        <p:nvSpPr>
          <p:cNvPr id="65" name="Text Box 42"/>
          <p:cNvSpPr txBox="1">
            <a:spLocks noChangeArrowheads="1"/>
          </p:cNvSpPr>
          <p:nvPr/>
        </p:nvSpPr>
        <p:spPr bwMode="auto">
          <a:xfrm>
            <a:off x="10756005" y="5390346"/>
            <a:ext cx="13324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he-IL" altLang="en-US" sz="2800" dirty="0" smtClean="0"/>
              <a:t>סימן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he-IL" altLang="en-US" sz="2800" dirty="0" smtClean="0"/>
              <a:t>התחלתי</a:t>
            </a:r>
            <a:endParaRPr lang="en-US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342147" y="57176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400" dirty="0" smtClean="0"/>
              <a:t>$</a:t>
            </a:r>
            <a:endParaRPr lang="en-US" sz="2400" dirty="0"/>
          </a:p>
        </p:txBody>
      </p:sp>
      <p:sp>
        <p:nvSpPr>
          <p:cNvPr id="67" name="Line 39"/>
          <p:cNvSpPr>
            <a:spLocks noChangeShapeType="1"/>
          </p:cNvSpPr>
          <p:nvPr/>
        </p:nvSpPr>
        <p:spPr bwMode="auto">
          <a:xfrm flipH="1" flipV="1">
            <a:off x="9966644" y="5925892"/>
            <a:ext cx="636431" cy="48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3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/>
      <p:bldP spid="64" grpId="0"/>
      <p:bldP spid="65" grpId="0"/>
      <p:bldP spid="4" grpId="0"/>
      <p:bldP spid="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אוטומט מחסנית </a:t>
            </a:r>
            <a:r>
              <a:rPr lang="en-US" dirty="0"/>
              <a:t>(PDA)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495" y="4183533"/>
            <a:ext cx="5828963" cy="1380751"/>
          </a:xfrm>
          <a:prstGeom prst="rect">
            <a:avLst/>
          </a:prstGeom>
        </p:spPr>
      </p:pic>
      <p:sp>
        <p:nvSpPr>
          <p:cNvPr id="68" name="Text Box 42"/>
          <p:cNvSpPr txBox="1">
            <a:spLocks noChangeArrowheads="1"/>
          </p:cNvSpPr>
          <p:nvPr/>
        </p:nvSpPr>
        <p:spPr bwMode="auto">
          <a:xfrm>
            <a:off x="5670743" y="2438649"/>
            <a:ext cx="182614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he-IL" altLang="en-US" sz="2800" dirty="0" smtClean="0"/>
              <a:t>תו שקוראים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he-IL" altLang="en-US" sz="2800" dirty="0" smtClean="0"/>
              <a:t>מהקלט</a:t>
            </a:r>
            <a:endParaRPr lang="en-US" altLang="en-US" sz="2800" dirty="0"/>
          </a:p>
        </p:txBody>
      </p:sp>
      <p:sp>
        <p:nvSpPr>
          <p:cNvPr id="69" name="Text Box 42"/>
          <p:cNvSpPr txBox="1">
            <a:spLocks noChangeArrowheads="1"/>
          </p:cNvSpPr>
          <p:nvPr/>
        </p:nvSpPr>
        <p:spPr bwMode="auto">
          <a:xfrm>
            <a:off x="8049314" y="2438648"/>
            <a:ext cx="170110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 rtl="1"/>
            <a:r>
              <a:rPr lang="he-IL" altLang="en-US" sz="2800" dirty="0" smtClean="0"/>
              <a:t>יוצא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he-IL" altLang="en-US" sz="2800" dirty="0" smtClean="0"/>
              <a:t>מהמחסנית</a:t>
            </a:r>
            <a:endParaRPr lang="en-US" altLang="en-US" sz="2800" dirty="0"/>
          </a:p>
        </p:txBody>
      </p:sp>
      <p:sp>
        <p:nvSpPr>
          <p:cNvPr id="70" name="Text Box 42"/>
          <p:cNvSpPr txBox="1">
            <a:spLocks noChangeArrowheads="1"/>
          </p:cNvSpPr>
          <p:nvPr/>
        </p:nvSpPr>
        <p:spPr bwMode="auto">
          <a:xfrm>
            <a:off x="10279472" y="2438647"/>
            <a:ext cx="143500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 rtl="1"/>
            <a:r>
              <a:rPr lang="he-IL" altLang="en-US" sz="2800" dirty="0" smtClean="0"/>
              <a:t>נכנס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he-IL" altLang="en-US" sz="2800" dirty="0" smtClean="0"/>
              <a:t>למחסנית</a:t>
            </a:r>
            <a:endParaRPr lang="en-US" altLang="en-US" sz="2800" dirty="0"/>
          </a:p>
        </p:txBody>
      </p:sp>
      <p:sp>
        <p:nvSpPr>
          <p:cNvPr id="71" name="Line 39"/>
          <p:cNvSpPr>
            <a:spLocks noChangeShapeType="1"/>
          </p:cNvSpPr>
          <p:nvPr/>
        </p:nvSpPr>
        <p:spPr bwMode="auto">
          <a:xfrm>
            <a:off x="6608991" y="3392754"/>
            <a:ext cx="1790164" cy="11025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2" name="Line 39"/>
          <p:cNvSpPr>
            <a:spLocks noChangeShapeType="1"/>
          </p:cNvSpPr>
          <p:nvPr/>
        </p:nvSpPr>
        <p:spPr bwMode="auto">
          <a:xfrm>
            <a:off x="8928204" y="3392754"/>
            <a:ext cx="23380" cy="9609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3" name="Line 39"/>
          <p:cNvSpPr>
            <a:spLocks noChangeShapeType="1"/>
          </p:cNvSpPr>
          <p:nvPr/>
        </p:nvSpPr>
        <p:spPr bwMode="auto">
          <a:xfrm flipH="1">
            <a:off x="9905982" y="3392754"/>
            <a:ext cx="1043188" cy="11025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1366537" y="2448288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5" name="Line 9"/>
          <p:cNvSpPr>
            <a:spLocks noChangeShapeType="1"/>
          </p:cNvSpPr>
          <p:nvPr/>
        </p:nvSpPr>
        <p:spPr bwMode="auto">
          <a:xfrm>
            <a:off x="2509537" y="24482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" name="Line 10"/>
          <p:cNvSpPr>
            <a:spLocks noChangeShapeType="1"/>
          </p:cNvSpPr>
          <p:nvPr/>
        </p:nvSpPr>
        <p:spPr bwMode="auto">
          <a:xfrm>
            <a:off x="3042937" y="24482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391711"/>
              </p:ext>
            </p:extLst>
          </p:nvPr>
        </p:nvGraphicFramePr>
        <p:xfrm>
          <a:off x="2661937" y="26768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9" name="Equation" r:id="rId4" imgW="254000" imgH="254000" progId="Equation.3">
                  <p:embed/>
                </p:oleObj>
              </mc:Choice>
              <mc:Fallback>
                <p:oleObj name="Equation" r:id="rId4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937" y="26768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Line 14"/>
          <p:cNvSpPr>
            <a:spLocks noChangeShapeType="1"/>
          </p:cNvSpPr>
          <p:nvPr/>
        </p:nvSpPr>
        <p:spPr bwMode="auto">
          <a:xfrm>
            <a:off x="2770336" y="18386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441245"/>
              </p:ext>
            </p:extLst>
          </p:nvPr>
        </p:nvGraphicFramePr>
        <p:xfrm>
          <a:off x="1658637" y="2741976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0" name="Equation" r:id="rId6" imgW="419040" imgH="114120" progId="Equation.3">
                  <p:embed/>
                </p:oleObj>
              </mc:Choice>
              <mc:Fallback>
                <p:oleObj name="Equation" r:id="rId6" imgW="41904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637" y="2741976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458310"/>
              </p:ext>
            </p:extLst>
          </p:nvPr>
        </p:nvGraphicFramePr>
        <p:xfrm>
          <a:off x="3487437" y="2741976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1" name="Equation" r:id="rId8" imgW="419040" imgH="114120" progId="Equation.3">
                  <p:embed/>
                </p:oleObj>
              </mc:Choice>
              <mc:Fallback>
                <p:oleObj name="Equation" r:id="rId8" imgW="41904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437" y="2741976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 Box 20"/>
          <p:cNvSpPr txBox="1">
            <a:spLocks noChangeArrowheads="1"/>
          </p:cNvSpPr>
          <p:nvPr/>
        </p:nvSpPr>
        <p:spPr bwMode="auto">
          <a:xfrm>
            <a:off x="1285530" y="1876788"/>
            <a:ext cx="8435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he-IL" altLang="en-US" dirty="0" smtClean="0"/>
              <a:t>קלט</a:t>
            </a:r>
            <a:endParaRPr lang="en-US" altLang="en-US" dirty="0"/>
          </a:p>
        </p:txBody>
      </p:sp>
      <p:sp>
        <p:nvSpPr>
          <p:cNvPr id="82" name="Rectangle 11"/>
          <p:cNvSpPr>
            <a:spLocks noChangeArrowheads="1"/>
          </p:cNvSpPr>
          <p:nvPr/>
        </p:nvSpPr>
        <p:spPr bwMode="auto">
          <a:xfrm>
            <a:off x="1584979" y="4112420"/>
            <a:ext cx="838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3" name="Line 12"/>
          <p:cNvSpPr>
            <a:spLocks noChangeShapeType="1"/>
          </p:cNvSpPr>
          <p:nvPr/>
        </p:nvSpPr>
        <p:spPr bwMode="auto">
          <a:xfrm>
            <a:off x="1557969" y="467765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04774"/>
              </p:ext>
            </p:extLst>
          </p:nvPr>
        </p:nvGraphicFramePr>
        <p:xfrm>
          <a:off x="1862769" y="4220453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2" name="Equation" r:id="rId9" imgW="254000" imgH="355600" progId="Equation.3">
                  <p:embed/>
                </p:oleObj>
              </mc:Choice>
              <mc:Fallback>
                <p:oleObj name="Equation" r:id="rId9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769" y="4220453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Line 18"/>
          <p:cNvSpPr>
            <a:spLocks noChangeShapeType="1"/>
          </p:cNvSpPr>
          <p:nvPr/>
        </p:nvSpPr>
        <p:spPr bwMode="auto">
          <a:xfrm>
            <a:off x="1120462" y="4391695"/>
            <a:ext cx="442695" cy="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16851" y="3982754"/>
            <a:ext cx="1297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 rtl="1"/>
            <a:r>
              <a:rPr lang="he-IL" altLang="en-US" sz="2400" dirty="0" smtClean="0"/>
              <a:t>ראש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he-IL" altLang="en-US" sz="2400" dirty="0" smtClean="0"/>
              <a:t>המחסנית</a:t>
            </a:r>
            <a:endParaRPr lang="en-US" altLang="en-US" sz="2400" dirty="0"/>
          </a:p>
        </p:txBody>
      </p:sp>
      <p:sp>
        <p:nvSpPr>
          <p:cNvPr id="87" name="Text Box 21"/>
          <p:cNvSpPr txBox="1">
            <a:spLocks noChangeArrowheads="1"/>
          </p:cNvSpPr>
          <p:nvPr/>
        </p:nvSpPr>
        <p:spPr bwMode="auto">
          <a:xfrm>
            <a:off x="1354053" y="3534653"/>
            <a:ext cx="14221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he-IL" altLang="en-US" dirty="0" smtClean="0"/>
              <a:t>מחסנית</a:t>
            </a:r>
            <a:endParaRPr lang="en-US" altLang="en-US" dirty="0"/>
          </a:p>
        </p:txBody>
      </p:sp>
      <p:sp>
        <p:nvSpPr>
          <p:cNvPr id="88" name="AutoShape 29"/>
          <p:cNvSpPr>
            <a:spLocks noChangeArrowheads="1"/>
          </p:cNvSpPr>
          <p:nvPr/>
        </p:nvSpPr>
        <p:spPr bwMode="auto">
          <a:xfrm>
            <a:off x="2727979" y="4876111"/>
            <a:ext cx="774786" cy="453817"/>
          </a:xfrm>
          <a:prstGeom prst="rightArrow">
            <a:avLst>
              <a:gd name="adj1" fmla="val 50000"/>
              <a:gd name="adj2" fmla="val 42857"/>
            </a:avLst>
          </a:prstGeom>
          <a:solidFill>
            <a:srgbClr val="0070C0"/>
          </a:solidFill>
          <a:ln>
            <a:headEnd/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89" name="Line 30"/>
          <p:cNvSpPr>
            <a:spLocks noChangeShapeType="1"/>
          </p:cNvSpPr>
          <p:nvPr/>
        </p:nvSpPr>
        <p:spPr bwMode="auto">
          <a:xfrm>
            <a:off x="1557969" y="521105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" name="Line 31"/>
          <p:cNvSpPr>
            <a:spLocks noChangeShapeType="1"/>
          </p:cNvSpPr>
          <p:nvPr/>
        </p:nvSpPr>
        <p:spPr bwMode="auto">
          <a:xfrm>
            <a:off x="1557969" y="566825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1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701828"/>
              </p:ext>
            </p:extLst>
          </p:nvPr>
        </p:nvGraphicFramePr>
        <p:xfrm>
          <a:off x="1862769" y="5287253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3" name="Equation" r:id="rId11" imgW="215900" imgH="254000" progId="Equation.3">
                  <p:embed/>
                </p:oleObj>
              </mc:Choice>
              <mc:Fallback>
                <p:oleObj name="Equation" r:id="rId11" imgW="2159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769" y="5287253"/>
                        <a:ext cx="215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463088"/>
              </p:ext>
            </p:extLst>
          </p:nvPr>
        </p:nvGraphicFramePr>
        <p:xfrm>
          <a:off x="1862769" y="4753853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4" name="Equation" r:id="rId13" imgW="254000" imgH="355600" progId="Equation.3">
                  <p:embed/>
                </p:oleObj>
              </mc:Choice>
              <mc:Fallback>
                <p:oleObj name="Equation" r:id="rId13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769" y="4753853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34370"/>
              </p:ext>
            </p:extLst>
          </p:nvPr>
        </p:nvGraphicFramePr>
        <p:xfrm>
          <a:off x="1862769" y="5668253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" name="Equation" r:id="rId15" imgW="241200" imgH="431640" progId="Equation.3">
                  <p:embed/>
                </p:oleObj>
              </mc:Choice>
              <mc:Fallback>
                <p:oleObj name="Equation" r:id="rId15" imgW="241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769" y="5668253"/>
                        <a:ext cx="2397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Rectangle 35"/>
          <p:cNvSpPr>
            <a:spLocks noChangeArrowheads="1"/>
          </p:cNvSpPr>
          <p:nvPr/>
        </p:nvSpPr>
        <p:spPr bwMode="auto">
          <a:xfrm>
            <a:off x="3854414" y="4130160"/>
            <a:ext cx="838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5" name="Line 36"/>
          <p:cNvSpPr>
            <a:spLocks noChangeShapeType="1"/>
          </p:cNvSpPr>
          <p:nvPr/>
        </p:nvSpPr>
        <p:spPr bwMode="auto">
          <a:xfrm>
            <a:off x="3854414" y="466356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" name="Line 37"/>
          <p:cNvSpPr>
            <a:spLocks noChangeShapeType="1"/>
          </p:cNvSpPr>
          <p:nvPr/>
        </p:nvSpPr>
        <p:spPr bwMode="auto">
          <a:xfrm>
            <a:off x="3854414" y="519696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7" name="Line 38"/>
          <p:cNvSpPr>
            <a:spLocks noChangeShapeType="1"/>
          </p:cNvSpPr>
          <p:nvPr/>
        </p:nvSpPr>
        <p:spPr bwMode="auto">
          <a:xfrm>
            <a:off x="3854414" y="565416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8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545000"/>
              </p:ext>
            </p:extLst>
          </p:nvPr>
        </p:nvGraphicFramePr>
        <p:xfrm>
          <a:off x="4159214" y="527316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" name="Equation" r:id="rId17" imgW="215900" imgH="254000" progId="Equation.3">
                  <p:embed/>
                </p:oleObj>
              </mc:Choice>
              <mc:Fallback>
                <p:oleObj name="Equation" r:id="rId17" imgW="2159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14" y="5273160"/>
                        <a:ext cx="215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005521"/>
              </p:ext>
            </p:extLst>
          </p:nvPr>
        </p:nvGraphicFramePr>
        <p:xfrm>
          <a:off x="4159214" y="473976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"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14" y="473976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604862"/>
              </p:ext>
            </p:extLst>
          </p:nvPr>
        </p:nvGraphicFramePr>
        <p:xfrm>
          <a:off x="4159214" y="565416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" name="Equation" r:id="rId19" imgW="241200" imgH="431640" progId="Equation.3">
                  <p:embed/>
                </p:oleObj>
              </mc:Choice>
              <mc:Fallback>
                <p:oleObj name="Equation" r:id="rId19" imgW="241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14" y="5654160"/>
                        <a:ext cx="2397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413903"/>
              </p:ext>
            </p:extLst>
          </p:nvPr>
        </p:nvGraphicFramePr>
        <p:xfrm>
          <a:off x="4159214" y="428256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" name="Equation" r:id="rId20" imgW="241200" imgH="279360" progId="Equation.3">
                  <p:embed/>
                </p:oleObj>
              </mc:Choice>
              <mc:Fallback>
                <p:oleObj name="Equation" r:id="rId20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14" y="428256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Line 43"/>
          <p:cNvSpPr>
            <a:spLocks noChangeShapeType="1"/>
          </p:cNvSpPr>
          <p:nvPr/>
        </p:nvSpPr>
        <p:spPr bwMode="auto">
          <a:xfrm flipH="1">
            <a:off x="4692614" y="435876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81" grpId="0"/>
      <p:bldP spid="82" grpId="0" animBg="1"/>
      <p:bldP spid="83" grpId="0" animBg="1"/>
      <p:bldP spid="85" grpId="0" animBg="1"/>
      <p:bldP spid="86" grpId="0"/>
      <p:bldP spid="87" grpId="0"/>
      <p:bldP spid="88" grpId="0" animBg="1"/>
      <p:bldP spid="89" grpId="0" animBg="1"/>
      <p:bldP spid="90" grpId="0" animBg="1"/>
      <p:bldP spid="94" grpId="0" animBg="1"/>
      <p:bldP spid="95" grpId="0" animBg="1"/>
      <p:bldP spid="96" grpId="0" animBg="1"/>
      <p:bldP spid="97" grpId="0" animBg="1"/>
      <p:bldP spid="10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616" y="4189308"/>
            <a:ext cx="5868662" cy="1390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𝜆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Box 42"/>
              <p:cNvSpPr txBox="1">
                <a:spLocks noChangeArrowheads="1"/>
              </p:cNvSpPr>
              <p:nvPr/>
            </p:nvSpPr>
            <p:spPr bwMode="auto">
              <a:xfrm>
                <a:off x="7144826" y="2786450"/>
                <a:ext cx="363888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rt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he-IL" altLang="en-US" sz="2800" dirty="0" smtClean="0"/>
                  <a:t> – לא לבצע את הפעולה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69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4826" y="2786450"/>
                <a:ext cx="3638881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848" t="-12791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1366537" y="2448288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5" name="Line 9"/>
          <p:cNvSpPr>
            <a:spLocks noChangeShapeType="1"/>
          </p:cNvSpPr>
          <p:nvPr/>
        </p:nvSpPr>
        <p:spPr bwMode="auto">
          <a:xfrm>
            <a:off x="2509537" y="24482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" name="Line 10"/>
          <p:cNvSpPr>
            <a:spLocks noChangeShapeType="1"/>
          </p:cNvSpPr>
          <p:nvPr/>
        </p:nvSpPr>
        <p:spPr bwMode="auto">
          <a:xfrm>
            <a:off x="3042937" y="24482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" name="Object 13"/>
          <p:cNvGraphicFramePr>
            <a:graphicFrameLocks noChangeAspect="1"/>
          </p:cNvGraphicFramePr>
          <p:nvPr/>
        </p:nvGraphicFramePr>
        <p:xfrm>
          <a:off x="2661937" y="26768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" name="Equation" r:id="rId5" imgW="254000" imgH="254000" progId="Equation.3">
                  <p:embed/>
                </p:oleObj>
              </mc:Choice>
              <mc:Fallback>
                <p:oleObj name="Equation" r:id="rId5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937" y="26768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Line 14"/>
          <p:cNvSpPr>
            <a:spLocks noChangeShapeType="1"/>
          </p:cNvSpPr>
          <p:nvPr/>
        </p:nvSpPr>
        <p:spPr bwMode="auto">
          <a:xfrm>
            <a:off x="2770336" y="18386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" name="Object 15"/>
          <p:cNvGraphicFramePr>
            <a:graphicFrameLocks noChangeAspect="1"/>
          </p:cNvGraphicFramePr>
          <p:nvPr/>
        </p:nvGraphicFramePr>
        <p:xfrm>
          <a:off x="1658637" y="2741976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" name="Equation" r:id="rId7" imgW="419040" imgH="114120" progId="Equation.3">
                  <p:embed/>
                </p:oleObj>
              </mc:Choice>
              <mc:Fallback>
                <p:oleObj name="Equation" r:id="rId7" imgW="41904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637" y="2741976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16"/>
          <p:cNvGraphicFramePr>
            <a:graphicFrameLocks noChangeAspect="1"/>
          </p:cNvGraphicFramePr>
          <p:nvPr/>
        </p:nvGraphicFramePr>
        <p:xfrm>
          <a:off x="3487437" y="2741976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7" name="Equation" r:id="rId9" imgW="419040" imgH="114120" progId="Equation.3">
                  <p:embed/>
                </p:oleObj>
              </mc:Choice>
              <mc:Fallback>
                <p:oleObj name="Equation" r:id="rId9" imgW="41904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437" y="2741976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 Box 20"/>
          <p:cNvSpPr txBox="1">
            <a:spLocks noChangeArrowheads="1"/>
          </p:cNvSpPr>
          <p:nvPr/>
        </p:nvSpPr>
        <p:spPr bwMode="auto">
          <a:xfrm>
            <a:off x="1285530" y="1876788"/>
            <a:ext cx="8435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he-IL" altLang="en-US" dirty="0" smtClean="0"/>
              <a:t>קלט</a:t>
            </a:r>
            <a:endParaRPr lang="en-US" altLang="en-US" dirty="0"/>
          </a:p>
        </p:txBody>
      </p:sp>
      <p:sp>
        <p:nvSpPr>
          <p:cNvPr id="82" name="Rectangle 11"/>
          <p:cNvSpPr>
            <a:spLocks noChangeArrowheads="1"/>
          </p:cNvSpPr>
          <p:nvPr/>
        </p:nvSpPr>
        <p:spPr bwMode="auto">
          <a:xfrm>
            <a:off x="1584979" y="4112420"/>
            <a:ext cx="838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3" name="Line 12"/>
          <p:cNvSpPr>
            <a:spLocks noChangeShapeType="1"/>
          </p:cNvSpPr>
          <p:nvPr/>
        </p:nvSpPr>
        <p:spPr bwMode="auto">
          <a:xfrm>
            <a:off x="1557969" y="467765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4" name="Object 17"/>
          <p:cNvGraphicFramePr>
            <a:graphicFrameLocks noChangeAspect="1"/>
          </p:cNvGraphicFramePr>
          <p:nvPr/>
        </p:nvGraphicFramePr>
        <p:xfrm>
          <a:off x="1862769" y="4220453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8" name="Equation" r:id="rId10" imgW="254000" imgH="355600" progId="Equation.3">
                  <p:embed/>
                </p:oleObj>
              </mc:Choice>
              <mc:Fallback>
                <p:oleObj name="Equation" r:id="rId10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769" y="4220453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Line 18"/>
          <p:cNvSpPr>
            <a:spLocks noChangeShapeType="1"/>
          </p:cNvSpPr>
          <p:nvPr/>
        </p:nvSpPr>
        <p:spPr bwMode="auto">
          <a:xfrm>
            <a:off x="1120462" y="4391695"/>
            <a:ext cx="442695" cy="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16851" y="3982754"/>
            <a:ext cx="1297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 rtl="1"/>
            <a:r>
              <a:rPr lang="he-IL" altLang="en-US" sz="2400" dirty="0" smtClean="0"/>
              <a:t>ראש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he-IL" altLang="en-US" sz="2400" dirty="0" smtClean="0"/>
              <a:t>המחסנית</a:t>
            </a:r>
            <a:endParaRPr lang="en-US" altLang="en-US" sz="2400" dirty="0"/>
          </a:p>
        </p:txBody>
      </p:sp>
      <p:sp>
        <p:nvSpPr>
          <p:cNvPr id="87" name="Text Box 21"/>
          <p:cNvSpPr txBox="1">
            <a:spLocks noChangeArrowheads="1"/>
          </p:cNvSpPr>
          <p:nvPr/>
        </p:nvSpPr>
        <p:spPr bwMode="auto">
          <a:xfrm>
            <a:off x="1354053" y="3534653"/>
            <a:ext cx="14221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he-IL" altLang="en-US" dirty="0" smtClean="0"/>
              <a:t>מחסנית</a:t>
            </a:r>
            <a:endParaRPr lang="en-US" altLang="en-US" dirty="0"/>
          </a:p>
        </p:txBody>
      </p:sp>
      <p:sp>
        <p:nvSpPr>
          <p:cNvPr id="88" name="AutoShape 29"/>
          <p:cNvSpPr>
            <a:spLocks noChangeArrowheads="1"/>
          </p:cNvSpPr>
          <p:nvPr/>
        </p:nvSpPr>
        <p:spPr bwMode="auto">
          <a:xfrm>
            <a:off x="2727979" y="4876111"/>
            <a:ext cx="774786" cy="453817"/>
          </a:xfrm>
          <a:prstGeom prst="rightArrow">
            <a:avLst>
              <a:gd name="adj1" fmla="val 50000"/>
              <a:gd name="adj2" fmla="val 42857"/>
            </a:avLst>
          </a:prstGeom>
          <a:solidFill>
            <a:srgbClr val="0070C0"/>
          </a:solidFill>
          <a:ln>
            <a:headEnd/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89" name="Line 30"/>
          <p:cNvSpPr>
            <a:spLocks noChangeShapeType="1"/>
          </p:cNvSpPr>
          <p:nvPr/>
        </p:nvSpPr>
        <p:spPr bwMode="auto">
          <a:xfrm>
            <a:off x="1557969" y="521105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" name="Line 31"/>
          <p:cNvSpPr>
            <a:spLocks noChangeShapeType="1"/>
          </p:cNvSpPr>
          <p:nvPr/>
        </p:nvSpPr>
        <p:spPr bwMode="auto">
          <a:xfrm>
            <a:off x="1557969" y="566825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1" name="Object 32"/>
          <p:cNvGraphicFramePr>
            <a:graphicFrameLocks noChangeAspect="1"/>
          </p:cNvGraphicFramePr>
          <p:nvPr/>
        </p:nvGraphicFramePr>
        <p:xfrm>
          <a:off x="1862769" y="5287253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9" name="Equation" r:id="rId12" imgW="215900" imgH="254000" progId="Equation.3">
                  <p:embed/>
                </p:oleObj>
              </mc:Choice>
              <mc:Fallback>
                <p:oleObj name="Equation" r:id="rId12" imgW="2159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769" y="5287253"/>
                        <a:ext cx="215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33"/>
          <p:cNvGraphicFramePr>
            <a:graphicFrameLocks noChangeAspect="1"/>
          </p:cNvGraphicFramePr>
          <p:nvPr/>
        </p:nvGraphicFramePr>
        <p:xfrm>
          <a:off x="1862769" y="4753853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0" name="Equation" r:id="rId14" imgW="254000" imgH="355600" progId="Equation.3">
                  <p:embed/>
                </p:oleObj>
              </mc:Choice>
              <mc:Fallback>
                <p:oleObj name="Equation" r:id="rId14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769" y="4753853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34"/>
          <p:cNvGraphicFramePr>
            <a:graphicFrameLocks noChangeAspect="1"/>
          </p:cNvGraphicFramePr>
          <p:nvPr/>
        </p:nvGraphicFramePr>
        <p:xfrm>
          <a:off x="1862769" y="5668253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" name="Equation" r:id="rId16" imgW="241200" imgH="431640" progId="Equation.3">
                  <p:embed/>
                </p:oleObj>
              </mc:Choice>
              <mc:Fallback>
                <p:oleObj name="Equation" r:id="rId16" imgW="241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769" y="5668253"/>
                        <a:ext cx="2397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8876688" y="3392754"/>
            <a:ext cx="23380" cy="9609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23929" y="3653547"/>
            <a:ext cx="1328811" cy="244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7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4" grpId="0" animBg="1"/>
      <p:bldP spid="75" grpId="0" animBg="1"/>
      <p:bldP spid="76" grpId="0" animBg="1"/>
      <p:bldP spid="78" grpId="0" animBg="1"/>
      <p:bldP spid="81" grpId="0"/>
      <p:bldP spid="82" grpId="0" animBg="1"/>
      <p:bldP spid="83" grpId="0" animBg="1"/>
      <p:bldP spid="85" grpId="0" animBg="1"/>
      <p:bldP spid="86" grpId="0"/>
      <p:bldP spid="87" grpId="0"/>
      <p:bldP spid="88" grpId="0" animBg="1"/>
      <p:bldP spid="89" grpId="0" animBg="1"/>
      <p:bldP spid="90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494" y="4200138"/>
            <a:ext cx="5824749" cy="1379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𝜆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Box 42"/>
              <p:cNvSpPr txBox="1">
                <a:spLocks noChangeArrowheads="1"/>
              </p:cNvSpPr>
              <p:nvPr/>
            </p:nvSpPr>
            <p:spPr bwMode="auto">
              <a:xfrm>
                <a:off x="7144826" y="2786450"/>
                <a:ext cx="363888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rt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he-IL" altLang="en-US" sz="2800" dirty="0" smtClean="0"/>
                  <a:t> – לא לבצע את הפעולה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69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4826" y="2786450"/>
                <a:ext cx="3638881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848" t="-12791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1366537" y="2448288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5" name="Line 9"/>
          <p:cNvSpPr>
            <a:spLocks noChangeShapeType="1"/>
          </p:cNvSpPr>
          <p:nvPr/>
        </p:nvSpPr>
        <p:spPr bwMode="auto">
          <a:xfrm>
            <a:off x="2509537" y="24482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" name="Line 10"/>
          <p:cNvSpPr>
            <a:spLocks noChangeShapeType="1"/>
          </p:cNvSpPr>
          <p:nvPr/>
        </p:nvSpPr>
        <p:spPr bwMode="auto">
          <a:xfrm>
            <a:off x="3042937" y="24482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" name="Object 13"/>
          <p:cNvGraphicFramePr>
            <a:graphicFrameLocks noChangeAspect="1"/>
          </p:cNvGraphicFramePr>
          <p:nvPr/>
        </p:nvGraphicFramePr>
        <p:xfrm>
          <a:off x="2661937" y="26768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" name="Equation" r:id="rId5" imgW="254000" imgH="254000" progId="Equation.3">
                  <p:embed/>
                </p:oleObj>
              </mc:Choice>
              <mc:Fallback>
                <p:oleObj name="Equation" r:id="rId5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937" y="26768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Line 14"/>
          <p:cNvSpPr>
            <a:spLocks noChangeShapeType="1"/>
          </p:cNvSpPr>
          <p:nvPr/>
        </p:nvSpPr>
        <p:spPr bwMode="auto">
          <a:xfrm>
            <a:off x="2770336" y="18386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" name="Object 15"/>
          <p:cNvGraphicFramePr>
            <a:graphicFrameLocks noChangeAspect="1"/>
          </p:cNvGraphicFramePr>
          <p:nvPr/>
        </p:nvGraphicFramePr>
        <p:xfrm>
          <a:off x="1658637" y="2741976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" name="Equation" r:id="rId7" imgW="419040" imgH="114120" progId="Equation.3">
                  <p:embed/>
                </p:oleObj>
              </mc:Choice>
              <mc:Fallback>
                <p:oleObj name="Equation" r:id="rId7" imgW="41904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637" y="2741976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16"/>
          <p:cNvGraphicFramePr>
            <a:graphicFrameLocks noChangeAspect="1"/>
          </p:cNvGraphicFramePr>
          <p:nvPr/>
        </p:nvGraphicFramePr>
        <p:xfrm>
          <a:off x="3487437" y="2741976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" name="Equation" r:id="rId9" imgW="419040" imgH="114120" progId="Equation.3">
                  <p:embed/>
                </p:oleObj>
              </mc:Choice>
              <mc:Fallback>
                <p:oleObj name="Equation" r:id="rId9" imgW="41904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437" y="2741976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 Box 20"/>
          <p:cNvSpPr txBox="1">
            <a:spLocks noChangeArrowheads="1"/>
          </p:cNvSpPr>
          <p:nvPr/>
        </p:nvSpPr>
        <p:spPr bwMode="auto">
          <a:xfrm>
            <a:off x="1285530" y="1876788"/>
            <a:ext cx="8435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he-IL" altLang="en-US" dirty="0" smtClean="0"/>
              <a:t>קלט</a:t>
            </a:r>
            <a:endParaRPr lang="en-US" altLang="en-US" dirty="0"/>
          </a:p>
        </p:txBody>
      </p:sp>
      <p:sp>
        <p:nvSpPr>
          <p:cNvPr id="82" name="Rectangle 11"/>
          <p:cNvSpPr>
            <a:spLocks noChangeArrowheads="1"/>
          </p:cNvSpPr>
          <p:nvPr/>
        </p:nvSpPr>
        <p:spPr bwMode="auto">
          <a:xfrm>
            <a:off x="1584979" y="4112420"/>
            <a:ext cx="838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3" name="Line 12"/>
          <p:cNvSpPr>
            <a:spLocks noChangeShapeType="1"/>
          </p:cNvSpPr>
          <p:nvPr/>
        </p:nvSpPr>
        <p:spPr bwMode="auto">
          <a:xfrm>
            <a:off x="1557969" y="467765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4" name="Object 17"/>
          <p:cNvGraphicFramePr>
            <a:graphicFrameLocks noChangeAspect="1"/>
          </p:cNvGraphicFramePr>
          <p:nvPr/>
        </p:nvGraphicFramePr>
        <p:xfrm>
          <a:off x="1862769" y="4220453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" name="Equation" r:id="rId10" imgW="254000" imgH="355600" progId="Equation.3">
                  <p:embed/>
                </p:oleObj>
              </mc:Choice>
              <mc:Fallback>
                <p:oleObj name="Equation" r:id="rId10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769" y="4220453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Line 18"/>
          <p:cNvSpPr>
            <a:spLocks noChangeShapeType="1"/>
          </p:cNvSpPr>
          <p:nvPr/>
        </p:nvSpPr>
        <p:spPr bwMode="auto">
          <a:xfrm>
            <a:off x="1120462" y="4391695"/>
            <a:ext cx="442695" cy="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16851" y="3982754"/>
            <a:ext cx="1297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 rtl="1"/>
            <a:r>
              <a:rPr lang="he-IL" altLang="en-US" sz="2400" dirty="0" smtClean="0"/>
              <a:t>ראש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he-IL" altLang="en-US" sz="2400" dirty="0" smtClean="0"/>
              <a:t>המחסנית</a:t>
            </a:r>
            <a:endParaRPr lang="en-US" altLang="en-US" sz="2400" dirty="0"/>
          </a:p>
        </p:txBody>
      </p:sp>
      <p:sp>
        <p:nvSpPr>
          <p:cNvPr id="87" name="Text Box 21"/>
          <p:cNvSpPr txBox="1">
            <a:spLocks noChangeArrowheads="1"/>
          </p:cNvSpPr>
          <p:nvPr/>
        </p:nvSpPr>
        <p:spPr bwMode="auto">
          <a:xfrm>
            <a:off x="1354053" y="3534653"/>
            <a:ext cx="14221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he-IL" altLang="en-US" dirty="0" smtClean="0"/>
              <a:t>מחסנית</a:t>
            </a:r>
            <a:endParaRPr lang="en-US" altLang="en-US" dirty="0"/>
          </a:p>
        </p:txBody>
      </p:sp>
      <p:sp>
        <p:nvSpPr>
          <p:cNvPr id="88" name="AutoShape 29"/>
          <p:cNvSpPr>
            <a:spLocks noChangeArrowheads="1"/>
          </p:cNvSpPr>
          <p:nvPr/>
        </p:nvSpPr>
        <p:spPr bwMode="auto">
          <a:xfrm>
            <a:off x="2727979" y="4876111"/>
            <a:ext cx="774786" cy="453817"/>
          </a:xfrm>
          <a:prstGeom prst="rightArrow">
            <a:avLst>
              <a:gd name="adj1" fmla="val 50000"/>
              <a:gd name="adj2" fmla="val 42857"/>
            </a:avLst>
          </a:prstGeom>
          <a:solidFill>
            <a:srgbClr val="0070C0"/>
          </a:solidFill>
          <a:ln>
            <a:headEnd/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89" name="Line 30"/>
          <p:cNvSpPr>
            <a:spLocks noChangeShapeType="1"/>
          </p:cNvSpPr>
          <p:nvPr/>
        </p:nvSpPr>
        <p:spPr bwMode="auto">
          <a:xfrm>
            <a:off x="1557969" y="521105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" name="Line 31"/>
          <p:cNvSpPr>
            <a:spLocks noChangeShapeType="1"/>
          </p:cNvSpPr>
          <p:nvPr/>
        </p:nvSpPr>
        <p:spPr bwMode="auto">
          <a:xfrm>
            <a:off x="1557969" y="566825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1" name="Object 32"/>
          <p:cNvGraphicFramePr>
            <a:graphicFrameLocks noChangeAspect="1"/>
          </p:cNvGraphicFramePr>
          <p:nvPr/>
        </p:nvGraphicFramePr>
        <p:xfrm>
          <a:off x="1862769" y="5287253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" name="Equation" r:id="rId12" imgW="215900" imgH="254000" progId="Equation.3">
                  <p:embed/>
                </p:oleObj>
              </mc:Choice>
              <mc:Fallback>
                <p:oleObj name="Equation" r:id="rId12" imgW="2159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769" y="5287253"/>
                        <a:ext cx="215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33"/>
          <p:cNvGraphicFramePr>
            <a:graphicFrameLocks noChangeAspect="1"/>
          </p:cNvGraphicFramePr>
          <p:nvPr/>
        </p:nvGraphicFramePr>
        <p:xfrm>
          <a:off x="1862769" y="4753853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" name="Equation" r:id="rId14" imgW="254000" imgH="355600" progId="Equation.3">
                  <p:embed/>
                </p:oleObj>
              </mc:Choice>
              <mc:Fallback>
                <p:oleObj name="Equation" r:id="rId14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769" y="4753853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34"/>
          <p:cNvGraphicFramePr>
            <a:graphicFrameLocks noChangeAspect="1"/>
          </p:cNvGraphicFramePr>
          <p:nvPr/>
        </p:nvGraphicFramePr>
        <p:xfrm>
          <a:off x="1862769" y="5668253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" name="Equation" r:id="rId16" imgW="241200" imgH="431640" progId="Equation.3">
                  <p:embed/>
                </p:oleObj>
              </mc:Choice>
              <mc:Fallback>
                <p:oleObj name="Equation" r:id="rId16" imgW="241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769" y="5668253"/>
                        <a:ext cx="2397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9688061" y="3392754"/>
            <a:ext cx="23380" cy="9609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06537" y="4753853"/>
            <a:ext cx="1261613" cy="133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5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 animBg="1"/>
      <p:bldP spid="78" grpId="0" animBg="1"/>
      <p:bldP spid="81" grpId="0"/>
      <p:bldP spid="82" grpId="0" animBg="1"/>
      <p:bldP spid="83" grpId="0" animBg="1"/>
      <p:bldP spid="85" grpId="0" animBg="1"/>
      <p:bldP spid="86" grpId="0"/>
      <p:bldP spid="87" grpId="0"/>
      <p:bldP spid="88" grpId="0" animBg="1"/>
      <p:bldP spid="89" grpId="0" animBg="1"/>
      <p:bldP spid="9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131" y="4202502"/>
            <a:ext cx="5760399" cy="13645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מחסנית ריקה</a:t>
            </a:r>
            <a:endParaRPr lang="en-US" dirty="0"/>
          </a:p>
        </p:txBody>
      </p:sp>
      <p:sp>
        <p:nvSpPr>
          <p:cNvPr id="69" name="Text Box 42"/>
          <p:cNvSpPr txBox="1">
            <a:spLocks noChangeArrowheads="1"/>
          </p:cNvSpPr>
          <p:nvPr/>
        </p:nvSpPr>
        <p:spPr bwMode="auto">
          <a:xfrm>
            <a:off x="5673826" y="2392279"/>
            <a:ext cx="491260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r" rtl="1"/>
            <a:r>
              <a:rPr lang="he-IL" altLang="en-US" dirty="0" smtClean="0">
                <a:solidFill>
                  <a:schemeClr val="tx1"/>
                </a:solidFill>
              </a:rPr>
              <a:t>מחסנית ריקה: האוטומט עוצר,</a:t>
            </a:r>
            <a:r>
              <a:rPr lang="en-US" altLang="en-US" dirty="0" smtClean="0">
                <a:solidFill>
                  <a:schemeClr val="tx1"/>
                </a:solidFill>
              </a:rPr>
              <a:t/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he-IL" altLang="en-US" dirty="0" smtClean="0">
                <a:solidFill>
                  <a:schemeClr val="tx1"/>
                </a:solidFill>
              </a:rPr>
              <a:t>לא קיימים מעברים אחרי </a:t>
            </a:r>
            <a:r>
              <a:rPr lang="en-US" altLang="en-US" dirty="0" smtClean="0">
                <a:solidFill>
                  <a:schemeClr val="tx1"/>
                </a:solidFill>
                <a:latin typeface="+mn-lt"/>
              </a:rPr>
              <a:t>q1</a:t>
            </a:r>
            <a:endParaRPr lang="en-US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1366537" y="2448288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5" name="Line 9"/>
          <p:cNvSpPr>
            <a:spLocks noChangeShapeType="1"/>
          </p:cNvSpPr>
          <p:nvPr/>
        </p:nvSpPr>
        <p:spPr bwMode="auto">
          <a:xfrm>
            <a:off x="2509537" y="24482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" name="Line 10"/>
          <p:cNvSpPr>
            <a:spLocks noChangeShapeType="1"/>
          </p:cNvSpPr>
          <p:nvPr/>
        </p:nvSpPr>
        <p:spPr bwMode="auto">
          <a:xfrm>
            <a:off x="3042937" y="24482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" name="Object 13"/>
          <p:cNvGraphicFramePr>
            <a:graphicFrameLocks noChangeAspect="1"/>
          </p:cNvGraphicFramePr>
          <p:nvPr/>
        </p:nvGraphicFramePr>
        <p:xfrm>
          <a:off x="2661937" y="26768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" name="Equation" r:id="rId4" imgW="254000" imgH="254000" progId="Equation.3">
                  <p:embed/>
                </p:oleObj>
              </mc:Choice>
              <mc:Fallback>
                <p:oleObj name="Equation" r:id="rId4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937" y="26768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Line 14"/>
          <p:cNvSpPr>
            <a:spLocks noChangeShapeType="1"/>
          </p:cNvSpPr>
          <p:nvPr/>
        </p:nvSpPr>
        <p:spPr bwMode="auto">
          <a:xfrm>
            <a:off x="2770336" y="18386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" name="Object 15"/>
          <p:cNvGraphicFramePr>
            <a:graphicFrameLocks noChangeAspect="1"/>
          </p:cNvGraphicFramePr>
          <p:nvPr/>
        </p:nvGraphicFramePr>
        <p:xfrm>
          <a:off x="1658637" y="2741976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" name="Equation" r:id="rId6" imgW="419040" imgH="114120" progId="Equation.3">
                  <p:embed/>
                </p:oleObj>
              </mc:Choice>
              <mc:Fallback>
                <p:oleObj name="Equation" r:id="rId6" imgW="41904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637" y="2741976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16"/>
          <p:cNvGraphicFramePr>
            <a:graphicFrameLocks noChangeAspect="1"/>
          </p:cNvGraphicFramePr>
          <p:nvPr/>
        </p:nvGraphicFramePr>
        <p:xfrm>
          <a:off x="3487437" y="2741976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" name="Equation" r:id="rId8" imgW="419040" imgH="114120" progId="Equation.3">
                  <p:embed/>
                </p:oleObj>
              </mc:Choice>
              <mc:Fallback>
                <p:oleObj name="Equation" r:id="rId8" imgW="41904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437" y="2741976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 Box 20"/>
          <p:cNvSpPr txBox="1">
            <a:spLocks noChangeArrowheads="1"/>
          </p:cNvSpPr>
          <p:nvPr/>
        </p:nvSpPr>
        <p:spPr bwMode="auto">
          <a:xfrm>
            <a:off x="1285530" y="1876788"/>
            <a:ext cx="8435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he-IL" altLang="en-US" dirty="0" smtClean="0"/>
              <a:t>קלט</a:t>
            </a:r>
            <a:endParaRPr lang="en-US" altLang="en-US" dirty="0"/>
          </a:p>
        </p:txBody>
      </p:sp>
      <p:sp>
        <p:nvSpPr>
          <p:cNvPr id="85" name="Line 18"/>
          <p:cNvSpPr>
            <a:spLocks noChangeShapeType="1"/>
          </p:cNvSpPr>
          <p:nvPr/>
        </p:nvSpPr>
        <p:spPr bwMode="auto">
          <a:xfrm>
            <a:off x="1120462" y="4391695"/>
            <a:ext cx="442695" cy="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16851" y="3982754"/>
            <a:ext cx="1297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 rtl="1"/>
            <a:r>
              <a:rPr lang="he-IL" altLang="en-US" sz="2400" dirty="0" smtClean="0"/>
              <a:t>ראש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he-IL" altLang="en-US" sz="2400" dirty="0" smtClean="0"/>
              <a:t>המחסנית</a:t>
            </a:r>
            <a:endParaRPr lang="en-US" altLang="en-US" sz="2400" dirty="0"/>
          </a:p>
        </p:txBody>
      </p:sp>
      <p:sp>
        <p:nvSpPr>
          <p:cNvPr id="87" name="Text Box 21"/>
          <p:cNvSpPr txBox="1">
            <a:spLocks noChangeArrowheads="1"/>
          </p:cNvSpPr>
          <p:nvPr/>
        </p:nvSpPr>
        <p:spPr bwMode="auto">
          <a:xfrm>
            <a:off x="1354053" y="3534653"/>
            <a:ext cx="14221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he-IL" altLang="en-US" dirty="0" smtClean="0"/>
              <a:t>מחסנית</a:t>
            </a:r>
            <a:endParaRPr lang="en-US" altLang="en-US" dirty="0"/>
          </a:p>
        </p:txBody>
      </p:sp>
      <p:sp>
        <p:nvSpPr>
          <p:cNvPr id="88" name="AutoShape 29"/>
          <p:cNvSpPr>
            <a:spLocks noChangeArrowheads="1"/>
          </p:cNvSpPr>
          <p:nvPr/>
        </p:nvSpPr>
        <p:spPr bwMode="auto">
          <a:xfrm>
            <a:off x="2727979" y="4257920"/>
            <a:ext cx="774786" cy="453817"/>
          </a:xfrm>
          <a:prstGeom prst="rightArrow">
            <a:avLst>
              <a:gd name="adj1" fmla="val 50000"/>
              <a:gd name="adj2" fmla="val 42857"/>
            </a:avLst>
          </a:prstGeom>
          <a:solidFill>
            <a:srgbClr val="0070C0"/>
          </a:solidFill>
          <a:ln>
            <a:headEnd/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endParaRPr lang="en-US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458305"/>
              </p:ext>
            </p:extLst>
          </p:nvPr>
        </p:nvGraphicFramePr>
        <p:xfrm>
          <a:off x="1838024" y="421084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" name="Equation" r:id="rId9" imgW="241200" imgH="431640" progId="Equation.3">
                  <p:embed/>
                </p:oleObj>
              </mc:Choice>
              <mc:Fallback>
                <p:oleObj name="Equation" r:id="rId9" imgW="241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024" y="4210840"/>
                        <a:ext cx="2397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1563157" y="4159247"/>
            <a:ext cx="838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3764048" y="4438826"/>
            <a:ext cx="914400" cy="128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6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4" grpId="0" animBg="1"/>
      <p:bldP spid="75" grpId="0" animBg="1"/>
      <p:bldP spid="76" grpId="0" animBg="1"/>
      <p:bldP spid="78" grpId="0" animBg="1"/>
      <p:bldP spid="81" grpId="0"/>
      <p:bldP spid="85" grpId="0" animBg="1"/>
      <p:bldP spid="86" grpId="0"/>
      <p:bldP spid="87" grpId="0"/>
      <p:bldP spid="88" grpId="0" animBg="1"/>
      <p:bldP spid="39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אוטומט מחסנית </a:t>
            </a:r>
            <a:r>
              <a:rPr lang="en-US" dirty="0"/>
              <a:t>(PDA</a:t>
            </a:r>
            <a:r>
              <a:rPr lang="en-US" dirty="0" smtClean="0"/>
              <a:t>)</a:t>
            </a:r>
            <a:r>
              <a:rPr lang="he-IL" dirty="0" smtClean="0"/>
              <a:t> - דוגמא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64785" y="2598965"/>
                <a:ext cx="43375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32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785" y="2598965"/>
                <a:ext cx="433753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itle 1"/>
          <p:cNvSpPr txBox="1">
            <a:spLocks/>
          </p:cNvSpPr>
          <p:nvPr/>
        </p:nvSpPr>
        <p:spPr>
          <a:xfrm>
            <a:off x="5963005" y="1151081"/>
            <a:ext cx="537676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הוכיחו שהשפה הבאה חסרת הקשר: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76166" y="5673582"/>
            <a:ext cx="733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9" idx="6"/>
          </p:cNvCxnSpPr>
          <p:nvPr/>
        </p:nvCxnSpPr>
        <p:spPr>
          <a:xfrm>
            <a:off x="4087654" y="5673583"/>
            <a:ext cx="16200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009480" y="5154967"/>
            <a:ext cx="1078174" cy="103723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q0</a:t>
            </a:r>
            <a:endParaRPr 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27269" y="4297363"/>
                <a:ext cx="28552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69" y="4297363"/>
                <a:ext cx="285529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endCxn id="17" idx="2"/>
          </p:cNvCxnSpPr>
          <p:nvPr/>
        </p:nvCxnSpPr>
        <p:spPr>
          <a:xfrm>
            <a:off x="6785918" y="5673583"/>
            <a:ext cx="16200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406008" y="5154967"/>
            <a:ext cx="1078174" cy="1037231"/>
            <a:chOff x="4506036" y="1148686"/>
            <a:chExt cx="1078174" cy="1037231"/>
          </a:xfrm>
        </p:grpSpPr>
        <p:sp>
          <p:nvSpPr>
            <p:cNvPr id="17" name="Oval 16"/>
            <p:cNvSpPr/>
            <p:nvPr/>
          </p:nvSpPr>
          <p:spPr>
            <a:xfrm>
              <a:off x="4506036" y="1148686"/>
              <a:ext cx="1078174" cy="103723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q0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562901" y="1227294"/>
              <a:ext cx="949464" cy="885332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q2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5707744" y="5154966"/>
            <a:ext cx="1078174" cy="103723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q</a:t>
            </a:r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Curved Connector 19"/>
          <p:cNvCxnSpPr>
            <a:stCxn id="9" idx="1"/>
            <a:endCxn id="9" idx="7"/>
          </p:cNvCxnSpPr>
          <p:nvPr/>
        </p:nvCxnSpPr>
        <p:spPr>
          <a:xfrm rot="5400000" flipH="1" flipV="1">
            <a:off x="3548567" y="4925674"/>
            <a:ext cx="12700" cy="762384"/>
          </a:xfrm>
          <a:prstGeom prst="curvedConnector3">
            <a:avLst>
              <a:gd name="adj1" fmla="val 42129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6240481" y="4937495"/>
            <a:ext cx="12700" cy="762384"/>
          </a:xfrm>
          <a:prstGeom prst="curvedConnector3">
            <a:avLst>
              <a:gd name="adj1" fmla="val 42129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127269" y="3938282"/>
                <a:ext cx="28552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69" y="3938282"/>
                <a:ext cx="2855295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78171" y="4337636"/>
                <a:ext cx="28552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171" y="4337636"/>
                <a:ext cx="285529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778171" y="3978555"/>
                <a:ext cx="28552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171" y="3978555"/>
                <a:ext cx="2855295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069907" y="5193317"/>
                <a:ext cx="15793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907" y="5193317"/>
                <a:ext cx="157939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782214" y="5193317"/>
                <a:ext cx="15793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,$→$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214" y="5193317"/>
                <a:ext cx="157939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84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9" grpId="0" animBg="1"/>
      <p:bldP spid="24" grpId="0"/>
      <p:bldP spid="25" grpId="0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13212</TotalTime>
  <Words>389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Comic Sans MS</vt:lpstr>
      <vt:lpstr>Narkisim</vt:lpstr>
      <vt:lpstr>Times New Roman</vt:lpstr>
      <vt:lpstr>Retrospect</vt:lpstr>
      <vt:lpstr>Equation</vt:lpstr>
      <vt:lpstr>Computation Models   </vt:lpstr>
      <vt:lpstr> Practice session 7  Pushdown Automaton  </vt:lpstr>
      <vt:lpstr>שפות חסרות הקשר</vt:lpstr>
      <vt:lpstr>אוטומט מחסנית (PDA)</vt:lpstr>
      <vt:lpstr>אוטומט מחסנית (PDA)</vt:lpstr>
      <vt:lpstr>𝜆</vt:lpstr>
      <vt:lpstr>𝜆</vt:lpstr>
      <vt:lpstr>מחסנית ריקה</vt:lpstr>
      <vt:lpstr>אוטומט מחסנית (PDA) - דוגמא</vt:lpstr>
      <vt:lpstr>תרגיל 1 </vt:lpstr>
      <vt:lpstr>תרגיל 2 </vt:lpstr>
      <vt:lpstr>תרגיל 3 </vt:lpstr>
      <vt:lpstr>תרגיל 4 </vt:lpstr>
      <vt:lpstr>תרגיל 5 </vt:lpstr>
      <vt:lpstr>תרגיל 6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543</cp:revision>
  <dcterms:created xsi:type="dcterms:W3CDTF">2015-10-15T14:05:25Z</dcterms:created>
  <dcterms:modified xsi:type="dcterms:W3CDTF">2020-05-10T10:28:51Z</dcterms:modified>
</cp:coreProperties>
</file>