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303" r:id="rId3"/>
    <p:sldId id="394" r:id="rId4"/>
    <p:sldId id="362" r:id="rId5"/>
    <p:sldId id="385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5" r:id="rId14"/>
    <p:sldId id="402" r:id="rId15"/>
    <p:sldId id="404" r:id="rId16"/>
    <p:sldId id="406" r:id="rId17"/>
    <p:sldId id="4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3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82622-768C-4A2A-857E-974E99F1767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2622-768C-4A2A-857E-974E99F1767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F82622-768C-4A2A-857E-974E99F1767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1783CA-9390-49C9-AC80-E0703DB73D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17.png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13.wmf"/><Relationship Id="rId12" Type="http://schemas.openxmlformats.org/officeDocument/2006/relationships/image" Target="../media/image15.wmf"/><Relationship Id="rId1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6.bin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2.bin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5.bin"/><Relationship Id="rId23" Type="http://schemas.openxmlformats.org/officeDocument/2006/relationships/image" Target="../media/image2.png"/><Relationship Id="rId10" Type="http://schemas.openxmlformats.org/officeDocument/2006/relationships/oleObject" Target="../embeddings/oleObject21.bin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32.bin"/><Relationship Id="rId21" Type="http://schemas.microsoft.com/office/2007/relationships/hdphoto" Target="../media/hdphoto1.wdp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0.bin"/><Relationship Id="rId20" Type="http://schemas.openxmlformats.org/officeDocument/2006/relationships/image" Target="../media/image25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9.bin"/><Relationship Id="rId23" Type="http://schemas.openxmlformats.org/officeDocument/2006/relationships/image" Target="../media/image27.jpeg"/><Relationship Id="rId10" Type="http://schemas.openxmlformats.org/officeDocument/2006/relationships/image" Target="../media/image21.wmf"/><Relationship Id="rId19" Type="http://schemas.openxmlformats.org/officeDocument/2006/relationships/image" Target="../media/image24.png"/><Relationship Id="rId4" Type="http://schemas.openxmlformats.org/officeDocument/2006/relationships/image" Target="../media/image18.wmf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38.bin"/><Relationship Id="rId22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48.bin"/><Relationship Id="rId18" Type="http://schemas.openxmlformats.org/officeDocument/2006/relationships/oleObject" Target="../embeddings/oleObject52.bin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7.bin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28.png"/><Relationship Id="rId23" Type="http://schemas.openxmlformats.org/officeDocument/2006/relationships/oleObject" Target="../embeddings/oleObject57.bin"/><Relationship Id="rId10" Type="http://schemas.openxmlformats.org/officeDocument/2006/relationships/oleObject" Target="../embeddings/oleObject46.bin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5.bin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043" y="4601830"/>
            <a:ext cx="811459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u="sng" dirty="0">
                <a:cs typeface="+mn-cs"/>
              </a:rPr>
              <a:t>Computation </a:t>
            </a:r>
            <a:r>
              <a:rPr lang="en-US" sz="10000" b="1" u="sng" dirty="0" smtClean="0">
                <a:cs typeface="+mn-cs"/>
              </a:rPr>
              <a:t>Models</a:t>
            </a:r>
            <a:r>
              <a:rPr lang="en-US" b="1" dirty="0" smtClean="0">
                <a:cs typeface="+mn-cs"/>
              </a:rPr>
              <a:t/>
            </a:r>
            <a:br>
              <a:rPr lang="en-US" b="1" dirty="0" smtClean="0">
                <a:cs typeface="+mn-cs"/>
              </a:rPr>
            </a:br>
            <a:r>
              <a:rPr lang="en-US" b="1" dirty="0" smtClean="0">
                <a:cs typeface="+mn-cs"/>
              </a:rPr>
              <a:t> 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  <p:pic>
        <p:nvPicPr>
          <p:cNvPr id="1026" name="Picture 2" descr="אוניברסיטת בן-גוריון בנגב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0" y="5544354"/>
            <a:ext cx="552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solidFill>
                  <a:schemeClr val="tx1"/>
                </a:solidFill>
              </a:rPr>
              <a:t>מכונת </a:t>
            </a:r>
            <a:r>
              <a:rPr lang="he-IL" dirty="0" smtClean="0">
                <a:solidFill>
                  <a:schemeClr val="tx1"/>
                </a:solidFill>
              </a:rPr>
              <a:t>טיורינג – דוגמא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6542469" y="1918944"/>
            <a:ext cx="5067759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מה עושה מכונת הטיורינג הבאה?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773" y="2627588"/>
            <a:ext cx="4633362" cy="2310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/>
              <p:cNvSpPr txBox="1">
                <a:spLocks/>
              </p:cNvSpPr>
              <p:nvPr/>
            </p:nvSpPr>
            <p:spPr>
              <a:xfrm>
                <a:off x="953037" y="5292494"/>
                <a:ext cx="10657191" cy="70864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מחליפה כל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וכל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ל-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בקלט</a:t>
                </a:r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37" y="5292494"/>
                <a:ext cx="10657191" cy="708644"/>
              </a:xfrm>
              <a:prstGeom prst="rect">
                <a:avLst/>
              </a:prstGeom>
              <a:blipFill rotWithShape="0">
                <a:blip r:embed="rId3"/>
                <a:stretch>
                  <a:fillRect r="-1429" b="-3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71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6542469" y="1918944"/>
            <a:ext cx="5067759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מה עושה מכונת הטיורינג הבאה?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953037" y="5292494"/>
            <a:ext cx="10657191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מכפיל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ב-2 את מספר האחדות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67" y="2627588"/>
            <a:ext cx="6917315" cy="355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itle 1"/>
              <p:cNvSpPr txBox="1">
                <a:spLocks/>
              </p:cNvSpPr>
              <p:nvPr/>
            </p:nvSpPr>
            <p:spPr>
              <a:xfrm>
                <a:off x="837127" y="1918943"/>
                <a:ext cx="10773101" cy="75986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בנו מכונת טיורינג המקבלת את השפה הבאה:   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={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𝑛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𝑛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27" y="1918943"/>
                <a:ext cx="10773101" cy="759863"/>
              </a:xfrm>
              <a:prstGeom prst="rect">
                <a:avLst/>
              </a:prstGeom>
              <a:blipFill rotWithShape="0">
                <a:blip r:embed="rId2"/>
                <a:stretch>
                  <a:fillRect t="-15323" r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/>
              <p:cNvSpPr txBox="1">
                <a:spLocks/>
              </p:cNvSpPr>
              <p:nvPr/>
            </p:nvSpPr>
            <p:spPr>
              <a:xfrm>
                <a:off x="953037" y="2969704"/>
                <a:ext cx="10657191" cy="33117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32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אסטרטגיה</a:t>
                </a: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מחיקת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מהקלט</a:t>
                </a: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אם הקלט ריק, עצור - קבל</a:t>
                </a: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אם הקלט זוגי, עצור - דחה</a:t>
                </a: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מחק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he-IL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#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Narkisim" panose="020E0502050101010101" pitchFamily="34" charset="-79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e-IL" sz="3200" b="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תווי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endParaRPr lang="he-IL" sz="3200" b="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חזור ל-2</a:t>
                </a:r>
              </a:p>
            </p:txBody>
          </p:sp>
        </mc:Choice>
        <mc:Fallback xmlns="">
          <p:sp>
            <p:nvSpPr>
              <p:cNvPr id="2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37" y="2969704"/>
                <a:ext cx="10657191" cy="3311709"/>
              </a:xfrm>
              <a:prstGeom prst="rect">
                <a:avLst/>
              </a:prstGeom>
              <a:blipFill>
                <a:blip r:embed="rId3"/>
                <a:stretch>
                  <a:fillRect t="-3315" r="-1429" b="-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37" y="2549670"/>
            <a:ext cx="5677744" cy="37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4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2</a:t>
            </a:r>
            <a:r>
              <a:rPr lang="he-IL" dirty="0" smtClean="0"/>
              <a:t> – </a:t>
            </a:r>
            <a:r>
              <a:rPr lang="he-IL" dirty="0"/>
              <a:t>דרך נוספת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itle 1"/>
              <p:cNvSpPr txBox="1">
                <a:spLocks/>
              </p:cNvSpPr>
              <p:nvPr/>
            </p:nvSpPr>
            <p:spPr>
              <a:xfrm>
                <a:off x="837127" y="1918943"/>
                <a:ext cx="10773101" cy="75986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בנו מכונת טיורינג המקבלת את השפה הבאה:   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𝐿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={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𝑛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|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𝑛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𝑖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,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𝑖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≥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0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27" y="1918943"/>
                <a:ext cx="10773101" cy="759863"/>
              </a:xfrm>
              <a:prstGeom prst="rect">
                <a:avLst/>
              </a:prstGeom>
              <a:blipFill rotWithShape="0">
                <a:blip r:embed="rId2"/>
                <a:stretch>
                  <a:fillRect t="-15323" r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/>
              <p:cNvSpPr txBox="1">
                <a:spLocks/>
              </p:cNvSpPr>
              <p:nvPr/>
            </p:nvSpPr>
            <p:spPr>
              <a:xfrm>
                <a:off x="1262130" y="3192124"/>
                <a:ext cx="10657191" cy="331170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2800" u="sng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אסטרטגיה</a:t>
                </a: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:</a:t>
                </a: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סמן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</m:oMath>
                </a14:m>
                <a:endParaRPr lang="en-US" sz="2800" b="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אם כל הקלט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עצור – קבל</a:t>
                </a: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עבור כל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סמן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</m:oMath>
                </a14:m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ב-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</m:t>
                    </m:r>
                  </m:oMath>
                </a14:m>
                <a:endParaRPr lang="he-IL" sz="28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אם לא ניתן לבצע זאת, עצור - דחה</a:t>
                </a:r>
                <a:endParaRPr lang="he-IL" sz="2800" b="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514350" indent="-514350" algn="r" rtl="1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he-IL" sz="28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חזור ל-2</a:t>
                </a:r>
              </a:p>
            </p:txBody>
          </p:sp>
        </mc:Choice>
        <mc:Fallback xmlns="">
          <p:sp>
            <p:nvSpPr>
              <p:cNvPr id="2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30" y="3192124"/>
                <a:ext cx="10657191" cy="3311709"/>
              </a:xfrm>
              <a:prstGeom prst="rect">
                <a:avLst/>
              </a:prstGeom>
              <a:blipFill rotWithShape="0">
                <a:blip r:embed="rId3"/>
                <a:stretch>
                  <a:fillRect t="-2026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68" y="2502580"/>
            <a:ext cx="7234885" cy="35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96829" y="94593"/>
            <a:ext cx="10058400" cy="817884"/>
          </a:xfrm>
        </p:spPr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itle 1"/>
              <p:cNvSpPr txBox="1">
                <a:spLocks/>
              </p:cNvSpPr>
              <p:nvPr/>
            </p:nvSpPr>
            <p:spPr>
              <a:xfrm>
                <a:off x="1030311" y="963992"/>
                <a:ext cx="10773101" cy="14939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תארו בפסאודו-קוד מכונת טיורינג המקבלת כקלט מספר אונרי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</m:oMath>
                </a14:m>
                <a:r>
                  <a:rPr lang="he-IL" sz="3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ומחזירה  מספר אונרי השווה ל-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/>
                <a:endParaRPr lang="he-IL" sz="3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6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11" y="963992"/>
                <a:ext cx="10773101" cy="1493958"/>
              </a:xfrm>
              <a:prstGeom prst="rect">
                <a:avLst/>
              </a:prstGeom>
              <a:blipFill rotWithShape="0">
                <a:blip r:embed="rId2"/>
                <a:stretch>
                  <a:fillRect l="-623" t="-8571" r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798492" y="1556422"/>
            <a:ext cx="10657191" cy="4779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00000"/>
              </a:lnSpc>
            </a:pPr>
            <a:endParaRPr lang="he-IL" sz="26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1. עבור ל-'1' השמאלי ביותר</a:t>
            </a: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2. קרא '1' רשום 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</a:t>
            </a:r>
            <a:r>
              <a:rPr lang="en-US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</a:t>
            </a:r>
            <a:endParaRPr lang="he-IL" sz="26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3. עבור ל-'1' השמאלי ביותר</a:t>
            </a: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	3.1 אם לא קיים, 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החלף</a:t>
            </a:r>
            <a:r>
              <a:rPr lang="en-US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כל '</a:t>
            </a:r>
            <a:r>
              <a:rPr lang="en-US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 ו</a:t>
            </a:r>
            <a:r>
              <a:rPr lang="en-US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-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</a:t>
            </a:r>
            <a:r>
              <a:rPr lang="en-US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0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 </a:t>
            </a: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ל-'1'. עצור. קבל.</a:t>
            </a: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4. קרא '1' רשום 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</a:t>
            </a:r>
            <a:r>
              <a:rPr lang="en-US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</a:t>
            </a:r>
            <a:endParaRPr lang="he-IL" sz="26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5. עבור לתו '1' או 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</a:t>
            </a:r>
            <a:r>
              <a:rPr lang="en-US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 </a:t>
            </a: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השמאלי ביותר</a:t>
            </a: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	5.1 אם לא קיים, הפוך כל 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</a:t>
            </a:r>
            <a:r>
              <a:rPr lang="en-US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2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 </a:t>
            </a: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ל-'1' וכל 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</a:t>
            </a:r>
            <a:r>
              <a:rPr lang="en-US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B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 ל-'</a:t>
            </a:r>
            <a:r>
              <a:rPr lang="en-US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', </a:t>
            </a: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חזור לשלב 3</a:t>
            </a: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6. קרא '1' ורשום 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</a:t>
            </a:r>
            <a:r>
              <a:rPr lang="en-US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2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 </a:t>
            </a: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או קרא 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</a:t>
            </a:r>
            <a:r>
              <a:rPr lang="en-US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A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 </a:t>
            </a: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ורשום 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</a:t>
            </a:r>
            <a:r>
              <a:rPr lang="en-US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B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</a:t>
            </a:r>
            <a:endParaRPr lang="he-IL" sz="26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7. עבור ימינה עד 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'◊</a:t>
            </a: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 </a:t>
            </a: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8. קרא '◊' רשום 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</a:t>
            </a:r>
            <a:r>
              <a:rPr lang="en-US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0</a:t>
            </a:r>
            <a:r>
              <a:rPr lang="he-IL" sz="26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'</a:t>
            </a:r>
            <a:endParaRPr lang="he-IL" sz="26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algn="r" rtl="1">
              <a:lnSpc>
                <a:spcPct val="100000"/>
              </a:lnSpc>
            </a:pPr>
            <a:r>
              <a:rPr lang="he-IL" sz="26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9. חזור לשלב 5</a:t>
            </a:r>
          </a:p>
        </p:txBody>
      </p:sp>
    </p:spTree>
    <p:extLst>
      <p:ext uri="{BB962C8B-B14F-4D97-AF65-F5344CB8AC3E}">
        <p14:creationId xmlns:p14="http://schemas.microsoft.com/office/powerpoint/2010/main" val="64928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2160105" y="1680408"/>
            <a:ext cx="9450124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מה השפה המתקבלת ע"י מכונת טיורינג הבאה?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/>
              <p:cNvSpPr txBox="1">
                <a:spLocks/>
              </p:cNvSpPr>
              <p:nvPr/>
            </p:nvSpPr>
            <p:spPr>
              <a:xfrm>
                <a:off x="1280160" y="5526972"/>
                <a:ext cx="10657191" cy="70864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𝐿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={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𝑏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Narkisim" panose="020E0502050101010101" pitchFamily="34" charset="-79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≥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1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Narkisim" panose="020E0502050101010101" pitchFamily="34" charset="-79"/>
                        </a:rPr>
                        <m:t>}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0" y="5526972"/>
                <a:ext cx="10657191" cy="708644"/>
              </a:xfrm>
              <a:prstGeom prst="rect">
                <a:avLst/>
              </a:prstGeom>
              <a:blipFill rotWithShape="0">
                <a:blip r:embed="rId2"/>
                <a:stretch>
                  <a:fillRect r="-915" b="-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770" y="2389052"/>
            <a:ext cx="10069830" cy="31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2160105" y="1680408"/>
            <a:ext cx="9450124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בנה/י מכונת טיורינג </a:t>
            </a:r>
            <a:r>
              <a:rPr lang="he-IL" sz="320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לשפ</a:t>
            </a:r>
            <a:r>
              <a:rPr lang="he-IL" sz="320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</a:t>
            </a:r>
            <a:r>
              <a:rPr lang="he-IL" sz="320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 הבאה:</a:t>
            </a:r>
            <a:endParaRPr lang="en-US" sz="3200" dirty="0">
              <a:solidFill>
                <a:schemeClr val="tx1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/>
              <p:cNvSpPr txBox="1">
                <a:spLocks/>
              </p:cNvSpPr>
              <p:nvPr/>
            </p:nvSpPr>
            <p:spPr>
              <a:xfrm>
                <a:off x="-1429555" y="2034730"/>
                <a:ext cx="7822458" cy="70864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#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#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9555" y="2034730"/>
                <a:ext cx="7822458" cy="708644"/>
              </a:xfrm>
              <a:prstGeom prst="rect">
                <a:avLst/>
              </a:prstGeom>
              <a:blipFill rotWithShape="0">
                <a:blip r:embed="rId2"/>
                <a:stretch>
                  <a:fillRect b="-18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105" y="2904160"/>
            <a:ext cx="6378588" cy="333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427335" y="115910"/>
            <a:ext cx="2320658" cy="717054"/>
          </a:xfrm>
        </p:spPr>
        <p:txBody>
          <a:bodyPr/>
          <a:lstStyle/>
          <a:p>
            <a:pPr algn="r" rtl="1"/>
            <a:r>
              <a:rPr lang="he-IL" dirty="0" smtClean="0"/>
              <a:t>תרגיל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1030311" y="725456"/>
            <a:ext cx="10773101" cy="1493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תארו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בפסאודו-קוד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pseudo </a:t>
            </a:r>
            <a:r>
              <a:rPr lang="en-US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code</a:t>
            </a:r>
            <a:r>
              <a:rPr lang="en-US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)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) למכונת </a:t>
            </a:r>
            <a:r>
              <a:rPr lang="he-IL" sz="3200" dirty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טיורינג המקבלת את </a:t>
            </a:r>
            <a:r>
              <a:rPr lang="he-IL" sz="3200" dirty="0" smtClean="0">
                <a:solidFill>
                  <a:schemeClr val="tx1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השפה הבאה: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/>
              <p:cNvSpPr txBox="1">
                <a:spLocks/>
              </p:cNvSpPr>
              <p:nvPr/>
            </p:nvSpPr>
            <p:spPr>
              <a:xfrm>
                <a:off x="5189809" y="1588220"/>
                <a:ext cx="6676525" cy="477998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lvl="2" algn="r" rtl="1">
                  <a:spcBef>
                    <a:spcPct val="0"/>
                  </a:spcBef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1. עבור ל-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/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השמאלי ביותר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1.1 אם קיימת כזו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1.1.1. סמן ב-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/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</m:oMath>
                </a14:m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בהתאמה</a:t>
                </a:r>
                <a:endParaRPr lang="he-IL" sz="2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lvl="2" algn="r" rtl="1">
                  <a:spcBef>
                    <a:spcPct val="0"/>
                  </a:spcBef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1.1.2. עבור ל-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/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</m:oMath>
                </a14:m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הימני ביותר</a:t>
                </a:r>
                <a:endParaRPr lang="he-IL" sz="2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1.1.2.1 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אם קיימת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כזו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1.1.2.1.1. סמן ב-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′′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/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בהתאמה</a:t>
                </a:r>
                <a:endParaRPr lang="he-IL" sz="2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1.1.2.1.2. חזור ל-1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1.1.2.2 אחרת, דחה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1.2. אחרת</a:t>
                </a:r>
              </a:p>
              <a:p>
                <a:pPr marL="0" lvl="2" algn="r" rtl="1">
                  <a:spcBef>
                    <a:spcPct val="0"/>
                  </a:spcBef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1.2.1. 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עבור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/</m:t>
                    </m:r>
                    <m:sSup>
                      <m:sSupPr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השמאלי ביותר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1.2.1.1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אם הוא </a:t>
                </a:r>
                <a14:m>
                  <m:oMath xmlns:m="http://schemas.openxmlformats.org/officeDocument/2006/math">
                    <m:r>
                      <a:rPr lang="he-IL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r>
                      <a:rPr lang="en-US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 </m:t>
                    </m:r>
                    <m:sSup>
                      <m:sSupPr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he-IL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</m:oMath>
                </a14:m>
                <a:endParaRPr lang="he-IL" sz="2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1.2.1.1.1 סמן ב-𝑥</a:t>
                </a:r>
              </a:p>
              <a:p>
                <a:pPr marL="0" lvl="2" algn="r" rtl="1">
                  <a:spcBef>
                    <a:spcPct val="0"/>
                  </a:spcBef>
                </a:pP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1.2.1.1.2 עבור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′′</m:t>
                        </m:r>
                      </m:sup>
                    </m:sSup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/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השמאלי ביותר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0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      </a:t>
                </a:r>
                <a:r>
                  <a:rPr lang="he-IL" sz="20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1.2.1.1.2.1. אם הוא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𝑎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′′</m:t>
                    </m:r>
                  </m:oMath>
                </a14:m>
                <a:endParaRPr lang="he-IL" sz="2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2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809" y="1588220"/>
                <a:ext cx="6676525" cy="4779983"/>
              </a:xfrm>
              <a:prstGeom prst="rect">
                <a:avLst/>
              </a:prstGeom>
              <a:blipFill rotWithShape="0">
                <a:blip r:embed="rId2"/>
                <a:stretch>
                  <a:fillRect t="-765" r="-1186" b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-1773536" y="905983"/>
                <a:ext cx="7822458" cy="70864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𝑤𝑤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3536" y="905983"/>
                <a:ext cx="7822458" cy="7086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062174" y="1641229"/>
            <a:ext cx="0" cy="38290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198783" y="1614627"/>
                <a:ext cx="6449164" cy="477998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85000"/>
                  </a:lnSpc>
                  <a:spcBef>
                    <a:spcPct val="0"/>
                  </a:spcBef>
                  <a:buNone/>
                  <a:defRPr sz="4800" kern="1200" spc="-5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          1.2.1.1.2.1.1. סמן ב-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</m:oMath>
                </a14:m>
                <a:endParaRPr lang="en-US" sz="2200" dirty="0" smtClean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          1.2.1.1.2.1.2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חזור ל- 1.2.1	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    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1.2.1.1.2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.2. אחרת, דחה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1.2.1.2. 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אם הוא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</m:t>
                        </m:r>
                      </m:sup>
                    </m:sSup>
                  </m:oMath>
                </a14:m>
                <a:endParaRPr lang="he-IL" sz="2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1.2.1.2.1 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סמן ב-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𝑥</m:t>
                    </m:r>
                  </m:oMath>
                </a14:m>
                <a:endParaRPr lang="he-IL" sz="2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marL="0" lvl="2" algn="r" rtl="1">
                  <a:spcBef>
                    <a:spcPct val="0"/>
                  </a:spcBef>
                </a:pP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1.2.1.2.2 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עבור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ל-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𝑎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′′</m:t>
                        </m:r>
                      </m:sup>
                    </m:sSup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/</m:t>
                    </m:r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𝑏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Narkisim" panose="020E0502050101010101" pitchFamily="34" charset="-79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</a:t>
                </a:r>
                <a:r>
                  <a:rPr lang="he-IL" sz="2200" dirty="0">
                    <a:latin typeface="Narkisim" panose="020E0502050101010101" pitchFamily="34" charset="-79"/>
                    <a:cs typeface="Narkisim" panose="020E0502050101010101" pitchFamily="34" charset="-79"/>
                  </a:rPr>
                  <a:t>השמאלי ביותר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     1.2.1.2.2.1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אם הוא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𝑏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′′</m:t>
                    </m:r>
                  </m:oMath>
                </a14:m>
                <a:endParaRPr lang="he-IL" sz="2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         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1.2.1.2.2.1.1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סמן ב-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Narkisim" panose="020E0502050101010101" pitchFamily="34" charset="-79"/>
                      </a:rPr>
                      <m:t>𝑦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         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1.2.1.2.2.1.2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חזור ל- 1.2.1	</a:t>
                </a:r>
              </a:p>
              <a:p>
                <a:pPr algn="r" rtl="1">
                  <a:lnSpc>
                    <a:spcPct val="100000"/>
                  </a:lnSpc>
                </a:pP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         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1.2.1.2.2.2</a:t>
                </a:r>
                <a:r>
                  <a:rPr lang="he-IL" sz="2200" dirty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. אחרת, </a:t>
                </a: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דחה</a:t>
                </a:r>
              </a:p>
              <a:p>
                <a:pPr marL="0" lvl="2" algn="r" rtl="1">
                  <a:spcBef>
                    <a:spcPct val="0"/>
                  </a:spcBef>
                </a:pPr>
                <a:r>
                  <a:rPr lang="he-IL" sz="2200" dirty="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               1.2.1.3. אחרת</a:t>
                </a:r>
                <a:r>
                  <a:rPr lang="he-IL" sz="2200" smtClean="0">
                    <a:solidFill>
                      <a:schemeClr val="tx1"/>
                    </a:solidFill>
                    <a:latin typeface="Narkisim" panose="020E0502050101010101" pitchFamily="34" charset="-79"/>
                    <a:cs typeface="Narkisim" panose="020E0502050101010101" pitchFamily="34" charset="-79"/>
                  </a:rPr>
                  <a:t>, </a:t>
                </a:r>
                <a:r>
                  <a:rPr lang="he-IL" sz="220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אם </a:t>
                </a:r>
                <a:r>
                  <a:rPr lang="he-IL" sz="2200" dirty="0" smtClean="0">
                    <a:latin typeface="Narkisim" panose="020E0502050101010101" pitchFamily="34" charset="-79"/>
                    <a:cs typeface="Narkisim" panose="020E0502050101010101" pitchFamily="34" charset="-79"/>
                  </a:rPr>
                  <a:t>לא קיימת כזו, קבל</a:t>
                </a:r>
                <a:endParaRPr lang="en-US" sz="2200" dirty="0"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  <a:p>
                <a:pPr algn="r" rtl="1">
                  <a:lnSpc>
                    <a:spcPct val="100000"/>
                  </a:lnSpc>
                </a:pPr>
                <a:endParaRPr lang="he-IL" sz="2200" dirty="0">
                  <a:solidFill>
                    <a:schemeClr val="tx1"/>
                  </a:solidFill>
                  <a:latin typeface="Narkisim" panose="020E0502050101010101" pitchFamily="34" charset="-79"/>
                  <a:cs typeface="Narkisim" panose="020E0502050101010101" pitchFamily="34" charset="-79"/>
                </a:endParaRPr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3" y="1614627"/>
                <a:ext cx="6449164" cy="4779983"/>
              </a:xfrm>
              <a:prstGeom prst="rect">
                <a:avLst/>
              </a:prstGeom>
              <a:blipFill>
                <a:blip r:embed="rId4"/>
                <a:stretch>
                  <a:fillRect t="-765" r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30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21" y="574285"/>
            <a:ext cx="4529721" cy="1280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406" y="4614713"/>
            <a:ext cx="8654601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Practice session </a:t>
            </a:r>
            <a:r>
              <a:rPr lang="en-US" b="1" dirty="0" smtClean="0">
                <a:cs typeface="+mn-cs"/>
              </a:rPr>
              <a:t>8</a:t>
            </a: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/>
            </a:r>
            <a:br>
              <a:rPr lang="en-US" b="1" dirty="0">
                <a:cs typeface="+mn-cs"/>
              </a:rPr>
            </a:br>
            <a:r>
              <a:rPr lang="en-US" b="1" dirty="0">
                <a:cs typeface="+mn-cs"/>
              </a:rPr>
              <a:t>Turing </a:t>
            </a:r>
            <a:r>
              <a:rPr lang="en-US" b="1" dirty="0" smtClean="0">
                <a:cs typeface="+mn-cs"/>
              </a:rPr>
              <a:t>Machine</a:t>
            </a:r>
            <a:br>
              <a:rPr lang="en-US" b="1" dirty="0" smtClean="0">
                <a:cs typeface="+mn-cs"/>
              </a:rPr>
            </a:br>
            <a:endParaRPr lang="en-US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מכונת טיורינג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36173" y="2756078"/>
            <a:ext cx="6607882" cy="3500920"/>
            <a:chOff x="1686112" y="1867436"/>
            <a:chExt cx="8204864" cy="4428199"/>
          </a:xfrm>
        </p:grpSpPr>
        <p:sp>
          <p:nvSpPr>
            <p:cNvPr id="13" name="Oval 12"/>
            <p:cNvSpPr/>
            <p:nvPr/>
          </p:nvSpPr>
          <p:spPr>
            <a:xfrm>
              <a:off x="1686112" y="1867436"/>
              <a:ext cx="8204864" cy="4428199"/>
            </a:xfrm>
            <a:prstGeom prst="ellipse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4108360" y="3361388"/>
              <a:ext cx="3425780" cy="2871990"/>
            </a:xfrm>
            <a:prstGeom prst="ellipse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711811" y="3683360"/>
              <a:ext cx="2392877" cy="583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2400" u="sng" dirty="0" smtClean="0"/>
                <a:t>שפות רגולריות</a:t>
              </a:r>
              <a:endParaRPr lang="en-US" sz="2400" u="sn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77772" y="1981212"/>
              <a:ext cx="3135300" cy="583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2400" u="sng" dirty="0" smtClean="0"/>
                <a:t>שפות </a:t>
              </a:r>
              <a:r>
                <a:rPr lang="he-IL" sz="2400" u="sng" dirty="0"/>
                <a:t>חסרות הקשר</a:t>
              </a:r>
              <a:endParaRPr lang="en-US" sz="2400" u="sn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88209" y="4435149"/>
                  <a:ext cx="8189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209" y="4435149"/>
                  <a:ext cx="818942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340330" y="4235858"/>
                  <a:ext cx="1532061" cy="5060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𝑏𝑎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330" y="4235858"/>
                  <a:ext cx="1532061" cy="5060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07216" y="5492002"/>
                  <a:ext cx="962246" cy="5060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216" y="5492002"/>
                  <a:ext cx="962246" cy="5060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054697" y="4977235"/>
                  <a:ext cx="1044489" cy="5060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4697" y="4977235"/>
                  <a:ext cx="1044489" cy="50608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837403" y="2470823"/>
                  <a:ext cx="2643907" cy="5060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403" y="2470823"/>
                  <a:ext cx="2643907" cy="50608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/>
          <p:cNvSpPr/>
          <p:nvPr/>
        </p:nvSpPr>
        <p:spPr>
          <a:xfrm>
            <a:off x="3670702" y="1919165"/>
            <a:ext cx="4350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u="sng" dirty="0" smtClean="0"/>
              <a:t>שפות </a:t>
            </a:r>
            <a:r>
              <a:rPr lang="he-IL" sz="2400" u="sng" dirty="0"/>
              <a:t>ה</a:t>
            </a:r>
            <a:r>
              <a:rPr lang="he-IL" sz="2400" u="sng" dirty="0" smtClean="0"/>
              <a:t>מתקבלות ע"י מכונת טיורינג</a:t>
            </a:r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75285" y="3261592"/>
                <a:ext cx="17468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285" y="3261592"/>
                <a:ext cx="174688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97117" y="2318644"/>
                <a:ext cx="20136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117" y="2318644"/>
                <a:ext cx="2013693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98620" y="2300552"/>
                <a:ext cx="21236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620" y="2300552"/>
                <a:ext cx="2123658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914275" y="1792776"/>
            <a:ext cx="9633522" cy="4448053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2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38" y="2818676"/>
            <a:ext cx="5499069" cy="2676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מכונת טיורינג</a:t>
            </a:r>
          </a:p>
        </p:txBody>
      </p:sp>
      <p:sp>
        <p:nvSpPr>
          <p:cNvPr id="62" name="Text Box 41"/>
          <p:cNvSpPr txBox="1">
            <a:spLocks noChangeArrowheads="1"/>
          </p:cNvSpPr>
          <p:nvPr/>
        </p:nvSpPr>
        <p:spPr bwMode="auto">
          <a:xfrm>
            <a:off x="7600682" y="3031431"/>
            <a:ext cx="35394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r" rtl="1"/>
            <a:r>
              <a:rPr lang="he-IL" altLang="en-US" dirty="0" smtClean="0"/>
              <a:t>קלט - סרט אינסופי</a:t>
            </a:r>
            <a:endParaRPr lang="en-US" altLang="en-US" dirty="0"/>
          </a:p>
        </p:txBody>
      </p:sp>
      <p:sp>
        <p:nvSpPr>
          <p:cNvPr id="64" name="Text Box 43"/>
          <p:cNvSpPr txBox="1">
            <a:spLocks noChangeArrowheads="1"/>
          </p:cNvSpPr>
          <p:nvPr/>
        </p:nvSpPr>
        <p:spPr bwMode="auto">
          <a:xfrm>
            <a:off x="4074210" y="2754281"/>
            <a:ext cx="21226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he-IL" altLang="en-US" dirty="0" smtClean="0"/>
              <a:t>יחידת בקרה</a:t>
            </a:r>
            <a:endParaRPr lang="en-US" altLang="en-US" dirty="0"/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 flipH="1" flipV="1">
            <a:off x="8934182" y="4411817"/>
            <a:ext cx="1030" cy="5003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68" name="Text Box 41"/>
          <p:cNvSpPr txBox="1">
            <a:spLocks noChangeArrowheads="1"/>
          </p:cNvSpPr>
          <p:nvPr/>
        </p:nvSpPr>
        <p:spPr bwMode="auto">
          <a:xfrm>
            <a:off x="6673534" y="4910277"/>
            <a:ext cx="492474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he-IL" altLang="en-US" dirty="0" smtClean="0"/>
              <a:t>ראש קורא-כותב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he-IL" altLang="en-US" dirty="0" smtClean="0"/>
              <a:t>(מתחיל בצד שמאל של הקלט)</a:t>
            </a:r>
            <a:endParaRPr lang="en-US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512762" y="3616206"/>
            <a:ext cx="4873880" cy="964772"/>
            <a:chOff x="6512762" y="3616206"/>
            <a:chExt cx="4873880" cy="964772"/>
          </a:xfrm>
        </p:grpSpPr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00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מכונת טיורינג</a:t>
            </a:r>
            <a:endParaRPr lang="en-US" dirty="0"/>
          </a:p>
        </p:txBody>
      </p:sp>
      <p:sp>
        <p:nvSpPr>
          <p:cNvPr id="68" name="Text Box 42"/>
          <p:cNvSpPr txBox="1">
            <a:spLocks noChangeArrowheads="1"/>
          </p:cNvSpPr>
          <p:nvPr/>
        </p:nvSpPr>
        <p:spPr bwMode="auto">
          <a:xfrm>
            <a:off x="6318516" y="2856654"/>
            <a:ext cx="10711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he-IL" altLang="en-US" sz="2800" dirty="0" smtClean="0"/>
              <a:t>קריאה</a:t>
            </a:r>
            <a:endParaRPr lang="en-US" altLang="en-US" sz="2800" dirty="0"/>
          </a:p>
        </p:txBody>
      </p:sp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8826839" y="2979022"/>
            <a:ext cx="10791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800" dirty="0" smtClean="0"/>
              <a:t>כתיבה</a:t>
            </a:r>
            <a:endParaRPr lang="en-US" altLang="en-US" sz="2800" dirty="0"/>
          </a:p>
        </p:txBody>
      </p:sp>
      <p:sp>
        <p:nvSpPr>
          <p:cNvPr id="70" name="Text Box 42"/>
          <p:cNvSpPr txBox="1">
            <a:spLocks noChangeArrowheads="1"/>
          </p:cNvSpPr>
          <p:nvPr/>
        </p:nvSpPr>
        <p:spPr bwMode="auto">
          <a:xfrm>
            <a:off x="10066276" y="2438647"/>
            <a:ext cx="18614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800" dirty="0" smtClean="0"/>
              <a:t>תזוזה לאחר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he-IL" altLang="en-US" sz="2800" dirty="0" smtClean="0"/>
              <a:t>הכתיבה</a:t>
            </a:r>
            <a:endParaRPr lang="en-US" altLang="en-US" sz="2800" dirty="0"/>
          </a:p>
        </p:txBody>
      </p:sp>
      <p:sp>
        <p:nvSpPr>
          <p:cNvPr id="71" name="Line 39"/>
          <p:cNvSpPr>
            <a:spLocks noChangeShapeType="1"/>
          </p:cNvSpPr>
          <p:nvPr/>
        </p:nvSpPr>
        <p:spPr bwMode="auto">
          <a:xfrm>
            <a:off x="6883970" y="3379874"/>
            <a:ext cx="1721445" cy="11283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2" name="Line 39"/>
          <p:cNvSpPr>
            <a:spLocks noChangeShapeType="1"/>
          </p:cNvSpPr>
          <p:nvPr/>
        </p:nvSpPr>
        <p:spPr bwMode="auto">
          <a:xfrm>
            <a:off x="9417606" y="3534423"/>
            <a:ext cx="23380" cy="9609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3" name="Line 39"/>
          <p:cNvSpPr>
            <a:spLocks noChangeShapeType="1"/>
          </p:cNvSpPr>
          <p:nvPr/>
        </p:nvSpPr>
        <p:spPr bwMode="auto">
          <a:xfrm flipH="1">
            <a:off x="9905982" y="3392754"/>
            <a:ext cx="1043188" cy="11025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88" name="AutoShape 29"/>
          <p:cNvSpPr>
            <a:spLocks noChangeArrowheads="1"/>
          </p:cNvSpPr>
          <p:nvPr/>
        </p:nvSpPr>
        <p:spPr bwMode="auto">
          <a:xfrm rot="5400000">
            <a:off x="2619433" y="3838191"/>
            <a:ext cx="403709" cy="453817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0070C0"/>
          </a:solidFill>
          <a:ln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648" y="4402214"/>
            <a:ext cx="4529721" cy="1072989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436277" y="2223414"/>
            <a:ext cx="4873880" cy="964772"/>
            <a:chOff x="6512762" y="3616206"/>
            <a:chExt cx="4873880" cy="964772"/>
          </a:xfrm>
        </p:grpSpPr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Line 39"/>
          <p:cNvSpPr>
            <a:spLocks noChangeShapeType="1"/>
          </p:cNvSpPr>
          <p:nvPr/>
        </p:nvSpPr>
        <p:spPr bwMode="auto">
          <a:xfrm flipH="1" flipV="1">
            <a:off x="2856667" y="3001862"/>
            <a:ext cx="1030" cy="5003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619" y="1844788"/>
            <a:ext cx="5104095" cy="19318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Box 42"/>
          <p:cNvSpPr txBox="1">
            <a:spLocks noChangeArrowheads="1"/>
          </p:cNvSpPr>
          <p:nvPr/>
        </p:nvSpPr>
        <p:spPr bwMode="auto">
          <a:xfrm>
            <a:off x="2683175" y="2444762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a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436277" y="4738377"/>
            <a:ext cx="4873880" cy="964772"/>
            <a:chOff x="6512762" y="3616206"/>
            <a:chExt cx="4873880" cy="964772"/>
          </a:xfrm>
        </p:grpSpPr>
        <p:sp>
          <p:nvSpPr>
            <p:cNvPr id="122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6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0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Line 39"/>
          <p:cNvSpPr>
            <a:spLocks noChangeShapeType="1"/>
          </p:cNvSpPr>
          <p:nvPr/>
        </p:nvSpPr>
        <p:spPr bwMode="auto">
          <a:xfrm flipH="1" flipV="1">
            <a:off x="2496055" y="5516825"/>
            <a:ext cx="1030" cy="5003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304619" y="4359751"/>
            <a:ext cx="5104095" cy="19318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 Box 42"/>
          <p:cNvSpPr txBox="1">
            <a:spLocks noChangeArrowheads="1"/>
          </p:cNvSpPr>
          <p:nvPr/>
        </p:nvSpPr>
        <p:spPr bwMode="auto">
          <a:xfrm>
            <a:off x="2668748" y="4959725"/>
            <a:ext cx="3978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b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928821"/>
              </p:ext>
            </p:extLst>
          </p:nvPr>
        </p:nvGraphicFramePr>
        <p:xfrm>
          <a:off x="2318350" y="2490044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" name="Equation" r:id="rId4" imgW="126720" imgH="164880" progId="Equation.3">
                  <p:embed/>
                </p:oleObj>
              </mc:Choice>
              <mc:Fallback>
                <p:oleObj name="Equation" r:id="rId4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8350" y="2490044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71951"/>
              </p:ext>
            </p:extLst>
          </p:nvPr>
        </p:nvGraphicFramePr>
        <p:xfrm>
          <a:off x="1942997" y="248585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" name="Equation" r:id="rId6" imgW="126720" imgH="164880" progId="Equation.3">
                  <p:embed/>
                </p:oleObj>
              </mc:Choice>
              <mc:Fallback>
                <p:oleObj name="Equation" r:id="rId6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42997" y="248585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519698"/>
              </p:ext>
            </p:extLst>
          </p:nvPr>
        </p:nvGraphicFramePr>
        <p:xfrm>
          <a:off x="1556037" y="2496004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" name="Equation" r:id="rId8" imgW="126720" imgH="164880" progId="Equation.3">
                  <p:embed/>
                </p:oleObj>
              </mc:Choice>
              <mc:Fallback>
                <p:oleObj name="Equation" r:id="rId8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56037" y="2496004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784051"/>
              </p:ext>
            </p:extLst>
          </p:nvPr>
        </p:nvGraphicFramePr>
        <p:xfrm>
          <a:off x="1180684" y="249181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9" name="Equation" r:id="rId10" imgW="126720" imgH="164880" progId="Equation.3">
                  <p:embed/>
                </p:oleObj>
              </mc:Choice>
              <mc:Fallback>
                <p:oleObj name="Equation" r:id="rId10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80684" y="249181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000361"/>
              </p:ext>
            </p:extLst>
          </p:nvPr>
        </p:nvGraphicFramePr>
        <p:xfrm>
          <a:off x="4222190" y="2487629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0" name="Equation" r:id="rId11" imgW="126720" imgH="164880" progId="Equation.3">
                  <p:embed/>
                </p:oleObj>
              </mc:Choice>
              <mc:Fallback>
                <p:oleObj name="Equation" r:id="rId11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22190" y="2487629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74745"/>
              </p:ext>
            </p:extLst>
          </p:nvPr>
        </p:nvGraphicFramePr>
        <p:xfrm>
          <a:off x="3846837" y="248343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1" name="Equation" r:id="rId13" imgW="126720" imgH="164880" progId="Equation.3">
                  <p:embed/>
                </p:oleObj>
              </mc:Choice>
              <mc:Fallback>
                <p:oleObj name="Equation" r:id="rId13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6837" y="248343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422338"/>
              </p:ext>
            </p:extLst>
          </p:nvPr>
        </p:nvGraphicFramePr>
        <p:xfrm>
          <a:off x="3459877" y="2493589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2" name="Equation" r:id="rId14" imgW="126720" imgH="164880" progId="Equation.3">
                  <p:embed/>
                </p:oleObj>
              </mc:Choice>
              <mc:Fallback>
                <p:oleObj name="Equation" r:id="rId14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59877" y="2493589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344409"/>
              </p:ext>
            </p:extLst>
          </p:nvPr>
        </p:nvGraphicFramePr>
        <p:xfrm>
          <a:off x="3084524" y="248939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3" name="Equation" r:id="rId15" imgW="126720" imgH="164880" progId="Equation.3">
                  <p:embed/>
                </p:oleObj>
              </mc:Choice>
              <mc:Fallback>
                <p:oleObj name="Equation" r:id="rId15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4524" y="248939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011393"/>
              </p:ext>
            </p:extLst>
          </p:nvPr>
        </p:nvGraphicFramePr>
        <p:xfrm>
          <a:off x="2314071" y="500033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" name="Equation" r:id="rId16" imgW="126720" imgH="164880" progId="Equation.3">
                  <p:embed/>
                </p:oleObj>
              </mc:Choice>
              <mc:Fallback>
                <p:oleObj name="Equation" r:id="rId16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14071" y="500033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242844"/>
              </p:ext>
            </p:extLst>
          </p:nvPr>
        </p:nvGraphicFramePr>
        <p:xfrm>
          <a:off x="1938718" y="4996140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5" name="Equation" r:id="rId18" imgW="126720" imgH="164880" progId="Equation.3">
                  <p:embed/>
                </p:oleObj>
              </mc:Choice>
              <mc:Fallback>
                <p:oleObj name="Equation" r:id="rId18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8718" y="4996140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268203"/>
              </p:ext>
            </p:extLst>
          </p:nvPr>
        </p:nvGraphicFramePr>
        <p:xfrm>
          <a:off x="1551758" y="500629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6" name="Equation" r:id="rId19" imgW="126720" imgH="164880" progId="Equation.3">
                  <p:embed/>
                </p:oleObj>
              </mc:Choice>
              <mc:Fallback>
                <p:oleObj name="Equation" r:id="rId19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51758" y="500629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868125"/>
              </p:ext>
            </p:extLst>
          </p:nvPr>
        </p:nvGraphicFramePr>
        <p:xfrm>
          <a:off x="1176405" y="5002100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7" name="Equation" r:id="rId20" imgW="126720" imgH="164880" progId="Equation.3">
                  <p:embed/>
                </p:oleObj>
              </mc:Choice>
              <mc:Fallback>
                <p:oleObj name="Equation" r:id="rId20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6405" y="5002100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352832"/>
              </p:ext>
            </p:extLst>
          </p:nvPr>
        </p:nvGraphicFramePr>
        <p:xfrm>
          <a:off x="4217911" y="499791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8" name="Equation" r:id="rId21" imgW="126720" imgH="164880" progId="Equation.3">
                  <p:embed/>
                </p:oleObj>
              </mc:Choice>
              <mc:Fallback>
                <p:oleObj name="Equation" r:id="rId21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17911" y="499791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93699"/>
              </p:ext>
            </p:extLst>
          </p:nvPr>
        </p:nvGraphicFramePr>
        <p:xfrm>
          <a:off x="3842558" y="4993725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9" name="Equation" r:id="rId22" imgW="126720" imgH="164880" progId="Equation.3">
                  <p:embed/>
                </p:oleObj>
              </mc:Choice>
              <mc:Fallback>
                <p:oleObj name="Equation" r:id="rId22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2558" y="4993725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415161"/>
              </p:ext>
            </p:extLst>
          </p:nvPr>
        </p:nvGraphicFramePr>
        <p:xfrm>
          <a:off x="3455598" y="500387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0" name="Equation" r:id="rId23" imgW="126720" imgH="164880" progId="Equation.3">
                  <p:embed/>
                </p:oleObj>
              </mc:Choice>
              <mc:Fallback>
                <p:oleObj name="Equation" r:id="rId23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55598" y="500387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908375"/>
              </p:ext>
            </p:extLst>
          </p:nvPr>
        </p:nvGraphicFramePr>
        <p:xfrm>
          <a:off x="3080245" y="4999685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1" name="Equation" r:id="rId24" imgW="126720" imgH="164880" progId="Equation.3">
                  <p:embed/>
                </p:oleObj>
              </mc:Choice>
              <mc:Fallback>
                <p:oleObj name="Equation" r:id="rId24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0245" y="4999685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 animBg="1"/>
      <p:bldP spid="72" grpId="0" animBg="1"/>
      <p:bldP spid="73" grpId="0" animBg="1"/>
      <p:bldP spid="88" grpId="0" animBg="1"/>
      <p:bldP spid="63" grpId="0" animBg="1"/>
      <p:bldP spid="4" grpId="0" animBg="1"/>
      <p:bldP spid="65" grpId="0"/>
      <p:bldP spid="137" grpId="0" animBg="1"/>
      <p:bldP spid="138" grpId="0" animBg="1"/>
      <p:bldP spid="1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מכונת טיורינג</a:t>
            </a:r>
            <a:endParaRPr lang="en-US" dirty="0"/>
          </a:p>
        </p:txBody>
      </p:sp>
      <p:sp>
        <p:nvSpPr>
          <p:cNvPr id="88" name="AutoShape 29"/>
          <p:cNvSpPr>
            <a:spLocks noChangeArrowheads="1"/>
          </p:cNvSpPr>
          <p:nvPr/>
        </p:nvSpPr>
        <p:spPr bwMode="auto">
          <a:xfrm rot="5400000">
            <a:off x="2619433" y="3838191"/>
            <a:ext cx="403709" cy="453817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0070C0"/>
          </a:solidFill>
          <a:ln>
            <a:headEnd/>
            <a:tailEnd type="none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en-US" altLang="en-US" dirty="0">
              <a:solidFill>
                <a:srgbClr val="FF000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36277" y="2223414"/>
            <a:ext cx="4873880" cy="964772"/>
            <a:chOff x="6512762" y="3616206"/>
            <a:chExt cx="4873880" cy="964772"/>
          </a:xfrm>
        </p:grpSpPr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Line 39"/>
          <p:cNvSpPr>
            <a:spLocks noChangeShapeType="1"/>
          </p:cNvSpPr>
          <p:nvPr/>
        </p:nvSpPr>
        <p:spPr bwMode="auto">
          <a:xfrm flipH="1" flipV="1">
            <a:off x="3230157" y="3001862"/>
            <a:ext cx="1030" cy="5003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619" y="1844788"/>
            <a:ext cx="5104095" cy="19318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Box 42"/>
          <p:cNvSpPr txBox="1">
            <a:spLocks noChangeArrowheads="1"/>
          </p:cNvSpPr>
          <p:nvPr/>
        </p:nvSpPr>
        <p:spPr bwMode="auto">
          <a:xfrm>
            <a:off x="2683175" y="2444762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a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436277" y="4738377"/>
            <a:ext cx="4873880" cy="964772"/>
            <a:chOff x="6512762" y="3616206"/>
            <a:chExt cx="4873880" cy="964772"/>
          </a:xfrm>
        </p:grpSpPr>
        <p:sp>
          <p:nvSpPr>
            <p:cNvPr id="122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6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0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Line 39"/>
          <p:cNvSpPr>
            <a:spLocks noChangeShapeType="1"/>
          </p:cNvSpPr>
          <p:nvPr/>
        </p:nvSpPr>
        <p:spPr bwMode="auto">
          <a:xfrm flipH="1" flipV="1">
            <a:off x="3603640" y="5516825"/>
            <a:ext cx="1030" cy="5003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304619" y="4359751"/>
            <a:ext cx="5104095" cy="19318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 Box 42"/>
          <p:cNvSpPr txBox="1">
            <a:spLocks noChangeArrowheads="1"/>
          </p:cNvSpPr>
          <p:nvPr/>
        </p:nvSpPr>
        <p:spPr bwMode="auto">
          <a:xfrm>
            <a:off x="2683175" y="4959725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318350" y="2490044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8" name="Equation" r:id="rId3" imgW="126720" imgH="164880" progId="Equation.3">
                  <p:embed/>
                </p:oleObj>
              </mc:Choice>
              <mc:Fallback>
                <p:oleObj name="Equation" r:id="rId3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8350" y="2490044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/>
        </p:nvGraphicFramePr>
        <p:xfrm>
          <a:off x="1942997" y="248585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9" name="Equation" r:id="rId5" imgW="126720" imgH="164880" progId="Equation.3">
                  <p:embed/>
                </p:oleObj>
              </mc:Choice>
              <mc:Fallback>
                <p:oleObj name="Equation" r:id="rId5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2997" y="248585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41"/>
          <p:cNvGraphicFramePr>
            <a:graphicFrameLocks noChangeAspect="1"/>
          </p:cNvGraphicFramePr>
          <p:nvPr/>
        </p:nvGraphicFramePr>
        <p:xfrm>
          <a:off x="1556037" y="2496004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0" name="Equation" r:id="rId7" imgW="126720" imgH="164880" progId="Equation.3">
                  <p:embed/>
                </p:oleObj>
              </mc:Choice>
              <mc:Fallback>
                <p:oleObj name="Equation" r:id="rId7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6037" y="2496004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42"/>
          <p:cNvGraphicFramePr>
            <a:graphicFrameLocks noChangeAspect="1"/>
          </p:cNvGraphicFramePr>
          <p:nvPr/>
        </p:nvGraphicFramePr>
        <p:xfrm>
          <a:off x="1180684" y="249181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1" name="Equation" r:id="rId9" imgW="126720" imgH="164880" progId="Equation.3">
                  <p:embed/>
                </p:oleObj>
              </mc:Choice>
              <mc:Fallback>
                <p:oleObj name="Equation" r:id="rId9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0684" y="249181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43"/>
          <p:cNvGraphicFramePr>
            <a:graphicFrameLocks noChangeAspect="1"/>
          </p:cNvGraphicFramePr>
          <p:nvPr/>
        </p:nvGraphicFramePr>
        <p:xfrm>
          <a:off x="4222190" y="2487629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2" name="Equation" r:id="rId10" imgW="126720" imgH="164880" progId="Equation.3">
                  <p:embed/>
                </p:oleObj>
              </mc:Choice>
              <mc:Fallback>
                <p:oleObj name="Equation" r:id="rId10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22190" y="2487629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ct 144"/>
          <p:cNvGraphicFramePr>
            <a:graphicFrameLocks noChangeAspect="1"/>
          </p:cNvGraphicFramePr>
          <p:nvPr/>
        </p:nvGraphicFramePr>
        <p:xfrm>
          <a:off x="3846837" y="248343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3" name="Equation" r:id="rId12" imgW="126720" imgH="164880" progId="Equation.3">
                  <p:embed/>
                </p:oleObj>
              </mc:Choice>
              <mc:Fallback>
                <p:oleObj name="Equation" r:id="rId12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46837" y="248343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45"/>
          <p:cNvGraphicFramePr>
            <a:graphicFrameLocks noChangeAspect="1"/>
          </p:cNvGraphicFramePr>
          <p:nvPr/>
        </p:nvGraphicFramePr>
        <p:xfrm>
          <a:off x="3459877" y="2493589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4" name="Equation" r:id="rId13" imgW="126720" imgH="164880" progId="Equation.3">
                  <p:embed/>
                </p:oleObj>
              </mc:Choice>
              <mc:Fallback>
                <p:oleObj name="Equation" r:id="rId13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9877" y="2493589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46"/>
          <p:cNvGraphicFramePr>
            <a:graphicFrameLocks noChangeAspect="1"/>
          </p:cNvGraphicFramePr>
          <p:nvPr/>
        </p:nvGraphicFramePr>
        <p:xfrm>
          <a:off x="3084524" y="248939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5" name="Equation" r:id="rId14" imgW="126720" imgH="164880" progId="Equation.3">
                  <p:embed/>
                </p:oleObj>
              </mc:Choice>
              <mc:Fallback>
                <p:oleObj name="Equation" r:id="rId14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4524" y="248939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/>
        </p:nvGraphicFramePr>
        <p:xfrm>
          <a:off x="2314071" y="500033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6" name="Equation" r:id="rId15" imgW="126720" imgH="164880" progId="Equation.3">
                  <p:embed/>
                </p:oleObj>
              </mc:Choice>
              <mc:Fallback>
                <p:oleObj name="Equation" r:id="rId15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14071" y="500033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49"/>
          <p:cNvGraphicFramePr>
            <a:graphicFrameLocks noChangeAspect="1"/>
          </p:cNvGraphicFramePr>
          <p:nvPr/>
        </p:nvGraphicFramePr>
        <p:xfrm>
          <a:off x="1938718" y="4996140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7" name="Equation" r:id="rId17" imgW="126720" imgH="164880" progId="Equation.3">
                  <p:embed/>
                </p:oleObj>
              </mc:Choice>
              <mc:Fallback>
                <p:oleObj name="Equation" r:id="rId17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8718" y="4996140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50"/>
          <p:cNvGraphicFramePr>
            <a:graphicFrameLocks noChangeAspect="1"/>
          </p:cNvGraphicFramePr>
          <p:nvPr/>
        </p:nvGraphicFramePr>
        <p:xfrm>
          <a:off x="1551758" y="5006292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8" name="Equation" r:id="rId18" imgW="126720" imgH="164880" progId="Equation.3">
                  <p:embed/>
                </p:oleObj>
              </mc:Choice>
              <mc:Fallback>
                <p:oleObj name="Equation" r:id="rId18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1758" y="5006292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151"/>
          <p:cNvGraphicFramePr>
            <a:graphicFrameLocks noChangeAspect="1"/>
          </p:cNvGraphicFramePr>
          <p:nvPr/>
        </p:nvGraphicFramePr>
        <p:xfrm>
          <a:off x="1176405" y="5002100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9" name="Equation" r:id="rId19" imgW="126720" imgH="164880" progId="Equation.3">
                  <p:embed/>
                </p:oleObj>
              </mc:Choice>
              <mc:Fallback>
                <p:oleObj name="Equation" r:id="rId19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6405" y="5002100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52"/>
          <p:cNvGraphicFramePr>
            <a:graphicFrameLocks noChangeAspect="1"/>
          </p:cNvGraphicFramePr>
          <p:nvPr/>
        </p:nvGraphicFramePr>
        <p:xfrm>
          <a:off x="4217911" y="499791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0" name="Equation" r:id="rId20" imgW="126720" imgH="164880" progId="Equation.3">
                  <p:embed/>
                </p:oleObj>
              </mc:Choice>
              <mc:Fallback>
                <p:oleObj name="Equation" r:id="rId20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17911" y="499791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153"/>
          <p:cNvGraphicFramePr>
            <a:graphicFrameLocks noChangeAspect="1"/>
          </p:cNvGraphicFramePr>
          <p:nvPr/>
        </p:nvGraphicFramePr>
        <p:xfrm>
          <a:off x="3842558" y="4993725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1" name="Equation" r:id="rId21" imgW="126720" imgH="164880" progId="Equation.3">
                  <p:embed/>
                </p:oleObj>
              </mc:Choice>
              <mc:Fallback>
                <p:oleObj name="Equation" r:id="rId21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42558" y="4993725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Object 154"/>
          <p:cNvGraphicFramePr>
            <a:graphicFrameLocks noChangeAspect="1"/>
          </p:cNvGraphicFramePr>
          <p:nvPr/>
        </p:nvGraphicFramePr>
        <p:xfrm>
          <a:off x="3455598" y="5003877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2" name="Equation" r:id="rId22" imgW="126720" imgH="164880" progId="Equation.3">
                  <p:embed/>
                </p:oleObj>
              </mc:Choice>
              <mc:Fallback>
                <p:oleObj name="Equation" r:id="rId22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5598" y="5003877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42"/>
          <p:cNvSpPr txBox="1">
            <a:spLocks noChangeArrowheads="1"/>
          </p:cNvSpPr>
          <p:nvPr/>
        </p:nvSpPr>
        <p:spPr bwMode="auto">
          <a:xfrm>
            <a:off x="6318516" y="2856654"/>
            <a:ext cx="10711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he-IL" altLang="en-US" sz="2800" dirty="0" smtClean="0"/>
              <a:t>קריאה</a:t>
            </a:r>
            <a:endParaRPr lang="en-US" altLang="en-US" sz="2800" dirty="0"/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8826839" y="2979022"/>
            <a:ext cx="10791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800" dirty="0" smtClean="0"/>
              <a:t>כתיבה</a:t>
            </a:r>
            <a:endParaRPr lang="en-US" altLang="en-US" sz="2800" dirty="0"/>
          </a:p>
        </p:txBody>
      </p:sp>
      <p:sp>
        <p:nvSpPr>
          <p:cNvPr id="74" name="Text Box 42"/>
          <p:cNvSpPr txBox="1">
            <a:spLocks noChangeArrowheads="1"/>
          </p:cNvSpPr>
          <p:nvPr/>
        </p:nvSpPr>
        <p:spPr bwMode="auto">
          <a:xfrm>
            <a:off x="10066276" y="2438647"/>
            <a:ext cx="18614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2800" dirty="0" smtClean="0"/>
              <a:t>תזוזה לאחר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he-IL" altLang="en-US" sz="2800" dirty="0" smtClean="0"/>
              <a:t>הכתיבה</a:t>
            </a:r>
            <a:endParaRPr lang="en-US" altLang="en-US" sz="2800" dirty="0"/>
          </a:p>
        </p:txBody>
      </p:sp>
      <p:sp>
        <p:nvSpPr>
          <p:cNvPr id="75" name="Line 39"/>
          <p:cNvSpPr>
            <a:spLocks noChangeShapeType="1"/>
          </p:cNvSpPr>
          <p:nvPr/>
        </p:nvSpPr>
        <p:spPr bwMode="auto">
          <a:xfrm>
            <a:off x="6883970" y="3379874"/>
            <a:ext cx="1721445" cy="11283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>
            <a:off x="9417606" y="3534423"/>
            <a:ext cx="23380" cy="9609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77" name="Line 39"/>
          <p:cNvSpPr>
            <a:spLocks noChangeShapeType="1"/>
          </p:cNvSpPr>
          <p:nvPr/>
        </p:nvSpPr>
        <p:spPr bwMode="auto">
          <a:xfrm flipH="1">
            <a:off x="9905982" y="3392754"/>
            <a:ext cx="1043188" cy="11025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725063" y="4201272"/>
            <a:ext cx="4529721" cy="1280271"/>
          </a:xfrm>
          <a:prstGeom prst="rect">
            <a:avLst/>
          </a:prstGeom>
        </p:spPr>
      </p:pic>
      <p:sp>
        <p:nvSpPr>
          <p:cNvPr id="79" name="Text Box 42"/>
          <p:cNvSpPr txBox="1">
            <a:spLocks noChangeArrowheads="1"/>
          </p:cNvSpPr>
          <p:nvPr/>
        </p:nvSpPr>
        <p:spPr bwMode="auto">
          <a:xfrm>
            <a:off x="3067935" y="4983195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8858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63" grpId="0" animBg="1"/>
      <p:bldP spid="4" grpId="0" animBg="1"/>
      <p:bldP spid="65" grpId="0"/>
      <p:bldP spid="137" grpId="0" animBg="1"/>
      <p:bldP spid="138" grpId="0" animBg="1"/>
      <p:bldP spid="139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מכונת </a:t>
            </a:r>
            <a:r>
              <a:rPr lang="he-IL" dirty="0" smtClean="0"/>
              <a:t>טיורינג - דטרמיניסטית</a:t>
            </a:r>
            <a:endParaRPr lang="en-US" dirty="0"/>
          </a:p>
        </p:txBody>
      </p:sp>
      <p:sp>
        <p:nvSpPr>
          <p:cNvPr id="68" name="Oval 12"/>
          <p:cNvSpPr>
            <a:spLocks noChangeArrowheads="1"/>
          </p:cNvSpPr>
          <p:nvPr/>
        </p:nvSpPr>
        <p:spPr bwMode="auto">
          <a:xfrm>
            <a:off x="1555124" y="382904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9" name="Oval 13"/>
          <p:cNvSpPr>
            <a:spLocks noChangeArrowheads="1"/>
          </p:cNvSpPr>
          <p:nvPr/>
        </p:nvSpPr>
        <p:spPr bwMode="auto">
          <a:xfrm>
            <a:off x="4374524" y="291464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70" name="Line 14"/>
          <p:cNvSpPr>
            <a:spLocks noChangeShapeType="1"/>
          </p:cNvSpPr>
          <p:nvPr/>
        </p:nvSpPr>
        <p:spPr bwMode="auto">
          <a:xfrm flipV="1">
            <a:off x="2317124" y="337184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159633"/>
              </p:ext>
            </p:extLst>
          </p:nvPr>
        </p:nvGraphicFramePr>
        <p:xfrm>
          <a:off x="1813887" y="391000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1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887" y="391000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498704"/>
              </p:ext>
            </p:extLst>
          </p:nvPr>
        </p:nvGraphicFramePr>
        <p:xfrm>
          <a:off x="4603124" y="299084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2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124" y="299084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36579"/>
              </p:ext>
            </p:extLst>
          </p:nvPr>
        </p:nvGraphicFramePr>
        <p:xfrm>
          <a:off x="2317124" y="299084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3" name="Equation" r:id="rId7" imgW="1587240" imgH="469800" progId="Equation.3">
                  <p:embed/>
                </p:oleObj>
              </mc:Choice>
              <mc:Fallback>
                <p:oleObj name="Equation" r:id="rId7" imgW="1587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124" y="299084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Oval 32"/>
          <p:cNvSpPr>
            <a:spLocks noChangeArrowheads="1"/>
          </p:cNvSpPr>
          <p:nvPr/>
        </p:nvSpPr>
        <p:spPr bwMode="auto">
          <a:xfrm>
            <a:off x="4374524" y="451484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17379"/>
              </p:ext>
            </p:extLst>
          </p:nvPr>
        </p:nvGraphicFramePr>
        <p:xfrm>
          <a:off x="4609474" y="458627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4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9474" y="458627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Line 34"/>
          <p:cNvSpPr>
            <a:spLocks noChangeShapeType="1"/>
          </p:cNvSpPr>
          <p:nvPr/>
        </p:nvSpPr>
        <p:spPr bwMode="auto">
          <a:xfrm>
            <a:off x="2317124" y="443864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840638"/>
              </p:ext>
            </p:extLst>
          </p:nvPr>
        </p:nvGraphicFramePr>
        <p:xfrm>
          <a:off x="2234574" y="481964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5" name="Equation" r:id="rId11" imgW="1600200" imgH="469800" progId="Equation.3">
                  <p:embed/>
                </p:oleObj>
              </mc:Choice>
              <mc:Fallback>
                <p:oleObj name="Equation" r:id="rId11" imgW="1600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4574" y="4819640"/>
                        <a:ext cx="160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Oval 36"/>
          <p:cNvSpPr>
            <a:spLocks noChangeArrowheads="1"/>
          </p:cNvSpPr>
          <p:nvPr/>
        </p:nvSpPr>
        <p:spPr bwMode="auto">
          <a:xfrm>
            <a:off x="7193924" y="390524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5" name="Oval 37"/>
          <p:cNvSpPr>
            <a:spLocks noChangeArrowheads="1"/>
          </p:cNvSpPr>
          <p:nvPr/>
        </p:nvSpPr>
        <p:spPr bwMode="auto">
          <a:xfrm>
            <a:off x="10013324" y="299084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86" name="Line 38"/>
          <p:cNvSpPr>
            <a:spLocks noChangeShapeType="1"/>
          </p:cNvSpPr>
          <p:nvPr/>
        </p:nvSpPr>
        <p:spPr bwMode="auto">
          <a:xfrm flipV="1">
            <a:off x="7955924" y="344804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1254"/>
              </p:ext>
            </p:extLst>
          </p:nvPr>
        </p:nvGraphicFramePr>
        <p:xfrm>
          <a:off x="7452687" y="398620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6" name="Equation" r:id="rId13" imgW="380880" imgH="520560" progId="Equation.3">
                  <p:embed/>
                </p:oleObj>
              </mc:Choice>
              <mc:Fallback>
                <p:oleObj name="Equation" r:id="rId13" imgW="3808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687" y="3986203"/>
                        <a:ext cx="381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701957"/>
              </p:ext>
            </p:extLst>
          </p:nvPr>
        </p:nvGraphicFramePr>
        <p:xfrm>
          <a:off x="10241924" y="306704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7" name="Equation" r:id="rId14" imgW="444240" imgH="520560" progId="Equation.3">
                  <p:embed/>
                </p:oleObj>
              </mc:Choice>
              <mc:Fallback>
                <p:oleObj name="Equation" r:id="rId14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1924" y="306704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774247"/>
              </p:ext>
            </p:extLst>
          </p:nvPr>
        </p:nvGraphicFramePr>
        <p:xfrm>
          <a:off x="7955924" y="306704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8" name="Equation" r:id="rId15" imgW="1587240" imgH="469800" progId="Equation.3">
                  <p:embed/>
                </p:oleObj>
              </mc:Choice>
              <mc:Fallback>
                <p:oleObj name="Equation" r:id="rId15" imgW="1587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924" y="3067040"/>
                        <a:ext cx="158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Oval 42"/>
          <p:cNvSpPr>
            <a:spLocks noChangeArrowheads="1"/>
          </p:cNvSpPr>
          <p:nvPr/>
        </p:nvSpPr>
        <p:spPr bwMode="auto">
          <a:xfrm>
            <a:off x="10013324" y="459104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651006"/>
              </p:ext>
            </p:extLst>
          </p:nvPr>
        </p:nvGraphicFramePr>
        <p:xfrm>
          <a:off x="10248274" y="466247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9" name="Equation" r:id="rId16" imgW="431640" imgH="533160" progId="Equation.3">
                  <p:embed/>
                </p:oleObj>
              </mc:Choice>
              <mc:Fallback>
                <p:oleObj name="Equation" r:id="rId16" imgW="431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8274" y="4662478"/>
                        <a:ext cx="4302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Line 44"/>
          <p:cNvSpPr>
            <a:spLocks noChangeShapeType="1"/>
          </p:cNvSpPr>
          <p:nvPr/>
        </p:nvSpPr>
        <p:spPr bwMode="auto">
          <a:xfrm>
            <a:off x="7955924" y="451484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4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502580"/>
              </p:ext>
            </p:extLst>
          </p:nvPr>
        </p:nvGraphicFramePr>
        <p:xfrm>
          <a:off x="7955924" y="489584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0" name="Equation" r:id="rId17" imgW="1612800" imgH="469800" progId="Equation.3">
                  <p:embed/>
                </p:oleObj>
              </mc:Choice>
              <mc:Fallback>
                <p:oleObj name="Equation" r:id="rId17" imgW="1612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924" y="489584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 Box 42"/>
              <p:cNvSpPr txBox="1">
                <a:spLocks noChangeArrowheads="1"/>
              </p:cNvSpPr>
              <p:nvPr/>
            </p:nvSpPr>
            <p:spPr bwMode="auto">
              <a:xfrm>
                <a:off x="8524008" y="5616969"/>
                <a:ext cx="3667992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 rtl="1"/>
                <a:r>
                  <a:rPr lang="he-IL" altLang="en-US" sz="4400" dirty="0" smtClean="0">
                    <a:solidFill>
                      <a:schemeClr val="tx1"/>
                    </a:solidFill>
                  </a:rPr>
                  <a:t>* אין שימוש ב-</a:t>
                </a:r>
                <a14:m>
                  <m:oMath xmlns:m="http://schemas.openxmlformats.org/officeDocument/2006/math">
                    <m:r>
                      <a:rPr lang="he-IL" altLang="en-US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4008" y="5616969"/>
                <a:ext cx="3667992" cy="769441"/>
              </a:xfrm>
              <a:prstGeom prst="rect">
                <a:avLst/>
              </a:prstGeom>
              <a:blipFill rotWithShape="0">
                <a:blip r:embed="rId19"/>
                <a:stretch>
                  <a:fillRect t="-18110" r="-6478" b="-338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http://previews.123rf.com/images/demonique/demonique1304/demonique130400033/19332895-colorful-crayons-green-yes-red-no-text-cartoon-style-illustration-of-negation-and-acceptance-on-whit-Stock-Vector.jp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342" b="44615" l="1538" r="960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2979"/>
          <a:stretch/>
        </p:blipFill>
        <p:spPr bwMode="auto">
          <a:xfrm>
            <a:off x="2160608" y="1807473"/>
            <a:ext cx="2430570" cy="114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810614" y="1865971"/>
            <a:ext cx="2430570" cy="1084388"/>
            <a:chOff x="7810614" y="1865971"/>
            <a:chExt cx="2430570" cy="1084388"/>
          </a:xfrm>
        </p:grpSpPr>
        <p:pic>
          <p:nvPicPr>
            <p:cNvPr id="29" name="Picture 2" descr="http://previews.123rf.com/images/demonique/demonique1304/demonique130400033/19332895-colorful-crayons-green-yes-red-no-text-cartoon-style-illustration-of-negation-and-acceptance-on-whit-Stock-Vector.jpg"/>
            <p:cNvPicPr>
              <a:picLocks noChangeAspect="1" noChangeArrowheads="1"/>
            </p:cNvPicPr>
            <p:nvPr/>
          </p:nvPicPr>
          <p:blipFill rotWithShape="1"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59829" b="95385" l="9915" r="9521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385"/>
            <a:stretch/>
          </p:blipFill>
          <p:spPr bwMode="auto">
            <a:xfrm>
              <a:off x="7810614" y="1865971"/>
              <a:ext cx="2430570" cy="108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2" descr="http://previews.123rf.com/images/demonique/demonique1304/demonique130400033/19332895-colorful-crayons-green-yes-red-no-text-cartoon-style-illustration-of-negation-and-acceptance-on-whit-Stock-Vector.jpg"/>
            <p:cNvPicPr>
              <a:picLocks noChangeAspect="1" noChangeArrowheads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9" t="63279" r="69305" b="13407"/>
            <a:stretch/>
          </p:blipFill>
          <p:spPr bwMode="auto">
            <a:xfrm>
              <a:off x="8113690" y="2073499"/>
              <a:ext cx="437882" cy="56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7" name="Text Box 42"/>
          <p:cNvSpPr txBox="1">
            <a:spLocks noChangeArrowheads="1"/>
          </p:cNvSpPr>
          <p:nvPr/>
        </p:nvSpPr>
        <p:spPr bwMode="auto">
          <a:xfrm>
            <a:off x="965826" y="5594340"/>
            <a:ext cx="725070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 rtl="1"/>
            <a:r>
              <a:rPr lang="he-IL" altLang="en-US" sz="4400" dirty="0" smtClean="0">
                <a:solidFill>
                  <a:schemeClr val="tx1"/>
                </a:solidFill>
              </a:rPr>
              <a:t>* מותר שלא כל הא"ב יצאו ממצב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594340"/>
            <a:ext cx="12192000" cy="226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71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מכונת </a:t>
            </a:r>
            <a:r>
              <a:rPr lang="he-IL" dirty="0" smtClean="0"/>
              <a:t>טיורינג – תנאי עצירה</a:t>
            </a:r>
            <a:endParaRPr lang="en-US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495503" y="1609856"/>
            <a:ext cx="3844267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1. אין מעברים אפשריים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1730" y="2207425"/>
            <a:ext cx="4873880" cy="964772"/>
            <a:chOff x="6512762" y="3616206"/>
            <a:chExt cx="4873880" cy="964772"/>
          </a:xfrm>
        </p:grpSpPr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Line 39"/>
          <p:cNvSpPr>
            <a:spLocks noChangeShapeType="1"/>
          </p:cNvSpPr>
          <p:nvPr/>
        </p:nvSpPr>
        <p:spPr bwMode="auto">
          <a:xfrm flipH="1" flipV="1">
            <a:off x="2753636" y="2985873"/>
            <a:ext cx="1030" cy="5003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50072" y="1828799"/>
            <a:ext cx="5104095" cy="19318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2528628" y="2428773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a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901327"/>
              </p:ext>
            </p:extLst>
          </p:nvPr>
        </p:nvGraphicFramePr>
        <p:xfrm>
          <a:off x="2163803" y="2474055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8" name="Equation" r:id="rId3" imgW="126720" imgH="164880" progId="Equation.3">
                  <p:embed/>
                </p:oleObj>
              </mc:Choice>
              <mc:Fallback>
                <p:oleObj name="Equation" r:id="rId3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3803" y="2474055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846010"/>
              </p:ext>
            </p:extLst>
          </p:nvPr>
        </p:nvGraphicFramePr>
        <p:xfrm>
          <a:off x="1788450" y="2469863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9" name="Equation" r:id="rId5" imgW="126720" imgH="164880" progId="Equation.3">
                  <p:embed/>
                </p:oleObj>
              </mc:Choice>
              <mc:Fallback>
                <p:oleObj name="Equation" r:id="rId5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8450" y="2469863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329303"/>
              </p:ext>
            </p:extLst>
          </p:nvPr>
        </p:nvGraphicFramePr>
        <p:xfrm>
          <a:off x="1401490" y="2480015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0" name="Equation" r:id="rId7" imgW="126720" imgH="164880" progId="Equation.3">
                  <p:embed/>
                </p:oleObj>
              </mc:Choice>
              <mc:Fallback>
                <p:oleObj name="Equation" r:id="rId7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1490" y="2480015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693002"/>
              </p:ext>
            </p:extLst>
          </p:nvPr>
        </p:nvGraphicFramePr>
        <p:xfrm>
          <a:off x="1026137" y="2475823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1" name="Equation" r:id="rId9" imgW="126720" imgH="164880" progId="Equation.3">
                  <p:embed/>
                </p:oleObj>
              </mc:Choice>
              <mc:Fallback>
                <p:oleObj name="Equation" r:id="rId9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6137" y="2475823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76849"/>
              </p:ext>
            </p:extLst>
          </p:nvPr>
        </p:nvGraphicFramePr>
        <p:xfrm>
          <a:off x="4067643" y="2471640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2" name="Equation" r:id="rId10" imgW="126720" imgH="164880" progId="Equation.3">
                  <p:embed/>
                </p:oleObj>
              </mc:Choice>
              <mc:Fallback>
                <p:oleObj name="Equation" r:id="rId10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67643" y="2471640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581216"/>
              </p:ext>
            </p:extLst>
          </p:nvPr>
        </p:nvGraphicFramePr>
        <p:xfrm>
          <a:off x="3692290" y="2467448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3" name="Equation" r:id="rId12" imgW="126720" imgH="164880" progId="Equation.3">
                  <p:embed/>
                </p:oleObj>
              </mc:Choice>
              <mc:Fallback>
                <p:oleObj name="Equation" r:id="rId12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2290" y="2467448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201331"/>
              </p:ext>
            </p:extLst>
          </p:nvPr>
        </p:nvGraphicFramePr>
        <p:xfrm>
          <a:off x="3305330" y="2477600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4" name="Equation" r:id="rId13" imgW="126720" imgH="164880" progId="Equation.3">
                  <p:embed/>
                </p:oleObj>
              </mc:Choice>
              <mc:Fallback>
                <p:oleObj name="Equation" r:id="rId13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5330" y="2477600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28799"/>
              </p:ext>
            </p:extLst>
          </p:nvPr>
        </p:nvGraphicFramePr>
        <p:xfrm>
          <a:off x="2929977" y="2473408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5" name="Equation" r:id="rId14" imgW="126720" imgH="164880" progId="Equation.3">
                  <p:embed/>
                </p:oleObj>
              </mc:Choice>
              <mc:Fallback>
                <p:oleObj name="Equation" r:id="rId14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9977" y="2473408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2585" y="2300092"/>
            <a:ext cx="4529721" cy="1072989"/>
          </a:xfrm>
          <a:prstGeom prst="rect">
            <a:avLst/>
          </a:prstGeom>
        </p:spPr>
      </p:pic>
      <p:sp>
        <p:nvSpPr>
          <p:cNvPr id="58" name="Line 39"/>
          <p:cNvSpPr>
            <a:spLocks noChangeShapeType="1"/>
          </p:cNvSpPr>
          <p:nvPr/>
        </p:nvSpPr>
        <p:spPr bwMode="auto">
          <a:xfrm flipH="1" flipV="1">
            <a:off x="6756817" y="3479542"/>
            <a:ext cx="1030" cy="50038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0" y="4087510"/>
            <a:ext cx="12192000" cy="226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le 1"/>
          <p:cNvSpPr txBox="1">
            <a:spLocks/>
          </p:cNvSpPr>
          <p:nvPr/>
        </p:nvSpPr>
        <p:spPr>
          <a:xfrm>
            <a:off x="5909503" y="3944714"/>
            <a:ext cx="5430267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2</a:t>
            </a: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. המכונה נמצאת במצב מקבל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81730" y="4542283"/>
            <a:ext cx="4873880" cy="964772"/>
            <a:chOff x="6512762" y="3616206"/>
            <a:chExt cx="4873880" cy="964772"/>
          </a:xfrm>
        </p:grpSpPr>
        <p:sp>
          <p:nvSpPr>
            <p:cNvPr id="115" name="Rectangle 18"/>
            <p:cNvSpPr>
              <a:spLocks noChangeArrowheads="1"/>
            </p:cNvSpPr>
            <p:nvPr/>
          </p:nvSpPr>
          <p:spPr bwMode="auto">
            <a:xfrm>
              <a:off x="6838682" y="3844199"/>
              <a:ext cx="41910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6" name="Line 19"/>
            <p:cNvSpPr>
              <a:spLocks noChangeShapeType="1"/>
            </p:cNvSpPr>
            <p:nvPr/>
          </p:nvSpPr>
          <p:spPr bwMode="auto">
            <a:xfrm>
              <a:off x="7219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Line 20"/>
            <p:cNvSpPr>
              <a:spLocks noChangeShapeType="1"/>
            </p:cNvSpPr>
            <p:nvPr/>
          </p:nvSpPr>
          <p:spPr bwMode="auto">
            <a:xfrm>
              <a:off x="7600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8" name="Line 21"/>
            <p:cNvSpPr>
              <a:spLocks noChangeShapeType="1"/>
            </p:cNvSpPr>
            <p:nvPr/>
          </p:nvSpPr>
          <p:spPr bwMode="auto">
            <a:xfrm>
              <a:off x="7981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Line 22"/>
            <p:cNvSpPr>
              <a:spLocks noChangeShapeType="1"/>
            </p:cNvSpPr>
            <p:nvPr/>
          </p:nvSpPr>
          <p:spPr bwMode="auto">
            <a:xfrm>
              <a:off x="8362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0" name="Line 23"/>
            <p:cNvSpPr>
              <a:spLocks noChangeShapeType="1"/>
            </p:cNvSpPr>
            <p:nvPr/>
          </p:nvSpPr>
          <p:spPr bwMode="auto">
            <a:xfrm>
              <a:off x="8743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24"/>
            <p:cNvSpPr>
              <a:spLocks noChangeShapeType="1"/>
            </p:cNvSpPr>
            <p:nvPr/>
          </p:nvSpPr>
          <p:spPr bwMode="auto">
            <a:xfrm>
              <a:off x="9124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Line 25"/>
            <p:cNvSpPr>
              <a:spLocks noChangeShapeType="1"/>
            </p:cNvSpPr>
            <p:nvPr/>
          </p:nvSpPr>
          <p:spPr bwMode="auto">
            <a:xfrm>
              <a:off x="9505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" name="Line 26"/>
            <p:cNvSpPr>
              <a:spLocks noChangeShapeType="1"/>
            </p:cNvSpPr>
            <p:nvPr/>
          </p:nvSpPr>
          <p:spPr bwMode="auto">
            <a:xfrm>
              <a:off x="9886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27"/>
            <p:cNvSpPr>
              <a:spLocks noChangeShapeType="1"/>
            </p:cNvSpPr>
            <p:nvPr/>
          </p:nvSpPr>
          <p:spPr bwMode="auto">
            <a:xfrm>
              <a:off x="10267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28"/>
            <p:cNvSpPr>
              <a:spLocks noChangeShapeType="1"/>
            </p:cNvSpPr>
            <p:nvPr/>
          </p:nvSpPr>
          <p:spPr bwMode="auto">
            <a:xfrm>
              <a:off x="10648682" y="384419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6" name="Text Box 41"/>
            <p:cNvSpPr txBox="1">
              <a:spLocks noChangeArrowheads="1"/>
            </p:cNvSpPr>
            <p:nvPr/>
          </p:nvSpPr>
          <p:spPr bwMode="auto">
            <a:xfrm>
              <a:off x="6764354" y="3719238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10586325" y="3719237"/>
              <a:ext cx="52610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he-IL" altLang="en-US" dirty="0" smtClean="0">
                  <a:solidFill>
                    <a:schemeClr val="tx1"/>
                  </a:solidFill>
                </a:rPr>
                <a:t>...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512762" y="3616206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1021576" y="3666578"/>
              <a:ext cx="365066" cy="914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Line 39"/>
          <p:cNvSpPr>
            <a:spLocks noChangeShapeType="1"/>
          </p:cNvSpPr>
          <p:nvPr/>
        </p:nvSpPr>
        <p:spPr bwMode="auto">
          <a:xfrm flipH="1" flipV="1">
            <a:off x="2328629" y="5320731"/>
            <a:ext cx="1030" cy="5003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150072" y="4163657"/>
            <a:ext cx="5104095" cy="19318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 Box 42"/>
          <p:cNvSpPr txBox="1">
            <a:spLocks noChangeArrowheads="1"/>
          </p:cNvSpPr>
          <p:nvPr/>
        </p:nvSpPr>
        <p:spPr bwMode="auto">
          <a:xfrm>
            <a:off x="2528628" y="4763631"/>
            <a:ext cx="369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800" dirty="0" smtClean="0">
                <a:solidFill>
                  <a:schemeClr val="tx1"/>
                </a:solidFill>
              </a:rPr>
              <a:t>a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765970"/>
              </p:ext>
            </p:extLst>
          </p:nvPr>
        </p:nvGraphicFramePr>
        <p:xfrm>
          <a:off x="2163803" y="4808913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6" name="Equation" r:id="rId16" imgW="126720" imgH="164880" progId="Equation.3">
                  <p:embed/>
                </p:oleObj>
              </mc:Choice>
              <mc:Fallback>
                <p:oleObj name="Equation" r:id="rId16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3803" y="4808913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174420"/>
              </p:ext>
            </p:extLst>
          </p:nvPr>
        </p:nvGraphicFramePr>
        <p:xfrm>
          <a:off x="1788450" y="4804721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7" name="Equation" r:id="rId17" imgW="126720" imgH="164880" progId="Equation.3">
                  <p:embed/>
                </p:oleObj>
              </mc:Choice>
              <mc:Fallback>
                <p:oleObj name="Equation" r:id="rId17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8450" y="4804721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535036"/>
              </p:ext>
            </p:extLst>
          </p:nvPr>
        </p:nvGraphicFramePr>
        <p:xfrm>
          <a:off x="1401490" y="4814873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8" name="Equation" r:id="rId18" imgW="126720" imgH="164880" progId="Equation.3">
                  <p:embed/>
                </p:oleObj>
              </mc:Choice>
              <mc:Fallback>
                <p:oleObj name="Equation" r:id="rId18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1490" y="4814873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940914"/>
              </p:ext>
            </p:extLst>
          </p:nvPr>
        </p:nvGraphicFramePr>
        <p:xfrm>
          <a:off x="1026137" y="4810681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9" name="Equation" r:id="rId19" imgW="126720" imgH="164880" progId="Equation.3">
                  <p:embed/>
                </p:oleObj>
              </mc:Choice>
              <mc:Fallback>
                <p:oleObj name="Equation" r:id="rId19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6137" y="4810681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019208"/>
              </p:ext>
            </p:extLst>
          </p:nvPr>
        </p:nvGraphicFramePr>
        <p:xfrm>
          <a:off x="4067643" y="4806498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0" name="Equation" r:id="rId20" imgW="126720" imgH="164880" progId="Equation.3">
                  <p:embed/>
                </p:oleObj>
              </mc:Choice>
              <mc:Fallback>
                <p:oleObj name="Equation" r:id="rId20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67643" y="4806498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686234"/>
              </p:ext>
            </p:extLst>
          </p:nvPr>
        </p:nvGraphicFramePr>
        <p:xfrm>
          <a:off x="3692290" y="4802306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1" name="Equation" r:id="rId21" imgW="126720" imgH="164880" progId="Equation.3">
                  <p:embed/>
                </p:oleObj>
              </mc:Choice>
              <mc:Fallback>
                <p:oleObj name="Equation" r:id="rId21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2290" y="4802306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900765"/>
              </p:ext>
            </p:extLst>
          </p:nvPr>
        </p:nvGraphicFramePr>
        <p:xfrm>
          <a:off x="3305330" y="4812458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2" name="Equation" r:id="rId22" imgW="126720" imgH="164880" progId="Equation.3">
                  <p:embed/>
                </p:oleObj>
              </mc:Choice>
              <mc:Fallback>
                <p:oleObj name="Equation" r:id="rId22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5330" y="4812458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831590"/>
              </p:ext>
            </p:extLst>
          </p:nvPr>
        </p:nvGraphicFramePr>
        <p:xfrm>
          <a:off x="2929977" y="4808266"/>
          <a:ext cx="339260" cy="44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" name="Equation" r:id="rId23" imgW="126720" imgH="164880" progId="Equation.3">
                  <p:embed/>
                </p:oleObj>
              </mc:Choice>
              <mc:Fallback>
                <p:oleObj name="Equation" r:id="rId23" imgW="12672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9977" y="4808266"/>
                        <a:ext cx="339260" cy="441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1" name="Picture 14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2585" y="4634950"/>
            <a:ext cx="4529721" cy="1072989"/>
          </a:xfrm>
          <a:prstGeom prst="rect">
            <a:avLst/>
          </a:prstGeom>
        </p:spPr>
      </p:pic>
      <p:sp>
        <p:nvSpPr>
          <p:cNvPr id="142" name="Line 39"/>
          <p:cNvSpPr>
            <a:spLocks noChangeShapeType="1"/>
          </p:cNvSpPr>
          <p:nvPr/>
        </p:nvSpPr>
        <p:spPr bwMode="auto">
          <a:xfrm flipH="1" flipV="1">
            <a:off x="9512897" y="5814400"/>
            <a:ext cx="1030" cy="50038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7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 animBg="1"/>
      <p:bldP spid="46" grpId="0" animBg="1"/>
      <p:bldP spid="47" grpId="0"/>
      <p:bldP spid="58" grpId="0" animBg="1"/>
      <p:bldP spid="113" grpId="0"/>
      <p:bldP spid="130" grpId="0" animBg="1"/>
      <p:bldP spid="131" grpId="0" animBg="1"/>
      <p:bldP spid="132" grpId="0"/>
      <p:bldP spid="1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מכונת </a:t>
            </a:r>
            <a:r>
              <a:rPr lang="he-IL" dirty="0" smtClean="0"/>
              <a:t>טיורינג – תנאי קבלה</a:t>
            </a:r>
            <a:endParaRPr lang="en-US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8371268" y="1767320"/>
            <a:ext cx="1281370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b="1" dirty="0" smtClean="0">
                <a:solidFill>
                  <a:srgbClr val="00B05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קבלה</a:t>
            </a:r>
            <a:endParaRPr lang="en-US" sz="4000" b="1" dirty="0">
              <a:solidFill>
                <a:srgbClr val="00B05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6117465" y="2230498"/>
            <a:ext cx="9015" cy="18907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itle 1"/>
          <p:cNvSpPr txBox="1">
            <a:spLocks/>
          </p:cNvSpPr>
          <p:nvPr/>
        </p:nvSpPr>
        <p:spPr>
          <a:xfrm>
            <a:off x="1821073" y="1780198"/>
            <a:ext cx="1796525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b="1" dirty="0" smtClean="0">
                <a:solidFill>
                  <a:srgbClr val="FF0000"/>
                </a:solidFill>
                <a:latin typeface="Narkisim" panose="020E0502050101010101" pitchFamily="34" charset="-79"/>
                <a:cs typeface="Narkisim" panose="020E0502050101010101" pitchFamily="34" charset="-79"/>
              </a:rPr>
              <a:t>דחייה</a:t>
            </a:r>
            <a:endParaRPr lang="en-US" sz="4000" b="1" dirty="0">
              <a:solidFill>
                <a:srgbClr val="FF0000"/>
              </a:solidFill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6671257" y="2446978"/>
            <a:ext cx="5067759" cy="70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המכונה עצרה במצב מקבל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206063" y="2583197"/>
            <a:ext cx="5503494" cy="1538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המכונה עצרה במצב לא מקבל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200" dirty="0" smtClean="0">
                <a:latin typeface="Narkisim" panose="020E0502050101010101" pitchFamily="34" charset="-79"/>
                <a:cs typeface="Narkisim" panose="020E0502050101010101" pitchFamily="34" charset="-79"/>
              </a:rPr>
              <a:t>המכונה נכנסה ללולאה אינסופית</a:t>
            </a:r>
            <a:endParaRPr lang="en-US" sz="3200" dirty="0">
              <a:latin typeface="Narkisim" panose="020E0502050101010101" pitchFamily="34" charset="-79"/>
              <a:cs typeface="Narkisim" panose="020E0502050101010101" pitchFamily="34" charset="-79"/>
            </a:endParaRPr>
          </a:p>
        </p:txBody>
      </p:sp>
      <p:pic>
        <p:nvPicPr>
          <p:cNvPr id="13331" name="Picture 19" descr="http://i.istockimg.com/file_thumbview_approve/25830944/5/stock-illustration-25830944-cartoon-man-is-choosing-right-and-wro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292" y="4353017"/>
            <a:ext cx="22383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83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16079</TotalTime>
  <Words>876</Words>
  <Application>Microsoft Office PowerPoint</Application>
  <PresentationFormat>Widescreen</PresentationFormat>
  <Paragraphs>130</Paragraphs>
  <Slides>17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Comic Sans MS</vt:lpstr>
      <vt:lpstr>Narkisim</vt:lpstr>
      <vt:lpstr>Times New Roman</vt:lpstr>
      <vt:lpstr>Retrospect</vt:lpstr>
      <vt:lpstr>Equation</vt:lpstr>
      <vt:lpstr>Computation Models   </vt:lpstr>
      <vt:lpstr> Practice session 8  Turing Machine </vt:lpstr>
      <vt:lpstr>מכונת טיורינג</vt:lpstr>
      <vt:lpstr>מכונת טיורינג</vt:lpstr>
      <vt:lpstr>מכונת טיורינג</vt:lpstr>
      <vt:lpstr>מכונת טיורינג</vt:lpstr>
      <vt:lpstr>מכונת טיורינג - דטרמיניסטית</vt:lpstr>
      <vt:lpstr>מכונת טיורינג – תנאי עצירה</vt:lpstr>
      <vt:lpstr>מכונת טיורינג – תנאי קבלה</vt:lpstr>
      <vt:lpstr>מכונת טיורינג – דוגמא</vt:lpstr>
      <vt:lpstr>תרגיל 1</vt:lpstr>
      <vt:lpstr>תרגיל 2</vt:lpstr>
      <vt:lpstr>תרגיל 2 – דרך נוספת</vt:lpstr>
      <vt:lpstr>תרגיל 3</vt:lpstr>
      <vt:lpstr>תרגיל 4</vt:lpstr>
      <vt:lpstr>תרגיל 5</vt:lpstr>
      <vt:lpstr>תרגיל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session 1 Blind Search</dc:title>
  <dc:creator>dor atzmon</dc:creator>
  <cp:lastModifiedBy>Dor Atzmon</cp:lastModifiedBy>
  <cp:revision>658</cp:revision>
  <dcterms:created xsi:type="dcterms:W3CDTF">2015-10-15T14:05:25Z</dcterms:created>
  <dcterms:modified xsi:type="dcterms:W3CDTF">2020-05-14T07:33:03Z</dcterms:modified>
</cp:coreProperties>
</file>