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13"/>
  </p:notesMasterIdLst>
  <p:sldIdLst>
    <p:sldId id="256" r:id="rId2"/>
    <p:sldId id="303" r:id="rId3"/>
    <p:sldId id="394" r:id="rId4"/>
    <p:sldId id="395" r:id="rId5"/>
    <p:sldId id="396" r:id="rId6"/>
    <p:sldId id="400" r:id="rId7"/>
    <p:sldId id="397" r:id="rId8"/>
    <p:sldId id="398" r:id="rId9"/>
    <p:sldId id="399" r:id="rId10"/>
    <p:sldId id="404" r:id="rId11"/>
    <p:sldId id="4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85647" autoAdjust="0"/>
  </p:normalViewPr>
  <p:slideViewPr>
    <p:cSldViewPr snapToGrid="0">
      <p:cViewPr varScale="1">
        <p:scale>
          <a:sx n="111" d="100"/>
          <a:sy n="111" d="100"/>
        </p:scale>
        <p:origin x="1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4239E-284F-4C6A-8210-06FE97FAEE90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7003F-EC37-4AC5-80A0-537CA429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6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he-IL" baseline="0" dirty="0" smtClean="0"/>
              <a:t>נכון, מכיוון שמספר מימדים (סרטים) שקול לסרט אחד.</a:t>
            </a:r>
          </a:p>
          <a:p>
            <a:pPr marL="228600" indent="-228600" algn="r" rtl="1">
              <a:buAutoNum type="arabicPeriod"/>
            </a:pPr>
            <a:r>
              <a:rPr lang="he-IL" baseline="0" dirty="0" smtClean="0"/>
              <a:t>לא נכון, מכיוון שלא ניתן ליצור רצף פעולות המבצעות תזוזה שמאלה של הראש ולכן אינה שקולה למכונה סטנדרטית.</a:t>
            </a:r>
          </a:p>
          <a:p>
            <a:pPr marL="228600" indent="-228600" algn="r" rtl="1">
              <a:buAutoNum type="arabicPeriod"/>
            </a:pPr>
            <a:r>
              <a:rPr lang="he-IL" baseline="0" dirty="0" smtClean="0"/>
              <a:t>נכון, ניתן לבצע כל פעולה של מכונת טיורינג באוטומט זה ולהפך ע"י שימוש באופן הבא: מחסנית אחת המייצגת את </a:t>
            </a:r>
            <a:r>
              <a:rPr lang="he-IL" baseline="0" dirty="0" err="1" smtClean="0"/>
              <a:t>צידו</a:t>
            </a:r>
            <a:r>
              <a:rPr lang="he-IL" baseline="0" dirty="0" smtClean="0"/>
              <a:t> השמאלי של הקלט והשנייה מייצגת את צידו הימני של הקלט, את מיקומו הנוכחי של הראש נגדיר להיות כהאיבר שבראש המחסנית (אחת מהן). וכן ניתן לבצע כל פעולה של מכונת </a:t>
            </a:r>
            <a:r>
              <a:rPr lang="he-IL" baseline="0" dirty="0" err="1" smtClean="0"/>
              <a:t>טיורינג</a:t>
            </a:r>
            <a:r>
              <a:rPr lang="he-IL" baseline="0" dirty="0" smtClean="0"/>
              <a:t>.</a:t>
            </a:r>
          </a:p>
          <a:p>
            <a:pPr marL="228600" marR="0" lvl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baseline="0" dirty="0" smtClean="0"/>
              <a:t>נכון, תור שקול ל-2 מחסניות (ראה 3).</a:t>
            </a:r>
          </a:p>
          <a:p>
            <a:pPr marL="228600" indent="-228600" algn="r" rtl="1">
              <a:buAutoNum type="arabicPeriod"/>
            </a:pPr>
            <a:r>
              <a:rPr lang="he-IL" baseline="0" dirty="0" smtClean="0"/>
              <a:t>נכון, כאשר מכונת טיורינג מגיעה למצב מקבל היא עוצרת ולכן ניתן לאחד ולפצל מצבים מקבלים בלי </a:t>
            </a:r>
            <a:r>
              <a:rPr lang="he-IL" baseline="0" smtClean="0"/>
              <a:t>לשנות את </a:t>
            </a:r>
            <a:r>
              <a:rPr lang="he-IL" baseline="0" dirty="0" smtClean="0"/>
              <a:t>המכונה.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7003F-EC37-4AC5-80A0-537CA42934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66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8.wmf"/><Relationship Id="rId4" Type="http://schemas.openxmlformats.org/officeDocument/2006/relationships/image" Target="../media/image180.png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8.wmf"/><Relationship Id="rId4" Type="http://schemas.openxmlformats.org/officeDocument/2006/relationships/image" Target="../media/image180.png"/><Relationship Id="rId9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7.bin"/><Relationship Id="rId18" Type="http://schemas.openxmlformats.org/officeDocument/2006/relationships/oleObject" Target="../embeddings/oleObject32.bin"/><Relationship Id="rId3" Type="http://schemas.openxmlformats.org/officeDocument/2006/relationships/image" Target="../media/image180.png"/><Relationship Id="rId21" Type="http://schemas.openxmlformats.org/officeDocument/2006/relationships/oleObject" Target="../embeddings/oleObject35.bin"/><Relationship Id="rId7" Type="http://schemas.openxmlformats.org/officeDocument/2006/relationships/image" Target="../media/image7.wmf"/><Relationship Id="rId12" Type="http://schemas.openxmlformats.org/officeDocument/2006/relationships/oleObject" Target="../embeddings/oleObject26.bin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5.bin"/><Relationship Id="rId5" Type="http://schemas.openxmlformats.org/officeDocument/2006/relationships/image" Target="../media/image6.wmf"/><Relationship Id="rId15" Type="http://schemas.openxmlformats.org/officeDocument/2006/relationships/oleObject" Target="../embeddings/oleObject29.bin"/><Relationship Id="rId23" Type="http://schemas.openxmlformats.org/officeDocument/2006/relationships/image" Target="../media/image11.png"/><Relationship Id="rId10" Type="http://schemas.openxmlformats.org/officeDocument/2006/relationships/oleObject" Target="../embeddings/oleObject24.bin"/><Relationship Id="rId19" Type="http://schemas.openxmlformats.org/officeDocument/2006/relationships/oleObject" Target="../embeddings/oleObject33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 smtClean="0">
                <a:cs typeface="+mn-cs"/>
              </a:rPr>
              <a:t>Computational 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2</a:t>
            </a:r>
            <a:r>
              <a:rPr lang="he-IL" dirty="0" smtClean="0"/>
              <a:t> – </a:t>
            </a:r>
            <a:r>
              <a:rPr lang="he-IL" dirty="0" smtClean="0"/>
              <a:t>המשך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485882" y="3687947"/>
            <a:ext cx="7767423" cy="3060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3200" b="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888642" y="1968313"/>
                <a:ext cx="10583605" cy="458703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מודל א'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: מכונת טיורינג</a:t>
                </a:r>
              </a:p>
              <a:p>
                <a:pPr algn="r" rtl="1"/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מודל ב'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: מכונת טיורינג עם 2 ראשים קוראים-כותבים</a:t>
                </a:r>
              </a:p>
              <a:p>
                <a:pPr algn="r" rtl="1"/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24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פסאודו-קוד לפעולה  (</a:t>
                </a:r>
                <a14:m>
                  <m:oMath xmlns:m="http://schemas.openxmlformats.org/officeDocument/2006/math">
                    <m:r>
                      <a:rPr lang="en-US" sz="24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4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→</m:t>
                    </m:r>
                    <m:r>
                      <a:rPr lang="en-US" sz="24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24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24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  <m:r>
                      <a:rPr lang="he-IL" sz="24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4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400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24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he-IL" sz="24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 </m:t>
                    </m:r>
                    <m:r>
                      <a:rPr lang="en-US" sz="2400" i="1" u="sng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2400" i="1" u="sng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→</m:t>
                    </m:r>
                    <m:r>
                      <a:rPr lang="en-US" sz="2400" i="1" u="sng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4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24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400" u="sng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  <a:t>)</a:t>
                </a:r>
                <a:endParaRPr lang="he-IL" sz="2400" u="sng" dirty="0">
                  <a:solidFill>
                    <a:schemeClr val="tx1"/>
                  </a:solidFill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AutoNum type="arabicPeriod"/>
                </a:pP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מצא את התו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endParaRPr lang="he-IL" sz="24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AutoNum type="arabicPeriod"/>
                </a:pP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זוז תא אחד ימינה (או שני תאים אם קיים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), בצע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AutoNum type="arabicPeriod"/>
                </a:pP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החלף את תא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עם התא שמימינו</a:t>
                </a:r>
                <a:r>
                  <a:rPr lang="he-IL" sz="24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(או שניים מימינו)</a:t>
                </a:r>
                <a:endParaRPr lang="he-IL" sz="2400" b="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AutoNum type="arabicPeriod"/>
                </a:pP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מצא את התו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endParaRPr lang="he-IL" sz="24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Tx/>
                  <a:buAutoNum type="arabicPeriod"/>
                </a:pPr>
                <a:r>
                  <a:rPr lang="he-IL" sz="24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זוז תא אחד ימינה (או שני תאים אם קיים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4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), בצע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24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endParaRPr lang="en-US" sz="24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Tx/>
                  <a:buAutoNum type="arabicPeriod"/>
                </a:pPr>
                <a:r>
                  <a:rPr lang="he-IL" sz="24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החלף את תא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24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עם </a:t>
                </a: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התא שמשמאלו (או שניים משמאלו)</a:t>
                </a:r>
                <a:endParaRPr lang="en-US" sz="24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Tx/>
                  <a:buAutoNum type="arabicPeriod"/>
                </a:pPr>
                <a:endParaRPr lang="he-IL" sz="24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42" y="1968313"/>
                <a:ext cx="10583605" cy="4587033"/>
              </a:xfrm>
              <a:prstGeom prst="rect">
                <a:avLst/>
              </a:prstGeom>
              <a:blipFill>
                <a:blip r:embed="rId2"/>
                <a:stretch>
                  <a:fillRect t="-2793" r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71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נכון \ לא נכון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8971" y="1721571"/>
            <a:ext cx="11196477" cy="45870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00000"/>
              </a:lnSpc>
            </a:pP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מכונת טיורינג סטנדרטית שקולה ל:</a:t>
            </a:r>
          </a:p>
          <a:p>
            <a:pPr marL="457200" indent="-457200" algn="r" rtl="1">
              <a:lnSpc>
                <a:spcPct val="100000"/>
              </a:lnSpc>
              <a:buFontTx/>
              <a:buAutoNum type="arabicPeriod"/>
            </a:pP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מכונת 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טיורינג בעלת סרט תלת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מימדי (הראש 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יכול לזוז ימינה/שמאלה למטה/למעלה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ופנימה/החוצה) </a:t>
            </a:r>
          </a:p>
          <a:p>
            <a:pPr marL="457200" indent="-457200" algn="r" rtl="1">
              <a:lnSpc>
                <a:spcPct val="100000"/>
              </a:lnSpc>
              <a:buFontTx/>
              <a:buAutoNum type="arabicPeriod"/>
            </a:pP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מכונת 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טיורינג שבה הראש המצביע על הסרט יכול לזוז רק ימינה או להשאר 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במקום</a:t>
            </a:r>
          </a:p>
          <a:p>
            <a:pPr marL="457200" indent="-457200" algn="r" rtl="1">
              <a:lnSpc>
                <a:spcPct val="100000"/>
              </a:lnSpc>
              <a:buFontTx/>
              <a:buAutoNum type="arabicPeriod"/>
            </a:pP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אוטומט שתי מחסניות (כמו אוטומט מחסנית רק מחזיק בשתי מחסניות)</a:t>
            </a:r>
          </a:p>
          <a:p>
            <a:pPr marL="457200" indent="-457200" algn="r" rtl="1">
              <a:lnSpc>
                <a:spcPct val="100000"/>
              </a:lnSpc>
              <a:buFontTx/>
              <a:buAutoNum type="arabicPeriod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מודל של אוטומט מחסנית המחזיק בתור (</a:t>
            </a:r>
            <a:r>
              <a:rPr lang="en-US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queue</a:t>
            </a: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) במקום במחסנית (אוטומט תור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he-IL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457200" indent="-457200" algn="r" rtl="1">
              <a:lnSpc>
                <a:spcPct val="100000"/>
              </a:lnSpc>
              <a:buFontTx/>
              <a:buAutoNum type="arabicPeriod"/>
            </a:pPr>
            <a:r>
              <a:rPr lang="he-IL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מודל של מכונת טיורינג אשר יש לה יותר ממצב מקבל אחד (או שווה לאחד) שקולה למכונת טיורינג אשר יש לה רק מצב מקבל אחד</a:t>
            </a:r>
          </a:p>
          <a:p>
            <a:pPr marL="457200" indent="-457200" algn="r" rtl="1">
              <a:lnSpc>
                <a:spcPct val="100000"/>
              </a:lnSpc>
              <a:buFontTx/>
              <a:buAutoNum type="arabicPeriod"/>
            </a:pPr>
            <a:endParaRPr lang="he-IL" sz="24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he-IL" sz="32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74406" y="5624367"/>
            <a:ext cx="6704148" cy="457119"/>
          </a:xfrm>
          <a:prstGeom prst="rect">
            <a:avLst/>
          </a:prstGeom>
          <a:ln w="57150">
            <a:solidFill>
              <a:schemeClr val="accent2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1. נכון    2. לא נכון     3. נכון     4. נכון     5. נכון</a:t>
            </a:r>
            <a:endParaRPr lang="he-IL" sz="3200" i="1" dirty="0">
              <a:solidFill>
                <a:schemeClr val="tx1"/>
              </a:solidFill>
              <a:latin typeface="Cambria Math" panose="02040503050406030204" pitchFamily="18" charset="0"/>
              <a:cs typeface="Narkisim" panose="020E0502050101010101" pitchFamily="34" charset="-79"/>
            </a:endParaRPr>
          </a:p>
          <a:p>
            <a:pPr algn="r" rtl="1"/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303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Practice session 9</a:t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/>
              <a:t>Turing Machine </a:t>
            </a:r>
            <a:r>
              <a:rPr lang="en-US" b="1" dirty="0" smtClean="0">
                <a:cs typeface="+mn-cs"/>
              </a:rPr>
              <a:t>Equivalents</a:t>
            </a:r>
            <a:endParaRPr lang="en-US" b="1" dirty="0"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842" y="500159"/>
            <a:ext cx="5694158" cy="12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שקילות מכונת טיורינג</a:t>
            </a:r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33112" y="2189401"/>
            <a:ext cx="10386736" cy="29235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מודל א' שקול למודל ב' אם עבור כל פעולה שמודל א' יכול לבצע קיימת פעולה (או סדרת פעולות) שקולה הניתנת לביצוע ע"י מודל ב' (ולהפך)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7182"/>
          <a:stretch/>
        </p:blipFill>
        <p:spPr>
          <a:xfrm>
            <a:off x="2645906" y="3842568"/>
            <a:ext cx="2341067" cy="2172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6598"/>
          <a:stretch/>
        </p:blipFill>
        <p:spPr>
          <a:xfrm>
            <a:off x="6913757" y="3651157"/>
            <a:ext cx="2402032" cy="2243560"/>
          </a:xfrm>
          <a:prstGeom prst="rect">
            <a:avLst/>
          </a:prstGeom>
        </p:spPr>
      </p:pic>
      <p:pic>
        <p:nvPicPr>
          <p:cNvPr id="17410" name="Picture 2" descr="https://image.freepik.com/free-icon/right-arrow_318-61025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18" b="27415"/>
          <a:stretch/>
        </p:blipFill>
        <p:spPr bwMode="auto">
          <a:xfrm>
            <a:off x="5378616" y="3651157"/>
            <a:ext cx="1182134" cy="52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image.freepik.com/free-icon/right-arrow_318-61025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18" b="27415"/>
          <a:stretch/>
        </p:blipFill>
        <p:spPr bwMode="auto">
          <a:xfrm rot="10800000">
            <a:off x="5349383" y="5120240"/>
            <a:ext cx="1182134" cy="52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3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שקילות מכונת </a:t>
            </a:r>
            <a:r>
              <a:rPr lang="he-IL" dirty="0" err="1"/>
              <a:t>טיורינג</a:t>
            </a:r>
            <a:r>
              <a:rPr lang="he-IL" dirty="0"/>
              <a:t> - דוגמא</a:t>
            </a:r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584101" y="3284762"/>
            <a:ext cx="9888147" cy="14617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כן, צריך להוכיח שאת כל הבעיות שמודל א' יודע לפתור גם מודל ב' יודע לפתור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(ולהפך)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412900" y="1968313"/>
            <a:ext cx="8059347" cy="1674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מודל א'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: מכונת טיורינג</a:t>
            </a:r>
          </a:p>
          <a:p>
            <a:pPr algn="r" rtl="1"/>
            <a:r>
              <a:rPr lang="he-IL" sz="32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מודל ב'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: מכונת טיורינג עם סרט החסום מצד שמאל</a:t>
            </a:r>
          </a:p>
          <a:p>
            <a:pPr algn="r" rtl="1"/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האם המודלים שקולים?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6358971" y="4267092"/>
                <a:ext cx="4803138" cy="22882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כיוון 1: מודל א' </a:t>
                </a:r>
                <a14:m>
                  <m:oMath xmlns:m="http://schemas.openxmlformats.org/officeDocument/2006/math">
                    <m:r>
                      <a:rPr lang="he-IL" sz="320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⊆</m:t>
                    </m:r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מודל ב'</a:t>
                </a:r>
                <a:endParaRPr lang="he-IL" sz="3200" u="sng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טרוויאלי, פשוט לא נאפשר שימוש בסרט מנקודה מסויימת</a:t>
                </a:r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971" y="4267092"/>
                <a:ext cx="4803138" cy="2288254"/>
              </a:xfrm>
              <a:prstGeom prst="rect">
                <a:avLst/>
              </a:prstGeom>
              <a:blipFill rotWithShape="0">
                <a:blip r:embed="rId2"/>
                <a:stretch>
                  <a:fillRect t="-5600" r="-3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128790" y="4267092"/>
                <a:ext cx="6048832" cy="259090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כיוון 2: מודל א' </a:t>
                </a:r>
                <a14:m>
                  <m:oMath xmlns:m="http://schemas.openxmlformats.org/officeDocument/2006/math">
                    <m:r>
                      <a:rPr lang="he-IL" sz="320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⊇</m:t>
                    </m:r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מודל ב'</a:t>
                </a:r>
              </a:p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למודל א' 2 פעולות אפשריות:</a:t>
                </a:r>
              </a:p>
              <a:p>
                <a:pPr algn="r" rtl="1"/>
                <a:r>
                  <a:rPr lang="he-IL" sz="3200" b="0" dirty="0" smtClean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</m:oMath>
                </a14:m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(תמיד ניתן לבצע)</a:t>
                </a:r>
                <a:r>
                  <a:rPr lang="en-US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2.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(לא ניתן לבצע כאשר </a:t>
                </a:r>
                <a:r>
                  <a:rPr lang="en-US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    </a:t>
                </a:r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נמצאים בתא השמאלי ביותר</a:t>
                </a:r>
                <a:r>
                  <a:rPr lang="en-US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(</a:t>
                </a:r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0" y="4267092"/>
                <a:ext cx="6048832" cy="2590908"/>
              </a:xfrm>
              <a:prstGeom prst="rect">
                <a:avLst/>
              </a:prstGeom>
              <a:blipFill rotWithShape="0">
                <a:blip r:embed="rId3"/>
                <a:stretch>
                  <a:fillRect t="-4941" r="-2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0" y="4674457"/>
                <a:ext cx="1926857" cy="69679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Σ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4457"/>
                <a:ext cx="1926857" cy="696795"/>
              </a:xfrm>
              <a:prstGeom prst="rect">
                <a:avLst/>
              </a:prstGeom>
              <a:blipFill rotWithShape="0">
                <a:blip r:embed="rId4"/>
                <a:stretch>
                  <a:fillRect l="-1582" t="-4386" r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30" y="1798014"/>
            <a:ext cx="4057299" cy="92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0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build="p"/>
      <p:bldP spid="12" grpId="0" uiExpand="1" build="p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שקילות מכונת </a:t>
            </a:r>
            <a:r>
              <a:rPr lang="he-IL" dirty="0" err="1"/>
              <a:t>טיורינג</a:t>
            </a:r>
            <a:r>
              <a:rPr lang="he-IL" dirty="0"/>
              <a:t> - דוגמא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412900" y="1968313"/>
            <a:ext cx="8059347" cy="1674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מודל א'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: מכונת טיורינג</a:t>
            </a:r>
          </a:p>
          <a:p>
            <a:pPr algn="r" rtl="1"/>
            <a:r>
              <a:rPr lang="he-IL" sz="32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מודל ב'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: מכונת טיורינג עם סרט החסום מצד שמאל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1390918" y="2810285"/>
                <a:ext cx="10570731" cy="411705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כיוון 2: מודל א' </a:t>
                </a:r>
                <a14:m>
                  <m:oMath xmlns:m="http://schemas.openxmlformats.org/officeDocument/2006/math">
                    <m:r>
                      <a:rPr lang="he-IL" sz="280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⊇</m:t>
                    </m:r>
                  </m:oMath>
                </a14:m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מודל ב'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400" b="0" dirty="0" smtClean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</m:oMath>
                </a14:m>
                <a:r>
                  <a:rPr lang="he-IL" sz="24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(תמיד ניתן לבצע)</a:t>
                </a:r>
                <a:r>
                  <a:rPr lang="he-IL" sz="24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2.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r>
                  <a:rPr lang="he-IL" sz="24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(לא ניתן לבצע כאשר נמצאים בתא השמאלי ביותר</a:t>
                </a:r>
                <a:r>
                  <a:rPr lang="en-US" sz="24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(</a:t>
                </a:r>
                <a:br>
                  <a:rPr lang="en-US" sz="24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כדי לפתור את הבעיה נזיז את כל הסרט ימינה ואז יתפנה מקום בצד שמאל</a:t>
                </a:r>
                <a:endParaRPr lang="he-IL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4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פסאודו-קוד לפעולה 2 </a:t>
                </a: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(במידה ונמצאים בתא השמאלי ביותר)</a:t>
                </a:r>
                <a:endParaRPr lang="en-US" sz="24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1. זוז ימינה עד</a:t>
                </a:r>
                <a:endParaRPr lang="en-US" sz="24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2. אם נמצאים בתא השמאלי ביותר (לא ניתן לזוז שמאלה)</a:t>
                </a:r>
                <a:endParaRPr lang="en-US" sz="24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4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2.1) זוז ימינה, סיום תהליך ובצע את פעולה 2 כרגיל</a:t>
                </a:r>
              </a:p>
              <a:p>
                <a:pPr algn="r" rtl="1"/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3. (אחרת) זוז שמאלה</a:t>
                </a:r>
                <a:endParaRPr lang="en-US" sz="24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4. העתק את תוכן התא לתא השכן מימין ורשום      בתא הנוכחי</a:t>
                </a:r>
              </a:p>
              <a:p>
                <a:pPr algn="r" rtl="1"/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5. חזור למצב 2</a:t>
                </a:r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18" y="2810285"/>
                <a:ext cx="10570731" cy="4117056"/>
              </a:xfrm>
              <a:prstGeom prst="rect">
                <a:avLst/>
              </a:prstGeom>
              <a:blipFill rotWithShape="0">
                <a:blip r:embed="rId2"/>
                <a:stretch>
                  <a:fillRect t="-2519" r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9835887" y="4113470"/>
                <a:ext cx="556243" cy="7984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85000" lnSpcReduction="1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6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⋄</m:t>
                      </m:r>
                    </m:oMath>
                  </m:oMathPara>
                </a14:m>
                <a: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en-US" sz="2800" b="0" u="sng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887" y="4113470"/>
                <a:ext cx="556243" cy="7984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6421958" y="5491602"/>
                <a:ext cx="556243" cy="7984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85000" lnSpcReduction="1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6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⋄</m:t>
                      </m:r>
                    </m:oMath>
                  </m:oMathPara>
                </a14:m>
                <a: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en-US" sz="2800" b="0" u="sng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958" y="5491602"/>
                <a:ext cx="556243" cy="7984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662152" y="4004210"/>
            <a:ext cx="7276563" cy="22858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564673" y="5306304"/>
            <a:ext cx="5165254" cy="1674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28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כעת, ניתן לבצע את פעולה 2 כרגיל</a:t>
            </a:r>
            <a:endParaRPr lang="he-IL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130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7" grpId="0"/>
      <p:bldP spid="8" grpId="0"/>
      <p:bldP spid="3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47957" y="1968313"/>
            <a:ext cx="6024290" cy="1674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מודל א'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: מכונת טיורינג</a:t>
            </a:r>
          </a:p>
          <a:p>
            <a:pPr algn="r" rtl="1"/>
            <a:r>
              <a:rPr lang="he-IL" sz="32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מודל ב'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: מכונת טיורינג עם סרט כפול</a:t>
            </a:r>
            <a:endParaRPr lang="en-US" sz="32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האם המודלים שקולים?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44336" y="1939819"/>
            <a:ext cx="4873880" cy="964772"/>
            <a:chOff x="6512762" y="3616206"/>
            <a:chExt cx="4873880" cy="964772"/>
          </a:xfrm>
        </p:grpSpPr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6838682" y="3844199"/>
              <a:ext cx="4191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7219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7600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7981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8362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8743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9124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9505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9886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10267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>
              <a:off x="10648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Text Box 41"/>
            <p:cNvSpPr txBox="1">
              <a:spLocks noChangeArrowheads="1"/>
            </p:cNvSpPr>
            <p:nvPr/>
          </p:nvSpPr>
          <p:spPr bwMode="auto">
            <a:xfrm>
              <a:off x="6764354" y="3719238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 Box 41"/>
            <p:cNvSpPr txBox="1">
              <a:spLocks noChangeArrowheads="1"/>
            </p:cNvSpPr>
            <p:nvPr/>
          </p:nvSpPr>
          <p:spPr bwMode="auto">
            <a:xfrm>
              <a:off x="10586325" y="3719237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12762" y="3616206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021576" y="3666578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2896462" y="2158790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c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077303"/>
              </p:ext>
            </p:extLst>
          </p:nvPr>
        </p:nvGraphicFramePr>
        <p:xfrm>
          <a:off x="1765045" y="2205357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0" name="Equation" r:id="rId3" imgW="126720" imgH="164880" progId="Equation.3">
                  <p:embed/>
                </p:oleObj>
              </mc:Choice>
              <mc:Fallback>
                <p:oleObj name="Equation" r:id="rId3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5045" y="2205357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94793"/>
              </p:ext>
            </p:extLst>
          </p:nvPr>
        </p:nvGraphicFramePr>
        <p:xfrm>
          <a:off x="1389692" y="2201165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1" name="Equation" r:id="rId5" imgW="126720" imgH="164880" progId="Equation.3">
                  <p:embed/>
                </p:oleObj>
              </mc:Choice>
              <mc:Fallback>
                <p:oleObj name="Equation" r:id="rId5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9692" y="2201165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421711"/>
              </p:ext>
            </p:extLst>
          </p:nvPr>
        </p:nvGraphicFramePr>
        <p:xfrm>
          <a:off x="4431198" y="219698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2" name="Equation" r:id="rId7" imgW="126720" imgH="164880" progId="Equation.3">
                  <p:embed/>
                </p:oleObj>
              </mc:Choice>
              <mc:Fallback>
                <p:oleObj name="Equation" r:id="rId7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31198" y="219698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106049"/>
              </p:ext>
            </p:extLst>
          </p:nvPr>
        </p:nvGraphicFramePr>
        <p:xfrm>
          <a:off x="4055845" y="2192790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3" name="Equation" r:id="rId9" imgW="126720" imgH="164880" progId="Equation.3">
                  <p:embed/>
                </p:oleObj>
              </mc:Choice>
              <mc:Fallback>
                <p:oleObj name="Equation" r:id="rId9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5845" y="2192790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065208"/>
              </p:ext>
            </p:extLst>
          </p:nvPr>
        </p:nvGraphicFramePr>
        <p:xfrm>
          <a:off x="3668885" y="220294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4" name="Equation" r:id="rId10" imgW="126720" imgH="164880" progId="Equation.3">
                  <p:embed/>
                </p:oleObj>
              </mc:Choice>
              <mc:Fallback>
                <p:oleObj name="Equation" r:id="rId10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8885" y="220294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3267597" y="2169381"/>
            <a:ext cx="396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d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2522185" y="2156502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2145575" y="2156502"/>
            <a:ext cx="3978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V="1">
            <a:off x="2678251" y="3302138"/>
            <a:ext cx="0" cy="3980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644336" y="2471878"/>
            <a:ext cx="4873880" cy="964772"/>
            <a:chOff x="6512762" y="3616206"/>
            <a:chExt cx="4873880" cy="964772"/>
          </a:xfrm>
        </p:grpSpPr>
        <p:sp>
          <p:nvSpPr>
            <p:cNvPr id="66" name="Rectangle 18"/>
            <p:cNvSpPr>
              <a:spLocks noChangeArrowheads="1"/>
            </p:cNvSpPr>
            <p:nvPr/>
          </p:nvSpPr>
          <p:spPr bwMode="auto">
            <a:xfrm>
              <a:off x="6838682" y="3844199"/>
              <a:ext cx="4191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7" name="Line 19"/>
            <p:cNvSpPr>
              <a:spLocks noChangeShapeType="1"/>
            </p:cNvSpPr>
            <p:nvPr/>
          </p:nvSpPr>
          <p:spPr bwMode="auto">
            <a:xfrm>
              <a:off x="7219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>
              <a:off x="7600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21"/>
            <p:cNvSpPr>
              <a:spLocks noChangeShapeType="1"/>
            </p:cNvSpPr>
            <p:nvPr/>
          </p:nvSpPr>
          <p:spPr bwMode="auto">
            <a:xfrm>
              <a:off x="7981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8362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8743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>
              <a:off x="9124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" name="Line 25"/>
            <p:cNvSpPr>
              <a:spLocks noChangeShapeType="1"/>
            </p:cNvSpPr>
            <p:nvPr/>
          </p:nvSpPr>
          <p:spPr bwMode="auto">
            <a:xfrm>
              <a:off x="9505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>
              <a:off x="9886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27"/>
            <p:cNvSpPr>
              <a:spLocks noChangeShapeType="1"/>
            </p:cNvSpPr>
            <p:nvPr/>
          </p:nvSpPr>
          <p:spPr bwMode="auto">
            <a:xfrm>
              <a:off x="10267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>
              <a:off x="10648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41"/>
            <p:cNvSpPr txBox="1">
              <a:spLocks noChangeArrowheads="1"/>
            </p:cNvSpPr>
            <p:nvPr/>
          </p:nvSpPr>
          <p:spPr bwMode="auto">
            <a:xfrm>
              <a:off x="6764354" y="3719238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Text Box 41"/>
            <p:cNvSpPr txBox="1">
              <a:spLocks noChangeArrowheads="1"/>
            </p:cNvSpPr>
            <p:nvPr/>
          </p:nvSpPr>
          <p:spPr bwMode="auto">
            <a:xfrm>
              <a:off x="10586325" y="3719237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512762" y="3616206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021576" y="3666578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Text Box 42"/>
          <p:cNvSpPr txBox="1">
            <a:spLocks noChangeArrowheads="1"/>
          </p:cNvSpPr>
          <p:nvPr/>
        </p:nvSpPr>
        <p:spPr bwMode="auto">
          <a:xfrm>
            <a:off x="2882035" y="2690849"/>
            <a:ext cx="3978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b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942825"/>
              </p:ext>
            </p:extLst>
          </p:nvPr>
        </p:nvGraphicFramePr>
        <p:xfrm>
          <a:off x="1765045" y="2737416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5" name="Equation" r:id="rId11" imgW="126720" imgH="164880" progId="Equation.3">
                  <p:embed/>
                </p:oleObj>
              </mc:Choice>
              <mc:Fallback>
                <p:oleObj name="Equation" r:id="rId11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5045" y="2737416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222352"/>
              </p:ext>
            </p:extLst>
          </p:nvPr>
        </p:nvGraphicFramePr>
        <p:xfrm>
          <a:off x="1389692" y="2733224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6" name="Equation" r:id="rId12" imgW="126720" imgH="164880" progId="Equation.3">
                  <p:embed/>
                </p:oleObj>
              </mc:Choice>
              <mc:Fallback>
                <p:oleObj name="Equation" r:id="rId12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9692" y="2733224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038142"/>
              </p:ext>
            </p:extLst>
          </p:nvPr>
        </p:nvGraphicFramePr>
        <p:xfrm>
          <a:off x="4431198" y="2729041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7" name="Equation" r:id="rId13" imgW="126720" imgH="164880" progId="Equation.3">
                  <p:embed/>
                </p:oleObj>
              </mc:Choice>
              <mc:Fallback>
                <p:oleObj name="Equation" r:id="rId13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31198" y="2729041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186139"/>
              </p:ext>
            </p:extLst>
          </p:nvPr>
        </p:nvGraphicFramePr>
        <p:xfrm>
          <a:off x="4055845" y="2724849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8" name="Equation" r:id="rId14" imgW="126720" imgH="164880" progId="Equation.3">
                  <p:embed/>
                </p:oleObj>
              </mc:Choice>
              <mc:Fallback>
                <p:oleObj name="Equation" r:id="rId14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5845" y="2724849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655876"/>
              </p:ext>
            </p:extLst>
          </p:nvPr>
        </p:nvGraphicFramePr>
        <p:xfrm>
          <a:off x="3668885" y="2735001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9" name="Equation" r:id="rId15" imgW="126720" imgH="164880" progId="Equation.3">
                  <p:embed/>
                </p:oleObj>
              </mc:Choice>
              <mc:Fallback>
                <p:oleObj name="Equation" r:id="rId15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8885" y="2735001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 Box 42"/>
          <p:cNvSpPr txBox="1">
            <a:spLocks noChangeArrowheads="1"/>
          </p:cNvSpPr>
          <p:nvPr/>
        </p:nvSpPr>
        <p:spPr bwMode="auto">
          <a:xfrm>
            <a:off x="3267597" y="2701440"/>
            <a:ext cx="396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d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88" name="Text Box 42"/>
          <p:cNvSpPr txBox="1">
            <a:spLocks noChangeArrowheads="1"/>
          </p:cNvSpPr>
          <p:nvPr/>
        </p:nvSpPr>
        <p:spPr bwMode="auto">
          <a:xfrm>
            <a:off x="2522185" y="2688561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9" name="Text Box 42"/>
          <p:cNvSpPr txBox="1">
            <a:spLocks noChangeArrowheads="1"/>
          </p:cNvSpPr>
          <p:nvPr/>
        </p:nvSpPr>
        <p:spPr bwMode="auto">
          <a:xfrm>
            <a:off x="2160002" y="2688561"/>
            <a:ext cx="3690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a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90" name="Title 1"/>
          <p:cNvSpPr txBox="1">
            <a:spLocks/>
          </p:cNvSpPr>
          <p:nvPr/>
        </p:nvSpPr>
        <p:spPr>
          <a:xfrm>
            <a:off x="1584101" y="3284762"/>
            <a:ext cx="9888147" cy="14617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כן, צריך להוכיח שאת כל הבעיות שמודל א' 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יודע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לפתור גם מודל ב' יודע לפתור (ולהפך)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itle 1"/>
              <p:cNvSpPr txBox="1">
                <a:spLocks/>
              </p:cNvSpPr>
              <p:nvPr/>
            </p:nvSpPr>
            <p:spPr>
              <a:xfrm>
                <a:off x="6358971" y="4200832"/>
                <a:ext cx="4803138" cy="22882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כיוון 1: מודל א' </a:t>
                </a:r>
                <a14:m>
                  <m:oMath xmlns:m="http://schemas.openxmlformats.org/officeDocument/2006/math">
                    <m:r>
                      <a:rPr lang="en-US" sz="3200" b="0" i="0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he-IL" sz="32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⊇</m:t>
                    </m:r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מודל ב'</a:t>
                </a:r>
                <a:endParaRPr lang="he-IL" sz="3200" u="sng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טרוויאלי, פשוט נשתמש רק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בסרט אחד</a:t>
                </a:r>
              </a:p>
            </p:txBody>
          </p:sp>
        </mc:Choice>
        <mc:Fallback xmlns="">
          <p:sp>
            <p:nvSpPr>
              <p:cNvPr id="9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971" y="4200832"/>
                <a:ext cx="4803138" cy="2288254"/>
              </a:xfrm>
              <a:prstGeom prst="rect">
                <a:avLst/>
              </a:prstGeom>
              <a:blipFill rotWithShape="0">
                <a:blip r:embed="rId16"/>
                <a:stretch>
                  <a:fillRect t="-5600" r="-3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itle 1"/>
              <p:cNvSpPr txBox="1">
                <a:spLocks/>
              </p:cNvSpPr>
              <p:nvPr/>
            </p:nvSpPr>
            <p:spPr>
              <a:xfrm>
                <a:off x="128790" y="4200832"/>
                <a:ext cx="6048832" cy="259090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כיוון 2: מודל א'</a:t>
                </a:r>
                <a14:m>
                  <m:oMath xmlns:m="http://schemas.openxmlformats.org/officeDocument/2006/math">
                    <m:r>
                      <a:rPr lang="en-US" sz="3200" b="0" i="0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he-IL" sz="32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⊆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מודל ב'</a:t>
                </a:r>
              </a:p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מודל ב' יכול לבצע פעולות מהסוג: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→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𝑐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𝑑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𝑅</m:t>
                      </m:r>
                    </m:oMath>
                  </m:oMathPara>
                </a14:m>
                <a:r>
                  <a:rPr lang="en-US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פעולה כזו נבצע במודל א' כך:</a:t>
                </a: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𝑎𝑏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𝑐𝑑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𝑅</m:t>
                      </m:r>
                    </m:oMath>
                  </m:oMathPara>
                </a14:m>
                <a:endParaRPr lang="en-US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0" y="4200832"/>
                <a:ext cx="6048832" cy="2590908"/>
              </a:xfrm>
              <a:prstGeom prst="rect">
                <a:avLst/>
              </a:prstGeom>
              <a:blipFill rotWithShape="0">
                <a:blip r:embed="rId17"/>
                <a:stretch>
                  <a:fillRect t="-4941" r="-2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39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 build="p"/>
      <p:bldP spid="9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6709893" y="3874180"/>
                <a:ext cx="4890097" cy="22882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כיוון 1: מודל א'</a:t>
                </a:r>
                <a14:m>
                  <m:oMath xmlns:m="http://schemas.openxmlformats.org/officeDocument/2006/math">
                    <m:r>
                      <a:rPr lang="he-IL" sz="32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⊇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מודל ב'</a:t>
                </a:r>
                <a:endParaRPr lang="he-IL" sz="3200" u="sng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טרוויאלי, נשתמש בפקודה הבאה: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𝑥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𝑥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,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𝑅</m:t>
                      </m:r>
                    </m:oMath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𝑡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→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𝑧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,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𝐿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893" y="3874180"/>
                <a:ext cx="4890097" cy="2288254"/>
              </a:xfrm>
              <a:prstGeom prst="rect">
                <a:avLst/>
              </a:prstGeom>
              <a:blipFill rotWithShape="0">
                <a:blip r:embed="rId3"/>
                <a:stretch>
                  <a:fillRect t="-5600" r="-3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127506" y="1760821"/>
                <a:ext cx="2768958" cy="152433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𝑦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𝑧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𝑥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→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𝑦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,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𝑅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𝑡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𝑧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𝐿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6" y="1760821"/>
                <a:ext cx="2768958" cy="15243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704509" y="2626069"/>
            <a:ext cx="4873880" cy="964772"/>
            <a:chOff x="6512762" y="3616206"/>
            <a:chExt cx="4873880" cy="964772"/>
          </a:xfrm>
        </p:grpSpPr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6838682" y="3844199"/>
              <a:ext cx="4191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7219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7600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7981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8362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8743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9124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9505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9886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10267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10648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Text Box 41"/>
            <p:cNvSpPr txBox="1">
              <a:spLocks noChangeArrowheads="1"/>
            </p:cNvSpPr>
            <p:nvPr/>
          </p:nvSpPr>
          <p:spPr bwMode="auto">
            <a:xfrm>
              <a:off x="6764354" y="3719238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 Box 41"/>
            <p:cNvSpPr txBox="1">
              <a:spLocks noChangeArrowheads="1"/>
            </p:cNvSpPr>
            <p:nvPr/>
          </p:nvSpPr>
          <p:spPr bwMode="auto">
            <a:xfrm>
              <a:off x="10586325" y="3719237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512762" y="3616206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021576" y="3666578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3956635" y="2845040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c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748535"/>
              </p:ext>
            </p:extLst>
          </p:nvPr>
        </p:nvGraphicFramePr>
        <p:xfrm>
          <a:off x="2825218" y="2891607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3" name="Equation" r:id="rId5" imgW="126720" imgH="164880" progId="Equation.3">
                  <p:embed/>
                </p:oleObj>
              </mc:Choice>
              <mc:Fallback>
                <p:oleObj name="Equation" r:id="rId5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5218" y="2891607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259465"/>
              </p:ext>
            </p:extLst>
          </p:nvPr>
        </p:nvGraphicFramePr>
        <p:xfrm>
          <a:off x="2449865" y="2887415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4" name="Equation" r:id="rId7" imgW="126720" imgH="164880" progId="Equation.3">
                  <p:embed/>
                </p:oleObj>
              </mc:Choice>
              <mc:Fallback>
                <p:oleObj name="Equation" r:id="rId7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49865" y="2887415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285095"/>
              </p:ext>
            </p:extLst>
          </p:nvPr>
        </p:nvGraphicFramePr>
        <p:xfrm>
          <a:off x="5491371" y="288323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5" name="Equation" r:id="rId9" imgW="126720" imgH="164880" progId="Equation.3">
                  <p:embed/>
                </p:oleObj>
              </mc:Choice>
              <mc:Fallback>
                <p:oleObj name="Equation" r:id="rId9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91371" y="288323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763292"/>
              </p:ext>
            </p:extLst>
          </p:nvPr>
        </p:nvGraphicFramePr>
        <p:xfrm>
          <a:off x="5116018" y="2879040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6" name="Equation" r:id="rId11" imgW="126720" imgH="164880" progId="Equation.3">
                  <p:embed/>
                </p:oleObj>
              </mc:Choice>
              <mc:Fallback>
                <p:oleObj name="Equation" r:id="rId11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6018" y="2879040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615079"/>
              </p:ext>
            </p:extLst>
          </p:nvPr>
        </p:nvGraphicFramePr>
        <p:xfrm>
          <a:off x="4729058" y="288919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7" name="Equation" r:id="rId12" imgW="126720" imgH="164880" progId="Equation.3">
                  <p:embed/>
                </p:oleObj>
              </mc:Choice>
              <mc:Fallback>
                <p:oleObj name="Equation" r:id="rId12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9058" y="288919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4327770" y="2855631"/>
            <a:ext cx="396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d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3582358" y="2842752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3205748" y="2842752"/>
            <a:ext cx="3978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V="1">
            <a:off x="3368339" y="3403719"/>
            <a:ext cx="0" cy="3980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V="1">
            <a:off x="4525901" y="3404046"/>
            <a:ext cx="0" cy="3980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88642" y="1968313"/>
            <a:ext cx="10583605" cy="1674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מודל א'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: מכונת טיורינג</a:t>
            </a:r>
          </a:p>
          <a:p>
            <a:pPr algn="r" rtl="1"/>
            <a:r>
              <a:rPr lang="he-IL" sz="32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מודל ב'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: מכונת טיורינג עם 2 ראשים קוראים-כותבים</a:t>
            </a:r>
          </a:p>
          <a:p>
            <a:pPr algn="r" rtl="1"/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האם המודלים שקולים?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055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2</a:t>
            </a:r>
            <a:r>
              <a:rPr lang="he-IL" dirty="0" smtClean="0"/>
              <a:t> – המשך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3704824" y="3365972"/>
                <a:ext cx="7767423" cy="306058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כיוון 2: מודל א'</a:t>
                </a:r>
                <a14:m>
                  <m:oMath xmlns:m="http://schemas.openxmlformats.org/officeDocument/2006/math">
                    <m:r>
                      <a:rPr lang="en-US" sz="3200" b="0" i="0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he-IL" sz="32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⊆</m:t>
                    </m:r>
                  </m:oMath>
                </a14:m>
                <a:r>
                  <a:rPr lang="en-US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מודל ב'</a:t>
                </a:r>
              </a:p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מודל ב' יודע לבצע 4 פעולות בסיסיות:</a:t>
                </a:r>
              </a:p>
              <a:p>
                <a:pPr marL="514350" indent="-514350" algn="r" rt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3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→</m:t>
                    </m:r>
                    <m:r>
                      <a:rPr lang="en-US" sz="3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3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  <m:r>
                      <a:rPr lang="he-IL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he-IL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 </m:t>
                    </m:r>
                    <m:r>
                      <a:rPr lang="en-US" sz="3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3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→</m:t>
                    </m:r>
                    <m:r>
                      <a:rPr lang="en-US" sz="3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endParaRPr lang="he-IL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514350" indent="-514350" algn="r" rt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→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he-IL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 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he-IL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3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→</m:t>
                    </m:r>
                    <m:r>
                      <a:rPr lang="en-US" sz="3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</m:oMath>
                </a14:m>
                <a:endParaRPr lang="en-US" sz="32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514350" indent="-514350" algn="r" rt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→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  <m:r>
                      <a:rPr lang="he-IL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 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he-IL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3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→</m:t>
                    </m:r>
                    <m:r>
                      <a:rPr lang="en-US" sz="3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</m:oMath>
                </a14:m>
                <a:endParaRPr lang="en-US" sz="32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514350" indent="-514350" algn="r" rt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→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he-IL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he-IL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 </m:t>
                    </m:r>
                    <m:r>
                      <a:rPr lang="en-US" sz="3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𝑡</m:t>
                    </m:r>
                    <m:r>
                      <a:rPr lang="en-US" sz="3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→</m:t>
                    </m:r>
                    <m:r>
                      <a:rPr lang="en-US" sz="3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𝑧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</m:oMath>
                </a14:m>
                <a:endParaRPr lang="he-IL" sz="3200" i="1" dirty="0">
                  <a:solidFill>
                    <a:schemeClr val="tx1"/>
                  </a:solidFill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  <a:t>נשתמש בסימנים מיוחדים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  <a:t>) עבור מיקום הראשים (משמאל) </a:t>
                </a:r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/>
                <a:endParaRPr lang="en-US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24" y="3365972"/>
                <a:ext cx="7767423" cy="3060586"/>
              </a:xfrm>
              <a:prstGeom prst="rect">
                <a:avLst/>
              </a:prstGeom>
              <a:blipFill>
                <a:blip r:embed="rId3"/>
                <a:stretch>
                  <a:fillRect t="-5378" r="-1962" b="-6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127506" y="1760821"/>
                <a:ext cx="2768958" cy="152433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𝑦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𝑧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𝑥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→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𝑦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,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𝑅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𝑡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𝑧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𝐿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6" y="1760821"/>
                <a:ext cx="2768958" cy="15243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/>
          <p:cNvGrpSpPr/>
          <p:nvPr/>
        </p:nvGrpSpPr>
        <p:grpSpPr>
          <a:xfrm>
            <a:off x="1704509" y="2626069"/>
            <a:ext cx="4873880" cy="964772"/>
            <a:chOff x="6512762" y="3616206"/>
            <a:chExt cx="4873880" cy="964772"/>
          </a:xfrm>
        </p:grpSpPr>
        <p:sp>
          <p:nvSpPr>
            <p:cNvPr id="99" name="Rectangle 18"/>
            <p:cNvSpPr>
              <a:spLocks noChangeArrowheads="1"/>
            </p:cNvSpPr>
            <p:nvPr/>
          </p:nvSpPr>
          <p:spPr bwMode="auto">
            <a:xfrm>
              <a:off x="6838682" y="3844199"/>
              <a:ext cx="4191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" name="Line 19"/>
            <p:cNvSpPr>
              <a:spLocks noChangeShapeType="1"/>
            </p:cNvSpPr>
            <p:nvPr/>
          </p:nvSpPr>
          <p:spPr bwMode="auto">
            <a:xfrm>
              <a:off x="7219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" name="Line 20"/>
            <p:cNvSpPr>
              <a:spLocks noChangeShapeType="1"/>
            </p:cNvSpPr>
            <p:nvPr/>
          </p:nvSpPr>
          <p:spPr bwMode="auto">
            <a:xfrm>
              <a:off x="7600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Line 21"/>
            <p:cNvSpPr>
              <a:spLocks noChangeShapeType="1"/>
            </p:cNvSpPr>
            <p:nvPr/>
          </p:nvSpPr>
          <p:spPr bwMode="auto">
            <a:xfrm>
              <a:off x="7981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" name="Line 22"/>
            <p:cNvSpPr>
              <a:spLocks noChangeShapeType="1"/>
            </p:cNvSpPr>
            <p:nvPr/>
          </p:nvSpPr>
          <p:spPr bwMode="auto">
            <a:xfrm>
              <a:off x="8362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4" name="Line 23"/>
            <p:cNvSpPr>
              <a:spLocks noChangeShapeType="1"/>
            </p:cNvSpPr>
            <p:nvPr/>
          </p:nvSpPr>
          <p:spPr bwMode="auto">
            <a:xfrm>
              <a:off x="8743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5" name="Line 24"/>
            <p:cNvSpPr>
              <a:spLocks noChangeShapeType="1"/>
            </p:cNvSpPr>
            <p:nvPr/>
          </p:nvSpPr>
          <p:spPr bwMode="auto">
            <a:xfrm>
              <a:off x="9124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25"/>
            <p:cNvSpPr>
              <a:spLocks noChangeShapeType="1"/>
            </p:cNvSpPr>
            <p:nvPr/>
          </p:nvSpPr>
          <p:spPr bwMode="auto">
            <a:xfrm>
              <a:off x="9505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Line 26"/>
            <p:cNvSpPr>
              <a:spLocks noChangeShapeType="1"/>
            </p:cNvSpPr>
            <p:nvPr/>
          </p:nvSpPr>
          <p:spPr bwMode="auto">
            <a:xfrm>
              <a:off x="9886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8" name="Line 27"/>
            <p:cNvSpPr>
              <a:spLocks noChangeShapeType="1"/>
            </p:cNvSpPr>
            <p:nvPr/>
          </p:nvSpPr>
          <p:spPr bwMode="auto">
            <a:xfrm>
              <a:off x="10267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Line 28"/>
            <p:cNvSpPr>
              <a:spLocks noChangeShapeType="1"/>
            </p:cNvSpPr>
            <p:nvPr/>
          </p:nvSpPr>
          <p:spPr bwMode="auto">
            <a:xfrm>
              <a:off x="10648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0" name="Text Box 41"/>
            <p:cNvSpPr txBox="1">
              <a:spLocks noChangeArrowheads="1"/>
            </p:cNvSpPr>
            <p:nvPr/>
          </p:nvSpPr>
          <p:spPr bwMode="auto">
            <a:xfrm>
              <a:off x="6764354" y="3719238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 Box 41"/>
            <p:cNvSpPr txBox="1">
              <a:spLocks noChangeArrowheads="1"/>
            </p:cNvSpPr>
            <p:nvPr/>
          </p:nvSpPr>
          <p:spPr bwMode="auto">
            <a:xfrm>
              <a:off x="10586325" y="3719237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512762" y="3616206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1021576" y="3666578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Text Box 42"/>
          <p:cNvSpPr txBox="1">
            <a:spLocks noChangeArrowheads="1"/>
          </p:cNvSpPr>
          <p:nvPr/>
        </p:nvSpPr>
        <p:spPr bwMode="auto">
          <a:xfrm>
            <a:off x="3956635" y="2845040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c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15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648776"/>
              </p:ext>
            </p:extLst>
          </p:nvPr>
        </p:nvGraphicFramePr>
        <p:xfrm>
          <a:off x="2825218" y="2891607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7" name="Equation" r:id="rId5" imgW="126720" imgH="164880" progId="Equation.3">
                  <p:embed/>
                </p:oleObj>
              </mc:Choice>
              <mc:Fallback>
                <p:oleObj name="Equation" r:id="rId5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5218" y="2891607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813647"/>
              </p:ext>
            </p:extLst>
          </p:nvPr>
        </p:nvGraphicFramePr>
        <p:xfrm>
          <a:off x="2449865" y="2887415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8" name="Equation" r:id="rId7" imgW="126720" imgH="164880" progId="Equation.3">
                  <p:embed/>
                </p:oleObj>
              </mc:Choice>
              <mc:Fallback>
                <p:oleObj name="Equation" r:id="rId7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49865" y="2887415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70388"/>
              </p:ext>
            </p:extLst>
          </p:nvPr>
        </p:nvGraphicFramePr>
        <p:xfrm>
          <a:off x="5491371" y="288323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9" name="Equation" r:id="rId9" imgW="126720" imgH="164880" progId="Equation.3">
                  <p:embed/>
                </p:oleObj>
              </mc:Choice>
              <mc:Fallback>
                <p:oleObj name="Equation" r:id="rId9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91371" y="288323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146653"/>
              </p:ext>
            </p:extLst>
          </p:nvPr>
        </p:nvGraphicFramePr>
        <p:xfrm>
          <a:off x="5116018" y="2879040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0" name="Equation" r:id="rId11" imgW="126720" imgH="164880" progId="Equation.3">
                  <p:embed/>
                </p:oleObj>
              </mc:Choice>
              <mc:Fallback>
                <p:oleObj name="Equation" r:id="rId11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6018" y="2879040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770488"/>
              </p:ext>
            </p:extLst>
          </p:nvPr>
        </p:nvGraphicFramePr>
        <p:xfrm>
          <a:off x="4729058" y="288919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1" name="Equation" r:id="rId12" imgW="126720" imgH="164880" progId="Equation.3">
                  <p:embed/>
                </p:oleObj>
              </mc:Choice>
              <mc:Fallback>
                <p:oleObj name="Equation" r:id="rId12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9058" y="288919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Text Box 42"/>
          <p:cNvSpPr txBox="1">
            <a:spLocks noChangeArrowheads="1"/>
          </p:cNvSpPr>
          <p:nvPr/>
        </p:nvSpPr>
        <p:spPr bwMode="auto">
          <a:xfrm>
            <a:off x="4327770" y="2855631"/>
            <a:ext cx="396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d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21" name="Text Box 42"/>
          <p:cNvSpPr txBox="1">
            <a:spLocks noChangeArrowheads="1"/>
          </p:cNvSpPr>
          <p:nvPr/>
        </p:nvSpPr>
        <p:spPr bwMode="auto">
          <a:xfrm>
            <a:off x="3582358" y="2842752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2" name="Text Box 42"/>
          <p:cNvSpPr txBox="1">
            <a:spLocks noChangeArrowheads="1"/>
          </p:cNvSpPr>
          <p:nvPr/>
        </p:nvSpPr>
        <p:spPr bwMode="auto">
          <a:xfrm>
            <a:off x="3205748" y="2842752"/>
            <a:ext cx="3978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3" name="Line 39"/>
          <p:cNvSpPr>
            <a:spLocks noChangeShapeType="1"/>
          </p:cNvSpPr>
          <p:nvPr/>
        </p:nvSpPr>
        <p:spPr bwMode="auto">
          <a:xfrm flipV="1">
            <a:off x="3368339" y="3403719"/>
            <a:ext cx="0" cy="3980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24" name="Line 39"/>
          <p:cNvSpPr>
            <a:spLocks noChangeShapeType="1"/>
          </p:cNvSpPr>
          <p:nvPr/>
        </p:nvSpPr>
        <p:spPr bwMode="auto">
          <a:xfrm flipV="1">
            <a:off x="4525901" y="3404046"/>
            <a:ext cx="0" cy="3980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88642" y="1970793"/>
            <a:ext cx="10583605" cy="1674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מודל א'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: מכונת טיורינג</a:t>
            </a:r>
          </a:p>
          <a:p>
            <a:pPr algn="r" rtl="1"/>
            <a:r>
              <a:rPr lang="he-IL" sz="32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מודל ב'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: מכונת טיורינג עם 2 ראשים קוראים-כותבים</a:t>
            </a:r>
          </a:p>
          <a:p>
            <a:pPr algn="r" rtl="1"/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האם המודלים שקולים?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684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2</a:t>
            </a:r>
            <a:r>
              <a:rPr lang="he-IL" dirty="0" smtClean="0"/>
              <a:t> – המשך</a:t>
            </a:r>
            <a:r>
              <a:rPr lang="he-IL" dirty="0"/>
              <a:t> </a:t>
            </a:r>
            <a:r>
              <a:rPr lang="he-IL" dirty="0" smtClean="0"/>
              <a:t>(דוגמא)</a:t>
            </a:r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510139" y="3064554"/>
            <a:ext cx="1516879" cy="5885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מודל ב'</a:t>
            </a:r>
            <a:endParaRPr lang="en-US" sz="3200" u="sng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485882" y="3687947"/>
            <a:ext cx="7767423" cy="3060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3200" b="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127506" y="1760821"/>
                <a:ext cx="2768958" cy="152433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𝑦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𝑧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𝑥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→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𝑦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,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𝑅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𝑡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𝑧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𝐿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6" y="1760821"/>
                <a:ext cx="2768958" cy="15243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915972" y="3410981"/>
            <a:ext cx="4873880" cy="964772"/>
            <a:chOff x="6512762" y="3616206"/>
            <a:chExt cx="4873880" cy="964772"/>
          </a:xfrm>
        </p:grpSpPr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6838682" y="3844199"/>
              <a:ext cx="4191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7219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7600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7981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8362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8743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9124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9505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9886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10267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10648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Text Box 41"/>
            <p:cNvSpPr txBox="1">
              <a:spLocks noChangeArrowheads="1"/>
            </p:cNvSpPr>
            <p:nvPr/>
          </p:nvSpPr>
          <p:spPr bwMode="auto">
            <a:xfrm>
              <a:off x="6764354" y="3719238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 Box 41"/>
            <p:cNvSpPr txBox="1">
              <a:spLocks noChangeArrowheads="1"/>
            </p:cNvSpPr>
            <p:nvPr/>
          </p:nvSpPr>
          <p:spPr bwMode="auto">
            <a:xfrm>
              <a:off x="10586325" y="3719237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512762" y="3616206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021576" y="3666578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7168098" y="3629952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c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555696"/>
              </p:ext>
            </p:extLst>
          </p:nvPr>
        </p:nvGraphicFramePr>
        <p:xfrm>
          <a:off x="6036681" y="3676519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1" name="Equation" r:id="rId4" imgW="126720" imgH="164880" progId="Equation.3">
                  <p:embed/>
                </p:oleObj>
              </mc:Choice>
              <mc:Fallback>
                <p:oleObj name="Equation" r:id="rId4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6681" y="3676519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429906"/>
              </p:ext>
            </p:extLst>
          </p:nvPr>
        </p:nvGraphicFramePr>
        <p:xfrm>
          <a:off x="5661328" y="3672327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2" name="Equation" r:id="rId6" imgW="126720" imgH="164880" progId="Equation.3">
                  <p:embed/>
                </p:oleObj>
              </mc:Choice>
              <mc:Fallback>
                <p:oleObj name="Equation" r:id="rId6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61328" y="3672327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751723"/>
              </p:ext>
            </p:extLst>
          </p:nvPr>
        </p:nvGraphicFramePr>
        <p:xfrm>
          <a:off x="8702834" y="3668144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3" name="Equation" r:id="rId8" imgW="126720" imgH="164880" progId="Equation.3">
                  <p:embed/>
                </p:oleObj>
              </mc:Choice>
              <mc:Fallback>
                <p:oleObj name="Equation" r:id="rId8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02834" y="3668144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541591"/>
              </p:ext>
            </p:extLst>
          </p:nvPr>
        </p:nvGraphicFramePr>
        <p:xfrm>
          <a:off x="8327481" y="366395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4" name="Equation" r:id="rId10" imgW="126720" imgH="164880" progId="Equation.3">
                  <p:embed/>
                </p:oleObj>
              </mc:Choice>
              <mc:Fallback>
                <p:oleObj name="Equation" r:id="rId10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27481" y="366395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763990"/>
              </p:ext>
            </p:extLst>
          </p:nvPr>
        </p:nvGraphicFramePr>
        <p:xfrm>
          <a:off x="7940521" y="3674104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5" name="Equation" r:id="rId11" imgW="126720" imgH="164880" progId="Equation.3">
                  <p:embed/>
                </p:oleObj>
              </mc:Choice>
              <mc:Fallback>
                <p:oleObj name="Equation" r:id="rId11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40521" y="3674104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7539233" y="3640543"/>
            <a:ext cx="396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d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6793821" y="3627664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6417211" y="3627664"/>
            <a:ext cx="3978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V="1">
            <a:off x="6592679" y="4188631"/>
            <a:ext cx="0" cy="3980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V="1">
            <a:off x="7737364" y="4188958"/>
            <a:ext cx="0" cy="3980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88642" y="1968313"/>
            <a:ext cx="10583605" cy="1674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מודל א'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: מכונת טיורינג</a:t>
            </a:r>
          </a:p>
          <a:p>
            <a:pPr algn="r" rtl="1"/>
            <a:r>
              <a:rPr lang="he-IL" sz="32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מודל ב'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: מכונת טיורינג עם 2 ראשים קוראים-כותבים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-95319" y="3410981"/>
            <a:ext cx="4873880" cy="964772"/>
            <a:chOff x="6512762" y="3616206"/>
            <a:chExt cx="4873880" cy="964772"/>
          </a:xfrm>
        </p:grpSpPr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6838682" y="3844199"/>
              <a:ext cx="4191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7219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7600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>
              <a:off x="7981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8362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8743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>
              <a:off x="9124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>
              <a:off x="9505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>
              <a:off x="9886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Line 27"/>
            <p:cNvSpPr>
              <a:spLocks noChangeShapeType="1"/>
            </p:cNvSpPr>
            <p:nvPr/>
          </p:nvSpPr>
          <p:spPr bwMode="auto">
            <a:xfrm>
              <a:off x="10267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Line 28"/>
            <p:cNvSpPr>
              <a:spLocks noChangeShapeType="1"/>
            </p:cNvSpPr>
            <p:nvPr/>
          </p:nvSpPr>
          <p:spPr bwMode="auto">
            <a:xfrm>
              <a:off x="10648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Text Box 41"/>
            <p:cNvSpPr txBox="1">
              <a:spLocks noChangeArrowheads="1"/>
            </p:cNvSpPr>
            <p:nvPr/>
          </p:nvSpPr>
          <p:spPr bwMode="auto">
            <a:xfrm>
              <a:off x="6764354" y="3719238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Text Box 41"/>
            <p:cNvSpPr txBox="1">
              <a:spLocks noChangeArrowheads="1"/>
            </p:cNvSpPr>
            <p:nvPr/>
          </p:nvSpPr>
          <p:spPr bwMode="auto">
            <a:xfrm>
              <a:off x="10586325" y="3719237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512762" y="3616206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021576" y="3666578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2156807" y="3629952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c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618145"/>
              </p:ext>
            </p:extLst>
          </p:nvPr>
        </p:nvGraphicFramePr>
        <p:xfrm>
          <a:off x="664779" y="3676519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6" name="Equation" r:id="rId12" imgW="126720" imgH="164880" progId="Equation.3">
                  <p:embed/>
                </p:oleObj>
              </mc:Choice>
              <mc:Fallback>
                <p:oleObj name="Equation" r:id="rId12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4779" y="3676519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1352"/>
              </p:ext>
            </p:extLst>
          </p:nvPr>
        </p:nvGraphicFramePr>
        <p:xfrm>
          <a:off x="3691543" y="3668144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7" name="Equation" r:id="rId13" imgW="126720" imgH="164880" progId="Equation.3">
                  <p:embed/>
                </p:oleObj>
              </mc:Choice>
              <mc:Fallback>
                <p:oleObj name="Equation" r:id="rId13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91543" y="3668144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416739"/>
              </p:ext>
            </p:extLst>
          </p:nvPr>
        </p:nvGraphicFramePr>
        <p:xfrm>
          <a:off x="3316190" y="366395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8" name="Equation" r:id="rId14" imgW="126720" imgH="164880" progId="Equation.3">
                  <p:embed/>
                </p:oleObj>
              </mc:Choice>
              <mc:Fallback>
                <p:oleObj name="Equation" r:id="rId14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16190" y="366395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422890" y="3666301"/>
            <a:ext cx="5806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600" dirty="0" smtClean="0">
                <a:solidFill>
                  <a:schemeClr val="tx1"/>
                </a:solidFill>
              </a:rPr>
              <a:t>h2</a:t>
            </a:r>
            <a:endParaRPr lang="en-US" altLang="en-US" sz="2600" dirty="0">
              <a:solidFill>
                <a:schemeClr val="tx1"/>
              </a:solidFill>
            </a:endParaRPr>
          </a:p>
        </p:txBody>
      </p:sp>
      <p:sp>
        <p:nvSpPr>
          <p:cNvPr id="65" name="Text Box 42"/>
          <p:cNvSpPr txBox="1">
            <a:spLocks noChangeArrowheads="1"/>
          </p:cNvSpPr>
          <p:nvPr/>
        </p:nvSpPr>
        <p:spPr bwMode="auto">
          <a:xfrm>
            <a:off x="1782530" y="3627664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6" name="Text Box 42"/>
          <p:cNvSpPr txBox="1">
            <a:spLocks noChangeArrowheads="1"/>
          </p:cNvSpPr>
          <p:nvPr/>
        </p:nvSpPr>
        <p:spPr bwMode="auto">
          <a:xfrm>
            <a:off x="1405920" y="3627664"/>
            <a:ext cx="3978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7" name="Line 39"/>
          <p:cNvSpPr>
            <a:spLocks noChangeShapeType="1"/>
          </p:cNvSpPr>
          <p:nvPr/>
        </p:nvSpPr>
        <p:spPr bwMode="auto">
          <a:xfrm flipV="1">
            <a:off x="1169260" y="4188631"/>
            <a:ext cx="0" cy="3980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2886369" y="3649154"/>
            <a:ext cx="396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d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-95319" y="5109030"/>
            <a:ext cx="4873880" cy="964772"/>
            <a:chOff x="6512762" y="3616206"/>
            <a:chExt cx="4873880" cy="964772"/>
          </a:xfrm>
        </p:grpSpPr>
        <p:sp>
          <p:nvSpPr>
            <p:cNvPr id="72" name="Rectangle 18"/>
            <p:cNvSpPr>
              <a:spLocks noChangeArrowheads="1"/>
            </p:cNvSpPr>
            <p:nvPr/>
          </p:nvSpPr>
          <p:spPr bwMode="auto">
            <a:xfrm>
              <a:off x="6838682" y="3844199"/>
              <a:ext cx="4191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7219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20"/>
            <p:cNvSpPr>
              <a:spLocks noChangeShapeType="1"/>
            </p:cNvSpPr>
            <p:nvPr/>
          </p:nvSpPr>
          <p:spPr bwMode="auto">
            <a:xfrm>
              <a:off x="7600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21"/>
            <p:cNvSpPr>
              <a:spLocks noChangeShapeType="1"/>
            </p:cNvSpPr>
            <p:nvPr/>
          </p:nvSpPr>
          <p:spPr bwMode="auto">
            <a:xfrm>
              <a:off x="7981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>
              <a:off x="8362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Line 23"/>
            <p:cNvSpPr>
              <a:spLocks noChangeShapeType="1"/>
            </p:cNvSpPr>
            <p:nvPr/>
          </p:nvSpPr>
          <p:spPr bwMode="auto">
            <a:xfrm>
              <a:off x="8743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Line 24"/>
            <p:cNvSpPr>
              <a:spLocks noChangeShapeType="1"/>
            </p:cNvSpPr>
            <p:nvPr/>
          </p:nvSpPr>
          <p:spPr bwMode="auto">
            <a:xfrm>
              <a:off x="9124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25"/>
            <p:cNvSpPr>
              <a:spLocks noChangeShapeType="1"/>
            </p:cNvSpPr>
            <p:nvPr/>
          </p:nvSpPr>
          <p:spPr bwMode="auto">
            <a:xfrm>
              <a:off x="9505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Line 26"/>
            <p:cNvSpPr>
              <a:spLocks noChangeShapeType="1"/>
            </p:cNvSpPr>
            <p:nvPr/>
          </p:nvSpPr>
          <p:spPr bwMode="auto">
            <a:xfrm>
              <a:off x="9886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27"/>
            <p:cNvSpPr>
              <a:spLocks noChangeShapeType="1"/>
            </p:cNvSpPr>
            <p:nvPr/>
          </p:nvSpPr>
          <p:spPr bwMode="auto">
            <a:xfrm>
              <a:off x="10267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28"/>
            <p:cNvSpPr>
              <a:spLocks noChangeShapeType="1"/>
            </p:cNvSpPr>
            <p:nvPr/>
          </p:nvSpPr>
          <p:spPr bwMode="auto">
            <a:xfrm>
              <a:off x="10648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41"/>
            <p:cNvSpPr txBox="1">
              <a:spLocks noChangeArrowheads="1"/>
            </p:cNvSpPr>
            <p:nvPr/>
          </p:nvSpPr>
          <p:spPr bwMode="auto">
            <a:xfrm>
              <a:off x="6764354" y="3719238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Text Box 41"/>
            <p:cNvSpPr txBox="1">
              <a:spLocks noChangeArrowheads="1"/>
            </p:cNvSpPr>
            <p:nvPr/>
          </p:nvSpPr>
          <p:spPr bwMode="auto">
            <a:xfrm>
              <a:off x="10586325" y="3719237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512762" y="3616206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021576" y="3666578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ext Box 42"/>
          <p:cNvSpPr txBox="1">
            <a:spLocks noChangeArrowheads="1"/>
          </p:cNvSpPr>
          <p:nvPr/>
        </p:nvSpPr>
        <p:spPr bwMode="auto">
          <a:xfrm>
            <a:off x="2513357" y="5359547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c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571680"/>
              </p:ext>
            </p:extLst>
          </p:nvPr>
        </p:nvGraphicFramePr>
        <p:xfrm>
          <a:off x="625944" y="5374879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9" name="Equation" r:id="rId15" imgW="126720" imgH="164880" progId="Equation.3">
                  <p:embed/>
                </p:oleObj>
              </mc:Choice>
              <mc:Fallback>
                <p:oleObj name="Equation" r:id="rId15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5944" y="5374879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227366"/>
              </p:ext>
            </p:extLst>
          </p:nvPr>
        </p:nvGraphicFramePr>
        <p:xfrm>
          <a:off x="3691543" y="5366193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0" name="Equation" r:id="rId16" imgW="126720" imgH="164880" progId="Equation.3">
                  <p:embed/>
                </p:oleObj>
              </mc:Choice>
              <mc:Fallback>
                <p:oleObj name="Equation" r:id="rId16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91543" y="5366193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096924"/>
              </p:ext>
            </p:extLst>
          </p:nvPr>
        </p:nvGraphicFramePr>
        <p:xfrm>
          <a:off x="3316190" y="5362001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1" name="Equation" r:id="rId17" imgW="126720" imgH="164880" progId="Equation.3">
                  <p:embed/>
                </p:oleObj>
              </mc:Choice>
              <mc:Fallback>
                <p:oleObj name="Equation" r:id="rId17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16190" y="5362001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Text Box 42"/>
          <p:cNvSpPr txBox="1">
            <a:spLocks noChangeArrowheads="1"/>
          </p:cNvSpPr>
          <p:nvPr/>
        </p:nvSpPr>
        <p:spPr bwMode="auto">
          <a:xfrm>
            <a:off x="2037709" y="5377309"/>
            <a:ext cx="5806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600" dirty="0" smtClean="0">
                <a:solidFill>
                  <a:schemeClr val="tx1"/>
                </a:solidFill>
              </a:rPr>
              <a:t>h2</a:t>
            </a:r>
            <a:endParaRPr lang="en-US" altLang="en-US" sz="2600" dirty="0">
              <a:solidFill>
                <a:schemeClr val="tx1"/>
              </a:solidFill>
            </a:endParaRPr>
          </a:p>
        </p:txBody>
      </p:sp>
      <p:sp>
        <p:nvSpPr>
          <p:cNvPr id="92" name="Text Box 42"/>
          <p:cNvSpPr txBox="1">
            <a:spLocks noChangeArrowheads="1"/>
          </p:cNvSpPr>
          <p:nvPr/>
        </p:nvSpPr>
        <p:spPr bwMode="auto">
          <a:xfrm>
            <a:off x="1782530" y="5325713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1017895" y="5325713"/>
            <a:ext cx="3754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g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94" name="Line 39"/>
          <p:cNvSpPr>
            <a:spLocks noChangeShapeType="1"/>
          </p:cNvSpPr>
          <p:nvPr/>
        </p:nvSpPr>
        <p:spPr bwMode="auto">
          <a:xfrm flipV="1">
            <a:off x="1568504" y="5886680"/>
            <a:ext cx="0" cy="3980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95" name="Text Box 42"/>
          <p:cNvSpPr txBox="1">
            <a:spLocks noChangeArrowheads="1"/>
          </p:cNvSpPr>
          <p:nvPr/>
        </p:nvSpPr>
        <p:spPr bwMode="auto">
          <a:xfrm>
            <a:off x="2900796" y="5347203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f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96" name="Text Box 42"/>
          <p:cNvSpPr txBox="1">
            <a:spLocks noChangeArrowheads="1"/>
          </p:cNvSpPr>
          <p:nvPr/>
        </p:nvSpPr>
        <p:spPr bwMode="auto">
          <a:xfrm>
            <a:off x="1316506" y="5367800"/>
            <a:ext cx="52770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600" dirty="0" smtClean="0">
                <a:solidFill>
                  <a:schemeClr val="tx1"/>
                </a:solidFill>
              </a:rPr>
              <a:t>h1</a:t>
            </a:r>
            <a:endParaRPr lang="en-US" altLang="en-US" sz="2600" dirty="0">
              <a:solidFill>
                <a:schemeClr val="tx1"/>
              </a:solidFill>
            </a:endParaRPr>
          </a:p>
        </p:txBody>
      </p:sp>
      <p:sp>
        <p:nvSpPr>
          <p:cNvPr id="97" name="Text Box 42"/>
          <p:cNvSpPr txBox="1">
            <a:spLocks noChangeArrowheads="1"/>
          </p:cNvSpPr>
          <p:nvPr/>
        </p:nvSpPr>
        <p:spPr bwMode="auto">
          <a:xfrm>
            <a:off x="927721" y="3666250"/>
            <a:ext cx="52770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600" dirty="0" smtClean="0">
                <a:solidFill>
                  <a:schemeClr val="tx1"/>
                </a:solidFill>
              </a:rPr>
              <a:t>h1</a:t>
            </a:r>
            <a:endParaRPr lang="en-US" altLang="en-US" sz="2600" dirty="0">
              <a:solidFill>
                <a:schemeClr val="tx1"/>
              </a:solidFill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>
          <a:xfrm>
            <a:off x="1439832" y="3045830"/>
            <a:ext cx="1516879" cy="5885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מודל א'</a:t>
            </a:r>
            <a:endParaRPr lang="en-US" sz="3200" u="sng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9" name="Line 39"/>
          <p:cNvSpPr>
            <a:spLocks noChangeShapeType="1"/>
          </p:cNvSpPr>
          <p:nvPr/>
        </p:nvSpPr>
        <p:spPr bwMode="auto">
          <a:xfrm flipH="1">
            <a:off x="2226254" y="4661419"/>
            <a:ext cx="8659" cy="4842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00" name="Line 39"/>
          <p:cNvSpPr>
            <a:spLocks noChangeShapeType="1"/>
          </p:cNvSpPr>
          <p:nvPr/>
        </p:nvSpPr>
        <p:spPr bwMode="auto">
          <a:xfrm flipH="1">
            <a:off x="7254681" y="4659051"/>
            <a:ext cx="8659" cy="4842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4783440" y="5131074"/>
            <a:ext cx="4873880" cy="964772"/>
            <a:chOff x="6512762" y="3616206"/>
            <a:chExt cx="4873880" cy="964772"/>
          </a:xfrm>
        </p:grpSpPr>
        <p:sp>
          <p:nvSpPr>
            <p:cNvPr id="102" name="Rectangle 18"/>
            <p:cNvSpPr>
              <a:spLocks noChangeArrowheads="1"/>
            </p:cNvSpPr>
            <p:nvPr/>
          </p:nvSpPr>
          <p:spPr bwMode="auto">
            <a:xfrm>
              <a:off x="6838682" y="3844199"/>
              <a:ext cx="4191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" name="Line 19"/>
            <p:cNvSpPr>
              <a:spLocks noChangeShapeType="1"/>
            </p:cNvSpPr>
            <p:nvPr/>
          </p:nvSpPr>
          <p:spPr bwMode="auto">
            <a:xfrm>
              <a:off x="7219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600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5" name="Line 21"/>
            <p:cNvSpPr>
              <a:spLocks noChangeShapeType="1"/>
            </p:cNvSpPr>
            <p:nvPr/>
          </p:nvSpPr>
          <p:spPr bwMode="auto">
            <a:xfrm>
              <a:off x="7981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22"/>
            <p:cNvSpPr>
              <a:spLocks noChangeShapeType="1"/>
            </p:cNvSpPr>
            <p:nvPr/>
          </p:nvSpPr>
          <p:spPr bwMode="auto">
            <a:xfrm>
              <a:off x="8362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Line 23"/>
            <p:cNvSpPr>
              <a:spLocks noChangeShapeType="1"/>
            </p:cNvSpPr>
            <p:nvPr/>
          </p:nvSpPr>
          <p:spPr bwMode="auto">
            <a:xfrm>
              <a:off x="8743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8" name="Line 24"/>
            <p:cNvSpPr>
              <a:spLocks noChangeShapeType="1"/>
            </p:cNvSpPr>
            <p:nvPr/>
          </p:nvSpPr>
          <p:spPr bwMode="auto">
            <a:xfrm>
              <a:off x="9124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Line 25"/>
            <p:cNvSpPr>
              <a:spLocks noChangeShapeType="1"/>
            </p:cNvSpPr>
            <p:nvPr/>
          </p:nvSpPr>
          <p:spPr bwMode="auto">
            <a:xfrm>
              <a:off x="9505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0" name="Line 26"/>
            <p:cNvSpPr>
              <a:spLocks noChangeShapeType="1"/>
            </p:cNvSpPr>
            <p:nvPr/>
          </p:nvSpPr>
          <p:spPr bwMode="auto">
            <a:xfrm>
              <a:off x="9886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1" name="Line 27"/>
            <p:cNvSpPr>
              <a:spLocks noChangeShapeType="1"/>
            </p:cNvSpPr>
            <p:nvPr/>
          </p:nvSpPr>
          <p:spPr bwMode="auto">
            <a:xfrm>
              <a:off x="10267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2" name="Line 28"/>
            <p:cNvSpPr>
              <a:spLocks noChangeShapeType="1"/>
            </p:cNvSpPr>
            <p:nvPr/>
          </p:nvSpPr>
          <p:spPr bwMode="auto">
            <a:xfrm>
              <a:off x="10648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Text Box 41"/>
            <p:cNvSpPr txBox="1">
              <a:spLocks noChangeArrowheads="1"/>
            </p:cNvSpPr>
            <p:nvPr/>
          </p:nvSpPr>
          <p:spPr bwMode="auto">
            <a:xfrm>
              <a:off x="6764354" y="3719238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 Box 41"/>
            <p:cNvSpPr txBox="1">
              <a:spLocks noChangeArrowheads="1"/>
            </p:cNvSpPr>
            <p:nvPr/>
          </p:nvSpPr>
          <p:spPr bwMode="auto">
            <a:xfrm>
              <a:off x="10586325" y="3719237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512762" y="3616206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1021576" y="3666578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Text Box 42"/>
          <p:cNvSpPr txBox="1">
            <a:spLocks noChangeArrowheads="1"/>
          </p:cNvSpPr>
          <p:nvPr/>
        </p:nvSpPr>
        <p:spPr bwMode="auto">
          <a:xfrm>
            <a:off x="7035566" y="5350045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c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404"/>
              </p:ext>
            </p:extLst>
          </p:nvPr>
        </p:nvGraphicFramePr>
        <p:xfrm>
          <a:off x="5904149" y="539661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2" name="Equation" r:id="rId18" imgW="126720" imgH="164880" progId="Equation.3">
                  <p:embed/>
                </p:oleObj>
              </mc:Choice>
              <mc:Fallback>
                <p:oleObj name="Equation" r:id="rId18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4149" y="539661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538841"/>
              </p:ext>
            </p:extLst>
          </p:nvPr>
        </p:nvGraphicFramePr>
        <p:xfrm>
          <a:off x="5528796" y="5392420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3" name="Equation" r:id="rId19" imgW="126720" imgH="164880" progId="Equation.3">
                  <p:embed/>
                </p:oleObj>
              </mc:Choice>
              <mc:Fallback>
                <p:oleObj name="Equation" r:id="rId19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28796" y="5392420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770745"/>
              </p:ext>
            </p:extLst>
          </p:nvPr>
        </p:nvGraphicFramePr>
        <p:xfrm>
          <a:off x="8570302" y="5388237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4" name="Equation" r:id="rId20" imgW="126720" imgH="164880" progId="Equation.3">
                  <p:embed/>
                </p:oleObj>
              </mc:Choice>
              <mc:Fallback>
                <p:oleObj name="Equation" r:id="rId20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70302" y="5388237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617264"/>
              </p:ext>
            </p:extLst>
          </p:nvPr>
        </p:nvGraphicFramePr>
        <p:xfrm>
          <a:off x="8194949" y="5384045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5" name="Equation" r:id="rId21" imgW="126720" imgH="164880" progId="Equation.3">
                  <p:embed/>
                </p:oleObj>
              </mc:Choice>
              <mc:Fallback>
                <p:oleObj name="Equation" r:id="rId21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94949" y="5384045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463328"/>
              </p:ext>
            </p:extLst>
          </p:nvPr>
        </p:nvGraphicFramePr>
        <p:xfrm>
          <a:off x="7807989" y="5394197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6" name="Equation" r:id="rId22" imgW="126720" imgH="164880" progId="Equation.3">
                  <p:embed/>
                </p:oleObj>
              </mc:Choice>
              <mc:Fallback>
                <p:oleObj name="Equation" r:id="rId22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07989" y="5394197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Text Box 42"/>
          <p:cNvSpPr txBox="1">
            <a:spLocks noChangeArrowheads="1"/>
          </p:cNvSpPr>
          <p:nvPr/>
        </p:nvSpPr>
        <p:spPr bwMode="auto">
          <a:xfrm>
            <a:off x="7421128" y="5360636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f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24" name="Text Box 42"/>
          <p:cNvSpPr txBox="1">
            <a:spLocks noChangeArrowheads="1"/>
          </p:cNvSpPr>
          <p:nvPr/>
        </p:nvSpPr>
        <p:spPr bwMode="auto">
          <a:xfrm>
            <a:off x="6661289" y="5347757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5" name="Text Box 42"/>
          <p:cNvSpPr txBox="1">
            <a:spLocks noChangeArrowheads="1"/>
          </p:cNvSpPr>
          <p:nvPr/>
        </p:nvSpPr>
        <p:spPr bwMode="auto">
          <a:xfrm>
            <a:off x="6295900" y="5347757"/>
            <a:ext cx="3754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g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26" name="Line 39"/>
          <p:cNvSpPr>
            <a:spLocks noChangeShapeType="1"/>
          </p:cNvSpPr>
          <p:nvPr/>
        </p:nvSpPr>
        <p:spPr bwMode="auto">
          <a:xfrm flipV="1">
            <a:off x="6820759" y="5908724"/>
            <a:ext cx="0" cy="3980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27" name="Line 39"/>
          <p:cNvSpPr>
            <a:spLocks noChangeShapeType="1"/>
          </p:cNvSpPr>
          <p:nvPr/>
        </p:nvSpPr>
        <p:spPr bwMode="auto">
          <a:xfrm flipV="1">
            <a:off x="7218466" y="5909051"/>
            <a:ext cx="0" cy="3980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itle 1"/>
              <p:cNvSpPr txBox="1">
                <a:spLocks/>
              </p:cNvSpPr>
              <p:nvPr/>
            </p:nvSpPr>
            <p:spPr>
              <a:xfrm>
                <a:off x="8534209" y="4429195"/>
                <a:ext cx="3511122" cy="802601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ביצוע הפעולה: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𝑏</m:t>
                      </m:r>
                      <m:r>
                        <a:rPr lang="en-US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→</m:t>
                      </m:r>
                      <m:r>
                        <a:rPr lang="en-US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𝑔</m:t>
                      </m:r>
                      <m:r>
                        <a:rPr lang="en-US" sz="3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,</m:t>
                      </m:r>
                      <m:r>
                        <a:rPr lang="en-US" sz="3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𝑅</m:t>
                      </m:r>
                      <m:r>
                        <a:rPr lang="he-IL" sz="3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3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,</m:t>
                      </m:r>
                      <m:r>
                        <a:rPr lang="en-US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𝑑</m:t>
                      </m:r>
                      <m:r>
                        <a:rPr lang="en-US" sz="30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→</m:t>
                      </m:r>
                      <m:r>
                        <a:rPr lang="en-US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𝑓</m:t>
                      </m:r>
                      <m:r>
                        <a:rPr lang="en-US" sz="3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,</m:t>
                      </m:r>
                      <m:r>
                        <a:rPr lang="en-US" sz="3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𝐿</m:t>
                      </m:r>
                    </m:oMath>
                  </m:oMathPara>
                </a14:m>
                <a:endParaRPr lang="he-IL" sz="3000" i="1" dirty="0">
                  <a:solidFill>
                    <a:schemeClr val="tx1"/>
                  </a:solidFill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/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>
          <p:sp>
            <p:nvSpPr>
              <p:cNvPr id="12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209" y="4429195"/>
                <a:ext cx="3511122" cy="802601"/>
              </a:xfrm>
              <a:prstGeom prst="rect">
                <a:avLst/>
              </a:prstGeom>
              <a:blipFill>
                <a:blip r:embed="rId23"/>
                <a:stretch>
                  <a:fillRect t="-15714" r="-3077" b="-4286"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55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4" grpId="0"/>
      <p:bldP spid="65" grpId="0"/>
      <p:bldP spid="66" grpId="0"/>
      <p:bldP spid="67" grpId="0" animBg="1"/>
      <p:bldP spid="69" grpId="0"/>
      <p:bldP spid="87" grpId="0"/>
      <p:bldP spid="91" grpId="0"/>
      <p:bldP spid="92" grpId="0"/>
      <p:bldP spid="93" grpId="0"/>
      <p:bldP spid="94" grpId="0" animBg="1"/>
      <p:bldP spid="95" grpId="0"/>
      <p:bldP spid="96" grpId="0"/>
      <p:bldP spid="97" grpId="0"/>
      <p:bldP spid="98" grpId="0"/>
      <p:bldP spid="99" grpId="0" animBg="1"/>
      <p:bldP spid="100" grpId="0" animBg="1"/>
      <p:bldP spid="117" grpId="0"/>
      <p:bldP spid="123" grpId="0"/>
      <p:bldP spid="124" grpId="0"/>
      <p:bldP spid="125" grpId="0"/>
      <p:bldP spid="126" grpId="0" animBg="1"/>
      <p:bldP spid="127" grpId="0" animBg="1"/>
      <p:bldP spid="12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16656</TotalTime>
  <Words>1073</Words>
  <Application>Microsoft Office PowerPoint</Application>
  <PresentationFormat>Widescreen</PresentationFormat>
  <Paragraphs>143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Comic Sans MS</vt:lpstr>
      <vt:lpstr>Narkisim</vt:lpstr>
      <vt:lpstr>Times New Roman</vt:lpstr>
      <vt:lpstr>Retrospect</vt:lpstr>
      <vt:lpstr>Equation</vt:lpstr>
      <vt:lpstr>Computational Models   </vt:lpstr>
      <vt:lpstr> Practice session 9  Turing Machine Equivalents</vt:lpstr>
      <vt:lpstr>שקילות מכונת טיורינג</vt:lpstr>
      <vt:lpstr>שקילות מכונת טיורינג - דוגמא</vt:lpstr>
      <vt:lpstr>שקילות מכונת טיורינג - דוגמא</vt:lpstr>
      <vt:lpstr>תרגיל 1</vt:lpstr>
      <vt:lpstr>תרגיל 2</vt:lpstr>
      <vt:lpstr>תרגיל 2 – המשך</vt:lpstr>
      <vt:lpstr>תרגיל 2 – המשך (דוגמא)</vt:lpstr>
      <vt:lpstr>תרגיל 2 – המשך</vt:lpstr>
      <vt:lpstr>נכון \ לא נכון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745</cp:revision>
  <dcterms:created xsi:type="dcterms:W3CDTF">2015-10-15T14:05:25Z</dcterms:created>
  <dcterms:modified xsi:type="dcterms:W3CDTF">2020-05-21T10:37:13Z</dcterms:modified>
</cp:coreProperties>
</file>