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57" r:id="rId4"/>
    <p:sldId id="256" r:id="rId5"/>
    <p:sldId id="260" r:id="rId6"/>
    <p:sldId id="263" r:id="rId7"/>
    <p:sldId id="262" r:id="rId8"/>
    <p:sldId id="261" r:id="rId9"/>
    <p:sldId id="265" r:id="rId10"/>
    <p:sldId id="264" r:id="rId11"/>
    <p:sldId id="268" r:id="rId12"/>
    <p:sldId id="272" r:id="rId13"/>
    <p:sldId id="269" r:id="rId14"/>
    <p:sldId id="266" r:id="rId15"/>
    <p:sldId id="271" r:id="rId16"/>
    <p:sldId id="270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3E32"/>
    <a:srgbClr val="B94C4C"/>
    <a:srgbClr val="00BCD4"/>
    <a:srgbClr val="00AEC4"/>
    <a:srgbClr val="FF572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979" autoAdjust="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783A1-8F84-4770-92C9-1C6D566A0C54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031CE-2C4A-4A5F-A014-E52461718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2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14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05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3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3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55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Node is a part of the tree, an Element is a particular type of Node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XML element is everything from (including) the element's start tag to (including) the element's end tag.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23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8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80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8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9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3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8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0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0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7A2C-A752-402A-832D-F81DF8850250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1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256086(v=vs.110)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ofirdvi@post.bgu.ac.il" TargetMode="External"/><Relationship Id="rId2" Type="http://schemas.openxmlformats.org/officeDocument/2006/relationships/hyperlink" Target="mailto:shitritg@post.bgu.ac.i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3935" y="1956976"/>
            <a:ext cx="6173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6000" b="1" dirty="0" smtClean="0">
                <a:solidFill>
                  <a:srgbClr val="00BC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מימוש מערכות</a:t>
            </a:r>
          </a:p>
          <a:p>
            <a:pPr algn="r" rtl="1"/>
            <a:r>
              <a:rPr lang="he-IL" sz="6000" b="1" dirty="0" smtClean="0">
                <a:solidFill>
                  <a:srgbClr val="00BC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בסיסי נתונים</a:t>
            </a:r>
            <a:endParaRPr lang="en-US" sz="6000" b="1" dirty="0">
              <a:solidFill>
                <a:srgbClr val="00BC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1074334" y="78723"/>
            <a:ext cx="947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150" y="1118586"/>
            <a:ext cx="11301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/>
              <a:t>(</a:t>
            </a:r>
            <a:r>
              <a:rPr lang="en-US" sz="2400" b="1" dirty="0"/>
              <a:t>XML Path </a:t>
            </a:r>
            <a:r>
              <a:rPr lang="en-US" sz="2400" b="1" dirty="0" smtClean="0"/>
              <a:t>Language</a:t>
            </a:r>
            <a:r>
              <a:rPr lang="en-US" sz="2400" dirty="0" smtClean="0"/>
              <a:t>) </a:t>
            </a:r>
            <a:r>
              <a:rPr lang="en-US" sz="2400" b="1" u="sng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Xpath</a:t>
            </a:r>
            <a:endParaRPr lang="he-IL" sz="2400" b="1" u="sng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endParaRPr lang="he-IL" sz="2400" b="1" u="sng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שפת שאילתות המשמשת לשליפת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nodes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ממסמך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XML</a:t>
            </a:r>
          </a:p>
          <a:p>
            <a:pPr algn="r" rtl="1"/>
            <a:endParaRPr lang="en-US" sz="2400" b="1" u="sng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endParaRPr lang="en-US" sz="2400" b="1" u="sng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endParaRPr lang="en-US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52710"/>
              </p:ext>
            </p:extLst>
          </p:nvPr>
        </p:nvGraphicFramePr>
        <p:xfrm>
          <a:off x="745211" y="2441915"/>
          <a:ext cx="10515600" cy="7391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/bookstore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The document element (&lt;bookstore&gt;) of this document.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60803"/>
              </p:ext>
            </p:extLst>
          </p:nvPr>
        </p:nvGraphicFramePr>
        <p:xfrm>
          <a:off x="745211" y="3232878"/>
          <a:ext cx="10515600" cy="4648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//author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All &lt;author&gt; elements in the document.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47833"/>
              </p:ext>
            </p:extLst>
          </p:nvPr>
        </p:nvGraphicFramePr>
        <p:xfrm>
          <a:off x="745211" y="3663161"/>
          <a:ext cx="10515600" cy="7391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author/first-name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All &lt;first-name&gt; elements that are children of an &lt;author&gt; element.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25579"/>
              </p:ext>
            </p:extLst>
          </p:nvPr>
        </p:nvGraphicFramePr>
        <p:xfrm>
          <a:off x="745212" y="4437638"/>
          <a:ext cx="10515600" cy="7391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solidFill>
                            <a:srgbClr val="2A2A2A"/>
                          </a:solidFill>
                          <a:effectLst/>
                        </a:rPr>
                        <a:t>author[first-name </a:t>
                      </a:r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= "Bob"]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All &lt;author&gt; elements that contain at least one </a:t>
                      </a:r>
                      <a:r>
                        <a:rPr lang="en-US" dirty="0" smtClean="0">
                          <a:solidFill>
                            <a:srgbClr val="2A2A2A"/>
                          </a:solidFill>
                          <a:effectLst/>
                        </a:rPr>
                        <a:t>&lt;first-name</a:t>
                      </a:r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&gt; element child with the value Bob.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02237" y="5501898"/>
            <a:ext cx="885857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דוגמאות נוספות תוכלו למצוא פה-</a:t>
            </a:r>
          </a:p>
          <a:p>
            <a:pPr algn="r"/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  <a:hlinkClick r:id="rId3"/>
              </a:rPr>
              <a:t>https://msdn.microsoft.com/en-us/library/ms256086(v=vs.110).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  <a:hlinkClick r:id="rId3"/>
              </a:rPr>
              <a:t>aspx</a:t>
            </a:r>
            <a:endParaRPr lang="he-IL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/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175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1074334" y="78723"/>
            <a:ext cx="947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0655" y="1103744"/>
            <a:ext cx="113012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שליפה ב-</a:t>
            </a:r>
            <a:r>
              <a:rPr lang="en-US" sz="2400" dirty="0" err="1" smtClean="0"/>
              <a:t>Xpath</a:t>
            </a:r>
            <a:r>
              <a:rPr lang="he-IL" sz="2400" dirty="0" smtClean="0"/>
              <a:t> והכנסה לרשימה</a:t>
            </a:r>
          </a:p>
          <a:p>
            <a:pPr algn="r" rtl="1"/>
            <a:endParaRPr lang="he-IL" sz="2400" dirty="0" smtClean="0"/>
          </a:p>
          <a:p>
            <a:pPr algn="r" rtl="1"/>
            <a:endParaRPr lang="he-IL" sz="2400" dirty="0" smtClean="0"/>
          </a:p>
          <a:p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String 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s = “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bookstore/book[price&gt;12]";</a:t>
            </a:r>
            <a:endParaRPr lang="en-US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en-US" sz="24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XmlNodeList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2400" dirty="0" err="1">
                <a:latin typeface="Gisha" panose="020B0502040204020203" pitchFamily="34" charset="-79"/>
                <a:cs typeface="Gisha" panose="020B0502040204020203" pitchFamily="34" charset="-79"/>
              </a:rPr>
              <a:t>xmlNodesList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 = </a:t>
            </a:r>
            <a:r>
              <a:rPr lang="en-US" sz="2400" dirty="0" err="1">
                <a:latin typeface="Gisha" panose="020B0502040204020203" pitchFamily="34" charset="-79"/>
                <a:cs typeface="Gisha" panose="020B0502040204020203" pitchFamily="34" charset="-79"/>
              </a:rPr>
              <a:t>xmlDoc.SelectNodes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(s);</a:t>
            </a:r>
          </a:p>
          <a:p>
            <a:pPr algn="r" rtl="1"/>
            <a:endParaRPr lang="he-IL" sz="2400" b="1" u="sng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endParaRPr lang="en-US" sz="2400" b="1" u="sng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endParaRPr lang="en-US" sz="2400" b="1" u="sng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endParaRPr lang="en-US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059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64341" y="78723"/>
            <a:ext cx="1157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150" y="1010754"/>
            <a:ext cx="113012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צייר את עץ התגיות עבור ה-</a:t>
            </a:r>
            <a:r>
              <a:rPr lang="en-US" sz="2400" dirty="0" smtClean="0"/>
              <a:t>XML</a:t>
            </a:r>
            <a:r>
              <a:rPr lang="he-IL" sz="2400" dirty="0" smtClean="0"/>
              <a:t> הבא</a:t>
            </a:r>
            <a:endParaRPr lang="he-IL" sz="2400" b="1" u="sng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endParaRPr lang="he-IL" sz="2400" b="1" u="sng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endParaRPr lang="en-US" sz="2400" b="1" u="sng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endParaRPr lang="en-US" sz="2400" b="1" u="sng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endParaRPr lang="en-US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/>
          <a:srcRect l="5211" t="12863" r="48771" b="21794"/>
          <a:stretch/>
        </p:blipFill>
        <p:spPr>
          <a:xfrm>
            <a:off x="635431" y="883403"/>
            <a:ext cx="6270432" cy="500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64341" y="78723"/>
            <a:ext cx="1157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150" y="1010754"/>
            <a:ext cx="113012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עץ התגיות</a:t>
            </a:r>
            <a:endParaRPr lang="he-IL" sz="2400" b="1" u="sng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endParaRPr lang="he-IL" sz="2400" b="1" u="sng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endParaRPr lang="en-US" sz="2400" b="1" u="sng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endParaRPr lang="en-US" sz="2400" b="1" u="sng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endParaRPr lang="en-US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אליפסה 2"/>
          <p:cNvSpPr/>
          <p:nvPr/>
        </p:nvSpPr>
        <p:spPr>
          <a:xfrm>
            <a:off x="4959458" y="1332854"/>
            <a:ext cx="1224366" cy="97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5036951" y="1627322"/>
            <a:ext cx="12088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bookstore</a:t>
            </a:r>
            <a:endParaRPr lang="he-IL" dirty="0"/>
          </a:p>
        </p:txBody>
      </p:sp>
      <p:sp>
        <p:nvSpPr>
          <p:cNvPr id="7" name="אליפסה 6"/>
          <p:cNvSpPr/>
          <p:nvPr/>
        </p:nvSpPr>
        <p:spPr>
          <a:xfrm>
            <a:off x="7204130" y="2461649"/>
            <a:ext cx="1224366" cy="97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7529592" y="2756117"/>
            <a:ext cx="6819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book</a:t>
            </a:r>
            <a:endParaRPr lang="he-IL" dirty="0"/>
          </a:p>
        </p:txBody>
      </p:sp>
      <p:sp>
        <p:nvSpPr>
          <p:cNvPr id="9" name="אליפסה 8"/>
          <p:cNvSpPr/>
          <p:nvPr/>
        </p:nvSpPr>
        <p:spPr>
          <a:xfrm>
            <a:off x="2477144" y="2399653"/>
            <a:ext cx="1224366" cy="97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2787111" y="2756117"/>
            <a:ext cx="7465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book</a:t>
            </a:r>
            <a:endParaRPr lang="he-IL" dirty="0"/>
          </a:p>
        </p:txBody>
      </p:sp>
      <p:sp>
        <p:nvSpPr>
          <p:cNvPr id="12" name="אליפסה 11"/>
          <p:cNvSpPr/>
          <p:nvPr/>
        </p:nvSpPr>
        <p:spPr>
          <a:xfrm>
            <a:off x="6677185" y="3593024"/>
            <a:ext cx="1224366" cy="97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8876654" y="3937250"/>
            <a:ext cx="9169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author</a:t>
            </a:r>
            <a:endParaRPr lang="he-IL" dirty="0"/>
          </a:p>
        </p:txBody>
      </p:sp>
      <p:sp>
        <p:nvSpPr>
          <p:cNvPr id="14" name="אליפסה 13"/>
          <p:cNvSpPr/>
          <p:nvPr/>
        </p:nvSpPr>
        <p:spPr>
          <a:xfrm>
            <a:off x="8722963" y="3670511"/>
            <a:ext cx="1224366" cy="97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6914955" y="3896554"/>
            <a:ext cx="8214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price</a:t>
            </a:r>
            <a:endParaRPr lang="he-IL" dirty="0"/>
          </a:p>
        </p:txBody>
      </p:sp>
      <p:sp>
        <p:nvSpPr>
          <p:cNvPr id="16" name="אליפסה 15"/>
          <p:cNvSpPr/>
          <p:nvPr/>
        </p:nvSpPr>
        <p:spPr>
          <a:xfrm>
            <a:off x="2229173" y="3562027"/>
            <a:ext cx="1224366" cy="97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38406" y="3856495"/>
            <a:ext cx="867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author</a:t>
            </a:r>
            <a:endParaRPr lang="he-IL" dirty="0"/>
          </a:p>
        </p:txBody>
      </p:sp>
      <p:sp>
        <p:nvSpPr>
          <p:cNvPr id="18" name="אליפסה 17"/>
          <p:cNvSpPr/>
          <p:nvPr/>
        </p:nvSpPr>
        <p:spPr>
          <a:xfrm>
            <a:off x="4212960" y="3670517"/>
            <a:ext cx="1224366" cy="97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/>
          <p:cNvSpPr txBox="1"/>
          <p:nvPr/>
        </p:nvSpPr>
        <p:spPr>
          <a:xfrm>
            <a:off x="4432522" y="3974047"/>
            <a:ext cx="867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editor</a:t>
            </a:r>
            <a:endParaRPr lang="he-IL" dirty="0"/>
          </a:p>
        </p:txBody>
      </p:sp>
      <p:sp>
        <p:nvSpPr>
          <p:cNvPr id="20" name="אליפסה 19"/>
          <p:cNvSpPr/>
          <p:nvPr/>
        </p:nvSpPr>
        <p:spPr>
          <a:xfrm>
            <a:off x="338379" y="3407046"/>
            <a:ext cx="1224366" cy="97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/>
          <p:cNvSpPr txBox="1"/>
          <p:nvPr/>
        </p:nvSpPr>
        <p:spPr>
          <a:xfrm>
            <a:off x="586352" y="3701514"/>
            <a:ext cx="7155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price</a:t>
            </a:r>
            <a:endParaRPr lang="he-IL" dirty="0"/>
          </a:p>
        </p:txBody>
      </p:sp>
      <p:sp>
        <p:nvSpPr>
          <p:cNvPr id="22" name="אליפסה 21"/>
          <p:cNvSpPr/>
          <p:nvPr/>
        </p:nvSpPr>
        <p:spPr>
          <a:xfrm>
            <a:off x="8875359" y="4954293"/>
            <a:ext cx="1224366" cy="97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/>
          <p:cNvSpPr txBox="1"/>
          <p:nvPr/>
        </p:nvSpPr>
        <p:spPr>
          <a:xfrm>
            <a:off x="8976105" y="5248761"/>
            <a:ext cx="116753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last-name</a:t>
            </a:r>
            <a:endParaRPr lang="he-IL" dirty="0"/>
          </a:p>
          <a:p>
            <a:endParaRPr lang="he-IL" dirty="0"/>
          </a:p>
        </p:txBody>
      </p:sp>
      <p:sp>
        <p:nvSpPr>
          <p:cNvPr id="25" name="אליפסה 24"/>
          <p:cNvSpPr/>
          <p:nvPr/>
        </p:nvSpPr>
        <p:spPr>
          <a:xfrm>
            <a:off x="10223715" y="4954296"/>
            <a:ext cx="1224366" cy="97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TextBox 25"/>
          <p:cNvSpPr txBox="1"/>
          <p:nvPr/>
        </p:nvSpPr>
        <p:spPr>
          <a:xfrm>
            <a:off x="10474273" y="5257826"/>
            <a:ext cx="867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award</a:t>
            </a:r>
            <a:endParaRPr lang="he-IL" dirty="0"/>
          </a:p>
        </p:txBody>
      </p:sp>
      <p:sp>
        <p:nvSpPr>
          <p:cNvPr id="27" name="אליפסה 26"/>
          <p:cNvSpPr/>
          <p:nvPr/>
        </p:nvSpPr>
        <p:spPr>
          <a:xfrm>
            <a:off x="7527007" y="4954293"/>
            <a:ext cx="1224366" cy="97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/>
          <p:cNvSpPr txBox="1"/>
          <p:nvPr/>
        </p:nvSpPr>
        <p:spPr>
          <a:xfrm>
            <a:off x="7619995" y="5248761"/>
            <a:ext cx="11959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first-name</a:t>
            </a:r>
            <a:endParaRPr lang="he-IL" dirty="0"/>
          </a:p>
        </p:txBody>
      </p:sp>
      <p:sp>
        <p:nvSpPr>
          <p:cNvPr id="29" name="אליפסה 28"/>
          <p:cNvSpPr/>
          <p:nvPr/>
        </p:nvSpPr>
        <p:spPr>
          <a:xfrm>
            <a:off x="5680121" y="4905218"/>
            <a:ext cx="1224366" cy="97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9"/>
          <p:cNvSpPr txBox="1"/>
          <p:nvPr/>
        </p:nvSpPr>
        <p:spPr>
          <a:xfrm>
            <a:off x="5780867" y="5199686"/>
            <a:ext cx="116753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last-name</a:t>
            </a:r>
            <a:endParaRPr lang="he-IL" dirty="0"/>
          </a:p>
          <a:p>
            <a:endParaRPr lang="he-IL" dirty="0"/>
          </a:p>
        </p:txBody>
      </p:sp>
      <p:sp>
        <p:nvSpPr>
          <p:cNvPr id="31" name="אליפסה 30"/>
          <p:cNvSpPr/>
          <p:nvPr/>
        </p:nvSpPr>
        <p:spPr>
          <a:xfrm>
            <a:off x="4269775" y="4905218"/>
            <a:ext cx="1224366" cy="97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TextBox 31"/>
          <p:cNvSpPr txBox="1"/>
          <p:nvPr/>
        </p:nvSpPr>
        <p:spPr>
          <a:xfrm>
            <a:off x="4331767" y="5199686"/>
            <a:ext cx="11959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first-name</a:t>
            </a:r>
            <a:endParaRPr lang="he-IL" dirty="0"/>
          </a:p>
        </p:txBody>
      </p:sp>
      <p:sp>
        <p:nvSpPr>
          <p:cNvPr id="33" name="אליפסה 32"/>
          <p:cNvSpPr/>
          <p:nvPr/>
        </p:nvSpPr>
        <p:spPr>
          <a:xfrm>
            <a:off x="1495582" y="4719238"/>
            <a:ext cx="1224366" cy="97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TextBox 33"/>
          <p:cNvSpPr txBox="1"/>
          <p:nvPr/>
        </p:nvSpPr>
        <p:spPr>
          <a:xfrm>
            <a:off x="1596328" y="5013706"/>
            <a:ext cx="116753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last-name</a:t>
            </a:r>
            <a:endParaRPr lang="he-IL" dirty="0"/>
          </a:p>
          <a:p>
            <a:endParaRPr lang="he-IL" dirty="0"/>
          </a:p>
        </p:txBody>
      </p:sp>
      <p:sp>
        <p:nvSpPr>
          <p:cNvPr id="35" name="אליפסה 34"/>
          <p:cNvSpPr/>
          <p:nvPr/>
        </p:nvSpPr>
        <p:spPr>
          <a:xfrm>
            <a:off x="2859438" y="4688241"/>
            <a:ext cx="1224366" cy="97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extBox 35"/>
          <p:cNvSpPr txBox="1"/>
          <p:nvPr/>
        </p:nvSpPr>
        <p:spPr>
          <a:xfrm>
            <a:off x="2939518" y="4991771"/>
            <a:ext cx="12346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publication</a:t>
            </a:r>
            <a:endParaRPr lang="he-IL" dirty="0"/>
          </a:p>
        </p:txBody>
      </p:sp>
      <p:sp>
        <p:nvSpPr>
          <p:cNvPr id="37" name="אליפסה 36"/>
          <p:cNvSpPr/>
          <p:nvPr/>
        </p:nvSpPr>
        <p:spPr>
          <a:xfrm>
            <a:off x="54240" y="4750233"/>
            <a:ext cx="1224366" cy="97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extBox 37"/>
          <p:cNvSpPr txBox="1"/>
          <p:nvPr/>
        </p:nvSpPr>
        <p:spPr>
          <a:xfrm>
            <a:off x="147228" y="5044701"/>
            <a:ext cx="11959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first-name</a:t>
            </a:r>
            <a:endParaRPr lang="he-IL" dirty="0"/>
          </a:p>
        </p:txBody>
      </p:sp>
      <p:sp>
        <p:nvSpPr>
          <p:cNvPr id="39" name="אליפסה 38"/>
          <p:cNvSpPr/>
          <p:nvPr/>
        </p:nvSpPr>
        <p:spPr>
          <a:xfrm>
            <a:off x="3600768" y="5801534"/>
            <a:ext cx="1224366" cy="97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TextBox 39"/>
          <p:cNvSpPr txBox="1"/>
          <p:nvPr/>
        </p:nvSpPr>
        <p:spPr>
          <a:xfrm>
            <a:off x="3701514" y="6096002"/>
            <a:ext cx="116753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last-name</a:t>
            </a:r>
            <a:endParaRPr lang="he-IL" dirty="0"/>
          </a:p>
          <a:p>
            <a:endParaRPr lang="he-IL" dirty="0"/>
          </a:p>
        </p:txBody>
      </p:sp>
      <p:sp>
        <p:nvSpPr>
          <p:cNvPr id="41" name="אליפסה 40"/>
          <p:cNvSpPr/>
          <p:nvPr/>
        </p:nvSpPr>
        <p:spPr>
          <a:xfrm>
            <a:off x="2159426" y="5801534"/>
            <a:ext cx="1224366" cy="97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41"/>
          <p:cNvSpPr txBox="1"/>
          <p:nvPr/>
        </p:nvSpPr>
        <p:spPr>
          <a:xfrm>
            <a:off x="2252414" y="6096002"/>
            <a:ext cx="11959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first-name</a:t>
            </a:r>
            <a:endParaRPr lang="he-IL" dirty="0"/>
          </a:p>
        </p:txBody>
      </p:sp>
      <p:cxnSp>
        <p:nvCxnSpPr>
          <p:cNvPr id="6" name="מחבר ישר 5"/>
          <p:cNvCxnSpPr>
            <a:endCxn id="9" idx="7"/>
          </p:cNvCxnSpPr>
          <p:nvPr/>
        </p:nvCxnSpPr>
        <p:spPr>
          <a:xfrm flipH="1">
            <a:off x="3522206" y="1996654"/>
            <a:ext cx="1514745" cy="545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/>
          <p:cNvCxnSpPr>
            <a:endCxn id="7" idx="1"/>
          </p:cNvCxnSpPr>
          <p:nvPr/>
        </p:nvCxnSpPr>
        <p:spPr>
          <a:xfrm>
            <a:off x="6183824" y="1996654"/>
            <a:ext cx="1199610" cy="607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/>
          <p:cNvCxnSpPr>
            <a:stCxn id="7" idx="5"/>
            <a:endCxn id="14" idx="0"/>
          </p:cNvCxnSpPr>
          <p:nvPr/>
        </p:nvCxnSpPr>
        <p:spPr>
          <a:xfrm>
            <a:off x="8249192" y="3295053"/>
            <a:ext cx="1085954" cy="37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/>
          <p:cNvCxnSpPr>
            <a:stCxn id="7" idx="3"/>
            <a:endCxn id="12" idx="0"/>
          </p:cNvCxnSpPr>
          <p:nvPr/>
        </p:nvCxnSpPr>
        <p:spPr>
          <a:xfrm flipH="1">
            <a:off x="7289368" y="3295053"/>
            <a:ext cx="94066" cy="297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/>
          <p:cNvCxnSpPr>
            <a:stCxn id="9" idx="5"/>
            <a:endCxn id="18" idx="1"/>
          </p:cNvCxnSpPr>
          <p:nvPr/>
        </p:nvCxnSpPr>
        <p:spPr>
          <a:xfrm>
            <a:off x="3522206" y="3233057"/>
            <a:ext cx="870058" cy="580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/>
          <p:cNvCxnSpPr>
            <a:stCxn id="9" idx="4"/>
            <a:endCxn id="16" idx="0"/>
          </p:cNvCxnSpPr>
          <p:nvPr/>
        </p:nvCxnSpPr>
        <p:spPr>
          <a:xfrm flipH="1">
            <a:off x="2841356" y="3376046"/>
            <a:ext cx="247971" cy="185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/>
          <p:cNvCxnSpPr>
            <a:stCxn id="9" idx="3"/>
            <a:endCxn id="20" idx="7"/>
          </p:cNvCxnSpPr>
          <p:nvPr/>
        </p:nvCxnSpPr>
        <p:spPr>
          <a:xfrm flipH="1">
            <a:off x="1383441" y="3233057"/>
            <a:ext cx="1273007" cy="31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/>
          <p:cNvCxnSpPr>
            <a:stCxn id="14" idx="3"/>
            <a:endCxn id="27" idx="0"/>
          </p:cNvCxnSpPr>
          <p:nvPr/>
        </p:nvCxnSpPr>
        <p:spPr>
          <a:xfrm flipH="1">
            <a:off x="8139190" y="4503915"/>
            <a:ext cx="763077" cy="45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/>
          <p:cNvCxnSpPr>
            <a:stCxn id="14" idx="4"/>
            <a:endCxn id="22" idx="0"/>
          </p:cNvCxnSpPr>
          <p:nvPr/>
        </p:nvCxnSpPr>
        <p:spPr>
          <a:xfrm>
            <a:off x="9335146" y="4646904"/>
            <a:ext cx="152396" cy="307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/>
          <p:cNvCxnSpPr>
            <a:stCxn id="14" idx="5"/>
            <a:endCxn id="25" idx="0"/>
          </p:cNvCxnSpPr>
          <p:nvPr/>
        </p:nvCxnSpPr>
        <p:spPr>
          <a:xfrm>
            <a:off x="9768025" y="4503915"/>
            <a:ext cx="1067873" cy="450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/>
          <p:cNvCxnSpPr>
            <a:stCxn id="18" idx="5"/>
            <a:endCxn id="29" idx="0"/>
          </p:cNvCxnSpPr>
          <p:nvPr/>
        </p:nvCxnSpPr>
        <p:spPr>
          <a:xfrm>
            <a:off x="5258022" y="4503921"/>
            <a:ext cx="1034282" cy="401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/>
          <p:cNvCxnSpPr>
            <a:stCxn id="18" idx="4"/>
            <a:endCxn id="31" idx="0"/>
          </p:cNvCxnSpPr>
          <p:nvPr/>
        </p:nvCxnSpPr>
        <p:spPr>
          <a:xfrm>
            <a:off x="4825143" y="4646910"/>
            <a:ext cx="56815" cy="258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/>
          <p:cNvCxnSpPr>
            <a:stCxn id="16" idx="5"/>
            <a:endCxn id="35" idx="7"/>
          </p:cNvCxnSpPr>
          <p:nvPr/>
        </p:nvCxnSpPr>
        <p:spPr>
          <a:xfrm>
            <a:off x="3274235" y="4395431"/>
            <a:ext cx="630265" cy="43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/>
          <p:cNvCxnSpPr>
            <a:stCxn id="35" idx="5"/>
            <a:endCxn id="39" idx="0"/>
          </p:cNvCxnSpPr>
          <p:nvPr/>
        </p:nvCxnSpPr>
        <p:spPr>
          <a:xfrm>
            <a:off x="3904500" y="5521645"/>
            <a:ext cx="308451" cy="279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78"/>
          <p:cNvCxnSpPr>
            <a:stCxn id="35" idx="3"/>
            <a:endCxn id="41" idx="0"/>
          </p:cNvCxnSpPr>
          <p:nvPr/>
        </p:nvCxnSpPr>
        <p:spPr>
          <a:xfrm flipH="1">
            <a:off x="2771609" y="5521645"/>
            <a:ext cx="267133" cy="279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80"/>
          <p:cNvCxnSpPr>
            <a:stCxn id="16" idx="3"/>
            <a:endCxn id="37" idx="7"/>
          </p:cNvCxnSpPr>
          <p:nvPr/>
        </p:nvCxnSpPr>
        <p:spPr>
          <a:xfrm flipH="1">
            <a:off x="1099302" y="4395431"/>
            <a:ext cx="1309175" cy="497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82"/>
          <p:cNvCxnSpPr>
            <a:stCxn id="16" idx="4"/>
            <a:endCxn id="33" idx="7"/>
          </p:cNvCxnSpPr>
          <p:nvPr/>
        </p:nvCxnSpPr>
        <p:spPr>
          <a:xfrm flipH="1">
            <a:off x="2540644" y="4538420"/>
            <a:ext cx="300712" cy="323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864341" y="78723"/>
            <a:ext cx="1157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8014" y="1118655"/>
            <a:ext cx="7574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מצא את הבעיות בקובץ ה-</a:t>
            </a:r>
            <a:r>
              <a:rPr lang="en-US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XML</a:t>
            </a:r>
            <a:r>
              <a:rPr lang="he-IL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 הבא</a:t>
            </a:r>
            <a:endParaRPr lang="en-US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l="5721" t="16029" r="47627" b="27221"/>
          <a:stretch/>
        </p:blipFill>
        <p:spPr>
          <a:xfrm>
            <a:off x="0" y="1118655"/>
            <a:ext cx="6850251" cy="474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864341" y="78723"/>
            <a:ext cx="1157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8014" y="1118655"/>
            <a:ext cx="7574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מצא את הבעיות בקובץ ה-</a:t>
            </a:r>
            <a:r>
              <a:rPr lang="en-US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XML</a:t>
            </a:r>
            <a:r>
              <a:rPr lang="he-IL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 הבא</a:t>
            </a:r>
            <a:endParaRPr lang="en-US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l="5721" t="16029" r="47627" b="27221"/>
          <a:stretch/>
        </p:blipFill>
        <p:spPr>
          <a:xfrm>
            <a:off x="0" y="1118655"/>
            <a:ext cx="6850251" cy="47424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0414" y="4153738"/>
            <a:ext cx="7574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לא קיים </a:t>
            </a:r>
            <a:r>
              <a:rPr lang="en-US" sz="2800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root node</a:t>
            </a:r>
            <a:endParaRPr lang="he-IL" sz="2800" dirty="0" smtClean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בעיה בסדר התגיות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תגית לא נסגרת</a:t>
            </a:r>
            <a:endParaRPr lang="en-US" sz="28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" name="אליפסה 1"/>
          <p:cNvSpPr/>
          <p:nvPr/>
        </p:nvSpPr>
        <p:spPr>
          <a:xfrm>
            <a:off x="154983" y="4277533"/>
            <a:ext cx="2417736" cy="4804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154983" y="4757980"/>
            <a:ext cx="1332854" cy="2608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6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554962" y="7872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תרגול 1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5470" y="2985676"/>
            <a:ext cx="617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6000" b="1" dirty="0" smtClean="0">
                <a:solidFill>
                  <a:srgbClr val="00BC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הסבר עבודה 1</a:t>
            </a:r>
            <a:endParaRPr lang="en-US" sz="6000" b="1" dirty="0">
              <a:solidFill>
                <a:srgbClr val="00BC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8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554962" y="7872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תרגול 1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135" y="2985676"/>
            <a:ext cx="617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6000" b="1" dirty="0" smtClean="0">
                <a:solidFill>
                  <a:srgbClr val="00BC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שאלות</a:t>
            </a:r>
            <a:endParaRPr lang="en-US" sz="6000" b="1" dirty="0">
              <a:solidFill>
                <a:srgbClr val="00BC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8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0522" y="1277738"/>
            <a:ext cx="710190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גיא שטרית </a:t>
            </a:r>
          </a:p>
          <a:p>
            <a:pPr algn="r" rtl="1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shitritg@post.bgu.ac.il</a:t>
            </a:r>
            <a:endParaRPr lang="he-I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/>
            <a:r>
              <a:rPr lang="he-I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אופיר דביר</a:t>
            </a:r>
          </a:p>
          <a:p>
            <a:pPr algn="r" rtl="1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ofirdvi@post.bgu.ac.il</a:t>
            </a:r>
            <a:endParaRPr lang="he-IL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/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/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/>
            <a:r>
              <a:rPr lang="he-I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עבודות – 25%</a:t>
            </a:r>
          </a:p>
          <a:p>
            <a:pPr algn="r" rtl="1"/>
            <a:r>
              <a:rPr lang="he-IL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he-I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שתי עבודות תכנותיות ואחת עיונית</a:t>
            </a:r>
          </a:p>
          <a:p>
            <a:pPr algn="r" rtl="1"/>
            <a:endParaRPr lang="he-IL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/>
            <a:r>
              <a:rPr lang="he-I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מבחן – 75%</a:t>
            </a:r>
          </a:p>
          <a:p>
            <a:pPr algn="r" rtl="1"/>
            <a:endParaRPr lang="he-I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/>
            <a:r>
              <a:rPr lang="he-I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שעות קבלה – </a:t>
            </a:r>
          </a:p>
          <a:p>
            <a:pPr algn="r" rtl="1"/>
            <a:r>
              <a:rPr lang="he-IL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he-IL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בתיאום מראש במייל</a:t>
            </a:r>
          </a:p>
        </p:txBody>
      </p:sp>
    </p:spTree>
    <p:extLst>
      <p:ext uri="{BB962C8B-B14F-4D97-AF65-F5344CB8AC3E}">
        <p14:creationId xmlns:p14="http://schemas.microsoft.com/office/powerpoint/2010/main" val="41299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554962" y="7872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תרגול 1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135" y="2985676"/>
            <a:ext cx="617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6000" b="1" dirty="0" smtClean="0">
                <a:solidFill>
                  <a:srgbClr val="00BC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</a:t>
            </a:r>
            <a:endParaRPr lang="en-US" sz="6000" b="1" dirty="0">
              <a:solidFill>
                <a:srgbClr val="00BC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1074334" y="78723"/>
            <a:ext cx="947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150" y="1118586"/>
            <a:ext cx="1130127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XML</a:t>
            </a: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- </a:t>
            </a:r>
            <a:r>
              <a:rPr lang="en-US" sz="2400" b="1" dirty="0" err="1">
                <a:latin typeface="Gisha" panose="020B0502040204020203" pitchFamily="34" charset="-79"/>
                <a:cs typeface="Gisha" panose="020B0502040204020203" pitchFamily="34" charset="-79"/>
              </a:rPr>
              <a:t>eXtensible</a:t>
            </a:r>
            <a:r>
              <a:rPr lang="en-US" sz="2400" b="1" dirty="0">
                <a:latin typeface="Gisha" panose="020B0502040204020203" pitchFamily="34" charset="-79"/>
                <a:cs typeface="Gisha" panose="020B0502040204020203" pitchFamily="34" charset="-79"/>
              </a:rPr>
              <a:t> Markup </a:t>
            </a:r>
            <a:r>
              <a:rPr lang="en-US" sz="24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Language</a:t>
            </a:r>
            <a:endParaRPr lang="he-IL" sz="2400" b="1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ctr" rtl="1">
              <a:lnSpc>
                <a:spcPct val="150000"/>
              </a:lnSpc>
            </a:pPr>
            <a:endParaRPr lang="en-US" sz="2400" b="1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שפת תגיות אשר מהווה מעין בסיס נתונים אשר ניתן להכניס אליו ולשלוף ממנו 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elements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מקל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על החלפת נתונים בין מערכות שונות שפועלות על גבי תשתיות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שונות – העברת אובייקטים.</a:t>
            </a:r>
          </a:p>
          <a:p>
            <a:pPr algn="r" rtl="1"/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לא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מגדיר איזה מידע יוצג אלא מגדיר כיצד לייצג מידע באופן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כללי.</a:t>
            </a:r>
          </a:p>
          <a:p>
            <a:pPr algn="r" rtl="1"/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318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1074334" y="78723"/>
            <a:ext cx="947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150" y="1118586"/>
            <a:ext cx="1130127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תכונות של </a:t>
            </a:r>
            <a:r>
              <a:rPr lang="en-US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 XML</a:t>
            </a: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-</a:t>
            </a:r>
          </a:p>
          <a:p>
            <a:pPr algn="r" rtl="1"/>
            <a:endParaRPr lang="en-US" sz="2400" b="1" u="sng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ייצוג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המידע באופן טקסטואלי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algn="r" rtl="1"/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סידור המידע במגוון צורות ולא רק בטבלה כמו ברוב הפורמטים האחרים. </a:t>
            </a: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ב-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XML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טבעי לסדר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מידע באופן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היררכי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(עץ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).</a:t>
            </a:r>
          </a:p>
          <a:p>
            <a:pPr algn="r" rtl="1"/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הייצוג עצמו מתבצע תוך שימוש בתגיות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Tags)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) שמגדירות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רכיבי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מידע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.(Elements)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בתוך רכיבי המידע ניתן לאחסן את המידע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עצמו.</a:t>
            </a:r>
          </a:p>
          <a:p>
            <a:pPr algn="r" rtl="1">
              <a:lnSpc>
                <a:spcPct val="150000"/>
              </a:lnSpc>
            </a:pPr>
            <a:endParaRPr lang="he-IL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29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1074334" y="78723"/>
            <a:ext cx="947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150" y="1118586"/>
            <a:ext cx="1130127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חוקים של </a:t>
            </a:r>
            <a:r>
              <a:rPr lang="en-US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 XML</a:t>
            </a: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-</a:t>
            </a:r>
          </a:p>
          <a:p>
            <a:pPr algn="r" rtl="1"/>
            <a:endParaRPr lang="he-IL" sz="2400" b="1" u="sng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endParaRPr lang="en-US" sz="2400" b="1" u="sng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כל תגית שנפתחת חייבת להיסגר</a:t>
            </a:r>
          </a:p>
          <a:p>
            <a:pPr algn="r" rtl="1"/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חייב לשמור על הסדר ההיררכי של התגיות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חייב להתחיל ולהסתיים ב-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root node</a:t>
            </a: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099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1074334" y="78723"/>
            <a:ext cx="947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150" y="1118586"/>
            <a:ext cx="11301273" cy="87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endParaRPr lang="he-IL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/>
          <a:srcRect l="5340" t="13768" r="46483" b="11393"/>
          <a:stretch/>
        </p:blipFill>
        <p:spPr>
          <a:xfrm>
            <a:off x="3195358" y="855114"/>
            <a:ext cx="6258607" cy="54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1074334" y="78723"/>
            <a:ext cx="947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150" y="1118586"/>
            <a:ext cx="113012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יצירת  </a:t>
            </a:r>
            <a:r>
              <a:rPr lang="en-US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Element</a:t>
            </a: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-</a:t>
            </a:r>
          </a:p>
          <a:p>
            <a:pPr algn="r" rtl="1"/>
            <a:endParaRPr lang="he-IL" sz="2400" b="1" u="sng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r>
              <a:rPr lang="he-IL" sz="2400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הקוד-</a:t>
            </a:r>
          </a:p>
          <a:p>
            <a:pPr rtl="1"/>
            <a:r>
              <a:rPr lang="en-US" sz="24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XmlDocument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2400" dirty="0" err="1">
                <a:latin typeface="Gisha" panose="020B0502040204020203" pitchFamily="34" charset="-79"/>
                <a:cs typeface="Gisha" panose="020B0502040204020203" pitchFamily="34" charset="-79"/>
              </a:rPr>
              <a:t>xmlDoc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 = new </a:t>
            </a:r>
            <a:r>
              <a:rPr lang="en-US" sz="2400" dirty="0" err="1">
                <a:latin typeface="Gisha" panose="020B0502040204020203" pitchFamily="34" charset="-79"/>
                <a:cs typeface="Gisha" panose="020B0502040204020203" pitchFamily="34" charset="-79"/>
              </a:rPr>
              <a:t>XmlDocument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();</a:t>
            </a: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rtl="1"/>
            <a:r>
              <a:rPr lang="en-US" sz="24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xmlDoc.LoadXml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(path);</a:t>
            </a:r>
            <a:endParaRPr lang="en-US" sz="2400" b="1" u="sng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en-US" sz="24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XmlElement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2400" dirty="0" err="1">
                <a:latin typeface="Gisha" panose="020B0502040204020203" pitchFamily="34" charset="-79"/>
                <a:cs typeface="Gisha" panose="020B0502040204020203" pitchFamily="34" charset="-79"/>
              </a:rPr>
              <a:t>newXmlElem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 = </a:t>
            </a:r>
            <a:r>
              <a:rPr lang="en-US" sz="24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xmlDoc.CreateElement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(“first-name”);</a:t>
            </a:r>
            <a:endParaRPr lang="en-US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en-US" sz="24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newXmlElem.InnerText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=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“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J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oe”;</a:t>
            </a:r>
          </a:p>
          <a:p>
            <a:endParaRPr lang="en-US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/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יצור את התגית-</a:t>
            </a:r>
            <a:endParaRPr lang="en-US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/>
          <a:srcRect l="9076" t="22444" r="69114" b="75028"/>
          <a:stretch/>
        </p:blipFill>
        <p:spPr>
          <a:xfrm>
            <a:off x="2367643" y="5029200"/>
            <a:ext cx="5012871" cy="32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1074334" y="78723"/>
            <a:ext cx="947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150" y="1118586"/>
            <a:ext cx="1130127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הוספת ילד ל-</a:t>
            </a:r>
            <a:r>
              <a:rPr lang="en-US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element</a:t>
            </a: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-</a:t>
            </a:r>
          </a:p>
          <a:p>
            <a:pPr algn="r" rtl="1"/>
            <a:endParaRPr lang="he-IL" sz="2400" b="1" u="sng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r>
              <a:rPr lang="he-IL" sz="2400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הקוד-</a:t>
            </a:r>
          </a:p>
          <a:p>
            <a:r>
              <a:rPr lang="en-US" sz="2400" dirty="0"/>
              <a:t> String s = </a:t>
            </a:r>
            <a:r>
              <a:rPr lang="en-US" sz="2400" dirty="0" smtClean="0"/>
              <a:t>“bookstore/book[price</a:t>
            </a:r>
            <a:r>
              <a:rPr lang="en-US" sz="2400" dirty="0" smtClean="0"/>
              <a:t>= 12]";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XmlNode</a:t>
            </a:r>
            <a:r>
              <a:rPr lang="en-US" sz="2400" dirty="0" smtClean="0"/>
              <a:t> book= </a:t>
            </a:r>
            <a:r>
              <a:rPr lang="en-US" sz="2400" dirty="0" err="1" smtClean="0"/>
              <a:t>xmlDoc.SelectSingleNode</a:t>
            </a:r>
            <a:r>
              <a:rPr lang="en-US" sz="2400" dirty="0" smtClean="0"/>
              <a:t>(s);</a:t>
            </a:r>
          </a:p>
          <a:p>
            <a:r>
              <a:rPr lang="en-US" sz="2400" dirty="0" err="1" smtClean="0"/>
              <a:t>book.AppendChild</a:t>
            </a:r>
            <a:r>
              <a:rPr lang="en-US" sz="2400" dirty="0" smtClean="0"/>
              <a:t>(</a:t>
            </a:r>
            <a:r>
              <a:rPr lang="en-US" sz="24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XmlElement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2400" dirty="0" smtClean="0"/>
              <a:t>);</a:t>
            </a:r>
          </a:p>
          <a:p>
            <a:endParaRPr lang="en-US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ימצא את ה-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node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המתאים (ספר שמחירו הוא 12) וישרשר לו "ילד".</a:t>
            </a:r>
            <a:endParaRPr lang="en-US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541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26180</TotalTime>
  <Words>394</Words>
  <Application>Microsoft Office PowerPoint</Application>
  <PresentationFormat>Widescreen</PresentationFormat>
  <Paragraphs>145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Gisha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GUY</cp:lastModifiedBy>
  <cp:revision>106</cp:revision>
  <dcterms:created xsi:type="dcterms:W3CDTF">2016-03-01T13:50:43Z</dcterms:created>
  <dcterms:modified xsi:type="dcterms:W3CDTF">2020-03-19T12:48:02Z</dcterms:modified>
</cp:coreProperties>
</file>