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8"/>
  </p:notesMasterIdLst>
  <p:sldIdLst>
    <p:sldId id="257" r:id="rId2"/>
    <p:sldId id="260" r:id="rId3"/>
    <p:sldId id="331" r:id="rId4"/>
    <p:sldId id="332" r:id="rId5"/>
    <p:sldId id="333" r:id="rId6"/>
    <p:sldId id="344" r:id="rId7"/>
    <p:sldId id="345" r:id="rId8"/>
    <p:sldId id="334" r:id="rId9"/>
    <p:sldId id="339" r:id="rId10"/>
    <p:sldId id="336" r:id="rId11"/>
    <p:sldId id="337" r:id="rId12"/>
    <p:sldId id="346" r:id="rId13"/>
    <p:sldId id="338" r:id="rId14"/>
    <p:sldId id="341" r:id="rId15"/>
    <p:sldId id="343" r:id="rId16"/>
    <p:sldId id="34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8FAADC"/>
    <a:srgbClr val="41719C"/>
    <a:srgbClr val="92B1BA"/>
    <a:srgbClr val="0000FF"/>
    <a:srgbClr val="E23E32"/>
    <a:srgbClr val="B94C4C"/>
    <a:srgbClr val="00BCD4"/>
    <a:srgbClr val="00AEC4"/>
    <a:srgbClr val="FF5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93605" autoAdjust="0"/>
  </p:normalViewPr>
  <p:slideViewPr>
    <p:cSldViewPr snapToGrid="0">
      <p:cViewPr varScale="1">
        <p:scale>
          <a:sx n="38" d="100"/>
          <a:sy n="38" d="100"/>
        </p:scale>
        <p:origin x="1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783A1-8F84-4770-92C9-1C6D566A0C54}"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031CE-2C4A-4A5F-A014-E5246171890C}" type="slidenum">
              <a:rPr lang="en-US" smtClean="0"/>
              <a:t>‹#›</a:t>
            </a:fld>
            <a:endParaRPr lang="en-US"/>
          </a:p>
        </p:txBody>
      </p:sp>
    </p:spTree>
    <p:extLst>
      <p:ext uri="{BB962C8B-B14F-4D97-AF65-F5344CB8AC3E}">
        <p14:creationId xmlns:p14="http://schemas.microsoft.com/office/powerpoint/2010/main" val="378565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a:t>
            </a:fld>
            <a:endParaRPr lang="en-US"/>
          </a:p>
        </p:txBody>
      </p:sp>
    </p:spTree>
    <p:extLst>
      <p:ext uri="{BB962C8B-B14F-4D97-AF65-F5344CB8AC3E}">
        <p14:creationId xmlns:p14="http://schemas.microsoft.com/office/powerpoint/2010/main" val="2380625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10</a:t>
            </a:fld>
            <a:endParaRPr lang="en-US"/>
          </a:p>
        </p:txBody>
      </p:sp>
    </p:spTree>
    <p:extLst>
      <p:ext uri="{BB962C8B-B14F-4D97-AF65-F5344CB8AC3E}">
        <p14:creationId xmlns:p14="http://schemas.microsoft.com/office/powerpoint/2010/main" val="177991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11</a:t>
            </a:fld>
            <a:endParaRPr lang="en-US"/>
          </a:p>
        </p:txBody>
      </p:sp>
    </p:spTree>
    <p:extLst>
      <p:ext uri="{BB962C8B-B14F-4D97-AF65-F5344CB8AC3E}">
        <p14:creationId xmlns:p14="http://schemas.microsoft.com/office/powerpoint/2010/main" val="1911603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12</a:t>
            </a:fld>
            <a:endParaRPr lang="en-US"/>
          </a:p>
        </p:txBody>
      </p:sp>
    </p:spTree>
    <p:extLst>
      <p:ext uri="{BB962C8B-B14F-4D97-AF65-F5344CB8AC3E}">
        <p14:creationId xmlns:p14="http://schemas.microsoft.com/office/powerpoint/2010/main" val="369863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13</a:t>
            </a:fld>
            <a:endParaRPr lang="en-US"/>
          </a:p>
        </p:txBody>
      </p:sp>
    </p:spTree>
    <p:extLst>
      <p:ext uri="{BB962C8B-B14F-4D97-AF65-F5344CB8AC3E}">
        <p14:creationId xmlns:p14="http://schemas.microsoft.com/office/powerpoint/2010/main" val="3064533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14</a:t>
            </a:fld>
            <a:endParaRPr lang="en-US"/>
          </a:p>
        </p:txBody>
      </p:sp>
    </p:spTree>
    <p:extLst>
      <p:ext uri="{BB962C8B-B14F-4D97-AF65-F5344CB8AC3E}">
        <p14:creationId xmlns:p14="http://schemas.microsoft.com/office/powerpoint/2010/main" val="1770980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15</a:t>
            </a:fld>
            <a:endParaRPr lang="en-US"/>
          </a:p>
        </p:txBody>
      </p:sp>
    </p:spTree>
    <p:extLst>
      <p:ext uri="{BB962C8B-B14F-4D97-AF65-F5344CB8AC3E}">
        <p14:creationId xmlns:p14="http://schemas.microsoft.com/office/powerpoint/2010/main" val="2483383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16</a:t>
            </a:fld>
            <a:endParaRPr lang="en-US"/>
          </a:p>
        </p:txBody>
      </p:sp>
    </p:spTree>
    <p:extLst>
      <p:ext uri="{BB962C8B-B14F-4D97-AF65-F5344CB8AC3E}">
        <p14:creationId xmlns:p14="http://schemas.microsoft.com/office/powerpoint/2010/main" val="82870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2</a:t>
            </a:fld>
            <a:endParaRPr lang="en-US"/>
          </a:p>
        </p:txBody>
      </p:sp>
    </p:spTree>
    <p:extLst>
      <p:ext uri="{BB962C8B-B14F-4D97-AF65-F5344CB8AC3E}">
        <p14:creationId xmlns:p14="http://schemas.microsoft.com/office/powerpoint/2010/main" val="855991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3</a:t>
            </a:fld>
            <a:endParaRPr lang="en-US"/>
          </a:p>
        </p:txBody>
      </p:sp>
    </p:spTree>
    <p:extLst>
      <p:ext uri="{BB962C8B-B14F-4D97-AF65-F5344CB8AC3E}">
        <p14:creationId xmlns:p14="http://schemas.microsoft.com/office/powerpoint/2010/main" val="395721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4</a:t>
            </a:fld>
            <a:endParaRPr lang="en-US"/>
          </a:p>
        </p:txBody>
      </p:sp>
    </p:spTree>
    <p:extLst>
      <p:ext uri="{BB962C8B-B14F-4D97-AF65-F5344CB8AC3E}">
        <p14:creationId xmlns:p14="http://schemas.microsoft.com/office/powerpoint/2010/main" val="325990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5</a:t>
            </a:fld>
            <a:endParaRPr lang="en-US"/>
          </a:p>
        </p:txBody>
      </p:sp>
    </p:spTree>
    <p:extLst>
      <p:ext uri="{BB962C8B-B14F-4D97-AF65-F5344CB8AC3E}">
        <p14:creationId xmlns:p14="http://schemas.microsoft.com/office/powerpoint/2010/main" val="76265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6</a:t>
            </a:fld>
            <a:endParaRPr lang="en-US"/>
          </a:p>
        </p:txBody>
      </p:sp>
    </p:spTree>
    <p:extLst>
      <p:ext uri="{BB962C8B-B14F-4D97-AF65-F5344CB8AC3E}">
        <p14:creationId xmlns:p14="http://schemas.microsoft.com/office/powerpoint/2010/main" val="423559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7</a:t>
            </a:fld>
            <a:endParaRPr lang="en-US"/>
          </a:p>
        </p:txBody>
      </p:sp>
    </p:spTree>
    <p:extLst>
      <p:ext uri="{BB962C8B-B14F-4D97-AF65-F5344CB8AC3E}">
        <p14:creationId xmlns:p14="http://schemas.microsoft.com/office/powerpoint/2010/main" val="3744096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8</a:t>
            </a:fld>
            <a:endParaRPr lang="en-US"/>
          </a:p>
        </p:txBody>
      </p:sp>
    </p:spTree>
    <p:extLst>
      <p:ext uri="{BB962C8B-B14F-4D97-AF65-F5344CB8AC3E}">
        <p14:creationId xmlns:p14="http://schemas.microsoft.com/office/powerpoint/2010/main" val="3415858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9</a:t>
            </a:fld>
            <a:endParaRPr lang="en-US"/>
          </a:p>
        </p:txBody>
      </p:sp>
    </p:spTree>
    <p:extLst>
      <p:ext uri="{BB962C8B-B14F-4D97-AF65-F5344CB8AC3E}">
        <p14:creationId xmlns:p14="http://schemas.microsoft.com/office/powerpoint/2010/main" val="329173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3F7A2C-A752-402A-832D-F81DF8850250}"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21747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F7A2C-A752-402A-832D-F81DF8850250}"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07058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F7A2C-A752-402A-832D-F81DF8850250}"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130889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F7A2C-A752-402A-832D-F81DF8850250}"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79694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3F7A2C-A752-402A-832D-F81DF8850250}"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24039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3F7A2C-A752-402A-832D-F81DF8850250}"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34528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3F7A2C-A752-402A-832D-F81DF8850250}" type="datetimeFigureOut">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1708507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3F7A2C-A752-402A-832D-F81DF8850250}"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60836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F7A2C-A752-402A-832D-F81DF8850250}" type="datetimeFigureOut">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0561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F7A2C-A752-402A-832D-F81DF8850250}"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12710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F7A2C-A752-402A-832D-F81DF8850250}"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292108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F7A2C-A752-402A-832D-F81DF8850250}" type="datetimeFigureOut">
              <a:rPr lang="en-US" smtClean="0"/>
              <a:t>6/14/2020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6E463-6B53-4BCC-9218-D5337C95979C}" type="slidenum">
              <a:rPr lang="en-US" smtClean="0"/>
              <a:t>‹#›</a:t>
            </a:fld>
            <a:endParaRPr lang="en-US"/>
          </a:p>
        </p:txBody>
      </p:sp>
    </p:spTree>
    <p:extLst>
      <p:ext uri="{BB962C8B-B14F-4D97-AF65-F5344CB8AC3E}">
        <p14:creationId xmlns:p14="http://schemas.microsoft.com/office/powerpoint/2010/main" val="294021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348174" y="78723"/>
            <a:ext cx="1673856"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תרגול </a:t>
            </a:r>
            <a:r>
              <a:rPr lang="en-US" sz="2800" b="1" dirty="0" smtClean="0">
                <a:solidFill>
                  <a:schemeClr val="bg1"/>
                </a:solidFill>
                <a:latin typeface="Segoe UI" panose="020B0502040204020203" pitchFamily="34" charset="0"/>
                <a:cs typeface="Segoe UI" panose="020B0502040204020203" pitchFamily="34" charset="0"/>
              </a:rPr>
              <a:t>10</a:t>
            </a:r>
            <a:endParaRPr lang="en-US" sz="2800" b="1" dirty="0">
              <a:solidFill>
                <a:schemeClr val="bg1"/>
              </a:solidFill>
              <a:latin typeface="Segoe UI" panose="020B0502040204020203" pitchFamily="34" charset="0"/>
              <a:cs typeface="Segoe UI" panose="020B0502040204020203" pitchFamily="34" charset="0"/>
            </a:endParaRPr>
          </a:p>
        </p:txBody>
      </p:sp>
      <p:sp>
        <p:nvSpPr>
          <p:cNvPr id="3" name="TextBox 2"/>
          <p:cNvSpPr txBox="1"/>
          <p:nvPr/>
        </p:nvSpPr>
        <p:spPr>
          <a:xfrm>
            <a:off x="1673225" y="3007461"/>
            <a:ext cx="8993176" cy="1015663"/>
          </a:xfrm>
          <a:prstGeom prst="rect">
            <a:avLst/>
          </a:prstGeom>
          <a:noFill/>
        </p:spPr>
        <p:txBody>
          <a:bodyPr wrap="square" rtlCol="0">
            <a:spAutoFit/>
          </a:bodyPr>
          <a:lstStyle/>
          <a:p>
            <a:pPr algn="r" rtl="1"/>
            <a:r>
              <a:rPr lang="he-IL" sz="6000" b="1" dirty="0" smtClean="0">
                <a:solidFill>
                  <a:srgbClr val="00BCD4"/>
                </a:solidFill>
                <a:latin typeface="Segoe UI" panose="020B0502040204020203" pitchFamily="34" charset="0"/>
                <a:cs typeface="Segoe UI" panose="020B0502040204020203" pitchFamily="34" charset="0"/>
              </a:rPr>
              <a:t>בקרת מקביליות: מנעולים</a:t>
            </a:r>
          </a:p>
        </p:txBody>
      </p:sp>
      <p:sp>
        <p:nvSpPr>
          <p:cNvPr id="2" name="TextBox 1"/>
          <p:cNvSpPr txBox="1"/>
          <p:nvPr/>
        </p:nvSpPr>
        <p:spPr>
          <a:xfrm>
            <a:off x="6595595" y="6604084"/>
            <a:ext cx="5596405" cy="253916"/>
          </a:xfrm>
          <a:prstGeom prst="rect">
            <a:avLst/>
          </a:prstGeom>
          <a:noFill/>
        </p:spPr>
        <p:txBody>
          <a:bodyPr wrap="none" rtlCol="0">
            <a:spAutoFit/>
          </a:bodyPr>
          <a:lstStyle/>
          <a:p>
            <a:pPr algn="r" rtl="1"/>
            <a:r>
              <a:rPr lang="he-IL" sz="1050" dirty="0" smtClean="0">
                <a:solidFill>
                  <a:schemeClr val="bg1"/>
                </a:solidFill>
              </a:rPr>
              <a:t>חלק מהשקופיות נלקחו מהקורס המקביל בטכניון, ממצגת בנושא מאת פרופ' ליאור רוקח וממקורות נוספים</a:t>
            </a:r>
            <a:endParaRPr lang="en-US" sz="1050" dirty="0">
              <a:solidFill>
                <a:schemeClr val="bg1"/>
              </a:solidFill>
            </a:endParaRPr>
          </a:p>
        </p:txBody>
      </p:sp>
    </p:spTree>
    <p:extLst>
      <p:ext uri="{BB962C8B-B14F-4D97-AF65-F5344CB8AC3E}">
        <p14:creationId xmlns:p14="http://schemas.microsoft.com/office/powerpoint/2010/main" val="799375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58168" y="78723"/>
            <a:ext cx="146386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תרגיל 1</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970538"/>
            <a:ext cx="11741687" cy="5539978"/>
          </a:xfrm>
          <a:prstGeom prst="rect">
            <a:avLst/>
          </a:prstGeom>
          <a:noFill/>
        </p:spPr>
        <p:txBody>
          <a:bodyPr wrap="square" rtlCol="0">
            <a:spAutoFit/>
          </a:bodyPr>
          <a:lstStyle/>
          <a:p>
            <a:pPr algn="r" rtl="1">
              <a:lnSpc>
                <a:spcPct val="150000"/>
              </a:lnSpc>
            </a:pPr>
            <a:r>
              <a:rPr lang="he-IL" sz="2400" dirty="0" smtClean="0">
                <a:latin typeface="Gisha" panose="020B0502040204020203" pitchFamily="34" charset="-79"/>
                <a:cs typeface="Gisha" panose="020B0502040204020203" pitchFamily="34" charset="-79"/>
              </a:rPr>
              <a:t>להלן שתי תנועות </a:t>
            </a:r>
            <a:r>
              <a:rPr lang="en-US" sz="2400" dirty="0" smtClean="0">
                <a:latin typeface="Gisha" panose="020B0502040204020203" pitchFamily="34" charset="-79"/>
                <a:cs typeface="Gisha" panose="020B0502040204020203" pitchFamily="34" charset="-79"/>
              </a:rPr>
              <a:t>T1, T2</a:t>
            </a:r>
            <a:r>
              <a:rPr lang="he-IL" sz="2400" dirty="0" smtClean="0">
                <a:latin typeface="Gisha" panose="020B0502040204020203" pitchFamily="34" charset="-79"/>
                <a:cs typeface="Gisha" panose="020B0502040204020203" pitchFamily="34" charset="-79"/>
              </a:rPr>
              <a:t>:</a:t>
            </a:r>
          </a:p>
          <a:p>
            <a:pPr algn="r" rtl="1">
              <a:lnSpc>
                <a:spcPct val="150000"/>
              </a:lnSpc>
            </a:pPr>
            <a:r>
              <a:rPr lang="en-US" sz="2400" dirty="0">
                <a:latin typeface="Gisha" panose="020B0502040204020203" pitchFamily="34" charset="-79"/>
                <a:cs typeface="Gisha" panose="020B0502040204020203" pitchFamily="34" charset="-79"/>
              </a:rPr>
              <a:t>	</a:t>
            </a:r>
            <a:r>
              <a:rPr lang="en-US" sz="2400" dirty="0" smtClean="0">
                <a:latin typeface="Gisha" panose="020B0502040204020203" pitchFamily="34" charset="-79"/>
                <a:cs typeface="Gisha" panose="020B0502040204020203" pitchFamily="34" charset="-79"/>
              </a:rPr>
              <a:t>				T1: R(A), R(B), W(B)</a:t>
            </a:r>
          </a:p>
          <a:p>
            <a:pPr algn="r" rtl="1">
              <a:lnSpc>
                <a:spcPct val="150000"/>
              </a:lnSpc>
            </a:pPr>
            <a:r>
              <a:rPr lang="en-US" sz="2400" dirty="0">
                <a:latin typeface="Gisha" panose="020B0502040204020203" pitchFamily="34" charset="-79"/>
                <a:cs typeface="Gisha" panose="020B0502040204020203" pitchFamily="34" charset="-79"/>
              </a:rPr>
              <a:t>	</a:t>
            </a:r>
            <a:r>
              <a:rPr lang="en-US" sz="2400" dirty="0" smtClean="0">
                <a:latin typeface="Gisha" panose="020B0502040204020203" pitchFamily="34" charset="-79"/>
                <a:cs typeface="Gisha" panose="020B0502040204020203" pitchFamily="34" charset="-79"/>
              </a:rPr>
              <a:t>				T2: R(B), R(A), W(A)</a:t>
            </a:r>
            <a:endParaRPr lang="he-IL" sz="2400" dirty="0" smtClean="0">
              <a:latin typeface="Gisha" panose="020B0502040204020203" pitchFamily="34" charset="-79"/>
              <a:cs typeface="Gisha" panose="020B0502040204020203" pitchFamily="34" charset="-79"/>
            </a:endParaRPr>
          </a:p>
          <a:p>
            <a:pPr algn="r" rtl="1">
              <a:lnSpc>
                <a:spcPct val="150000"/>
              </a:lnSpc>
            </a:pPr>
            <a:endParaRPr lang="en-US" sz="2400" dirty="0" smtClean="0">
              <a:latin typeface="Gisha" panose="020B0502040204020203" pitchFamily="34" charset="-79"/>
              <a:cs typeface="Gisha" panose="020B0502040204020203" pitchFamily="34" charset="-79"/>
            </a:endParaRPr>
          </a:p>
          <a:p>
            <a:pPr algn="r" rtl="1">
              <a:lnSpc>
                <a:spcPct val="150000"/>
              </a:lnSpc>
            </a:pPr>
            <a:r>
              <a:rPr lang="he-IL" sz="2400" dirty="0" smtClean="0">
                <a:latin typeface="Gisha" panose="020B0502040204020203" pitchFamily="34" charset="-79"/>
                <a:cs typeface="Gisha" panose="020B0502040204020203" pitchFamily="34" charset="-79"/>
              </a:rPr>
              <a:t>א. הוסיפו לתנועות פעולות נעילה ושחרור מנעולים, כך שכל אחת מהן (בנפרד) תקיים את  </a:t>
            </a:r>
            <a:r>
              <a:rPr lang="en-US" sz="2400" dirty="0" smtClean="0">
                <a:latin typeface="Gisha" panose="020B0502040204020203" pitchFamily="34" charset="-79"/>
                <a:cs typeface="Gisha" panose="020B0502040204020203" pitchFamily="34" charset="-79"/>
              </a:rPr>
              <a:t/>
            </a:r>
            <a:br>
              <a:rPr lang="en-US" sz="2400" dirty="0" smtClean="0">
                <a:latin typeface="Gisha" panose="020B0502040204020203" pitchFamily="34" charset="-79"/>
                <a:cs typeface="Gisha" panose="020B0502040204020203" pitchFamily="34" charset="-79"/>
              </a:rPr>
            </a:br>
            <a:r>
              <a:rPr lang="he-IL" sz="2400" dirty="0" smtClean="0">
                <a:latin typeface="Gisha" panose="020B0502040204020203" pitchFamily="34" charset="-79"/>
                <a:cs typeface="Gisha" panose="020B0502040204020203" pitchFamily="34" charset="-79"/>
              </a:rPr>
              <a:t>    פרוטקול </a:t>
            </a:r>
            <a:r>
              <a:rPr lang="en-US" sz="2400" dirty="0" smtClean="0">
                <a:latin typeface="Gisha" panose="020B0502040204020203" pitchFamily="34" charset="-79"/>
                <a:cs typeface="Gisha" panose="020B0502040204020203" pitchFamily="34" charset="-79"/>
              </a:rPr>
              <a:t>2PL</a:t>
            </a:r>
            <a:endParaRPr lang="he-IL" sz="2400" dirty="0" smtClean="0">
              <a:latin typeface="Gisha" panose="020B0502040204020203" pitchFamily="34" charset="-79"/>
              <a:cs typeface="Gisha" panose="020B0502040204020203" pitchFamily="34" charset="-79"/>
            </a:endParaRPr>
          </a:p>
          <a:p>
            <a:pPr algn="r" rtl="1">
              <a:lnSpc>
                <a:spcPct val="150000"/>
              </a:lnSpc>
            </a:pPr>
            <a:r>
              <a:rPr lang="he-IL" sz="2400" dirty="0" smtClean="0">
                <a:latin typeface="Gisha" panose="020B0502040204020203" pitchFamily="34" charset="-79"/>
                <a:cs typeface="Gisha" panose="020B0502040204020203" pitchFamily="34" charset="-79"/>
              </a:rPr>
              <a:t>ב. האם יכול </a:t>
            </a:r>
            <a:r>
              <a:rPr lang="he-IL" sz="2400" dirty="0" smtClean="0">
                <a:latin typeface="Gisha" panose="020B0502040204020203" pitchFamily="34" charset="-79"/>
                <a:cs typeface="Gisha" panose="020B0502040204020203" pitchFamily="34" charset="-79"/>
              </a:rPr>
              <a:t>לה</a:t>
            </a:r>
            <a:r>
              <a:rPr lang="he-IL" sz="2400" dirty="0">
                <a:latin typeface="Gisha" panose="020B0502040204020203" pitchFamily="34" charset="-79"/>
                <a:cs typeface="Gisha" panose="020B0502040204020203" pitchFamily="34" charset="-79"/>
              </a:rPr>
              <a:t>י</a:t>
            </a:r>
            <a:r>
              <a:rPr lang="he-IL" sz="2400" dirty="0" smtClean="0">
                <a:latin typeface="Gisha" panose="020B0502040204020203" pitchFamily="34" charset="-79"/>
                <a:cs typeface="Gisha" panose="020B0502040204020203" pitchFamily="34" charset="-79"/>
              </a:rPr>
              <a:t>ווצר </a:t>
            </a:r>
            <a:r>
              <a:rPr lang="he-IL" sz="2400" dirty="0" smtClean="0">
                <a:latin typeface="Gisha" panose="020B0502040204020203" pitchFamily="34" charset="-79"/>
                <a:cs typeface="Gisha" panose="020B0502040204020203" pitchFamily="34" charset="-79"/>
              </a:rPr>
              <a:t>תזמון, המורכב משתי התנועות הנ"ל, שיסתיים ב- </a:t>
            </a:r>
            <a:r>
              <a:rPr lang="en-US" sz="2400" dirty="0" smtClean="0">
                <a:latin typeface="Gisha" panose="020B0502040204020203" pitchFamily="34" charset="-79"/>
                <a:cs typeface="Gisha" panose="020B0502040204020203" pitchFamily="34" charset="-79"/>
              </a:rPr>
              <a:t>Deadlock</a:t>
            </a:r>
            <a:r>
              <a:rPr lang="he-IL" sz="2400" dirty="0" smtClean="0">
                <a:latin typeface="Gisha" panose="020B0502040204020203" pitchFamily="34" charset="-79"/>
                <a:cs typeface="Gisha" panose="020B0502040204020203" pitchFamily="34" charset="-79"/>
              </a:rPr>
              <a:t>, גם כאשר שתי   </a:t>
            </a:r>
          </a:p>
          <a:p>
            <a:pPr algn="r" rtl="1">
              <a:lnSpc>
                <a:spcPct val="150000"/>
              </a:lnSpc>
            </a:pPr>
            <a:r>
              <a:rPr lang="he-IL" sz="2400" dirty="0">
                <a:latin typeface="Gisha" panose="020B0502040204020203" pitchFamily="34" charset="-79"/>
                <a:cs typeface="Gisha" panose="020B0502040204020203" pitchFamily="34" charset="-79"/>
              </a:rPr>
              <a:t> </a:t>
            </a:r>
            <a:r>
              <a:rPr lang="he-IL" sz="2400" dirty="0" smtClean="0">
                <a:latin typeface="Gisha" panose="020B0502040204020203" pitchFamily="34" charset="-79"/>
                <a:cs typeface="Gisha" panose="020B0502040204020203" pitchFamily="34" charset="-79"/>
              </a:rPr>
              <a:t>   התנועות מקיימות </a:t>
            </a:r>
            <a:r>
              <a:rPr lang="en-US" sz="2400" dirty="0" smtClean="0">
                <a:latin typeface="Gisha" panose="020B0502040204020203" pitchFamily="34" charset="-79"/>
                <a:cs typeface="Gisha" panose="020B0502040204020203" pitchFamily="34" charset="-79"/>
              </a:rPr>
              <a:t>2PL</a:t>
            </a:r>
            <a:r>
              <a:rPr lang="he-IL" sz="2400" dirty="0" smtClean="0">
                <a:latin typeface="Gisha" panose="020B0502040204020203" pitchFamily="34" charset="-79"/>
                <a:cs typeface="Gisha" panose="020B0502040204020203" pitchFamily="34" charset="-79"/>
              </a:rPr>
              <a:t>? אם כן - תן דוגמא, אם לא – הסבר.</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endParaRPr lang="he-IL" sz="2000" b="1" dirty="0" smtClean="0">
              <a:solidFill>
                <a:srgbClr val="FF0000"/>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428289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421638" y="78723"/>
            <a:ext cx="260039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פתרון: תרגיל 1</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970538"/>
            <a:ext cx="11741687" cy="3877985"/>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א. הוסיפו לתנועות פעולות נעילה ושחרור מנעולים, כך שכל </a:t>
            </a:r>
            <a:r>
              <a:rPr lang="he-IL" sz="2400">
                <a:latin typeface="Gisha" panose="020B0502040204020203" pitchFamily="34" charset="-79"/>
                <a:cs typeface="Gisha" panose="020B0502040204020203" pitchFamily="34" charset="-79"/>
              </a:rPr>
              <a:t>אחת </a:t>
            </a:r>
            <a:r>
              <a:rPr lang="he-IL" sz="2400" smtClean="0">
                <a:latin typeface="Gisha" panose="020B0502040204020203" pitchFamily="34" charset="-79"/>
                <a:cs typeface="Gisha" panose="020B0502040204020203" pitchFamily="34" charset="-79"/>
              </a:rPr>
              <a:t>מהן </a:t>
            </a:r>
            <a:r>
              <a:rPr lang="he-IL" sz="2400" dirty="0" smtClean="0">
                <a:latin typeface="Gisha" panose="020B0502040204020203" pitchFamily="34" charset="-79"/>
                <a:cs typeface="Gisha" panose="020B0502040204020203" pitchFamily="34" charset="-79"/>
              </a:rPr>
              <a:t>תקיים </a:t>
            </a:r>
            <a:r>
              <a:rPr lang="he-IL" sz="2400" dirty="0">
                <a:latin typeface="Gisha" panose="020B0502040204020203" pitchFamily="34" charset="-79"/>
                <a:cs typeface="Gisha" panose="020B0502040204020203" pitchFamily="34" charset="-79"/>
              </a:rPr>
              <a:t>את </a:t>
            </a:r>
            <a:r>
              <a:rPr lang="en-US" sz="2400" dirty="0" smtClean="0">
                <a:latin typeface="Gisha" panose="020B0502040204020203" pitchFamily="34" charset="-79"/>
                <a:cs typeface="Gisha" panose="020B0502040204020203" pitchFamily="34" charset="-79"/>
              </a:rPr>
              <a:t/>
            </a:r>
            <a:br>
              <a:rPr lang="en-US" sz="2400" dirty="0" smtClean="0">
                <a:latin typeface="Gisha" panose="020B0502040204020203" pitchFamily="34" charset="-79"/>
                <a:cs typeface="Gisha" panose="020B0502040204020203" pitchFamily="34" charset="-79"/>
              </a:rPr>
            </a:br>
            <a:r>
              <a:rPr lang="he-IL" sz="2400" dirty="0" smtClean="0">
                <a:latin typeface="Gisha" panose="020B0502040204020203" pitchFamily="34" charset="-79"/>
                <a:cs typeface="Gisha" panose="020B0502040204020203" pitchFamily="34" charset="-79"/>
              </a:rPr>
              <a:t>    פרוטקול </a:t>
            </a:r>
            <a:r>
              <a:rPr lang="en-US" sz="2400" dirty="0" smtClean="0">
                <a:latin typeface="Gisha" panose="020B0502040204020203" pitchFamily="34" charset="-79"/>
                <a:cs typeface="Gisha" panose="020B0502040204020203" pitchFamily="34" charset="-79"/>
              </a:rPr>
              <a:t>2PL</a:t>
            </a:r>
            <a:endParaRPr lang="he-IL" sz="2400" dirty="0">
              <a:latin typeface="Gisha" panose="020B0502040204020203" pitchFamily="34" charset="-79"/>
              <a:cs typeface="Gisha" panose="020B0502040204020203" pitchFamily="34" charset="-79"/>
            </a:endParaRPr>
          </a:p>
          <a:p>
            <a:pPr algn="r" rtl="1">
              <a:lnSpc>
                <a:spcPct val="150000"/>
              </a:lnSpc>
            </a:pPr>
            <a:r>
              <a:rPr lang="en-US" sz="2400" dirty="0" smtClean="0">
                <a:latin typeface="Gisha" panose="020B0502040204020203" pitchFamily="34" charset="-79"/>
                <a:cs typeface="Gisha" panose="020B0502040204020203" pitchFamily="34" charset="-79"/>
              </a:rPr>
              <a:t>					T1: R(A), R(B), W(B)</a:t>
            </a:r>
          </a:p>
          <a:p>
            <a:pPr algn="r" rtl="1">
              <a:lnSpc>
                <a:spcPct val="150000"/>
              </a:lnSpc>
            </a:pPr>
            <a:r>
              <a:rPr lang="en-US" sz="2400" dirty="0" smtClean="0">
                <a:latin typeface="Gisha" panose="020B0502040204020203" pitchFamily="34" charset="-79"/>
                <a:cs typeface="Gisha" panose="020B0502040204020203" pitchFamily="34" charset="-79"/>
              </a:rPr>
              <a:t>					T2: R(B), R(A), W(A)</a:t>
            </a:r>
            <a:endParaRPr lang="he-IL" sz="2400" dirty="0" smtClean="0">
              <a:latin typeface="Gisha" panose="020B0502040204020203" pitchFamily="34" charset="-79"/>
              <a:cs typeface="Gisha" panose="020B0502040204020203" pitchFamily="34" charset="-79"/>
            </a:endParaRPr>
          </a:p>
          <a:p>
            <a:pPr algn="r" rtl="1">
              <a:lnSpc>
                <a:spcPct val="150000"/>
              </a:lnSpc>
            </a:pPr>
            <a:endParaRPr lang="en-US" sz="2400" dirty="0" smtClean="0">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endParaRPr lang="he-IL" sz="2000" b="1" dirty="0" smtClean="0">
              <a:solidFill>
                <a:srgbClr val="FF0000"/>
              </a:solidFill>
              <a:latin typeface="Gisha" panose="020B0502040204020203" pitchFamily="34" charset="-79"/>
              <a:cs typeface="Gisha" panose="020B0502040204020203" pitchFamily="34" charset="-79"/>
            </a:endParaRPr>
          </a:p>
        </p:txBody>
      </p:sp>
      <p:graphicFrame>
        <p:nvGraphicFramePr>
          <p:cNvPr id="2" name="Table 1"/>
          <p:cNvGraphicFramePr>
            <a:graphicFrameLocks noGrp="1"/>
          </p:cNvGraphicFramePr>
          <p:nvPr>
            <p:extLst>
              <p:ext uri="{D42A27DB-BD31-4B8C-83A1-F6EECF244321}">
                <p14:modId xmlns:p14="http://schemas.microsoft.com/office/powerpoint/2010/main" val="2574020916"/>
              </p:ext>
            </p:extLst>
          </p:nvPr>
        </p:nvGraphicFramePr>
        <p:xfrm>
          <a:off x="4652187" y="3365163"/>
          <a:ext cx="2997998" cy="2966720"/>
        </p:xfrm>
        <a:graphic>
          <a:graphicData uri="http://schemas.openxmlformats.org/drawingml/2006/table">
            <a:tbl>
              <a:tblPr firstRow="1" bandRow="1">
                <a:tableStyleId>{5C22544A-7EE6-4342-B048-85BDC9FD1C3A}</a:tableStyleId>
              </a:tblPr>
              <a:tblGrid>
                <a:gridCol w="1498999">
                  <a:extLst>
                    <a:ext uri="{9D8B030D-6E8A-4147-A177-3AD203B41FA5}">
                      <a16:colId xmlns:a16="http://schemas.microsoft.com/office/drawing/2014/main" val="20000"/>
                    </a:ext>
                  </a:extLst>
                </a:gridCol>
                <a:gridCol w="1498999">
                  <a:extLst>
                    <a:ext uri="{9D8B030D-6E8A-4147-A177-3AD203B41FA5}">
                      <a16:colId xmlns:a16="http://schemas.microsoft.com/office/drawing/2014/main" val="20001"/>
                    </a:ext>
                  </a:extLst>
                </a:gridCol>
              </a:tblGrid>
              <a:tr h="370840">
                <a:tc>
                  <a:txBody>
                    <a:bodyPr/>
                    <a:lstStyle/>
                    <a:p>
                      <a:r>
                        <a:rPr lang="en-US" dirty="0" smtClean="0"/>
                        <a:t>T</a:t>
                      </a:r>
                      <a:r>
                        <a:rPr lang="he-IL" dirty="0" smtClean="0"/>
                        <a:t>1</a:t>
                      </a:r>
                      <a:endParaRPr lang="en-US" dirty="0"/>
                    </a:p>
                  </a:txBody>
                  <a:tcPr/>
                </a:tc>
                <a:tc>
                  <a:txBody>
                    <a:bodyPr/>
                    <a:lstStyle/>
                    <a:p>
                      <a:r>
                        <a:rPr lang="en-US" dirty="0" smtClean="0"/>
                        <a:t>T</a:t>
                      </a:r>
                      <a:r>
                        <a:rPr lang="he-IL" dirty="0" smtClean="0"/>
                        <a:t>2</a:t>
                      </a:r>
                      <a:endParaRPr lang="en-US" dirty="0"/>
                    </a:p>
                  </a:txBody>
                  <a:tcPr/>
                </a:tc>
                <a:extLst>
                  <a:ext uri="{0D108BD9-81ED-4DB2-BD59-A6C34878D82A}">
                    <a16:rowId xmlns:a16="http://schemas.microsoft.com/office/drawing/2014/main" val="10000"/>
                  </a:ext>
                </a:extLst>
              </a:tr>
              <a:tr h="370840">
                <a:tc>
                  <a:txBody>
                    <a:bodyPr/>
                    <a:lstStyle/>
                    <a:p>
                      <a:r>
                        <a:rPr lang="en-US" dirty="0" smtClean="0">
                          <a:solidFill>
                            <a:srgbClr val="FF0000"/>
                          </a:solidFill>
                        </a:rPr>
                        <a:t>S-LOCK</a:t>
                      </a:r>
                      <a:r>
                        <a:rPr lang="en-US" baseline="0" dirty="0" smtClean="0">
                          <a:solidFill>
                            <a:srgbClr val="FF0000"/>
                          </a:solidFill>
                        </a:rPr>
                        <a:t> (A)</a:t>
                      </a:r>
                      <a:endParaRPr lang="en-US" dirty="0">
                        <a:solidFill>
                          <a:srgbClr val="FF0000"/>
                        </a:solidFill>
                      </a:endParaRPr>
                    </a:p>
                  </a:txBody>
                  <a:tcPr/>
                </a:tc>
                <a:tc>
                  <a:txBody>
                    <a:bodyPr/>
                    <a:lstStyle/>
                    <a:p>
                      <a:r>
                        <a:rPr lang="en-US" dirty="0" smtClean="0">
                          <a:solidFill>
                            <a:srgbClr val="FF0000"/>
                          </a:solidFill>
                        </a:rPr>
                        <a:t>S-LOCK (B)</a:t>
                      </a:r>
                      <a:endParaRPr lang="en-US"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smtClean="0"/>
                        <a:t>R (A)</a:t>
                      </a:r>
                      <a:endParaRPr lang="en-US" dirty="0"/>
                    </a:p>
                  </a:txBody>
                  <a:tcPr/>
                </a:tc>
                <a:tc>
                  <a:txBody>
                    <a:bodyPr/>
                    <a:lstStyle/>
                    <a:p>
                      <a:r>
                        <a:rPr lang="en-US" dirty="0" smtClean="0"/>
                        <a:t>R</a:t>
                      </a:r>
                      <a:r>
                        <a:rPr lang="en-US" baseline="0" dirty="0" smtClean="0"/>
                        <a:t> (B)</a:t>
                      </a:r>
                      <a:endParaRPr lang="en-US" dirty="0"/>
                    </a:p>
                  </a:txBody>
                  <a:tcPr/>
                </a:tc>
                <a:extLst>
                  <a:ext uri="{0D108BD9-81ED-4DB2-BD59-A6C34878D82A}">
                    <a16:rowId xmlns:a16="http://schemas.microsoft.com/office/drawing/2014/main" val="10002"/>
                  </a:ext>
                </a:extLst>
              </a:tr>
              <a:tr h="370840">
                <a:tc>
                  <a:txBody>
                    <a:bodyPr/>
                    <a:lstStyle/>
                    <a:p>
                      <a:r>
                        <a:rPr lang="en-US" dirty="0" smtClean="0">
                          <a:solidFill>
                            <a:srgbClr val="FF0000"/>
                          </a:solidFill>
                        </a:rPr>
                        <a:t>X-LOCK (B)</a:t>
                      </a:r>
                      <a:endParaRPr lang="en-US" dirty="0">
                        <a:solidFill>
                          <a:srgbClr val="FF0000"/>
                        </a:solidFill>
                      </a:endParaRPr>
                    </a:p>
                  </a:txBody>
                  <a:tcPr/>
                </a:tc>
                <a:tc>
                  <a:txBody>
                    <a:bodyPr/>
                    <a:lstStyle/>
                    <a:p>
                      <a:r>
                        <a:rPr lang="en-US" dirty="0" smtClean="0">
                          <a:solidFill>
                            <a:srgbClr val="FF0000"/>
                          </a:solidFill>
                        </a:rPr>
                        <a:t>X-LOCK (A)</a:t>
                      </a:r>
                      <a:endParaRPr lang="en-US"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smtClean="0"/>
                        <a:t>R (B)</a:t>
                      </a:r>
                      <a:endParaRPr lang="en-US" dirty="0"/>
                    </a:p>
                  </a:txBody>
                  <a:tcPr/>
                </a:tc>
                <a:tc>
                  <a:txBody>
                    <a:bodyPr/>
                    <a:lstStyle/>
                    <a:p>
                      <a:r>
                        <a:rPr lang="en-US" dirty="0" smtClean="0"/>
                        <a:t>R (A)</a:t>
                      </a:r>
                      <a:endParaRPr lang="en-US" dirty="0"/>
                    </a:p>
                  </a:txBody>
                  <a:tcPr/>
                </a:tc>
                <a:extLst>
                  <a:ext uri="{0D108BD9-81ED-4DB2-BD59-A6C34878D82A}">
                    <a16:rowId xmlns:a16="http://schemas.microsoft.com/office/drawing/2014/main" val="10004"/>
                  </a:ext>
                </a:extLst>
              </a:tr>
              <a:tr h="370840">
                <a:tc>
                  <a:txBody>
                    <a:bodyPr/>
                    <a:lstStyle/>
                    <a:p>
                      <a:r>
                        <a:rPr lang="en-US" dirty="0" smtClean="0"/>
                        <a:t>W (B)</a:t>
                      </a:r>
                      <a:endParaRPr lang="en-US" dirty="0"/>
                    </a:p>
                  </a:txBody>
                  <a:tcPr/>
                </a:tc>
                <a:tc>
                  <a:txBody>
                    <a:bodyPr/>
                    <a:lstStyle/>
                    <a:p>
                      <a:r>
                        <a:rPr lang="en-US" dirty="0" smtClean="0"/>
                        <a:t>W (A)</a:t>
                      </a:r>
                      <a:endParaRPr lang="en-US" dirty="0"/>
                    </a:p>
                  </a:txBody>
                  <a:tcPr/>
                </a:tc>
                <a:extLst>
                  <a:ext uri="{0D108BD9-81ED-4DB2-BD59-A6C34878D82A}">
                    <a16:rowId xmlns:a16="http://schemas.microsoft.com/office/drawing/2014/main" val="10005"/>
                  </a:ext>
                </a:extLst>
              </a:tr>
              <a:tr h="370840">
                <a:tc>
                  <a:txBody>
                    <a:bodyPr/>
                    <a:lstStyle/>
                    <a:p>
                      <a:r>
                        <a:rPr lang="en-US" dirty="0" smtClean="0">
                          <a:solidFill>
                            <a:srgbClr val="FF0000"/>
                          </a:solidFill>
                        </a:rPr>
                        <a:t>UNLOCK (A)</a:t>
                      </a:r>
                      <a:endParaRPr lang="en-US" dirty="0">
                        <a:solidFill>
                          <a:srgbClr val="FF0000"/>
                        </a:solidFill>
                      </a:endParaRPr>
                    </a:p>
                  </a:txBody>
                  <a:tcPr/>
                </a:tc>
                <a:tc>
                  <a:txBody>
                    <a:bodyPr/>
                    <a:lstStyle/>
                    <a:p>
                      <a:r>
                        <a:rPr lang="en-US" dirty="0" smtClean="0">
                          <a:solidFill>
                            <a:srgbClr val="FF0000"/>
                          </a:solidFill>
                        </a:rPr>
                        <a:t>UNLOCK (B)</a:t>
                      </a:r>
                      <a:endParaRPr lang="en-US"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smtClean="0">
                          <a:solidFill>
                            <a:srgbClr val="FF0000"/>
                          </a:solidFill>
                        </a:rPr>
                        <a:t>UNLOCK (B)</a:t>
                      </a:r>
                      <a:endParaRPr lang="en-US" dirty="0">
                        <a:solidFill>
                          <a:srgbClr val="FF0000"/>
                        </a:solidFill>
                      </a:endParaRPr>
                    </a:p>
                  </a:txBody>
                  <a:tcPr/>
                </a:tc>
                <a:tc>
                  <a:txBody>
                    <a:bodyPr/>
                    <a:lstStyle/>
                    <a:p>
                      <a:r>
                        <a:rPr lang="en-US" dirty="0" smtClean="0">
                          <a:solidFill>
                            <a:srgbClr val="FF0000"/>
                          </a:solidFill>
                        </a:rPr>
                        <a:t>UNLOCK (A)</a:t>
                      </a:r>
                      <a:endParaRPr lang="en-US" dirty="0">
                        <a:solidFill>
                          <a:srgbClr val="FF000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69921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58168" y="78723"/>
            <a:ext cx="146386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תרגיל 1</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970538"/>
            <a:ext cx="11741687" cy="2215991"/>
          </a:xfrm>
          <a:prstGeom prst="rect">
            <a:avLst/>
          </a:prstGeom>
          <a:noFill/>
        </p:spPr>
        <p:txBody>
          <a:bodyPr wrap="square" rtlCol="0">
            <a:spAutoFit/>
          </a:bodyPr>
          <a:lstStyle/>
          <a:p>
            <a:pPr algn="r" rtl="1">
              <a:lnSpc>
                <a:spcPct val="150000"/>
              </a:lnSpc>
            </a:pPr>
            <a:r>
              <a:rPr lang="he-IL" sz="2400" dirty="0" smtClean="0">
                <a:latin typeface="Gisha" panose="020B0502040204020203" pitchFamily="34" charset="-79"/>
                <a:cs typeface="Gisha" panose="020B0502040204020203" pitchFamily="34" charset="-79"/>
              </a:rPr>
              <a:t>ב. האם יכול להיווצר תזמון, המורכב משתי התנועות הנ"ל, שיסתיים ב- </a:t>
            </a:r>
            <a:r>
              <a:rPr lang="en-US" sz="2400" dirty="0" smtClean="0">
                <a:latin typeface="Gisha" panose="020B0502040204020203" pitchFamily="34" charset="-79"/>
                <a:cs typeface="Gisha" panose="020B0502040204020203" pitchFamily="34" charset="-79"/>
              </a:rPr>
              <a:t>Deadlock</a:t>
            </a:r>
            <a:r>
              <a:rPr lang="he-IL" sz="2400" dirty="0" smtClean="0">
                <a:latin typeface="Gisha" panose="020B0502040204020203" pitchFamily="34" charset="-79"/>
                <a:cs typeface="Gisha" panose="020B0502040204020203" pitchFamily="34" charset="-79"/>
              </a:rPr>
              <a:t>, גם כאשר שתי   </a:t>
            </a:r>
          </a:p>
          <a:p>
            <a:pPr algn="r" rtl="1">
              <a:lnSpc>
                <a:spcPct val="150000"/>
              </a:lnSpc>
            </a:pPr>
            <a:r>
              <a:rPr lang="he-IL" sz="2400" dirty="0" smtClean="0">
                <a:latin typeface="Gisha" panose="020B0502040204020203" pitchFamily="34" charset="-79"/>
                <a:cs typeface="Gisha" panose="020B0502040204020203" pitchFamily="34" charset="-79"/>
              </a:rPr>
              <a:t>    </a:t>
            </a:r>
            <a:r>
              <a:rPr lang="he-IL" sz="2400" dirty="0" smtClean="0">
                <a:latin typeface="Gisha" panose="020B0502040204020203" pitchFamily="34" charset="-79"/>
                <a:cs typeface="Gisha" panose="020B0502040204020203" pitchFamily="34" charset="-79"/>
              </a:rPr>
              <a:t>התנועות מקיימות </a:t>
            </a:r>
            <a:r>
              <a:rPr lang="en-US" sz="2400" dirty="0" smtClean="0">
                <a:latin typeface="Gisha" panose="020B0502040204020203" pitchFamily="34" charset="-79"/>
                <a:cs typeface="Gisha" panose="020B0502040204020203" pitchFamily="34" charset="-79"/>
              </a:rPr>
              <a:t>2PL</a:t>
            </a:r>
            <a:r>
              <a:rPr lang="he-IL" sz="2400" dirty="0" smtClean="0">
                <a:latin typeface="Gisha" panose="020B0502040204020203" pitchFamily="34" charset="-79"/>
                <a:cs typeface="Gisha" panose="020B0502040204020203" pitchFamily="34" charset="-79"/>
              </a:rPr>
              <a:t>? אם כן - תן דוגמא, אם לא – הסבר.</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endParaRPr lang="he-IL" sz="2000" b="1" dirty="0" smtClean="0">
              <a:solidFill>
                <a:srgbClr val="FF0000"/>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272128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421638" y="78723"/>
            <a:ext cx="260039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פתרון: תרגיל 1</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914555"/>
            <a:ext cx="11741687" cy="5078313"/>
          </a:xfrm>
          <a:prstGeom prst="rect">
            <a:avLst/>
          </a:prstGeom>
          <a:noFill/>
        </p:spPr>
        <p:txBody>
          <a:bodyPr wrap="square" rtlCol="0">
            <a:spAutoFit/>
          </a:bodyPr>
          <a:lstStyle/>
          <a:p>
            <a:pPr algn="r" rtl="1">
              <a:lnSpc>
                <a:spcPct val="150000"/>
              </a:lnSpc>
            </a:pPr>
            <a:r>
              <a:rPr lang="he-IL" sz="2400" dirty="0" smtClean="0">
                <a:latin typeface="Gisha" panose="020B0502040204020203" pitchFamily="34" charset="-79"/>
                <a:cs typeface="Gisha" panose="020B0502040204020203" pitchFamily="34" charset="-79"/>
              </a:rPr>
              <a:t>ב. </a:t>
            </a:r>
            <a:r>
              <a:rPr lang="he-IL" sz="2400" dirty="0">
                <a:latin typeface="Gisha" panose="020B0502040204020203" pitchFamily="34" charset="-79"/>
                <a:cs typeface="Gisha" panose="020B0502040204020203" pitchFamily="34" charset="-79"/>
              </a:rPr>
              <a:t>האם יכול להווצר תזמון, המורכב משתי התנועות הנ"ל, שיסתיים ב- </a:t>
            </a:r>
            <a:r>
              <a:rPr lang="en-US" sz="2400" dirty="0">
                <a:latin typeface="Gisha" panose="020B0502040204020203" pitchFamily="34" charset="-79"/>
                <a:cs typeface="Gisha" panose="020B0502040204020203" pitchFamily="34" charset="-79"/>
              </a:rPr>
              <a:t>Deadlock</a:t>
            </a:r>
            <a:r>
              <a:rPr lang="he-IL" sz="2400" dirty="0">
                <a:latin typeface="Gisha" panose="020B0502040204020203" pitchFamily="34" charset="-79"/>
                <a:cs typeface="Gisha" panose="020B0502040204020203" pitchFamily="34" charset="-79"/>
              </a:rPr>
              <a:t>, גם כאשר שתי   </a:t>
            </a:r>
          </a:p>
          <a:p>
            <a:pPr algn="r" rtl="1">
              <a:lnSpc>
                <a:spcPct val="150000"/>
              </a:lnSpc>
            </a:pPr>
            <a:r>
              <a:rPr lang="he-IL" sz="2400" dirty="0">
                <a:latin typeface="Gisha" panose="020B0502040204020203" pitchFamily="34" charset="-79"/>
                <a:cs typeface="Gisha" panose="020B0502040204020203" pitchFamily="34" charset="-79"/>
              </a:rPr>
              <a:t>    התנועות מקיימות </a:t>
            </a:r>
            <a:r>
              <a:rPr lang="en-US" sz="2400" dirty="0">
                <a:latin typeface="Gisha" panose="020B0502040204020203" pitchFamily="34" charset="-79"/>
                <a:cs typeface="Gisha" panose="020B0502040204020203" pitchFamily="34" charset="-79"/>
              </a:rPr>
              <a:t>2PL</a:t>
            </a:r>
            <a:r>
              <a:rPr lang="he-IL" sz="2400" dirty="0">
                <a:latin typeface="Gisha" panose="020B0502040204020203" pitchFamily="34" charset="-79"/>
                <a:cs typeface="Gisha" panose="020B0502040204020203" pitchFamily="34" charset="-79"/>
              </a:rPr>
              <a:t>? אם כן - תן דוגמא, אם לא – הסבר</a:t>
            </a:r>
            <a:r>
              <a:rPr lang="he-IL" sz="2400" dirty="0" smtClean="0">
                <a:latin typeface="Gisha" panose="020B0502040204020203" pitchFamily="34" charset="-79"/>
                <a:cs typeface="Gisha" panose="020B0502040204020203" pitchFamily="34" charset="-79"/>
              </a:rPr>
              <a:t>.</a:t>
            </a:r>
            <a:r>
              <a:rPr lang="he-IL" sz="2400" dirty="0">
                <a:solidFill>
                  <a:srgbClr val="FF0000"/>
                </a:solidFill>
                <a:latin typeface="Gisha" panose="020B0502040204020203" pitchFamily="34" charset="-79"/>
                <a:cs typeface="Gisha" panose="020B0502040204020203" pitchFamily="34" charset="-79"/>
              </a:rPr>
              <a:t> כן. ניקח לדוגמא את התזמון הבא:</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en-US" sz="2400" dirty="0">
                <a:latin typeface="Gisha" panose="020B0502040204020203" pitchFamily="34" charset="-79"/>
                <a:cs typeface="Gisha" panose="020B0502040204020203" pitchFamily="34" charset="-79"/>
              </a:rPr>
              <a:t>	</a:t>
            </a:r>
            <a:r>
              <a:rPr lang="en-US" sz="2400" dirty="0" smtClean="0">
                <a:latin typeface="Gisha" panose="020B0502040204020203" pitchFamily="34" charset="-79"/>
                <a:cs typeface="Gisha" panose="020B0502040204020203" pitchFamily="34" charset="-79"/>
              </a:rPr>
              <a:t>T1</a:t>
            </a:r>
            <a:r>
              <a:rPr lang="en-US" sz="2400" dirty="0">
                <a:latin typeface="Gisha" panose="020B0502040204020203" pitchFamily="34" charset="-79"/>
                <a:cs typeface="Gisha" panose="020B0502040204020203" pitchFamily="34" charset="-79"/>
              </a:rPr>
              <a:t>: R(A), R(B), W(B)</a:t>
            </a:r>
          </a:p>
          <a:p>
            <a:pPr algn="r" rtl="1">
              <a:lnSpc>
                <a:spcPct val="150000"/>
              </a:lnSpc>
            </a:pPr>
            <a:r>
              <a:rPr lang="en-US" sz="2400" dirty="0">
                <a:latin typeface="Gisha" panose="020B0502040204020203" pitchFamily="34" charset="-79"/>
                <a:cs typeface="Gisha" panose="020B0502040204020203" pitchFamily="34" charset="-79"/>
              </a:rPr>
              <a:t>	</a:t>
            </a:r>
            <a:r>
              <a:rPr lang="en-US" sz="2400" dirty="0" smtClean="0">
                <a:latin typeface="Gisha" panose="020B0502040204020203" pitchFamily="34" charset="-79"/>
                <a:cs typeface="Gisha" panose="020B0502040204020203" pitchFamily="34" charset="-79"/>
              </a:rPr>
              <a:t>T2</a:t>
            </a:r>
            <a:r>
              <a:rPr lang="en-US" sz="2400" dirty="0">
                <a:latin typeface="Gisha" panose="020B0502040204020203" pitchFamily="34" charset="-79"/>
                <a:cs typeface="Gisha" panose="020B0502040204020203" pitchFamily="34" charset="-79"/>
              </a:rPr>
              <a:t>: R(B), R(A), </a:t>
            </a:r>
            <a:r>
              <a:rPr lang="en-US" sz="2400" dirty="0" smtClean="0">
                <a:latin typeface="Gisha" panose="020B0502040204020203" pitchFamily="34" charset="-79"/>
                <a:cs typeface="Gisha" panose="020B0502040204020203" pitchFamily="34" charset="-79"/>
              </a:rPr>
              <a:t>W(A)</a:t>
            </a:r>
            <a:endParaRPr lang="he-IL" sz="2400" dirty="0" smtClean="0">
              <a:latin typeface="Gisha" panose="020B0502040204020203" pitchFamily="34" charset="-79"/>
              <a:cs typeface="Gisha" panose="020B0502040204020203" pitchFamily="34" charset="-79"/>
            </a:endParaRPr>
          </a:p>
          <a:p>
            <a:pPr algn="r" rtl="1">
              <a:lnSpc>
                <a:spcPct val="150000"/>
              </a:lnSpc>
            </a:pPr>
            <a:endParaRPr lang="he-IL" sz="2400" dirty="0" smtClean="0">
              <a:solidFill>
                <a:srgbClr val="FF0000"/>
              </a:solidFill>
              <a:latin typeface="Gisha" panose="020B0502040204020203" pitchFamily="34" charset="-79"/>
              <a:cs typeface="Gisha" panose="020B0502040204020203" pitchFamily="34" charset="-79"/>
            </a:endParaRPr>
          </a:p>
          <a:p>
            <a:pPr algn="r" rtl="1">
              <a:lnSpc>
                <a:spcPct val="150000"/>
              </a:lnSpc>
            </a:pPr>
            <a:endParaRPr lang="he-IL" sz="2400" dirty="0" smtClean="0">
              <a:solidFill>
                <a:srgbClr val="FF0000"/>
              </a:solidFill>
              <a:latin typeface="Gisha" panose="020B0502040204020203" pitchFamily="34" charset="-79"/>
              <a:cs typeface="Gisha" panose="020B0502040204020203" pitchFamily="34" charset="-79"/>
            </a:endParaRPr>
          </a:p>
          <a:p>
            <a:pPr algn="r" rtl="1">
              <a:lnSpc>
                <a:spcPct val="150000"/>
              </a:lnSpc>
            </a:pPr>
            <a:endParaRPr lang="he-IL" sz="2400" dirty="0" smtClean="0">
              <a:solidFill>
                <a:srgbClr val="FF0000"/>
              </a:solidFill>
              <a:latin typeface="Gisha" panose="020B0502040204020203" pitchFamily="34" charset="-79"/>
              <a:cs typeface="Gisha" panose="020B0502040204020203" pitchFamily="34" charset="-79"/>
            </a:endParaRPr>
          </a:p>
          <a:p>
            <a:pPr algn="r" rtl="1">
              <a:lnSpc>
                <a:spcPct val="150000"/>
              </a:lnSpc>
            </a:pPr>
            <a:r>
              <a:rPr lang="he-IL" sz="2400" dirty="0" smtClean="0">
                <a:solidFill>
                  <a:srgbClr val="FF0000"/>
                </a:solidFill>
                <a:latin typeface="Gisha" panose="020B0502040204020203" pitchFamily="34" charset="-79"/>
                <a:cs typeface="Gisha" panose="020B0502040204020203" pitchFamily="34" charset="-79"/>
              </a:rPr>
              <a:t>קיים מעגל בגרף ולכן קיים בתזמון הזה </a:t>
            </a:r>
            <a:r>
              <a:rPr lang="en-US" sz="2400" dirty="0" smtClean="0">
                <a:solidFill>
                  <a:srgbClr val="FF0000"/>
                </a:solidFill>
                <a:latin typeface="Gisha" panose="020B0502040204020203" pitchFamily="34" charset="-79"/>
                <a:cs typeface="Gisha" panose="020B0502040204020203" pitchFamily="34" charset="-79"/>
              </a:rPr>
              <a:t>deadlock</a:t>
            </a:r>
            <a:r>
              <a:rPr lang="he-IL" sz="2400" dirty="0" smtClean="0">
                <a:solidFill>
                  <a:srgbClr val="FF0000"/>
                </a:solidFill>
                <a:latin typeface="Gisha" panose="020B0502040204020203" pitchFamily="34" charset="-79"/>
                <a:cs typeface="Gisha" panose="020B0502040204020203" pitchFamily="34" charset="-79"/>
              </a:rPr>
              <a:t>.</a:t>
            </a:r>
            <a:endParaRPr lang="he-IL" sz="2400" dirty="0">
              <a:solidFill>
                <a:srgbClr val="FF0000"/>
              </a:solidFill>
              <a:latin typeface="Gisha" panose="020B0502040204020203" pitchFamily="34" charset="-79"/>
              <a:cs typeface="Gisha" panose="020B0502040204020203" pitchFamily="34" charset="-79"/>
            </a:endParaRPr>
          </a:p>
        </p:txBody>
      </p:sp>
      <p:graphicFrame>
        <p:nvGraphicFramePr>
          <p:cNvPr id="2" name="Table 1"/>
          <p:cNvGraphicFramePr>
            <a:graphicFrameLocks noGrp="1"/>
          </p:cNvGraphicFramePr>
          <p:nvPr>
            <p:extLst>
              <p:ext uri="{D42A27DB-BD31-4B8C-83A1-F6EECF244321}">
                <p14:modId xmlns:p14="http://schemas.microsoft.com/office/powerpoint/2010/main" val="3124908747"/>
              </p:ext>
            </p:extLst>
          </p:nvPr>
        </p:nvGraphicFramePr>
        <p:xfrm>
          <a:off x="1452704" y="2155699"/>
          <a:ext cx="2391510" cy="4358640"/>
        </p:xfrm>
        <a:graphic>
          <a:graphicData uri="http://schemas.openxmlformats.org/drawingml/2006/table">
            <a:tbl>
              <a:tblPr firstRow="1" bandRow="1">
                <a:tableStyleId>{5C22544A-7EE6-4342-B048-85BDC9FD1C3A}</a:tableStyleId>
              </a:tblPr>
              <a:tblGrid>
                <a:gridCol w="1195755">
                  <a:extLst>
                    <a:ext uri="{9D8B030D-6E8A-4147-A177-3AD203B41FA5}">
                      <a16:colId xmlns:a16="http://schemas.microsoft.com/office/drawing/2014/main" val="20000"/>
                    </a:ext>
                  </a:extLst>
                </a:gridCol>
                <a:gridCol w="1195755">
                  <a:extLst>
                    <a:ext uri="{9D8B030D-6E8A-4147-A177-3AD203B41FA5}">
                      <a16:colId xmlns:a16="http://schemas.microsoft.com/office/drawing/2014/main" val="20001"/>
                    </a:ext>
                  </a:extLst>
                </a:gridCol>
              </a:tblGrid>
              <a:tr h="236908">
                <a:tc>
                  <a:txBody>
                    <a:bodyPr/>
                    <a:lstStyle/>
                    <a:p>
                      <a:r>
                        <a:rPr lang="en-US" sz="1200" dirty="0" smtClean="0"/>
                        <a:t>T</a:t>
                      </a:r>
                      <a:r>
                        <a:rPr lang="he-IL" sz="1200" dirty="0" smtClean="0"/>
                        <a:t>1</a:t>
                      </a:r>
                      <a:endParaRPr lang="en-US" sz="1200" dirty="0"/>
                    </a:p>
                  </a:txBody>
                  <a:tcPr/>
                </a:tc>
                <a:tc>
                  <a:txBody>
                    <a:bodyPr/>
                    <a:lstStyle/>
                    <a:p>
                      <a:r>
                        <a:rPr lang="en-US" sz="1200" dirty="0" smtClean="0"/>
                        <a:t>T</a:t>
                      </a:r>
                      <a:r>
                        <a:rPr lang="he-IL" sz="1200" dirty="0" smtClean="0"/>
                        <a:t>2</a:t>
                      </a:r>
                      <a:endParaRPr lang="en-US" sz="1200" dirty="0"/>
                    </a:p>
                  </a:txBody>
                  <a:tcPr/>
                </a:tc>
                <a:extLst>
                  <a:ext uri="{0D108BD9-81ED-4DB2-BD59-A6C34878D82A}">
                    <a16:rowId xmlns:a16="http://schemas.microsoft.com/office/drawing/2014/main" val="10000"/>
                  </a:ext>
                </a:extLst>
              </a:tr>
              <a:tr h="284290">
                <a:tc>
                  <a:txBody>
                    <a:bodyPr/>
                    <a:lstStyle/>
                    <a:p>
                      <a:r>
                        <a:rPr lang="en-US" sz="1200" dirty="0" smtClean="0">
                          <a:solidFill>
                            <a:srgbClr val="FF0000"/>
                          </a:solidFill>
                        </a:rPr>
                        <a:t>S-LOCK</a:t>
                      </a:r>
                      <a:r>
                        <a:rPr lang="en-US" sz="1200" baseline="0" dirty="0" smtClean="0">
                          <a:solidFill>
                            <a:srgbClr val="FF0000"/>
                          </a:solidFill>
                        </a:rPr>
                        <a:t> (A)</a:t>
                      </a:r>
                      <a:endParaRPr lang="en-US" sz="1200" dirty="0">
                        <a:solidFill>
                          <a:srgbClr val="FF0000"/>
                        </a:solidFill>
                      </a:endParaRPr>
                    </a:p>
                  </a:txBody>
                  <a:tcPr/>
                </a:tc>
                <a:tc>
                  <a:txBody>
                    <a:bodyPr/>
                    <a:lstStyle/>
                    <a:p>
                      <a:endParaRPr lang="en-US" sz="1600"/>
                    </a:p>
                  </a:txBody>
                  <a:tcPr/>
                </a:tc>
                <a:extLst>
                  <a:ext uri="{0D108BD9-81ED-4DB2-BD59-A6C34878D82A}">
                    <a16:rowId xmlns:a16="http://schemas.microsoft.com/office/drawing/2014/main" val="10001"/>
                  </a:ext>
                </a:extLst>
              </a:tr>
              <a:tr h="284290">
                <a:tc>
                  <a:txBody>
                    <a:bodyPr/>
                    <a:lstStyle/>
                    <a:p>
                      <a:endParaRPr lang="en-US" sz="1600"/>
                    </a:p>
                  </a:txBody>
                  <a:tcPr/>
                </a:tc>
                <a:tc>
                  <a:txBody>
                    <a:bodyPr/>
                    <a:lstStyle/>
                    <a:p>
                      <a:r>
                        <a:rPr lang="en-US" sz="1200" dirty="0" smtClean="0">
                          <a:solidFill>
                            <a:srgbClr val="FF0000"/>
                          </a:solidFill>
                        </a:rPr>
                        <a:t>S-LOCK (B)</a:t>
                      </a:r>
                      <a:endParaRPr lang="en-US" sz="1200" dirty="0">
                        <a:solidFill>
                          <a:srgbClr val="FF0000"/>
                        </a:solidFill>
                      </a:endParaRPr>
                    </a:p>
                  </a:txBody>
                  <a:tcPr/>
                </a:tc>
                <a:extLst>
                  <a:ext uri="{0D108BD9-81ED-4DB2-BD59-A6C34878D82A}">
                    <a16:rowId xmlns:a16="http://schemas.microsoft.com/office/drawing/2014/main" val="10002"/>
                  </a:ext>
                </a:extLst>
              </a:tr>
              <a:tr h="284290">
                <a:tc>
                  <a:txBody>
                    <a:bodyPr/>
                    <a:lstStyle/>
                    <a:p>
                      <a:endParaRPr lang="en-US" sz="1600"/>
                    </a:p>
                  </a:txBody>
                  <a:tcPr/>
                </a:tc>
                <a:tc>
                  <a:txBody>
                    <a:bodyPr/>
                    <a:lstStyle/>
                    <a:p>
                      <a:r>
                        <a:rPr lang="en-US" sz="1200" dirty="0" smtClean="0"/>
                        <a:t>R</a:t>
                      </a:r>
                      <a:r>
                        <a:rPr lang="en-US" sz="1200" baseline="0" dirty="0" smtClean="0"/>
                        <a:t> (B)</a:t>
                      </a:r>
                      <a:endParaRPr lang="en-US" sz="1200" dirty="0"/>
                    </a:p>
                  </a:txBody>
                  <a:tcPr/>
                </a:tc>
                <a:extLst>
                  <a:ext uri="{0D108BD9-81ED-4DB2-BD59-A6C34878D82A}">
                    <a16:rowId xmlns:a16="http://schemas.microsoft.com/office/drawing/2014/main" val="10003"/>
                  </a:ext>
                </a:extLst>
              </a:tr>
              <a:tr h="236908">
                <a:tc>
                  <a:txBody>
                    <a:bodyPr/>
                    <a:lstStyle/>
                    <a:p>
                      <a:r>
                        <a:rPr lang="en-US" sz="1200" dirty="0" smtClean="0"/>
                        <a:t>R (A)</a:t>
                      </a:r>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r h="236908">
                <a:tc>
                  <a:txBody>
                    <a:bodyPr/>
                    <a:lstStyle/>
                    <a:p>
                      <a:r>
                        <a:rPr lang="en-US" sz="1200" dirty="0" smtClean="0">
                          <a:solidFill>
                            <a:srgbClr val="FF0000"/>
                          </a:solidFill>
                        </a:rPr>
                        <a:t>X-LOCK (B)</a:t>
                      </a:r>
                      <a:endParaRPr lang="en-US" sz="1200" dirty="0">
                        <a:solidFill>
                          <a:srgbClr val="FF0000"/>
                        </a:solidFill>
                      </a:endParaRPr>
                    </a:p>
                  </a:txBody>
                  <a:tcPr/>
                </a:tc>
                <a:tc>
                  <a:txBody>
                    <a:bodyPr/>
                    <a:lstStyle/>
                    <a:p>
                      <a:endParaRPr lang="en-US" sz="1200" dirty="0"/>
                    </a:p>
                  </a:txBody>
                  <a:tcPr/>
                </a:tc>
                <a:extLst>
                  <a:ext uri="{0D108BD9-81ED-4DB2-BD59-A6C34878D82A}">
                    <a16:rowId xmlns:a16="http://schemas.microsoft.com/office/drawing/2014/main" val="10005"/>
                  </a:ext>
                </a:extLst>
              </a:tr>
              <a:tr h="236908">
                <a:tc>
                  <a:txBody>
                    <a:bodyPr/>
                    <a:lstStyle/>
                    <a:p>
                      <a:endParaRPr lang="en-US" sz="1200" dirty="0">
                        <a:solidFill>
                          <a:srgbClr val="FF0000"/>
                        </a:solidFill>
                      </a:endParaRPr>
                    </a:p>
                  </a:txBody>
                  <a:tcPr/>
                </a:tc>
                <a:tc>
                  <a:txBody>
                    <a:bodyPr/>
                    <a:lstStyle/>
                    <a:p>
                      <a:r>
                        <a:rPr lang="en-US" sz="1200" dirty="0" smtClean="0">
                          <a:solidFill>
                            <a:srgbClr val="FF0000"/>
                          </a:solidFill>
                        </a:rPr>
                        <a:t>X-LOCK (A)</a:t>
                      </a:r>
                      <a:endParaRPr lang="en-US" sz="1200" dirty="0">
                        <a:solidFill>
                          <a:srgbClr val="FF0000"/>
                        </a:solidFill>
                      </a:endParaRPr>
                    </a:p>
                  </a:txBody>
                  <a:tcPr/>
                </a:tc>
                <a:extLst>
                  <a:ext uri="{0D108BD9-81ED-4DB2-BD59-A6C34878D82A}">
                    <a16:rowId xmlns:a16="http://schemas.microsoft.com/office/drawing/2014/main" val="10006"/>
                  </a:ext>
                </a:extLst>
              </a:tr>
              <a:tr h="236908">
                <a:tc>
                  <a:txBody>
                    <a:bodyPr/>
                    <a:lstStyle/>
                    <a:p>
                      <a:endParaRPr lang="en-US" sz="1200" dirty="0">
                        <a:solidFill>
                          <a:srgbClr val="FF0000"/>
                        </a:solidFill>
                      </a:endParaRPr>
                    </a:p>
                  </a:txBody>
                  <a:tcPr/>
                </a:tc>
                <a:tc>
                  <a:txBody>
                    <a:bodyPr/>
                    <a:lstStyle/>
                    <a:p>
                      <a:r>
                        <a:rPr lang="en-US" sz="1200" dirty="0" smtClean="0"/>
                        <a:t>R (A)</a:t>
                      </a:r>
                      <a:endParaRPr lang="en-US" sz="1200" dirty="0"/>
                    </a:p>
                  </a:txBody>
                  <a:tcPr/>
                </a:tc>
                <a:extLst>
                  <a:ext uri="{0D108BD9-81ED-4DB2-BD59-A6C34878D82A}">
                    <a16:rowId xmlns:a16="http://schemas.microsoft.com/office/drawing/2014/main" val="10007"/>
                  </a:ext>
                </a:extLst>
              </a:tr>
              <a:tr h="284290">
                <a:tc>
                  <a:txBody>
                    <a:bodyPr/>
                    <a:lstStyle/>
                    <a:p>
                      <a:endParaRPr lang="en-US" sz="1600" dirty="0"/>
                    </a:p>
                  </a:txBody>
                  <a:tcPr/>
                </a:tc>
                <a:tc>
                  <a:txBody>
                    <a:bodyPr/>
                    <a:lstStyle/>
                    <a:p>
                      <a:r>
                        <a:rPr lang="en-US" sz="1200" dirty="0" smtClean="0"/>
                        <a:t>W (A)</a:t>
                      </a:r>
                      <a:endParaRPr lang="en-US" sz="1200" dirty="0"/>
                    </a:p>
                  </a:txBody>
                  <a:tcPr/>
                </a:tc>
                <a:extLst>
                  <a:ext uri="{0D108BD9-81ED-4DB2-BD59-A6C34878D82A}">
                    <a16:rowId xmlns:a16="http://schemas.microsoft.com/office/drawing/2014/main" val="10008"/>
                  </a:ext>
                </a:extLst>
              </a:tr>
              <a:tr h="236908">
                <a:tc>
                  <a:txBody>
                    <a:bodyPr/>
                    <a:lstStyle/>
                    <a:p>
                      <a:r>
                        <a:rPr lang="en-US" sz="1200" dirty="0" smtClean="0"/>
                        <a:t>R (B)</a:t>
                      </a:r>
                      <a:endParaRPr lang="en-US" sz="1200" dirty="0"/>
                    </a:p>
                  </a:txBody>
                  <a:tcPr/>
                </a:tc>
                <a:tc>
                  <a:txBody>
                    <a:bodyPr/>
                    <a:lstStyle/>
                    <a:p>
                      <a:endParaRPr lang="en-US" sz="1200" dirty="0"/>
                    </a:p>
                  </a:txBody>
                  <a:tcPr/>
                </a:tc>
                <a:extLst>
                  <a:ext uri="{0D108BD9-81ED-4DB2-BD59-A6C34878D82A}">
                    <a16:rowId xmlns:a16="http://schemas.microsoft.com/office/drawing/2014/main" val="10009"/>
                  </a:ext>
                </a:extLst>
              </a:tr>
              <a:tr h="236908">
                <a:tc>
                  <a:txBody>
                    <a:bodyPr/>
                    <a:lstStyle/>
                    <a:p>
                      <a:r>
                        <a:rPr lang="en-US" sz="1200" dirty="0" smtClean="0"/>
                        <a:t>W (B)</a:t>
                      </a:r>
                      <a:endParaRPr lang="en-US" sz="1200" dirty="0"/>
                    </a:p>
                  </a:txBody>
                  <a:tcPr/>
                </a:tc>
                <a:tc>
                  <a:txBody>
                    <a:bodyPr/>
                    <a:lstStyle/>
                    <a:p>
                      <a:endParaRPr lang="en-US" sz="1200" dirty="0"/>
                    </a:p>
                  </a:txBody>
                  <a:tcPr/>
                </a:tc>
                <a:extLst>
                  <a:ext uri="{0D108BD9-81ED-4DB2-BD59-A6C34878D82A}">
                    <a16:rowId xmlns:a16="http://schemas.microsoft.com/office/drawing/2014/main" val="10010"/>
                  </a:ext>
                </a:extLst>
              </a:tr>
              <a:tr h="236908">
                <a:tc>
                  <a:txBody>
                    <a:bodyPr/>
                    <a:lstStyle/>
                    <a:p>
                      <a:r>
                        <a:rPr lang="en-US" sz="1200" dirty="0" smtClean="0">
                          <a:solidFill>
                            <a:srgbClr val="FF0000"/>
                          </a:solidFill>
                        </a:rPr>
                        <a:t>UNLOCK (A)</a:t>
                      </a:r>
                      <a:endParaRPr lang="en-US" sz="1200" dirty="0">
                        <a:solidFill>
                          <a:srgbClr val="FF0000"/>
                        </a:solidFill>
                      </a:endParaRPr>
                    </a:p>
                  </a:txBody>
                  <a:tcPr/>
                </a:tc>
                <a:tc>
                  <a:txBody>
                    <a:bodyPr/>
                    <a:lstStyle/>
                    <a:p>
                      <a:endParaRPr lang="en-US" sz="1200" dirty="0"/>
                    </a:p>
                  </a:txBody>
                  <a:tcPr/>
                </a:tc>
                <a:extLst>
                  <a:ext uri="{0D108BD9-81ED-4DB2-BD59-A6C34878D82A}">
                    <a16:rowId xmlns:a16="http://schemas.microsoft.com/office/drawing/2014/main" val="10011"/>
                  </a:ext>
                </a:extLst>
              </a:tr>
              <a:tr h="236908">
                <a:tc>
                  <a:txBody>
                    <a:bodyPr/>
                    <a:lstStyle/>
                    <a:p>
                      <a:r>
                        <a:rPr lang="en-US" sz="1200" dirty="0" smtClean="0">
                          <a:solidFill>
                            <a:srgbClr val="FF0000"/>
                          </a:solidFill>
                        </a:rPr>
                        <a:t>UNLOCK (B)</a:t>
                      </a:r>
                      <a:endParaRPr lang="en-US" sz="1200" dirty="0">
                        <a:solidFill>
                          <a:srgbClr val="FF0000"/>
                        </a:solidFill>
                      </a:endParaRPr>
                    </a:p>
                  </a:txBody>
                  <a:tcPr/>
                </a:tc>
                <a:tc>
                  <a:txBody>
                    <a:bodyPr/>
                    <a:lstStyle/>
                    <a:p>
                      <a:endParaRPr lang="en-US" sz="1200" dirty="0">
                        <a:solidFill>
                          <a:srgbClr val="FF0000"/>
                        </a:solidFill>
                      </a:endParaRPr>
                    </a:p>
                  </a:txBody>
                  <a:tcPr/>
                </a:tc>
                <a:extLst>
                  <a:ext uri="{0D108BD9-81ED-4DB2-BD59-A6C34878D82A}">
                    <a16:rowId xmlns:a16="http://schemas.microsoft.com/office/drawing/2014/main" val="10012"/>
                  </a:ext>
                </a:extLst>
              </a:tr>
              <a:tr h="236908">
                <a:tc>
                  <a:txBody>
                    <a:bodyPr/>
                    <a:lstStyle/>
                    <a:p>
                      <a:endParaRPr lang="en-US" sz="1200" dirty="0">
                        <a:solidFill>
                          <a:srgbClr val="FF0000"/>
                        </a:solidFill>
                      </a:endParaRPr>
                    </a:p>
                  </a:txBody>
                  <a:tcPr/>
                </a:tc>
                <a:tc>
                  <a:txBody>
                    <a:bodyPr/>
                    <a:lstStyle/>
                    <a:p>
                      <a:r>
                        <a:rPr lang="en-US" sz="1200" dirty="0" smtClean="0">
                          <a:solidFill>
                            <a:srgbClr val="FF0000"/>
                          </a:solidFill>
                        </a:rPr>
                        <a:t>UNLOCK (B)</a:t>
                      </a:r>
                      <a:endParaRPr lang="en-US" sz="1200" dirty="0">
                        <a:solidFill>
                          <a:srgbClr val="FF0000"/>
                        </a:solidFill>
                      </a:endParaRPr>
                    </a:p>
                  </a:txBody>
                  <a:tcPr/>
                </a:tc>
                <a:extLst>
                  <a:ext uri="{0D108BD9-81ED-4DB2-BD59-A6C34878D82A}">
                    <a16:rowId xmlns:a16="http://schemas.microsoft.com/office/drawing/2014/main" val="10013"/>
                  </a:ext>
                </a:extLst>
              </a:tr>
              <a:tr h="236908">
                <a:tc>
                  <a:txBody>
                    <a:bodyPr/>
                    <a:lstStyle/>
                    <a:p>
                      <a:endParaRPr lang="en-US" sz="1200" dirty="0">
                        <a:solidFill>
                          <a:srgbClr val="FF0000"/>
                        </a:solidFill>
                      </a:endParaRPr>
                    </a:p>
                  </a:txBody>
                  <a:tcPr/>
                </a:tc>
                <a:tc>
                  <a:txBody>
                    <a:bodyPr/>
                    <a:lstStyle/>
                    <a:p>
                      <a:r>
                        <a:rPr lang="en-US" sz="1200" dirty="0" smtClean="0">
                          <a:solidFill>
                            <a:srgbClr val="FF0000"/>
                          </a:solidFill>
                        </a:rPr>
                        <a:t>UNLOCK (A)</a:t>
                      </a:r>
                      <a:endParaRPr lang="en-US" sz="1200" dirty="0">
                        <a:solidFill>
                          <a:srgbClr val="FF0000"/>
                        </a:solidFill>
                      </a:endParaRPr>
                    </a:p>
                  </a:txBody>
                  <a:tcPr/>
                </a:tc>
                <a:extLst>
                  <a:ext uri="{0D108BD9-81ED-4DB2-BD59-A6C34878D82A}">
                    <a16:rowId xmlns:a16="http://schemas.microsoft.com/office/drawing/2014/main" val="10014"/>
                  </a:ext>
                </a:extLst>
              </a:tr>
            </a:tbl>
          </a:graphicData>
        </a:graphic>
      </p:graphicFrame>
      <p:sp>
        <p:nvSpPr>
          <p:cNvPr id="6" name="Oval 5"/>
          <p:cNvSpPr/>
          <p:nvPr/>
        </p:nvSpPr>
        <p:spPr>
          <a:xfrm>
            <a:off x="4233037" y="4676910"/>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7" name="Oval 6"/>
          <p:cNvSpPr/>
          <p:nvPr/>
        </p:nvSpPr>
        <p:spPr>
          <a:xfrm>
            <a:off x="7054250" y="4676910"/>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8" name="Straight Arrow Connector 7"/>
          <p:cNvCxnSpPr/>
          <p:nvPr/>
        </p:nvCxnSpPr>
        <p:spPr>
          <a:xfrm flipV="1">
            <a:off x="2258008" y="3013788"/>
            <a:ext cx="485192" cy="8304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164702" y="2659224"/>
            <a:ext cx="718457" cy="12906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7"/>
            <a:endCxn id="7" idx="1"/>
          </p:cNvCxnSpPr>
          <p:nvPr/>
        </p:nvCxnSpPr>
        <p:spPr>
          <a:xfrm>
            <a:off x="4786199" y="4771818"/>
            <a:ext cx="23629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6" idx="5"/>
          </p:cNvCxnSpPr>
          <p:nvPr/>
        </p:nvCxnSpPr>
        <p:spPr>
          <a:xfrm flipH="1">
            <a:off x="4786199" y="5230072"/>
            <a:ext cx="23629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142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58168" y="78723"/>
            <a:ext cx="146386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תרגיל 2</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802587"/>
            <a:ext cx="11741687" cy="2423740"/>
          </a:xfrm>
          <a:prstGeom prst="rect">
            <a:avLst/>
          </a:prstGeom>
          <a:noFill/>
        </p:spPr>
        <p:txBody>
          <a:bodyPr wrap="square" rtlCol="0">
            <a:spAutoFit/>
          </a:bodyPr>
          <a:lstStyle/>
          <a:p>
            <a:pPr algn="r" rtl="1">
              <a:lnSpc>
                <a:spcPct val="150000"/>
              </a:lnSpc>
            </a:pPr>
            <a:r>
              <a:rPr lang="he-IL" dirty="0" smtClean="0">
                <a:latin typeface="Gisha" panose="020B0502040204020203" pitchFamily="34" charset="-79"/>
                <a:cs typeface="Gisha" panose="020B0502040204020203" pitchFamily="34" charset="-79"/>
              </a:rPr>
              <a:t>ההגדרה </a:t>
            </a:r>
            <a:r>
              <a:rPr lang="he-IL" dirty="0">
                <a:latin typeface="Gisha" panose="020B0502040204020203" pitchFamily="34" charset="-79"/>
                <a:cs typeface="Gisha" panose="020B0502040204020203" pitchFamily="34" charset="-79"/>
              </a:rPr>
              <a:t>של  </a:t>
            </a:r>
            <a:r>
              <a:rPr lang="he-IL" dirty="0" smtClean="0">
                <a:latin typeface="Gisha" panose="020B0502040204020203" pitchFamily="34" charset="-79"/>
                <a:cs typeface="Gisha" panose="020B0502040204020203" pitchFamily="34" charset="-79"/>
              </a:rPr>
              <a:t>"</a:t>
            </a:r>
            <a:r>
              <a:rPr lang="he-IL" i="1" dirty="0">
                <a:latin typeface="Gisha" panose="020B0502040204020203" pitchFamily="34" charset="-79"/>
                <a:cs typeface="Gisha" panose="020B0502040204020203" pitchFamily="34" charset="-79"/>
              </a:rPr>
              <a:t>תזמון בר סידור קונפליקט חזק</a:t>
            </a:r>
            <a:r>
              <a:rPr lang="he-IL" dirty="0">
                <a:latin typeface="Gisha" panose="020B0502040204020203" pitchFamily="34" charset="-79"/>
                <a:cs typeface="Gisha" panose="020B0502040204020203" pitchFamily="34" charset="-79"/>
              </a:rPr>
              <a:t>" היא החמרה של תזמון בר סידור קונפליקט, המוגדרת כך: </a:t>
            </a:r>
            <a:r>
              <a:rPr lang="he-IL" dirty="0" smtClean="0">
                <a:latin typeface="Gisha" panose="020B0502040204020203" pitchFamily="34" charset="-79"/>
                <a:cs typeface="Gisha" panose="020B0502040204020203" pitchFamily="34" charset="-79"/>
              </a:rPr>
              <a:t> תזמון </a:t>
            </a:r>
            <a:r>
              <a:rPr lang="en-US" dirty="0" smtClean="0">
                <a:latin typeface="Gisha" panose="020B0502040204020203" pitchFamily="34" charset="-79"/>
                <a:cs typeface="Gisha" panose="020B0502040204020203" pitchFamily="34" charset="-79"/>
              </a:rPr>
              <a:t>S</a:t>
            </a:r>
            <a:r>
              <a:rPr lang="he-IL" dirty="0" smtClean="0">
                <a:latin typeface="Gisha" panose="020B0502040204020203" pitchFamily="34" charset="-79"/>
                <a:cs typeface="Gisha" panose="020B0502040204020203" pitchFamily="34" charset="-79"/>
              </a:rPr>
              <a:t> של </a:t>
            </a:r>
            <a:r>
              <a:rPr lang="en-US" dirty="0" smtClean="0">
                <a:latin typeface="Gisha" panose="020B0502040204020203" pitchFamily="34" charset="-79"/>
                <a:cs typeface="Gisha" panose="020B0502040204020203" pitchFamily="34" charset="-79"/>
              </a:rPr>
              <a:t>n</a:t>
            </a:r>
            <a:r>
              <a:rPr lang="he-IL" dirty="0" smtClean="0">
                <a:latin typeface="Gisha" panose="020B0502040204020203" pitchFamily="34" charset="-79"/>
                <a:cs typeface="Gisha" panose="020B0502040204020203" pitchFamily="34" charset="-79"/>
              </a:rPr>
              <a:t> תנועות</a:t>
            </a:r>
          </a:p>
          <a:p>
            <a:pPr algn="r" rtl="1">
              <a:lnSpc>
                <a:spcPct val="150000"/>
              </a:lnSpc>
            </a:pPr>
            <a:r>
              <a:rPr lang="en-US" dirty="0" smtClean="0">
                <a:latin typeface="Gisha" panose="020B0502040204020203" pitchFamily="34" charset="-79"/>
                <a:cs typeface="Gisha" panose="020B0502040204020203" pitchFamily="34" charset="-79"/>
              </a:rPr>
              <a:t>T1</a:t>
            </a:r>
            <a:r>
              <a:rPr lang="en-US" dirty="0">
                <a:latin typeface="Gisha" panose="020B0502040204020203" pitchFamily="34" charset="-79"/>
                <a:cs typeface="Gisha" panose="020B0502040204020203" pitchFamily="34" charset="-79"/>
              </a:rPr>
              <a:t>, …, </a:t>
            </a:r>
            <a:r>
              <a:rPr lang="en-US" dirty="0" err="1">
                <a:latin typeface="Gisha" panose="020B0502040204020203" pitchFamily="34" charset="-79"/>
                <a:cs typeface="Gisha" panose="020B0502040204020203" pitchFamily="34" charset="-79"/>
              </a:rPr>
              <a:t>Tn</a:t>
            </a:r>
            <a:r>
              <a:rPr lang="en-US" dirty="0">
                <a:latin typeface="Gisha" panose="020B0502040204020203" pitchFamily="34" charset="-79"/>
                <a:cs typeface="Gisha" panose="020B0502040204020203" pitchFamily="34" charset="-79"/>
              </a:rPr>
              <a:t> </a:t>
            </a:r>
            <a:r>
              <a:rPr lang="he-IL" dirty="0" smtClean="0">
                <a:latin typeface="Gisha" panose="020B0502040204020203" pitchFamily="34" charset="-79"/>
                <a:cs typeface="Gisha" panose="020B0502040204020203" pitchFamily="34" charset="-79"/>
              </a:rPr>
              <a:t> מקיים </a:t>
            </a:r>
            <a:r>
              <a:rPr lang="he-IL" dirty="0">
                <a:latin typeface="Gisha" panose="020B0502040204020203" pitchFamily="34" charset="-79"/>
                <a:cs typeface="Gisha" panose="020B0502040204020203" pitchFamily="34" charset="-79"/>
              </a:rPr>
              <a:t>בר סידור קונפליקט חזק אם </a:t>
            </a:r>
            <a:r>
              <a:rPr lang="he-IL" b="1" dirty="0">
                <a:latin typeface="Gisha" panose="020B0502040204020203" pitchFamily="34" charset="-79"/>
                <a:cs typeface="Gisha" panose="020B0502040204020203" pitchFamily="34" charset="-79"/>
              </a:rPr>
              <a:t>לכל</a:t>
            </a:r>
            <a:r>
              <a:rPr lang="he-IL" dirty="0">
                <a:latin typeface="Gisha" panose="020B0502040204020203" pitchFamily="34" charset="-79"/>
                <a:cs typeface="Gisha" panose="020B0502040204020203" pitchFamily="34" charset="-79"/>
              </a:rPr>
              <a:t> תזמון סדרתי </a:t>
            </a:r>
            <a:r>
              <a:rPr lang="en-US" dirty="0">
                <a:latin typeface="Gisha" panose="020B0502040204020203" pitchFamily="34" charset="-79"/>
                <a:cs typeface="Gisha" panose="020B0502040204020203" pitchFamily="34" charset="-79"/>
              </a:rPr>
              <a:t>S’ </a:t>
            </a:r>
            <a:r>
              <a:rPr lang="he-IL" dirty="0" smtClean="0">
                <a:latin typeface="Gisha" panose="020B0502040204020203" pitchFamily="34" charset="-79"/>
                <a:cs typeface="Gisha" panose="020B0502040204020203" pitchFamily="34" charset="-79"/>
              </a:rPr>
              <a:t> של </a:t>
            </a:r>
            <a:r>
              <a:rPr lang="en-US" dirty="0">
                <a:latin typeface="Gisha" panose="020B0502040204020203" pitchFamily="34" charset="-79"/>
                <a:cs typeface="Gisha" panose="020B0502040204020203" pitchFamily="34" charset="-79"/>
              </a:rPr>
              <a:t>T1, …, </a:t>
            </a:r>
            <a:r>
              <a:rPr lang="en-US" dirty="0" err="1">
                <a:latin typeface="Gisha" panose="020B0502040204020203" pitchFamily="34" charset="-79"/>
                <a:cs typeface="Gisha" panose="020B0502040204020203" pitchFamily="34" charset="-79"/>
              </a:rPr>
              <a:t>Tn</a:t>
            </a:r>
            <a:r>
              <a:rPr lang="en-US" dirty="0">
                <a:latin typeface="Gisha" panose="020B0502040204020203" pitchFamily="34" charset="-79"/>
                <a:cs typeface="Gisha" panose="020B0502040204020203" pitchFamily="34" charset="-79"/>
              </a:rPr>
              <a:t> </a:t>
            </a:r>
            <a:r>
              <a:rPr lang="he-IL" dirty="0" smtClean="0">
                <a:latin typeface="Gisha" panose="020B0502040204020203" pitchFamily="34" charset="-79"/>
                <a:cs typeface="Gisha" panose="020B0502040204020203" pitchFamily="34" charset="-79"/>
              </a:rPr>
              <a:t>  מתקיים </a:t>
            </a:r>
            <a:r>
              <a:rPr lang="he-IL" dirty="0">
                <a:latin typeface="Gisha" panose="020B0502040204020203" pitchFamily="34" charset="-79"/>
                <a:cs typeface="Gisha" panose="020B0502040204020203" pitchFamily="34" charset="-79"/>
              </a:rPr>
              <a:t>ש-</a:t>
            </a:r>
            <a:r>
              <a:rPr lang="en-US" dirty="0">
                <a:latin typeface="Gisha" panose="020B0502040204020203" pitchFamily="34" charset="-79"/>
                <a:cs typeface="Gisha" panose="020B0502040204020203" pitchFamily="34" charset="-79"/>
              </a:rPr>
              <a:t>S </a:t>
            </a:r>
            <a:r>
              <a:rPr lang="he-IL" dirty="0" smtClean="0">
                <a:latin typeface="Gisha" panose="020B0502040204020203" pitchFamily="34" charset="-79"/>
                <a:cs typeface="Gisha" panose="020B0502040204020203" pitchFamily="34" charset="-79"/>
              </a:rPr>
              <a:t> שקול </a:t>
            </a:r>
            <a:r>
              <a:rPr lang="he-IL" dirty="0">
                <a:latin typeface="Gisha" panose="020B0502040204020203" pitchFamily="34" charset="-79"/>
                <a:cs typeface="Gisha" panose="020B0502040204020203" pitchFamily="34" charset="-79"/>
              </a:rPr>
              <a:t>קונפליקט </a:t>
            </a:r>
            <a:r>
              <a:rPr lang="he-IL" dirty="0" smtClean="0">
                <a:latin typeface="Gisha" panose="020B0502040204020203" pitchFamily="34" charset="-79"/>
                <a:cs typeface="Gisha" panose="020B0502040204020203" pitchFamily="34" charset="-79"/>
              </a:rPr>
              <a:t>ל-</a:t>
            </a:r>
            <a:r>
              <a:rPr lang="en-US" dirty="0" smtClean="0">
                <a:latin typeface="Gisha" panose="020B0502040204020203" pitchFamily="34" charset="-79"/>
                <a:cs typeface="Gisha" panose="020B0502040204020203" pitchFamily="34" charset="-79"/>
              </a:rPr>
              <a:t>S’</a:t>
            </a:r>
            <a:r>
              <a:rPr lang="he-IL" dirty="0" smtClean="0">
                <a:latin typeface="Gisha" panose="020B0502040204020203" pitchFamily="34" charset="-79"/>
                <a:cs typeface="Gisha" panose="020B0502040204020203" pitchFamily="34" charset="-79"/>
              </a:rPr>
              <a:t>.</a:t>
            </a:r>
          </a:p>
          <a:p>
            <a:pPr algn="r" rtl="1">
              <a:lnSpc>
                <a:spcPct val="150000"/>
              </a:lnSpc>
            </a:pPr>
            <a:endParaRPr lang="he-IL" dirty="0" smtClean="0">
              <a:latin typeface="Gisha" panose="020B0502040204020203" pitchFamily="34" charset="-79"/>
              <a:cs typeface="Gisha" panose="020B0502040204020203" pitchFamily="34" charset="-79"/>
            </a:endParaRPr>
          </a:p>
          <a:p>
            <a:pPr algn="r" rtl="1">
              <a:lnSpc>
                <a:spcPct val="150000"/>
              </a:lnSpc>
            </a:pPr>
            <a:r>
              <a:rPr lang="he-IL" dirty="0" smtClean="0">
                <a:latin typeface="Gisha" panose="020B0502040204020203" pitchFamily="34" charset="-79"/>
                <a:cs typeface="Gisha" panose="020B0502040204020203" pitchFamily="34" charset="-79"/>
              </a:rPr>
              <a:t>האם </a:t>
            </a:r>
            <a:r>
              <a:rPr lang="he-IL" dirty="0">
                <a:latin typeface="Gisha" panose="020B0502040204020203" pitchFamily="34" charset="-79"/>
                <a:cs typeface="Gisha" panose="020B0502040204020203" pitchFamily="34" charset="-79"/>
              </a:rPr>
              <a:t>יכול להתרחש </a:t>
            </a:r>
            <a:r>
              <a:rPr lang="en-US" dirty="0" smtClean="0">
                <a:latin typeface="Gisha" panose="020B0502040204020203" pitchFamily="34" charset="-79"/>
                <a:cs typeface="Gisha" panose="020B0502040204020203" pitchFamily="34" charset="-79"/>
              </a:rPr>
              <a:t>deadlock</a:t>
            </a:r>
            <a:r>
              <a:rPr lang="he-IL" dirty="0" smtClean="0">
                <a:latin typeface="Gisha" panose="020B0502040204020203" pitchFamily="34" charset="-79"/>
                <a:cs typeface="Gisha" panose="020B0502040204020203" pitchFamily="34" charset="-79"/>
              </a:rPr>
              <a:t> </a:t>
            </a:r>
            <a:r>
              <a:rPr lang="he-IL" dirty="0">
                <a:latin typeface="Gisha" panose="020B0502040204020203" pitchFamily="34" charset="-79"/>
                <a:cs typeface="Gisha" panose="020B0502040204020203" pitchFamily="34" charset="-79"/>
              </a:rPr>
              <a:t>בתזמון המקיים בר </a:t>
            </a:r>
            <a:r>
              <a:rPr lang="he-IL">
                <a:latin typeface="Gisha" panose="020B0502040204020203" pitchFamily="34" charset="-79"/>
                <a:cs typeface="Gisha" panose="020B0502040204020203" pitchFamily="34" charset="-79"/>
              </a:rPr>
              <a:t>סדרתיות </a:t>
            </a:r>
            <a:r>
              <a:rPr lang="he-IL" smtClean="0">
                <a:latin typeface="Gisha" panose="020B0502040204020203" pitchFamily="34" charset="-79"/>
                <a:cs typeface="Gisha" panose="020B0502040204020203" pitchFamily="34" charset="-79"/>
              </a:rPr>
              <a:t>קונפליקט חזקה </a:t>
            </a:r>
            <a:r>
              <a:rPr lang="he-IL" dirty="0">
                <a:latin typeface="Gisha" panose="020B0502040204020203" pitchFamily="34" charset="-79"/>
                <a:cs typeface="Gisha" panose="020B0502040204020203" pitchFamily="34" charset="-79"/>
              </a:rPr>
              <a:t>ושכל התנועות בו </a:t>
            </a:r>
            <a:r>
              <a:rPr lang="he-IL" dirty="0" smtClean="0">
                <a:latin typeface="Gisha" panose="020B0502040204020203" pitchFamily="34" charset="-79"/>
                <a:cs typeface="Gisha" panose="020B0502040204020203" pitchFamily="34" charset="-79"/>
              </a:rPr>
              <a:t>מקיימות </a:t>
            </a:r>
            <a:r>
              <a:rPr lang="en-US" dirty="0" smtClean="0">
                <a:latin typeface="Gisha" panose="020B0502040204020203" pitchFamily="34" charset="-79"/>
                <a:cs typeface="Gisha" panose="020B0502040204020203" pitchFamily="34" charset="-79"/>
              </a:rPr>
              <a:t>2PL</a:t>
            </a:r>
            <a:r>
              <a:rPr lang="he-IL" dirty="0" smtClean="0">
                <a:latin typeface="Gisha" panose="020B0502040204020203" pitchFamily="34" charset="-79"/>
                <a:cs typeface="Gisha" panose="020B0502040204020203" pitchFamily="34" charset="-79"/>
              </a:rPr>
              <a:t>?</a:t>
            </a:r>
            <a:endParaRPr lang="he-IL" dirty="0">
              <a:latin typeface="Gisha" panose="020B0502040204020203" pitchFamily="34" charset="-79"/>
              <a:cs typeface="Gisha" panose="020B0502040204020203" pitchFamily="34" charset="-79"/>
            </a:endParaRPr>
          </a:p>
          <a:p>
            <a:pPr algn="r" rtl="1">
              <a:lnSpc>
                <a:spcPct val="150000"/>
              </a:lnSpc>
            </a:pPr>
            <a:r>
              <a:rPr lang="he-IL" dirty="0">
                <a:latin typeface="Gisha" panose="020B0502040204020203" pitchFamily="34" charset="-79"/>
                <a:cs typeface="Gisha" panose="020B0502040204020203" pitchFamily="34" charset="-79"/>
              </a:rPr>
              <a:t>אם כן, תנו דוגמה לכך. אם לא, הוכיחו שלא</a:t>
            </a:r>
            <a:r>
              <a:rPr lang="he-IL" dirty="0" smtClean="0">
                <a:latin typeface="Gisha" panose="020B0502040204020203" pitchFamily="34" charset="-79"/>
                <a:cs typeface="Gisha" panose="020B0502040204020203" pitchFamily="34" charset="-79"/>
              </a:rPr>
              <a:t>.</a:t>
            </a:r>
          </a:p>
          <a:p>
            <a:pPr algn="r" rtl="1">
              <a:lnSpc>
                <a:spcPct val="150000"/>
              </a:lnSpc>
            </a:pPr>
            <a:endParaRPr lang="he-IL" sz="11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594476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spect="1"/>
          </p:cNvSpPr>
          <p:nvPr/>
        </p:nvSpPr>
        <p:spPr>
          <a:xfrm>
            <a:off x="225157" y="682094"/>
            <a:ext cx="11741687" cy="63248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lnSpc>
                <a:spcPct val="150000"/>
              </a:lnSpc>
            </a:pPr>
            <a:r>
              <a:rPr lang="he-IL" dirty="0" smtClean="0">
                <a:latin typeface="Gisha" panose="020B0502040204020203" pitchFamily="34" charset="-79"/>
                <a:cs typeface="Gisha" panose="020B0502040204020203" pitchFamily="34" charset="-79"/>
              </a:rPr>
              <a:t>נניח וקיים התזמון הבא:</a:t>
            </a:r>
          </a:p>
          <a:p>
            <a:pPr algn="r" rtl="1">
              <a:lnSpc>
                <a:spcPct val="150000"/>
              </a:lnSpc>
            </a:pPr>
            <a:r>
              <a:rPr lang="en-US" dirty="0" smtClean="0">
                <a:latin typeface="Gisha" panose="020B0502040204020203" pitchFamily="34" charset="-79"/>
                <a:cs typeface="Gisha" panose="020B0502040204020203" pitchFamily="34" charset="-79"/>
              </a:rPr>
              <a:t>T1: R A</a:t>
            </a:r>
          </a:p>
          <a:p>
            <a:pPr algn="r" rtl="1">
              <a:lnSpc>
                <a:spcPct val="150000"/>
              </a:lnSpc>
            </a:pPr>
            <a:r>
              <a:rPr lang="en-US" dirty="0" smtClean="0">
                <a:latin typeface="Gisha" panose="020B0502040204020203" pitchFamily="34" charset="-79"/>
                <a:cs typeface="Gisha" panose="020B0502040204020203" pitchFamily="34" charset="-79"/>
              </a:rPr>
              <a:t>T2: R B</a:t>
            </a:r>
          </a:p>
          <a:p>
            <a:pPr algn="r" rtl="1">
              <a:lnSpc>
                <a:spcPct val="150000"/>
              </a:lnSpc>
            </a:pPr>
            <a:r>
              <a:rPr lang="en-US" dirty="0">
                <a:latin typeface="Gisha" panose="020B0502040204020203" pitchFamily="34" charset="-79"/>
                <a:cs typeface="Gisha" panose="020B0502040204020203" pitchFamily="34" charset="-79"/>
              </a:rPr>
              <a:t>T2: R </a:t>
            </a:r>
            <a:r>
              <a:rPr lang="en-US" dirty="0" smtClean="0">
                <a:latin typeface="Gisha" panose="020B0502040204020203" pitchFamily="34" charset="-79"/>
                <a:cs typeface="Gisha" panose="020B0502040204020203" pitchFamily="34" charset="-79"/>
              </a:rPr>
              <a:t>A</a:t>
            </a:r>
          </a:p>
          <a:p>
            <a:pPr algn="r" rtl="1">
              <a:lnSpc>
                <a:spcPct val="150000"/>
              </a:lnSpc>
            </a:pPr>
            <a:r>
              <a:rPr lang="en-US" dirty="0" smtClean="0">
                <a:latin typeface="Gisha" panose="020B0502040204020203" pitchFamily="34" charset="-79"/>
                <a:cs typeface="Gisha" panose="020B0502040204020203" pitchFamily="34" charset="-79"/>
              </a:rPr>
              <a:t>T2</a:t>
            </a:r>
            <a:r>
              <a:rPr lang="en-US" dirty="0">
                <a:latin typeface="Gisha" panose="020B0502040204020203" pitchFamily="34" charset="-79"/>
                <a:cs typeface="Gisha" panose="020B0502040204020203" pitchFamily="34" charset="-79"/>
              </a:rPr>
              <a:t>: W </a:t>
            </a:r>
            <a:r>
              <a:rPr lang="en-US" dirty="0" smtClean="0">
                <a:latin typeface="Gisha" panose="020B0502040204020203" pitchFamily="34" charset="-79"/>
                <a:cs typeface="Gisha" panose="020B0502040204020203" pitchFamily="34" charset="-79"/>
              </a:rPr>
              <a:t>B</a:t>
            </a:r>
            <a:r>
              <a:rPr lang="he-IL" dirty="0" smtClean="0">
                <a:latin typeface="Gisha" panose="020B0502040204020203" pitchFamily="34" charset="-79"/>
                <a:cs typeface="Gisha" panose="020B0502040204020203" pitchFamily="34" charset="-79"/>
              </a:rPr>
              <a:t>   </a:t>
            </a:r>
            <a:endParaRPr lang="en-US" dirty="0" smtClean="0">
              <a:latin typeface="Gisha" panose="020B0502040204020203" pitchFamily="34" charset="-79"/>
              <a:cs typeface="Gisha" panose="020B0502040204020203" pitchFamily="34" charset="-79"/>
            </a:endParaRPr>
          </a:p>
          <a:p>
            <a:pPr algn="r" rtl="1">
              <a:lnSpc>
                <a:spcPct val="150000"/>
              </a:lnSpc>
            </a:pPr>
            <a:r>
              <a:rPr lang="en-US" dirty="0" smtClean="0">
                <a:latin typeface="Gisha" panose="020B0502040204020203" pitchFamily="34" charset="-79"/>
                <a:cs typeface="Gisha" panose="020B0502040204020203" pitchFamily="34" charset="-79"/>
              </a:rPr>
              <a:t>T4: R B</a:t>
            </a:r>
          </a:p>
          <a:p>
            <a:pPr algn="r" rtl="1">
              <a:lnSpc>
                <a:spcPct val="150000"/>
              </a:lnSpc>
            </a:pPr>
            <a:r>
              <a:rPr lang="en-US" dirty="0">
                <a:latin typeface="Gisha" panose="020B0502040204020203" pitchFamily="34" charset="-79"/>
                <a:cs typeface="Gisha" panose="020B0502040204020203" pitchFamily="34" charset="-79"/>
              </a:rPr>
              <a:t>T3: </a:t>
            </a:r>
            <a:r>
              <a:rPr lang="en-US" dirty="0" smtClean="0">
                <a:latin typeface="Gisha" panose="020B0502040204020203" pitchFamily="34" charset="-79"/>
                <a:cs typeface="Gisha" panose="020B0502040204020203" pitchFamily="34" charset="-79"/>
              </a:rPr>
              <a:t>W A</a:t>
            </a:r>
          </a:p>
          <a:p>
            <a:pPr algn="r" rtl="1">
              <a:lnSpc>
                <a:spcPct val="150000"/>
              </a:lnSpc>
            </a:pPr>
            <a:r>
              <a:rPr lang="he-IL" dirty="0" smtClean="0">
                <a:latin typeface="Gisha" panose="020B0502040204020203" pitchFamily="34" charset="-79"/>
                <a:cs typeface="Gisha" panose="020B0502040204020203" pitchFamily="34" charset="-79"/>
              </a:rPr>
              <a:t>תזמון סדרתי- </a:t>
            </a:r>
            <a:r>
              <a:rPr lang="en-US" dirty="0" smtClean="0">
                <a:latin typeface="Gisha" panose="020B0502040204020203" pitchFamily="34" charset="-79"/>
                <a:cs typeface="Gisha" panose="020B0502040204020203" pitchFamily="34" charset="-79"/>
              </a:rPr>
              <a:t>           T1&gt;T2&gt;T3&gt;T4</a:t>
            </a:r>
          </a:p>
          <a:p>
            <a:pPr algn="r" rtl="1">
              <a:lnSpc>
                <a:spcPct val="150000"/>
              </a:lnSpc>
            </a:pPr>
            <a:r>
              <a:rPr lang="en-US" dirty="0">
                <a:latin typeface="Gisha" panose="020B0502040204020203" pitchFamily="34" charset="-79"/>
                <a:cs typeface="Gisha" panose="020B0502040204020203" pitchFamily="34" charset="-79"/>
              </a:rPr>
              <a:t>T1: R </a:t>
            </a:r>
            <a:r>
              <a:rPr lang="en-US" dirty="0" smtClean="0">
                <a:latin typeface="Gisha" panose="020B0502040204020203" pitchFamily="34" charset="-79"/>
                <a:cs typeface="Gisha" panose="020B0502040204020203" pitchFamily="34" charset="-79"/>
              </a:rPr>
              <a:t>A</a:t>
            </a:r>
          </a:p>
          <a:p>
            <a:pPr algn="r" rtl="1">
              <a:lnSpc>
                <a:spcPct val="150000"/>
              </a:lnSpc>
            </a:pPr>
            <a:r>
              <a:rPr lang="en-US" dirty="0" smtClean="0">
                <a:latin typeface="Gisha" panose="020B0502040204020203" pitchFamily="34" charset="-79"/>
                <a:cs typeface="Gisha" panose="020B0502040204020203" pitchFamily="34" charset="-79"/>
              </a:rPr>
              <a:t>T2</a:t>
            </a:r>
            <a:r>
              <a:rPr lang="en-US" dirty="0">
                <a:latin typeface="Gisha" panose="020B0502040204020203" pitchFamily="34" charset="-79"/>
                <a:cs typeface="Gisha" panose="020B0502040204020203" pitchFamily="34" charset="-79"/>
              </a:rPr>
              <a:t>: R </a:t>
            </a:r>
            <a:r>
              <a:rPr lang="en-US" dirty="0" smtClean="0">
                <a:latin typeface="Gisha" panose="020B0502040204020203" pitchFamily="34" charset="-79"/>
                <a:cs typeface="Gisha" panose="020B0502040204020203" pitchFamily="34" charset="-79"/>
              </a:rPr>
              <a:t>B</a:t>
            </a:r>
          </a:p>
          <a:p>
            <a:pPr algn="r" rtl="1">
              <a:lnSpc>
                <a:spcPct val="150000"/>
              </a:lnSpc>
            </a:pPr>
            <a:r>
              <a:rPr lang="en-US" dirty="0">
                <a:latin typeface="Gisha" panose="020B0502040204020203" pitchFamily="34" charset="-79"/>
                <a:cs typeface="Gisha" panose="020B0502040204020203" pitchFamily="34" charset="-79"/>
              </a:rPr>
              <a:t>T2: W B</a:t>
            </a:r>
          </a:p>
          <a:p>
            <a:pPr algn="r" rtl="1">
              <a:lnSpc>
                <a:spcPct val="150000"/>
              </a:lnSpc>
            </a:pPr>
            <a:r>
              <a:rPr lang="en-US" dirty="0">
                <a:latin typeface="Gisha" panose="020B0502040204020203" pitchFamily="34" charset="-79"/>
                <a:cs typeface="Gisha" panose="020B0502040204020203" pitchFamily="34" charset="-79"/>
              </a:rPr>
              <a:t>T2: R </a:t>
            </a:r>
            <a:r>
              <a:rPr lang="en-US" dirty="0" smtClean="0">
                <a:latin typeface="Gisha" panose="020B0502040204020203" pitchFamily="34" charset="-79"/>
                <a:cs typeface="Gisha" panose="020B0502040204020203" pitchFamily="34" charset="-79"/>
              </a:rPr>
              <a:t>A</a:t>
            </a:r>
            <a:endParaRPr lang="en-US" dirty="0">
              <a:latin typeface="Gisha" panose="020B0502040204020203" pitchFamily="34" charset="-79"/>
              <a:cs typeface="Gisha" panose="020B0502040204020203" pitchFamily="34" charset="-79"/>
            </a:endParaRPr>
          </a:p>
          <a:p>
            <a:pPr algn="r" rtl="1">
              <a:lnSpc>
                <a:spcPct val="150000"/>
              </a:lnSpc>
            </a:pPr>
            <a:r>
              <a:rPr lang="en-US" dirty="0">
                <a:latin typeface="Gisha" panose="020B0502040204020203" pitchFamily="34" charset="-79"/>
                <a:cs typeface="Gisha" panose="020B0502040204020203" pitchFamily="34" charset="-79"/>
              </a:rPr>
              <a:t>T3: </a:t>
            </a:r>
            <a:r>
              <a:rPr lang="en-US" dirty="0" smtClean="0">
                <a:latin typeface="Gisha" panose="020B0502040204020203" pitchFamily="34" charset="-79"/>
                <a:cs typeface="Gisha" panose="020B0502040204020203" pitchFamily="34" charset="-79"/>
              </a:rPr>
              <a:t>W A</a:t>
            </a:r>
            <a:endParaRPr lang="en-US" dirty="0">
              <a:latin typeface="Gisha" panose="020B0502040204020203" pitchFamily="34" charset="-79"/>
              <a:cs typeface="Gisha" panose="020B0502040204020203" pitchFamily="34" charset="-79"/>
            </a:endParaRPr>
          </a:p>
          <a:p>
            <a:pPr algn="r" rtl="1">
              <a:lnSpc>
                <a:spcPct val="150000"/>
              </a:lnSpc>
            </a:pPr>
            <a:r>
              <a:rPr lang="en-US" dirty="0">
                <a:latin typeface="Gisha" panose="020B0502040204020203" pitchFamily="34" charset="-79"/>
                <a:cs typeface="Gisha" panose="020B0502040204020203" pitchFamily="34" charset="-79"/>
              </a:rPr>
              <a:t>T4: R B</a:t>
            </a:r>
          </a:p>
          <a:p>
            <a:pPr algn="r" rtl="1">
              <a:lnSpc>
                <a:spcPct val="150000"/>
              </a:lnSpc>
            </a:pPr>
            <a:endParaRPr lang="en-US" dirty="0">
              <a:latin typeface="Gisha" panose="020B0502040204020203" pitchFamily="34" charset="-79"/>
              <a:cs typeface="Gisha" panose="020B0502040204020203" pitchFamily="34" charset="-79"/>
            </a:endParaRPr>
          </a:p>
        </p:txBody>
      </p:sp>
      <p:sp>
        <p:nvSpPr>
          <p:cNvPr id="22" name="TextBox 21"/>
          <p:cNvSpPr txBox="1"/>
          <p:nvPr/>
        </p:nvSpPr>
        <p:spPr>
          <a:xfrm>
            <a:off x="9421638" y="78723"/>
            <a:ext cx="260039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פתרון: תרגיל 2</a:t>
            </a:r>
            <a:endParaRPr lang="en-US" sz="2800" b="1" dirty="0">
              <a:solidFill>
                <a:schemeClr val="bg1"/>
              </a:solidFill>
              <a:latin typeface="Segoe UI" panose="020B0502040204020203" pitchFamily="34" charset="0"/>
              <a:cs typeface="Segoe UI" panose="020B0502040204020203" pitchFamily="34" charset="0"/>
            </a:endParaRPr>
          </a:p>
        </p:txBody>
      </p:sp>
      <p:sp>
        <p:nvSpPr>
          <p:cNvPr id="7" name="Freeform 1"/>
          <p:cNvSpPr/>
          <p:nvPr/>
        </p:nvSpPr>
        <p:spPr>
          <a:xfrm>
            <a:off x="10753377" y="1335805"/>
            <a:ext cx="328209" cy="2108515"/>
          </a:xfrm>
          <a:custGeom>
            <a:avLst/>
            <a:gdLst>
              <a:gd name="connsiteX0" fmla="*/ 221999 w 239754"/>
              <a:gd name="connsiteY0" fmla="*/ 0 h 825623"/>
              <a:gd name="connsiteX1" fmla="*/ 57 w 239754"/>
              <a:gd name="connsiteY1" fmla="*/ 284085 h 825623"/>
              <a:gd name="connsiteX2" fmla="*/ 239754 w 239754"/>
              <a:gd name="connsiteY2" fmla="*/ 825623 h 825623"/>
            </a:gdLst>
            <a:ahLst/>
            <a:cxnLst>
              <a:cxn ang="0">
                <a:pos x="connsiteX0" y="connsiteY0"/>
              </a:cxn>
              <a:cxn ang="0">
                <a:pos x="connsiteX1" y="connsiteY1"/>
              </a:cxn>
              <a:cxn ang="0">
                <a:pos x="connsiteX2" y="connsiteY2"/>
              </a:cxn>
            </a:cxnLst>
            <a:rect l="l" t="t" r="r" b="b"/>
            <a:pathLst>
              <a:path w="239754" h="825623">
                <a:moveTo>
                  <a:pt x="221999" y="0"/>
                </a:moveTo>
                <a:cubicBezTo>
                  <a:pt x="109548" y="73240"/>
                  <a:pt x="-2902" y="146481"/>
                  <a:pt x="57" y="284085"/>
                </a:cubicBezTo>
                <a:cubicBezTo>
                  <a:pt x="3016" y="421689"/>
                  <a:pt x="121385" y="623656"/>
                  <a:pt x="239754" y="82562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Freeform 2"/>
          <p:cNvSpPr/>
          <p:nvPr/>
        </p:nvSpPr>
        <p:spPr>
          <a:xfrm>
            <a:off x="10656939" y="2228079"/>
            <a:ext cx="310818" cy="1216241"/>
          </a:xfrm>
          <a:custGeom>
            <a:avLst/>
            <a:gdLst>
              <a:gd name="connsiteX0" fmla="*/ 284185 w 310818"/>
              <a:gd name="connsiteY0" fmla="*/ 0 h 1216241"/>
              <a:gd name="connsiteX1" fmla="*/ 99 w 310818"/>
              <a:gd name="connsiteY1" fmla="*/ 470516 h 1216241"/>
              <a:gd name="connsiteX2" fmla="*/ 310818 w 310818"/>
              <a:gd name="connsiteY2" fmla="*/ 1216241 h 1216241"/>
            </a:gdLst>
            <a:ahLst/>
            <a:cxnLst>
              <a:cxn ang="0">
                <a:pos x="connsiteX0" y="connsiteY0"/>
              </a:cxn>
              <a:cxn ang="0">
                <a:pos x="connsiteX1" y="connsiteY1"/>
              </a:cxn>
              <a:cxn ang="0">
                <a:pos x="connsiteX2" y="connsiteY2"/>
              </a:cxn>
            </a:cxnLst>
            <a:rect l="l" t="t" r="r" b="b"/>
            <a:pathLst>
              <a:path w="310818" h="1216241">
                <a:moveTo>
                  <a:pt x="284185" y="0"/>
                </a:moveTo>
                <a:cubicBezTo>
                  <a:pt x="139922" y="133904"/>
                  <a:pt x="-4340" y="267809"/>
                  <a:pt x="99" y="470516"/>
                </a:cubicBezTo>
                <a:cubicBezTo>
                  <a:pt x="4538" y="673223"/>
                  <a:pt x="157678" y="944732"/>
                  <a:pt x="310818" y="121624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Freeform 5"/>
          <p:cNvSpPr/>
          <p:nvPr/>
        </p:nvSpPr>
        <p:spPr>
          <a:xfrm>
            <a:off x="10957514" y="2521042"/>
            <a:ext cx="71236" cy="427094"/>
          </a:xfrm>
          <a:custGeom>
            <a:avLst/>
            <a:gdLst>
              <a:gd name="connsiteX0" fmla="*/ 71236 w 71236"/>
              <a:gd name="connsiteY0" fmla="*/ 9844 h 427094"/>
              <a:gd name="connsiteX1" fmla="*/ 214 w 71236"/>
              <a:gd name="connsiteY1" fmla="*/ 54232 h 427094"/>
              <a:gd name="connsiteX2" fmla="*/ 53480 w 71236"/>
              <a:gd name="connsiteY2" fmla="*/ 427094 h 427094"/>
            </a:gdLst>
            <a:ahLst/>
            <a:cxnLst>
              <a:cxn ang="0">
                <a:pos x="connsiteX0" y="connsiteY0"/>
              </a:cxn>
              <a:cxn ang="0">
                <a:pos x="connsiteX1" y="connsiteY1"/>
              </a:cxn>
              <a:cxn ang="0">
                <a:pos x="connsiteX2" y="connsiteY2"/>
              </a:cxn>
            </a:cxnLst>
            <a:rect l="l" t="t" r="r" b="b"/>
            <a:pathLst>
              <a:path w="71236" h="427094">
                <a:moveTo>
                  <a:pt x="71236" y="9844"/>
                </a:moveTo>
                <a:cubicBezTo>
                  <a:pt x="37204" y="-2733"/>
                  <a:pt x="3173" y="-15310"/>
                  <a:pt x="214" y="54232"/>
                </a:cubicBezTo>
                <a:cubicBezTo>
                  <a:pt x="-2745" y="123774"/>
                  <a:pt x="25367" y="275434"/>
                  <a:pt x="53480" y="42709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Oval 6"/>
          <p:cNvSpPr/>
          <p:nvPr/>
        </p:nvSpPr>
        <p:spPr>
          <a:xfrm>
            <a:off x="5121679" y="190404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T1</a:t>
            </a:r>
            <a:endParaRPr lang="en-US" dirty="0"/>
          </a:p>
        </p:txBody>
      </p:sp>
      <p:sp>
        <p:nvSpPr>
          <p:cNvPr id="11" name="Oval 8"/>
          <p:cNvSpPr/>
          <p:nvPr/>
        </p:nvSpPr>
        <p:spPr>
          <a:xfrm>
            <a:off x="7074767" y="125597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T2</a:t>
            </a:r>
            <a:endParaRPr lang="en-US" dirty="0"/>
          </a:p>
        </p:txBody>
      </p:sp>
      <p:sp>
        <p:nvSpPr>
          <p:cNvPr id="12" name="Oval 9"/>
          <p:cNvSpPr/>
          <p:nvPr/>
        </p:nvSpPr>
        <p:spPr>
          <a:xfrm>
            <a:off x="8894689" y="217037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T3</a:t>
            </a:r>
            <a:endParaRPr lang="en-US" dirty="0"/>
          </a:p>
        </p:txBody>
      </p:sp>
      <p:sp>
        <p:nvSpPr>
          <p:cNvPr id="13" name="Oval 10"/>
          <p:cNvSpPr/>
          <p:nvPr/>
        </p:nvSpPr>
        <p:spPr>
          <a:xfrm>
            <a:off x="7025911" y="3138040"/>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T4</a:t>
            </a:r>
            <a:endParaRPr lang="en-US" dirty="0"/>
          </a:p>
        </p:txBody>
      </p:sp>
      <p:cxnSp>
        <p:nvCxnSpPr>
          <p:cNvPr id="14" name="Straight Arrow Connector 11"/>
          <p:cNvCxnSpPr>
            <a:stCxn id="10" idx="6"/>
            <a:endCxn id="12" idx="2"/>
          </p:cNvCxnSpPr>
          <p:nvPr/>
        </p:nvCxnSpPr>
        <p:spPr>
          <a:xfrm>
            <a:off x="5769749" y="2228079"/>
            <a:ext cx="3124940" cy="2663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3"/>
          <p:cNvCxnSpPr>
            <a:stCxn id="11" idx="4"/>
          </p:cNvCxnSpPr>
          <p:nvPr/>
        </p:nvCxnSpPr>
        <p:spPr>
          <a:xfrm>
            <a:off x="7398802" y="1904044"/>
            <a:ext cx="11577" cy="1233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6"/>
          <p:cNvCxnSpPr>
            <a:stCxn id="11" idx="6"/>
            <a:endCxn id="12" idx="1"/>
          </p:cNvCxnSpPr>
          <p:nvPr/>
        </p:nvCxnSpPr>
        <p:spPr>
          <a:xfrm>
            <a:off x="7722837" y="1580009"/>
            <a:ext cx="1266760" cy="68527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Freeform 1"/>
          <p:cNvSpPr/>
          <p:nvPr/>
        </p:nvSpPr>
        <p:spPr>
          <a:xfrm>
            <a:off x="10656939" y="4284540"/>
            <a:ext cx="275286" cy="1628580"/>
          </a:xfrm>
          <a:custGeom>
            <a:avLst/>
            <a:gdLst>
              <a:gd name="connsiteX0" fmla="*/ 221999 w 239754"/>
              <a:gd name="connsiteY0" fmla="*/ 0 h 825623"/>
              <a:gd name="connsiteX1" fmla="*/ 57 w 239754"/>
              <a:gd name="connsiteY1" fmla="*/ 284085 h 825623"/>
              <a:gd name="connsiteX2" fmla="*/ 239754 w 239754"/>
              <a:gd name="connsiteY2" fmla="*/ 825623 h 825623"/>
            </a:gdLst>
            <a:ahLst/>
            <a:cxnLst>
              <a:cxn ang="0">
                <a:pos x="connsiteX0" y="connsiteY0"/>
              </a:cxn>
              <a:cxn ang="0">
                <a:pos x="connsiteX1" y="connsiteY1"/>
              </a:cxn>
              <a:cxn ang="0">
                <a:pos x="connsiteX2" y="connsiteY2"/>
              </a:cxn>
            </a:cxnLst>
            <a:rect l="l" t="t" r="r" b="b"/>
            <a:pathLst>
              <a:path w="239754" h="825623">
                <a:moveTo>
                  <a:pt x="221999" y="0"/>
                </a:moveTo>
                <a:cubicBezTo>
                  <a:pt x="109548" y="73240"/>
                  <a:pt x="-2902" y="146481"/>
                  <a:pt x="57" y="284085"/>
                </a:cubicBezTo>
                <a:cubicBezTo>
                  <a:pt x="3016" y="421689"/>
                  <a:pt x="121385" y="623656"/>
                  <a:pt x="239754" y="82562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1"/>
          <p:cNvSpPr/>
          <p:nvPr/>
        </p:nvSpPr>
        <p:spPr>
          <a:xfrm>
            <a:off x="10993132" y="5450908"/>
            <a:ext cx="88455" cy="542363"/>
          </a:xfrm>
          <a:custGeom>
            <a:avLst/>
            <a:gdLst>
              <a:gd name="connsiteX0" fmla="*/ 221999 w 239754"/>
              <a:gd name="connsiteY0" fmla="*/ 0 h 825623"/>
              <a:gd name="connsiteX1" fmla="*/ 57 w 239754"/>
              <a:gd name="connsiteY1" fmla="*/ 284085 h 825623"/>
              <a:gd name="connsiteX2" fmla="*/ 239754 w 239754"/>
              <a:gd name="connsiteY2" fmla="*/ 825623 h 825623"/>
            </a:gdLst>
            <a:ahLst/>
            <a:cxnLst>
              <a:cxn ang="0">
                <a:pos x="connsiteX0" y="connsiteY0"/>
              </a:cxn>
              <a:cxn ang="0">
                <a:pos x="connsiteX1" y="connsiteY1"/>
              </a:cxn>
              <a:cxn ang="0">
                <a:pos x="connsiteX2" y="connsiteY2"/>
              </a:cxn>
            </a:cxnLst>
            <a:rect l="l" t="t" r="r" b="b"/>
            <a:pathLst>
              <a:path w="239754" h="825623">
                <a:moveTo>
                  <a:pt x="221999" y="0"/>
                </a:moveTo>
                <a:cubicBezTo>
                  <a:pt x="109548" y="73240"/>
                  <a:pt x="-2902" y="146481"/>
                  <a:pt x="57" y="284085"/>
                </a:cubicBezTo>
                <a:cubicBezTo>
                  <a:pt x="3016" y="421689"/>
                  <a:pt x="121385" y="623656"/>
                  <a:pt x="239754" y="82562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Freeform 1"/>
          <p:cNvSpPr/>
          <p:nvPr/>
        </p:nvSpPr>
        <p:spPr>
          <a:xfrm>
            <a:off x="10753378" y="5094803"/>
            <a:ext cx="243741" cy="1275517"/>
          </a:xfrm>
          <a:custGeom>
            <a:avLst/>
            <a:gdLst>
              <a:gd name="connsiteX0" fmla="*/ 221999 w 239754"/>
              <a:gd name="connsiteY0" fmla="*/ 0 h 825623"/>
              <a:gd name="connsiteX1" fmla="*/ 57 w 239754"/>
              <a:gd name="connsiteY1" fmla="*/ 284085 h 825623"/>
              <a:gd name="connsiteX2" fmla="*/ 239754 w 239754"/>
              <a:gd name="connsiteY2" fmla="*/ 825623 h 825623"/>
            </a:gdLst>
            <a:ahLst/>
            <a:cxnLst>
              <a:cxn ang="0">
                <a:pos x="connsiteX0" y="connsiteY0"/>
              </a:cxn>
              <a:cxn ang="0">
                <a:pos x="connsiteX1" y="connsiteY1"/>
              </a:cxn>
              <a:cxn ang="0">
                <a:pos x="connsiteX2" y="connsiteY2"/>
              </a:cxn>
            </a:cxnLst>
            <a:rect l="l" t="t" r="r" b="b"/>
            <a:pathLst>
              <a:path w="239754" h="825623">
                <a:moveTo>
                  <a:pt x="221999" y="0"/>
                </a:moveTo>
                <a:cubicBezTo>
                  <a:pt x="109548" y="73240"/>
                  <a:pt x="-2902" y="146481"/>
                  <a:pt x="57" y="284085"/>
                </a:cubicBezTo>
                <a:cubicBezTo>
                  <a:pt x="3016" y="421689"/>
                  <a:pt x="121385" y="623656"/>
                  <a:pt x="239754" y="82562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Oval 6"/>
          <p:cNvSpPr/>
          <p:nvPr/>
        </p:nvSpPr>
        <p:spPr>
          <a:xfrm>
            <a:off x="5411239" y="457104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T1</a:t>
            </a:r>
            <a:endParaRPr lang="en-US" dirty="0"/>
          </a:p>
        </p:txBody>
      </p:sp>
      <p:sp>
        <p:nvSpPr>
          <p:cNvPr id="23" name="Oval 8"/>
          <p:cNvSpPr/>
          <p:nvPr/>
        </p:nvSpPr>
        <p:spPr>
          <a:xfrm>
            <a:off x="7364327" y="392297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T2</a:t>
            </a:r>
            <a:endParaRPr lang="en-US" dirty="0"/>
          </a:p>
        </p:txBody>
      </p:sp>
      <p:sp>
        <p:nvSpPr>
          <p:cNvPr id="24" name="Oval 9"/>
          <p:cNvSpPr/>
          <p:nvPr/>
        </p:nvSpPr>
        <p:spPr>
          <a:xfrm>
            <a:off x="9184249" y="483737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T3</a:t>
            </a:r>
            <a:endParaRPr lang="en-US" dirty="0"/>
          </a:p>
        </p:txBody>
      </p:sp>
      <p:sp>
        <p:nvSpPr>
          <p:cNvPr id="25" name="Oval 10"/>
          <p:cNvSpPr/>
          <p:nvPr/>
        </p:nvSpPr>
        <p:spPr>
          <a:xfrm>
            <a:off x="7315471" y="5805040"/>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T4</a:t>
            </a:r>
            <a:endParaRPr lang="en-US" dirty="0"/>
          </a:p>
        </p:txBody>
      </p:sp>
      <p:cxnSp>
        <p:nvCxnSpPr>
          <p:cNvPr id="26" name="Straight Arrow Connector 11"/>
          <p:cNvCxnSpPr>
            <a:stCxn id="21" idx="6"/>
            <a:endCxn id="24" idx="2"/>
          </p:cNvCxnSpPr>
          <p:nvPr/>
        </p:nvCxnSpPr>
        <p:spPr>
          <a:xfrm>
            <a:off x="6059309" y="4895079"/>
            <a:ext cx="3124940" cy="2663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3"/>
          <p:cNvCxnSpPr>
            <a:stCxn id="23" idx="4"/>
            <a:endCxn id="25" idx="1"/>
          </p:cNvCxnSpPr>
          <p:nvPr/>
        </p:nvCxnSpPr>
        <p:spPr>
          <a:xfrm flipH="1">
            <a:off x="7410379" y="4571044"/>
            <a:ext cx="277983" cy="13289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16"/>
          <p:cNvCxnSpPr>
            <a:endCxn id="24" idx="1"/>
          </p:cNvCxnSpPr>
          <p:nvPr/>
        </p:nvCxnSpPr>
        <p:spPr>
          <a:xfrm>
            <a:off x="7963541" y="4341917"/>
            <a:ext cx="1315616" cy="590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48640" y="3657600"/>
            <a:ext cx="4573039" cy="3000821"/>
          </a:xfrm>
          <a:prstGeom prst="rect">
            <a:avLst/>
          </a:prstGeom>
          <a:noFill/>
        </p:spPr>
        <p:txBody>
          <a:bodyPr wrap="square" rtlCol="1">
            <a:spAutoFit/>
          </a:bodyPr>
          <a:lstStyle/>
          <a:p>
            <a:pPr algn="r" rtl="1">
              <a:lnSpc>
                <a:spcPct val="150000"/>
              </a:lnSpc>
            </a:pPr>
            <a:r>
              <a:rPr lang="he-IL" dirty="0">
                <a:latin typeface="Gisha" panose="020B0502040204020203" pitchFamily="34" charset="-79"/>
                <a:cs typeface="Gisha" panose="020B0502040204020203" pitchFamily="34" charset="-79"/>
              </a:rPr>
              <a:t>תזמון סדרתי- </a:t>
            </a:r>
            <a:r>
              <a:rPr lang="en-US" dirty="0">
                <a:latin typeface="Gisha" panose="020B0502040204020203" pitchFamily="34" charset="-79"/>
                <a:cs typeface="Gisha" panose="020B0502040204020203" pitchFamily="34" charset="-79"/>
              </a:rPr>
              <a:t>     </a:t>
            </a:r>
            <a:r>
              <a:rPr lang="en-US" dirty="0" smtClean="0">
                <a:latin typeface="Gisha" panose="020B0502040204020203" pitchFamily="34" charset="-79"/>
                <a:cs typeface="Gisha" panose="020B0502040204020203" pitchFamily="34" charset="-79"/>
              </a:rPr>
              <a:t>      T3&gt;T1&gt;T2&gt;T4</a:t>
            </a:r>
            <a:endParaRPr lang="he-IL" dirty="0" smtClean="0">
              <a:latin typeface="Gisha" panose="020B0502040204020203" pitchFamily="34" charset="-79"/>
              <a:cs typeface="Gisha" panose="020B0502040204020203" pitchFamily="34" charset="-79"/>
            </a:endParaRPr>
          </a:p>
          <a:p>
            <a:pPr algn="r" rtl="1">
              <a:lnSpc>
                <a:spcPct val="150000"/>
              </a:lnSpc>
            </a:pPr>
            <a:r>
              <a:rPr lang="en-US" dirty="0">
                <a:latin typeface="Gisha" panose="020B0502040204020203" pitchFamily="34" charset="-79"/>
                <a:cs typeface="Gisha" panose="020B0502040204020203" pitchFamily="34" charset="-79"/>
              </a:rPr>
              <a:t>T3: W </a:t>
            </a:r>
            <a:r>
              <a:rPr lang="en-US" dirty="0" smtClean="0">
                <a:latin typeface="Gisha" panose="020B0502040204020203" pitchFamily="34" charset="-79"/>
                <a:cs typeface="Gisha" panose="020B0502040204020203" pitchFamily="34" charset="-79"/>
              </a:rPr>
              <a:t>A</a:t>
            </a:r>
            <a:endParaRPr lang="en-US" dirty="0">
              <a:latin typeface="Gisha" panose="020B0502040204020203" pitchFamily="34" charset="-79"/>
              <a:cs typeface="Gisha" panose="020B0502040204020203" pitchFamily="34" charset="-79"/>
            </a:endParaRPr>
          </a:p>
          <a:p>
            <a:pPr algn="r" rtl="1">
              <a:lnSpc>
                <a:spcPct val="150000"/>
              </a:lnSpc>
            </a:pPr>
            <a:r>
              <a:rPr lang="en-US" dirty="0">
                <a:latin typeface="Gisha" panose="020B0502040204020203" pitchFamily="34" charset="-79"/>
                <a:cs typeface="Gisha" panose="020B0502040204020203" pitchFamily="34" charset="-79"/>
              </a:rPr>
              <a:t>T1: R A</a:t>
            </a:r>
          </a:p>
          <a:p>
            <a:pPr algn="r" rtl="1">
              <a:lnSpc>
                <a:spcPct val="150000"/>
              </a:lnSpc>
            </a:pPr>
            <a:r>
              <a:rPr lang="en-US" dirty="0">
                <a:latin typeface="Gisha" panose="020B0502040204020203" pitchFamily="34" charset="-79"/>
                <a:cs typeface="Gisha" panose="020B0502040204020203" pitchFamily="34" charset="-79"/>
              </a:rPr>
              <a:t>T2: R B</a:t>
            </a:r>
          </a:p>
          <a:p>
            <a:pPr algn="r" rtl="1">
              <a:lnSpc>
                <a:spcPct val="150000"/>
              </a:lnSpc>
            </a:pPr>
            <a:r>
              <a:rPr lang="en-US" dirty="0">
                <a:latin typeface="Gisha" panose="020B0502040204020203" pitchFamily="34" charset="-79"/>
                <a:cs typeface="Gisha" panose="020B0502040204020203" pitchFamily="34" charset="-79"/>
              </a:rPr>
              <a:t>T2: W B</a:t>
            </a:r>
          </a:p>
          <a:p>
            <a:pPr algn="r" rtl="1">
              <a:lnSpc>
                <a:spcPct val="150000"/>
              </a:lnSpc>
            </a:pPr>
            <a:r>
              <a:rPr lang="en-US" dirty="0">
                <a:latin typeface="Gisha" panose="020B0502040204020203" pitchFamily="34" charset="-79"/>
                <a:cs typeface="Gisha" panose="020B0502040204020203" pitchFamily="34" charset="-79"/>
              </a:rPr>
              <a:t>T2: R A</a:t>
            </a:r>
          </a:p>
          <a:p>
            <a:pPr algn="r" rtl="1">
              <a:lnSpc>
                <a:spcPct val="150000"/>
              </a:lnSpc>
            </a:pPr>
            <a:r>
              <a:rPr lang="en-US" dirty="0" smtClean="0">
                <a:latin typeface="Gisha" panose="020B0502040204020203" pitchFamily="34" charset="-79"/>
                <a:cs typeface="Gisha" panose="020B0502040204020203" pitchFamily="34" charset="-79"/>
              </a:rPr>
              <a:t>T4</a:t>
            </a:r>
            <a:r>
              <a:rPr lang="en-US" dirty="0">
                <a:latin typeface="Gisha" panose="020B0502040204020203" pitchFamily="34" charset="-79"/>
                <a:cs typeface="Gisha" panose="020B0502040204020203" pitchFamily="34" charset="-79"/>
              </a:rPr>
              <a:t>: R B</a:t>
            </a:r>
          </a:p>
        </p:txBody>
      </p:sp>
      <p:sp>
        <p:nvSpPr>
          <p:cNvPr id="37" name="Freeform 5"/>
          <p:cNvSpPr/>
          <p:nvPr/>
        </p:nvSpPr>
        <p:spPr>
          <a:xfrm>
            <a:off x="4074426" y="4363786"/>
            <a:ext cx="71236" cy="427094"/>
          </a:xfrm>
          <a:custGeom>
            <a:avLst/>
            <a:gdLst>
              <a:gd name="connsiteX0" fmla="*/ 71236 w 71236"/>
              <a:gd name="connsiteY0" fmla="*/ 9844 h 427094"/>
              <a:gd name="connsiteX1" fmla="*/ 214 w 71236"/>
              <a:gd name="connsiteY1" fmla="*/ 54232 h 427094"/>
              <a:gd name="connsiteX2" fmla="*/ 53480 w 71236"/>
              <a:gd name="connsiteY2" fmla="*/ 427094 h 427094"/>
            </a:gdLst>
            <a:ahLst/>
            <a:cxnLst>
              <a:cxn ang="0">
                <a:pos x="connsiteX0" y="connsiteY0"/>
              </a:cxn>
              <a:cxn ang="0">
                <a:pos x="connsiteX1" y="connsiteY1"/>
              </a:cxn>
              <a:cxn ang="0">
                <a:pos x="connsiteX2" y="connsiteY2"/>
              </a:cxn>
            </a:cxnLst>
            <a:rect l="l" t="t" r="r" b="b"/>
            <a:pathLst>
              <a:path w="71236" h="427094">
                <a:moveTo>
                  <a:pt x="71236" y="9844"/>
                </a:moveTo>
                <a:cubicBezTo>
                  <a:pt x="37204" y="-2733"/>
                  <a:pt x="3173" y="-15310"/>
                  <a:pt x="214" y="54232"/>
                </a:cubicBezTo>
                <a:cubicBezTo>
                  <a:pt x="-2745" y="123774"/>
                  <a:pt x="25367" y="275434"/>
                  <a:pt x="53480" y="42709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5"/>
          <p:cNvSpPr/>
          <p:nvPr/>
        </p:nvSpPr>
        <p:spPr>
          <a:xfrm>
            <a:off x="3933799" y="4303731"/>
            <a:ext cx="306771" cy="1609389"/>
          </a:xfrm>
          <a:custGeom>
            <a:avLst/>
            <a:gdLst>
              <a:gd name="connsiteX0" fmla="*/ 71236 w 71236"/>
              <a:gd name="connsiteY0" fmla="*/ 9844 h 427094"/>
              <a:gd name="connsiteX1" fmla="*/ 214 w 71236"/>
              <a:gd name="connsiteY1" fmla="*/ 54232 h 427094"/>
              <a:gd name="connsiteX2" fmla="*/ 53480 w 71236"/>
              <a:gd name="connsiteY2" fmla="*/ 427094 h 427094"/>
            </a:gdLst>
            <a:ahLst/>
            <a:cxnLst>
              <a:cxn ang="0">
                <a:pos x="connsiteX0" y="connsiteY0"/>
              </a:cxn>
              <a:cxn ang="0">
                <a:pos x="connsiteX1" y="connsiteY1"/>
              </a:cxn>
              <a:cxn ang="0">
                <a:pos x="connsiteX2" y="connsiteY2"/>
              </a:cxn>
            </a:cxnLst>
            <a:rect l="l" t="t" r="r" b="b"/>
            <a:pathLst>
              <a:path w="71236" h="427094">
                <a:moveTo>
                  <a:pt x="71236" y="9844"/>
                </a:moveTo>
                <a:cubicBezTo>
                  <a:pt x="37204" y="-2733"/>
                  <a:pt x="3173" y="-15310"/>
                  <a:pt x="214" y="54232"/>
                </a:cubicBezTo>
                <a:cubicBezTo>
                  <a:pt x="-2745" y="123774"/>
                  <a:pt x="25367" y="275434"/>
                  <a:pt x="53480" y="42709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Freeform 1"/>
          <p:cNvSpPr/>
          <p:nvPr/>
        </p:nvSpPr>
        <p:spPr>
          <a:xfrm>
            <a:off x="4011854" y="5698948"/>
            <a:ext cx="232241" cy="671372"/>
          </a:xfrm>
          <a:custGeom>
            <a:avLst/>
            <a:gdLst>
              <a:gd name="connsiteX0" fmla="*/ 221999 w 239754"/>
              <a:gd name="connsiteY0" fmla="*/ 0 h 825623"/>
              <a:gd name="connsiteX1" fmla="*/ 57 w 239754"/>
              <a:gd name="connsiteY1" fmla="*/ 284085 h 825623"/>
              <a:gd name="connsiteX2" fmla="*/ 239754 w 239754"/>
              <a:gd name="connsiteY2" fmla="*/ 825623 h 825623"/>
            </a:gdLst>
            <a:ahLst/>
            <a:cxnLst>
              <a:cxn ang="0">
                <a:pos x="connsiteX0" y="connsiteY0"/>
              </a:cxn>
              <a:cxn ang="0">
                <a:pos x="connsiteX1" y="connsiteY1"/>
              </a:cxn>
              <a:cxn ang="0">
                <a:pos x="connsiteX2" y="connsiteY2"/>
              </a:cxn>
            </a:cxnLst>
            <a:rect l="l" t="t" r="r" b="b"/>
            <a:pathLst>
              <a:path w="239754" h="825623">
                <a:moveTo>
                  <a:pt x="221999" y="0"/>
                </a:moveTo>
                <a:cubicBezTo>
                  <a:pt x="109548" y="73240"/>
                  <a:pt x="-2902" y="146481"/>
                  <a:pt x="57" y="284085"/>
                </a:cubicBezTo>
                <a:cubicBezTo>
                  <a:pt x="3016" y="421689"/>
                  <a:pt x="121385" y="623656"/>
                  <a:pt x="239754" y="82562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Oval 6"/>
          <p:cNvSpPr/>
          <p:nvPr/>
        </p:nvSpPr>
        <p:spPr>
          <a:xfrm>
            <a:off x="92479" y="472344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T1</a:t>
            </a:r>
            <a:endParaRPr lang="en-US" dirty="0"/>
          </a:p>
        </p:txBody>
      </p:sp>
      <p:sp>
        <p:nvSpPr>
          <p:cNvPr id="41" name="Oval 8"/>
          <p:cNvSpPr/>
          <p:nvPr/>
        </p:nvSpPr>
        <p:spPr>
          <a:xfrm>
            <a:off x="1147843" y="4059795"/>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T2</a:t>
            </a:r>
            <a:endParaRPr lang="en-US" dirty="0"/>
          </a:p>
        </p:txBody>
      </p:sp>
      <p:sp>
        <p:nvSpPr>
          <p:cNvPr id="42" name="Oval 9"/>
          <p:cNvSpPr/>
          <p:nvPr/>
        </p:nvSpPr>
        <p:spPr>
          <a:xfrm>
            <a:off x="2982146" y="4946296"/>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T3</a:t>
            </a:r>
            <a:endParaRPr lang="en-US" dirty="0"/>
          </a:p>
        </p:txBody>
      </p:sp>
      <p:sp>
        <p:nvSpPr>
          <p:cNvPr id="43" name="Oval 10"/>
          <p:cNvSpPr/>
          <p:nvPr/>
        </p:nvSpPr>
        <p:spPr>
          <a:xfrm>
            <a:off x="1996711" y="5957440"/>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T4</a:t>
            </a:r>
            <a:endParaRPr lang="en-US" dirty="0"/>
          </a:p>
        </p:txBody>
      </p:sp>
      <p:cxnSp>
        <p:nvCxnSpPr>
          <p:cNvPr id="44" name="Straight Arrow Connector 11"/>
          <p:cNvCxnSpPr>
            <a:stCxn id="42" idx="2"/>
            <a:endCxn id="40" idx="6"/>
          </p:cNvCxnSpPr>
          <p:nvPr/>
        </p:nvCxnSpPr>
        <p:spPr>
          <a:xfrm flipH="1" flipV="1">
            <a:off x="740549" y="5047479"/>
            <a:ext cx="2241597" cy="222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13"/>
          <p:cNvCxnSpPr>
            <a:stCxn id="41" idx="4"/>
            <a:endCxn id="43" idx="1"/>
          </p:cNvCxnSpPr>
          <p:nvPr/>
        </p:nvCxnSpPr>
        <p:spPr>
          <a:xfrm>
            <a:off x="1471878" y="4707865"/>
            <a:ext cx="619741" cy="13444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6"/>
          <p:cNvCxnSpPr/>
          <p:nvPr/>
        </p:nvCxnSpPr>
        <p:spPr>
          <a:xfrm flipH="1" flipV="1">
            <a:off x="1781748" y="4509135"/>
            <a:ext cx="1377784" cy="4753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539674" y="2128433"/>
            <a:ext cx="3861931" cy="1477328"/>
          </a:xfrm>
          <a:prstGeom prst="rect">
            <a:avLst/>
          </a:prstGeom>
          <a:noFill/>
        </p:spPr>
        <p:txBody>
          <a:bodyPr wrap="square" rtlCol="1">
            <a:spAutoFit/>
          </a:bodyPr>
          <a:lstStyle/>
          <a:p>
            <a:pPr algn="r"/>
            <a:r>
              <a:rPr lang="he-IL" smtClean="0">
                <a:solidFill>
                  <a:srgbClr val="FF0000"/>
                </a:solidFill>
                <a:latin typeface="Gisha" panose="020B0502040204020203" pitchFamily="34" charset="-79"/>
                <a:cs typeface="Gisha" panose="020B0502040204020203" pitchFamily="34" charset="-79"/>
              </a:rPr>
              <a:t>החלפת הסדר בין התנועות בתזמונים הסדרתיים ישנה את גרף הקונפליקטים כי הסדר בין הפעולות המתנגשות השתנה, ולכן </a:t>
            </a:r>
            <a:r>
              <a:rPr lang="he-IL">
                <a:solidFill>
                  <a:srgbClr val="FF0000"/>
                </a:solidFill>
                <a:latin typeface="Gisha" panose="020B0502040204020203" pitchFamily="34" charset="-79"/>
                <a:cs typeface="Gisha" panose="020B0502040204020203" pitchFamily="34" charset="-79"/>
              </a:rPr>
              <a:t>תזמון בר סידור קונפליקט </a:t>
            </a:r>
            <a:r>
              <a:rPr lang="he-IL" b="1" smtClean="0">
                <a:solidFill>
                  <a:srgbClr val="FF0000"/>
                </a:solidFill>
                <a:latin typeface="Gisha" panose="020B0502040204020203" pitchFamily="34" charset="-79"/>
                <a:cs typeface="Gisha" panose="020B0502040204020203" pitchFamily="34" charset="-79"/>
              </a:rPr>
              <a:t>חזק</a:t>
            </a:r>
            <a:r>
              <a:rPr lang="he-IL" smtClean="0">
                <a:solidFill>
                  <a:srgbClr val="FF0000"/>
                </a:solidFill>
                <a:latin typeface="Gisha" panose="020B0502040204020203" pitchFamily="34" charset="-79"/>
                <a:cs typeface="Gisha" panose="020B0502040204020203" pitchFamily="34" charset="-79"/>
              </a:rPr>
              <a:t> </a:t>
            </a:r>
            <a:r>
              <a:rPr lang="he-IL" u="sng" smtClean="0">
                <a:solidFill>
                  <a:srgbClr val="FF0000"/>
                </a:solidFill>
                <a:latin typeface="Gisha" panose="020B0502040204020203" pitchFamily="34" charset="-79"/>
                <a:cs typeface="Gisha" panose="020B0502040204020203" pitchFamily="34" charset="-79"/>
              </a:rPr>
              <a:t>לא יכיל פעולות מתנגשות.</a:t>
            </a:r>
            <a:endParaRPr lang="he-IL" u="sng">
              <a:solidFill>
                <a:srgbClr val="FF0000"/>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701106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421638" y="78723"/>
            <a:ext cx="260039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פתרון: תרגיל 2</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802587"/>
            <a:ext cx="11741687" cy="5955476"/>
          </a:xfrm>
          <a:prstGeom prst="rect">
            <a:avLst/>
          </a:prstGeom>
          <a:noFill/>
        </p:spPr>
        <p:txBody>
          <a:bodyPr wrap="square" rtlCol="0">
            <a:spAutoFit/>
          </a:bodyPr>
          <a:lstStyle/>
          <a:p>
            <a:pPr algn="r" rtl="1">
              <a:lnSpc>
                <a:spcPct val="150000"/>
              </a:lnSpc>
            </a:pPr>
            <a:r>
              <a:rPr lang="he-IL" dirty="0" smtClean="0">
                <a:latin typeface="Gisha" panose="020B0502040204020203" pitchFamily="34" charset="-79"/>
                <a:cs typeface="Gisha" panose="020B0502040204020203" pitchFamily="34" charset="-79"/>
              </a:rPr>
              <a:t>ההגדרה </a:t>
            </a:r>
            <a:r>
              <a:rPr lang="he-IL" dirty="0">
                <a:latin typeface="Gisha" panose="020B0502040204020203" pitchFamily="34" charset="-79"/>
                <a:cs typeface="Gisha" panose="020B0502040204020203" pitchFamily="34" charset="-79"/>
              </a:rPr>
              <a:t>של  </a:t>
            </a:r>
            <a:r>
              <a:rPr lang="he-IL" dirty="0" smtClean="0">
                <a:latin typeface="Gisha" panose="020B0502040204020203" pitchFamily="34" charset="-79"/>
                <a:cs typeface="Gisha" panose="020B0502040204020203" pitchFamily="34" charset="-79"/>
              </a:rPr>
              <a:t>"</a:t>
            </a:r>
            <a:r>
              <a:rPr lang="he-IL" i="1" dirty="0">
                <a:latin typeface="Gisha" panose="020B0502040204020203" pitchFamily="34" charset="-79"/>
                <a:cs typeface="Gisha" panose="020B0502040204020203" pitchFamily="34" charset="-79"/>
              </a:rPr>
              <a:t>תזמון בר סידור קונפליקט חזק</a:t>
            </a:r>
            <a:r>
              <a:rPr lang="he-IL" dirty="0">
                <a:latin typeface="Gisha" panose="020B0502040204020203" pitchFamily="34" charset="-79"/>
                <a:cs typeface="Gisha" panose="020B0502040204020203" pitchFamily="34" charset="-79"/>
              </a:rPr>
              <a:t>" היא החמרה של תזמון בר סידור קונפליקט, המוגדרת כך: </a:t>
            </a:r>
            <a:r>
              <a:rPr lang="he-IL" dirty="0" smtClean="0">
                <a:latin typeface="Gisha" panose="020B0502040204020203" pitchFamily="34" charset="-79"/>
                <a:cs typeface="Gisha" panose="020B0502040204020203" pitchFamily="34" charset="-79"/>
              </a:rPr>
              <a:t> תזמון </a:t>
            </a:r>
            <a:r>
              <a:rPr lang="en-US" dirty="0" smtClean="0">
                <a:latin typeface="Gisha" panose="020B0502040204020203" pitchFamily="34" charset="-79"/>
                <a:cs typeface="Gisha" panose="020B0502040204020203" pitchFamily="34" charset="-79"/>
              </a:rPr>
              <a:t>S</a:t>
            </a:r>
            <a:r>
              <a:rPr lang="he-IL" dirty="0" smtClean="0">
                <a:latin typeface="Gisha" panose="020B0502040204020203" pitchFamily="34" charset="-79"/>
                <a:cs typeface="Gisha" panose="020B0502040204020203" pitchFamily="34" charset="-79"/>
              </a:rPr>
              <a:t> של </a:t>
            </a:r>
            <a:r>
              <a:rPr lang="en-US" dirty="0" smtClean="0">
                <a:latin typeface="Gisha" panose="020B0502040204020203" pitchFamily="34" charset="-79"/>
                <a:cs typeface="Gisha" panose="020B0502040204020203" pitchFamily="34" charset="-79"/>
              </a:rPr>
              <a:t>n</a:t>
            </a:r>
            <a:r>
              <a:rPr lang="he-IL" dirty="0" smtClean="0">
                <a:latin typeface="Gisha" panose="020B0502040204020203" pitchFamily="34" charset="-79"/>
                <a:cs typeface="Gisha" panose="020B0502040204020203" pitchFamily="34" charset="-79"/>
              </a:rPr>
              <a:t> תנועות</a:t>
            </a:r>
          </a:p>
          <a:p>
            <a:pPr algn="r" rtl="1">
              <a:lnSpc>
                <a:spcPct val="150000"/>
              </a:lnSpc>
            </a:pPr>
            <a:r>
              <a:rPr lang="en-US" dirty="0" smtClean="0">
                <a:latin typeface="Gisha" panose="020B0502040204020203" pitchFamily="34" charset="-79"/>
                <a:cs typeface="Gisha" panose="020B0502040204020203" pitchFamily="34" charset="-79"/>
              </a:rPr>
              <a:t>T1</a:t>
            </a:r>
            <a:r>
              <a:rPr lang="en-US" dirty="0">
                <a:latin typeface="Gisha" panose="020B0502040204020203" pitchFamily="34" charset="-79"/>
                <a:cs typeface="Gisha" panose="020B0502040204020203" pitchFamily="34" charset="-79"/>
              </a:rPr>
              <a:t>, …, </a:t>
            </a:r>
            <a:r>
              <a:rPr lang="en-US" dirty="0" err="1">
                <a:latin typeface="Gisha" panose="020B0502040204020203" pitchFamily="34" charset="-79"/>
                <a:cs typeface="Gisha" panose="020B0502040204020203" pitchFamily="34" charset="-79"/>
              </a:rPr>
              <a:t>Tn</a:t>
            </a:r>
            <a:r>
              <a:rPr lang="en-US" dirty="0">
                <a:latin typeface="Gisha" panose="020B0502040204020203" pitchFamily="34" charset="-79"/>
                <a:cs typeface="Gisha" panose="020B0502040204020203" pitchFamily="34" charset="-79"/>
              </a:rPr>
              <a:t> </a:t>
            </a:r>
            <a:r>
              <a:rPr lang="he-IL" dirty="0" smtClean="0">
                <a:latin typeface="Gisha" panose="020B0502040204020203" pitchFamily="34" charset="-79"/>
                <a:cs typeface="Gisha" panose="020B0502040204020203" pitchFamily="34" charset="-79"/>
              </a:rPr>
              <a:t> מקיים </a:t>
            </a:r>
            <a:r>
              <a:rPr lang="he-IL" dirty="0">
                <a:latin typeface="Gisha" panose="020B0502040204020203" pitchFamily="34" charset="-79"/>
                <a:cs typeface="Gisha" panose="020B0502040204020203" pitchFamily="34" charset="-79"/>
              </a:rPr>
              <a:t>בר סידור קונפליקט חזק אם </a:t>
            </a:r>
            <a:r>
              <a:rPr lang="he-IL" b="1" dirty="0">
                <a:latin typeface="Gisha" panose="020B0502040204020203" pitchFamily="34" charset="-79"/>
                <a:cs typeface="Gisha" panose="020B0502040204020203" pitchFamily="34" charset="-79"/>
              </a:rPr>
              <a:t>לכל</a:t>
            </a:r>
            <a:r>
              <a:rPr lang="he-IL" dirty="0">
                <a:latin typeface="Gisha" panose="020B0502040204020203" pitchFamily="34" charset="-79"/>
                <a:cs typeface="Gisha" panose="020B0502040204020203" pitchFamily="34" charset="-79"/>
              </a:rPr>
              <a:t> תזמון סדרתי </a:t>
            </a:r>
            <a:r>
              <a:rPr lang="en-US" dirty="0">
                <a:latin typeface="Gisha" panose="020B0502040204020203" pitchFamily="34" charset="-79"/>
                <a:cs typeface="Gisha" panose="020B0502040204020203" pitchFamily="34" charset="-79"/>
              </a:rPr>
              <a:t>S’ </a:t>
            </a:r>
            <a:r>
              <a:rPr lang="he-IL" dirty="0" smtClean="0">
                <a:latin typeface="Gisha" panose="020B0502040204020203" pitchFamily="34" charset="-79"/>
                <a:cs typeface="Gisha" panose="020B0502040204020203" pitchFamily="34" charset="-79"/>
              </a:rPr>
              <a:t> של </a:t>
            </a:r>
            <a:r>
              <a:rPr lang="en-US" dirty="0">
                <a:latin typeface="Gisha" panose="020B0502040204020203" pitchFamily="34" charset="-79"/>
                <a:cs typeface="Gisha" panose="020B0502040204020203" pitchFamily="34" charset="-79"/>
              </a:rPr>
              <a:t>T1, …, </a:t>
            </a:r>
            <a:r>
              <a:rPr lang="en-US" dirty="0" err="1">
                <a:latin typeface="Gisha" panose="020B0502040204020203" pitchFamily="34" charset="-79"/>
                <a:cs typeface="Gisha" panose="020B0502040204020203" pitchFamily="34" charset="-79"/>
              </a:rPr>
              <a:t>Tn</a:t>
            </a:r>
            <a:r>
              <a:rPr lang="en-US" dirty="0">
                <a:latin typeface="Gisha" panose="020B0502040204020203" pitchFamily="34" charset="-79"/>
                <a:cs typeface="Gisha" panose="020B0502040204020203" pitchFamily="34" charset="-79"/>
              </a:rPr>
              <a:t> </a:t>
            </a:r>
            <a:r>
              <a:rPr lang="he-IL" dirty="0" smtClean="0">
                <a:latin typeface="Gisha" panose="020B0502040204020203" pitchFamily="34" charset="-79"/>
                <a:cs typeface="Gisha" panose="020B0502040204020203" pitchFamily="34" charset="-79"/>
              </a:rPr>
              <a:t>  מתקיים </a:t>
            </a:r>
            <a:r>
              <a:rPr lang="he-IL" dirty="0">
                <a:latin typeface="Gisha" panose="020B0502040204020203" pitchFamily="34" charset="-79"/>
                <a:cs typeface="Gisha" panose="020B0502040204020203" pitchFamily="34" charset="-79"/>
              </a:rPr>
              <a:t>ש-</a:t>
            </a:r>
            <a:r>
              <a:rPr lang="en-US" dirty="0">
                <a:latin typeface="Gisha" panose="020B0502040204020203" pitchFamily="34" charset="-79"/>
                <a:cs typeface="Gisha" panose="020B0502040204020203" pitchFamily="34" charset="-79"/>
              </a:rPr>
              <a:t>S </a:t>
            </a:r>
            <a:r>
              <a:rPr lang="he-IL" dirty="0" smtClean="0">
                <a:latin typeface="Gisha" panose="020B0502040204020203" pitchFamily="34" charset="-79"/>
                <a:cs typeface="Gisha" panose="020B0502040204020203" pitchFamily="34" charset="-79"/>
              </a:rPr>
              <a:t> שקול </a:t>
            </a:r>
            <a:r>
              <a:rPr lang="he-IL" dirty="0">
                <a:latin typeface="Gisha" panose="020B0502040204020203" pitchFamily="34" charset="-79"/>
                <a:cs typeface="Gisha" panose="020B0502040204020203" pitchFamily="34" charset="-79"/>
              </a:rPr>
              <a:t>קונפליקט </a:t>
            </a:r>
            <a:r>
              <a:rPr lang="he-IL" dirty="0" smtClean="0">
                <a:latin typeface="Gisha" panose="020B0502040204020203" pitchFamily="34" charset="-79"/>
                <a:cs typeface="Gisha" panose="020B0502040204020203" pitchFamily="34" charset="-79"/>
              </a:rPr>
              <a:t>ל-</a:t>
            </a:r>
            <a:r>
              <a:rPr lang="en-US" dirty="0" smtClean="0">
                <a:latin typeface="Gisha" panose="020B0502040204020203" pitchFamily="34" charset="-79"/>
                <a:cs typeface="Gisha" panose="020B0502040204020203" pitchFamily="34" charset="-79"/>
              </a:rPr>
              <a:t>S’</a:t>
            </a:r>
            <a:r>
              <a:rPr lang="he-IL" dirty="0" smtClean="0">
                <a:latin typeface="Gisha" panose="020B0502040204020203" pitchFamily="34" charset="-79"/>
                <a:cs typeface="Gisha" panose="020B0502040204020203" pitchFamily="34" charset="-79"/>
              </a:rPr>
              <a:t>.</a:t>
            </a:r>
          </a:p>
          <a:p>
            <a:pPr algn="r" rtl="1">
              <a:lnSpc>
                <a:spcPct val="150000"/>
              </a:lnSpc>
            </a:pPr>
            <a:endParaRPr lang="he-IL" dirty="0" smtClean="0">
              <a:latin typeface="Gisha" panose="020B0502040204020203" pitchFamily="34" charset="-79"/>
              <a:cs typeface="Gisha" panose="020B0502040204020203" pitchFamily="34" charset="-79"/>
            </a:endParaRPr>
          </a:p>
          <a:p>
            <a:pPr algn="r" rtl="1">
              <a:lnSpc>
                <a:spcPct val="150000"/>
              </a:lnSpc>
            </a:pPr>
            <a:r>
              <a:rPr lang="he-IL" dirty="0" smtClean="0">
                <a:latin typeface="Gisha" panose="020B0502040204020203" pitchFamily="34" charset="-79"/>
                <a:cs typeface="Gisha" panose="020B0502040204020203" pitchFamily="34" charset="-79"/>
              </a:rPr>
              <a:t>האם </a:t>
            </a:r>
            <a:r>
              <a:rPr lang="he-IL" dirty="0">
                <a:latin typeface="Gisha" panose="020B0502040204020203" pitchFamily="34" charset="-79"/>
                <a:cs typeface="Gisha" panose="020B0502040204020203" pitchFamily="34" charset="-79"/>
              </a:rPr>
              <a:t>יכול להתרחש חבק בתזמון המקיים בר סדרתיות </a:t>
            </a:r>
            <a:r>
              <a:rPr lang="he-IL" dirty="0" smtClean="0">
                <a:latin typeface="Gisha" panose="020B0502040204020203" pitchFamily="34" charset="-79"/>
                <a:cs typeface="Gisha" panose="020B0502040204020203" pitchFamily="34" charset="-79"/>
              </a:rPr>
              <a:t>קונפליקט חזקה </a:t>
            </a:r>
            <a:r>
              <a:rPr lang="he-IL" dirty="0">
                <a:latin typeface="Gisha" panose="020B0502040204020203" pitchFamily="34" charset="-79"/>
                <a:cs typeface="Gisha" panose="020B0502040204020203" pitchFamily="34" charset="-79"/>
              </a:rPr>
              <a:t>ושכל התנועות בו </a:t>
            </a:r>
            <a:r>
              <a:rPr lang="he-IL" dirty="0" smtClean="0">
                <a:latin typeface="Gisha" panose="020B0502040204020203" pitchFamily="34" charset="-79"/>
                <a:cs typeface="Gisha" panose="020B0502040204020203" pitchFamily="34" charset="-79"/>
              </a:rPr>
              <a:t>מקיימות </a:t>
            </a:r>
            <a:r>
              <a:rPr lang="en-US" dirty="0" smtClean="0">
                <a:latin typeface="Gisha" panose="020B0502040204020203" pitchFamily="34" charset="-79"/>
                <a:cs typeface="Gisha" panose="020B0502040204020203" pitchFamily="34" charset="-79"/>
              </a:rPr>
              <a:t>2PL</a:t>
            </a:r>
            <a:r>
              <a:rPr lang="he-IL" dirty="0" smtClean="0">
                <a:latin typeface="Gisha" panose="020B0502040204020203" pitchFamily="34" charset="-79"/>
                <a:cs typeface="Gisha" panose="020B0502040204020203" pitchFamily="34" charset="-79"/>
              </a:rPr>
              <a:t>?</a:t>
            </a:r>
            <a:endParaRPr lang="he-IL" dirty="0">
              <a:latin typeface="Gisha" panose="020B0502040204020203" pitchFamily="34" charset="-79"/>
              <a:cs typeface="Gisha" panose="020B0502040204020203" pitchFamily="34" charset="-79"/>
            </a:endParaRPr>
          </a:p>
          <a:p>
            <a:pPr algn="r" rtl="1">
              <a:lnSpc>
                <a:spcPct val="150000"/>
              </a:lnSpc>
            </a:pPr>
            <a:r>
              <a:rPr lang="he-IL" dirty="0">
                <a:latin typeface="Gisha" panose="020B0502040204020203" pitchFamily="34" charset="-79"/>
                <a:cs typeface="Gisha" panose="020B0502040204020203" pitchFamily="34" charset="-79"/>
              </a:rPr>
              <a:t>אם כן, תנו דוגמה לכך. אם לא, הוכיחו שלא</a:t>
            </a:r>
            <a:r>
              <a:rPr lang="he-IL" dirty="0" smtClean="0">
                <a:latin typeface="Gisha" panose="020B0502040204020203" pitchFamily="34" charset="-79"/>
                <a:cs typeface="Gisha" panose="020B0502040204020203" pitchFamily="34" charset="-79"/>
              </a:rPr>
              <a:t>.</a:t>
            </a:r>
          </a:p>
          <a:p>
            <a:pPr algn="r" rtl="1">
              <a:lnSpc>
                <a:spcPct val="150000"/>
              </a:lnSpc>
            </a:pPr>
            <a:endParaRPr lang="he-IL" sz="1100" dirty="0">
              <a:latin typeface="Gisha" panose="020B0502040204020203" pitchFamily="34" charset="-79"/>
              <a:cs typeface="Gisha" panose="020B0502040204020203" pitchFamily="34" charset="-79"/>
            </a:endParaRPr>
          </a:p>
          <a:p>
            <a:pPr algn="r" rtl="1">
              <a:lnSpc>
                <a:spcPct val="150000"/>
              </a:lnSpc>
            </a:pPr>
            <a:r>
              <a:rPr lang="he-IL" sz="1600" dirty="0" smtClean="0">
                <a:solidFill>
                  <a:srgbClr val="FF0000"/>
                </a:solidFill>
                <a:latin typeface="Gisha" panose="020B0502040204020203" pitchFamily="34" charset="-79"/>
                <a:cs typeface="Gisha" panose="020B0502040204020203" pitchFamily="34" charset="-79"/>
              </a:rPr>
              <a:t>נשים לב, ע"מ שתזמון יהיה בר-סידור קונפליקט חזק, </a:t>
            </a:r>
            <a:r>
              <a:rPr lang="he-IL" sz="1600" u="sng" dirty="0" smtClean="0">
                <a:solidFill>
                  <a:srgbClr val="FF0000"/>
                </a:solidFill>
                <a:latin typeface="Gisha" panose="020B0502040204020203" pitchFamily="34" charset="-79"/>
                <a:cs typeface="Gisha" panose="020B0502040204020203" pitchFamily="34" charset="-79"/>
              </a:rPr>
              <a:t>לא ניתן שתהיינה פעולות מתנגשות </a:t>
            </a:r>
            <a:r>
              <a:rPr lang="en-US" sz="1600" u="sng" dirty="0" smtClean="0">
                <a:solidFill>
                  <a:srgbClr val="FF0000"/>
                </a:solidFill>
                <a:latin typeface="Gisha" panose="020B0502040204020203" pitchFamily="34" charset="-79"/>
                <a:cs typeface="Gisha" panose="020B0502040204020203" pitchFamily="34" charset="-79"/>
              </a:rPr>
              <a:t>(RW, WR, WW)</a:t>
            </a:r>
            <a:r>
              <a:rPr lang="he-IL" sz="1600" dirty="0" smtClean="0">
                <a:solidFill>
                  <a:srgbClr val="FF0000"/>
                </a:solidFill>
                <a:latin typeface="Gisha" panose="020B0502040204020203" pitchFamily="34" charset="-79"/>
                <a:cs typeface="Gisha" panose="020B0502040204020203" pitchFamily="34" charset="-79"/>
              </a:rPr>
              <a:t>. התנאי לשקילות קונפליקט בין שני תזמונים הוא ששניהם מסכימים על סדר הפעולות המתנגשות בינהם. אם קיימת פעולה מתנגשת אזי הסדר בין התנועות קובע את הסדר בין הפעולות המתנגשות. אם נחליף את הסדר בין התנועות, נשנה גם הסדר בין הפעולות המתנגשות ולכן, במידה ויש פעולות מתנגשות בין שתי תנועות לא ניתן ששני תזמונים יהיו שקולי קונפליקט אם נחליף את הסדר בין התנועות הללו. מכאן נסיק, שאם תזמון הוא בר-סידור קונפליקט חזק, כלומר שקול קונפליקט ל</a:t>
            </a:r>
            <a:r>
              <a:rPr lang="he-IL" sz="1600" u="sng" dirty="0" smtClean="0">
                <a:solidFill>
                  <a:srgbClr val="FF0000"/>
                </a:solidFill>
                <a:latin typeface="Gisha" panose="020B0502040204020203" pitchFamily="34" charset="-79"/>
                <a:cs typeface="Gisha" panose="020B0502040204020203" pitchFamily="34" charset="-79"/>
              </a:rPr>
              <a:t>כל</a:t>
            </a:r>
            <a:r>
              <a:rPr lang="he-IL" sz="1600" dirty="0" smtClean="0">
                <a:solidFill>
                  <a:srgbClr val="FF0000"/>
                </a:solidFill>
                <a:latin typeface="Gisha" panose="020B0502040204020203" pitchFamily="34" charset="-79"/>
                <a:cs typeface="Gisha" panose="020B0502040204020203" pitchFamily="34" charset="-79"/>
              </a:rPr>
              <a:t> התזמונים הסדרתיים, במידה ותנועה אחת מבצעת </a:t>
            </a:r>
            <a:r>
              <a:rPr lang="he-IL" sz="1600" u="sng" dirty="0" smtClean="0">
                <a:solidFill>
                  <a:srgbClr val="FF0000"/>
                </a:solidFill>
                <a:latin typeface="Gisha" panose="020B0502040204020203" pitchFamily="34" charset="-79"/>
                <a:cs typeface="Gisha" panose="020B0502040204020203" pitchFamily="34" charset="-79"/>
              </a:rPr>
              <a:t>כתיבה</a:t>
            </a:r>
            <a:r>
              <a:rPr lang="he-IL" sz="1600" dirty="0" smtClean="0">
                <a:solidFill>
                  <a:srgbClr val="FF0000"/>
                </a:solidFill>
                <a:latin typeface="Gisha" panose="020B0502040204020203" pitchFamily="34" charset="-79"/>
                <a:cs typeface="Gisha" panose="020B0502040204020203" pitchFamily="34" charset="-79"/>
              </a:rPr>
              <a:t> לאובייקט </a:t>
            </a:r>
            <a:r>
              <a:rPr lang="en-US" sz="1600" dirty="0" smtClean="0">
                <a:solidFill>
                  <a:srgbClr val="FF0000"/>
                </a:solidFill>
                <a:latin typeface="Gisha" panose="020B0502040204020203" pitchFamily="34" charset="-79"/>
                <a:cs typeface="Gisha" panose="020B0502040204020203" pitchFamily="34" charset="-79"/>
              </a:rPr>
              <a:t>A</a:t>
            </a:r>
            <a:r>
              <a:rPr lang="he-IL" sz="1600" dirty="0" smtClean="0">
                <a:solidFill>
                  <a:srgbClr val="FF0000"/>
                </a:solidFill>
                <a:latin typeface="Gisha" panose="020B0502040204020203" pitchFamily="34" charset="-79"/>
                <a:cs typeface="Gisha" panose="020B0502040204020203" pitchFamily="34" charset="-79"/>
              </a:rPr>
              <a:t>, אף תנועה אחרת לא מבצעת שום פעולה (כתיבה או קריאה) על אובייקט </a:t>
            </a:r>
            <a:r>
              <a:rPr lang="en-US" sz="1600" dirty="0" smtClean="0">
                <a:solidFill>
                  <a:srgbClr val="FF0000"/>
                </a:solidFill>
                <a:latin typeface="Gisha" panose="020B0502040204020203" pitchFamily="34" charset="-79"/>
                <a:cs typeface="Gisha" panose="020B0502040204020203" pitchFamily="34" charset="-79"/>
              </a:rPr>
              <a:t>A</a:t>
            </a:r>
            <a:r>
              <a:rPr lang="he-IL" sz="1600" dirty="0" smtClean="0">
                <a:solidFill>
                  <a:srgbClr val="FF0000"/>
                </a:solidFill>
                <a:latin typeface="Gisha" panose="020B0502040204020203" pitchFamily="34" charset="-79"/>
                <a:cs typeface="Gisha" panose="020B0502040204020203" pitchFamily="34" charset="-79"/>
              </a:rPr>
              <a:t>. </a:t>
            </a:r>
          </a:p>
          <a:p>
            <a:pPr algn="r" rtl="1">
              <a:lnSpc>
                <a:spcPct val="150000"/>
              </a:lnSpc>
            </a:pPr>
            <a:r>
              <a:rPr lang="he-IL" sz="1600" dirty="0" smtClean="0">
                <a:solidFill>
                  <a:srgbClr val="FF0000"/>
                </a:solidFill>
                <a:latin typeface="Gisha" panose="020B0502040204020203" pitchFamily="34" charset="-79"/>
                <a:cs typeface="Gisha" panose="020B0502040204020203" pitchFamily="34" charset="-79"/>
              </a:rPr>
              <a:t>מהבחנה זו נובע, שאם תנועה מבצעת כתיבה לאובייקט </a:t>
            </a:r>
            <a:r>
              <a:rPr lang="en-US" sz="1600" dirty="0" smtClean="0">
                <a:solidFill>
                  <a:srgbClr val="FF0000"/>
                </a:solidFill>
                <a:latin typeface="Gisha" panose="020B0502040204020203" pitchFamily="34" charset="-79"/>
                <a:cs typeface="Gisha" panose="020B0502040204020203" pitchFamily="34" charset="-79"/>
              </a:rPr>
              <a:t>A</a:t>
            </a:r>
            <a:r>
              <a:rPr lang="he-IL" sz="1600" dirty="0" smtClean="0">
                <a:solidFill>
                  <a:srgbClr val="FF0000"/>
                </a:solidFill>
                <a:latin typeface="Gisha" panose="020B0502040204020203" pitchFamily="34" charset="-79"/>
                <a:cs typeface="Gisha" panose="020B0502040204020203" pitchFamily="34" charset="-79"/>
              </a:rPr>
              <a:t> מתישהו במהלך התזמון (כלומר, דורשת </a:t>
            </a:r>
            <a:r>
              <a:rPr lang="en-US" sz="1600" dirty="0" smtClean="0">
                <a:solidFill>
                  <a:srgbClr val="FF0000"/>
                </a:solidFill>
                <a:latin typeface="Gisha" panose="020B0502040204020203" pitchFamily="34" charset="-79"/>
                <a:cs typeface="Gisha" panose="020B0502040204020203" pitchFamily="34" charset="-79"/>
              </a:rPr>
              <a:t>X-LOCK</a:t>
            </a:r>
            <a:r>
              <a:rPr lang="he-IL" sz="1600" dirty="0" smtClean="0">
                <a:solidFill>
                  <a:srgbClr val="FF0000"/>
                </a:solidFill>
                <a:latin typeface="Gisha" panose="020B0502040204020203" pitchFamily="34" charset="-79"/>
                <a:cs typeface="Gisha" panose="020B0502040204020203" pitchFamily="34" charset="-79"/>
              </a:rPr>
              <a:t>), אף תנועה אחרת לא תדרוש שום מנעול מסוג כלשהו על </a:t>
            </a:r>
            <a:r>
              <a:rPr lang="en-US" sz="1600" dirty="0" smtClean="0">
                <a:solidFill>
                  <a:srgbClr val="FF0000"/>
                </a:solidFill>
                <a:latin typeface="Gisha" panose="020B0502040204020203" pitchFamily="34" charset="-79"/>
                <a:cs typeface="Gisha" panose="020B0502040204020203" pitchFamily="34" charset="-79"/>
              </a:rPr>
              <a:t>A</a:t>
            </a:r>
            <a:r>
              <a:rPr lang="he-IL" sz="1600" dirty="0" smtClean="0">
                <a:solidFill>
                  <a:srgbClr val="FF0000"/>
                </a:solidFill>
                <a:latin typeface="Gisha" panose="020B0502040204020203" pitchFamily="34" charset="-79"/>
                <a:cs typeface="Gisha" panose="020B0502040204020203" pitchFamily="34" charset="-79"/>
              </a:rPr>
              <a:t> ולכן לא תצטרך להמתין לו. אם אובייקט כלשהו רק נקרא </a:t>
            </a:r>
            <a:r>
              <a:rPr lang="en-US" sz="1600" dirty="0" smtClean="0">
                <a:solidFill>
                  <a:srgbClr val="FF0000"/>
                </a:solidFill>
                <a:latin typeface="Gisha" panose="020B0502040204020203" pitchFamily="34" charset="-79"/>
                <a:cs typeface="Gisha" panose="020B0502040204020203" pitchFamily="34" charset="-79"/>
              </a:rPr>
              <a:t>(S-LOCK)</a:t>
            </a:r>
            <a:r>
              <a:rPr lang="he-IL" sz="1600" dirty="0" smtClean="0">
                <a:solidFill>
                  <a:srgbClr val="FF0000"/>
                </a:solidFill>
                <a:latin typeface="Gisha" panose="020B0502040204020203" pitchFamily="34" charset="-79"/>
                <a:cs typeface="Gisha" panose="020B0502040204020203" pitchFamily="34" charset="-79"/>
              </a:rPr>
              <a:t>, כמה תנועות יכולות להחזיק עליו מנעול, ולכן גם במקרה זה אין סיבה להמתנה. לכן, במידה והתזמון הוא בר-סדרתיות קונפליקט חזקה ומקיים </a:t>
            </a:r>
            <a:r>
              <a:rPr lang="en-US" sz="1600" dirty="0" smtClean="0">
                <a:solidFill>
                  <a:srgbClr val="FF0000"/>
                </a:solidFill>
                <a:latin typeface="Gisha" panose="020B0502040204020203" pitchFamily="34" charset="-79"/>
                <a:cs typeface="Gisha" panose="020B0502040204020203" pitchFamily="34" charset="-79"/>
              </a:rPr>
              <a:t>2PL</a:t>
            </a:r>
            <a:r>
              <a:rPr lang="he-IL" sz="1600" dirty="0" smtClean="0">
                <a:solidFill>
                  <a:srgbClr val="FF0000"/>
                </a:solidFill>
                <a:latin typeface="Gisha" panose="020B0502040204020203" pitchFamily="34" charset="-79"/>
                <a:cs typeface="Gisha" panose="020B0502040204020203" pitchFamily="34" charset="-79"/>
              </a:rPr>
              <a:t>, </a:t>
            </a:r>
            <a:r>
              <a:rPr lang="he-IL" sz="1600" b="1" dirty="0" smtClean="0">
                <a:solidFill>
                  <a:srgbClr val="FF0000"/>
                </a:solidFill>
                <a:latin typeface="Gisha" panose="020B0502040204020203" pitchFamily="34" charset="-79"/>
                <a:cs typeface="Gisha" panose="020B0502040204020203" pitchFamily="34" charset="-79"/>
              </a:rPr>
              <a:t>לא</a:t>
            </a:r>
            <a:r>
              <a:rPr lang="he-IL" sz="1600" dirty="0" smtClean="0">
                <a:solidFill>
                  <a:srgbClr val="FF0000"/>
                </a:solidFill>
                <a:latin typeface="Gisha" panose="020B0502040204020203" pitchFamily="34" charset="-79"/>
                <a:cs typeface="Gisha" panose="020B0502040204020203" pitchFamily="34" charset="-79"/>
              </a:rPr>
              <a:t> יכול להתרחש </a:t>
            </a:r>
            <a:r>
              <a:rPr lang="en-US" sz="1600" dirty="0" smtClean="0">
                <a:solidFill>
                  <a:srgbClr val="FF0000"/>
                </a:solidFill>
                <a:latin typeface="Gisha" panose="020B0502040204020203" pitchFamily="34" charset="-79"/>
                <a:cs typeface="Gisha" panose="020B0502040204020203" pitchFamily="34" charset="-79"/>
              </a:rPr>
              <a:t>Deadlock</a:t>
            </a:r>
            <a:r>
              <a:rPr lang="he-IL" sz="1600" dirty="0" smtClean="0">
                <a:solidFill>
                  <a:srgbClr val="FF0000"/>
                </a:solidFill>
                <a:latin typeface="Gisha" panose="020B0502040204020203" pitchFamily="34" charset="-79"/>
                <a:cs typeface="Gisha" panose="020B0502040204020203" pitchFamily="34" charset="-79"/>
              </a:rPr>
              <a:t>.</a:t>
            </a:r>
            <a:endParaRPr lang="en-US" sz="1400" dirty="0">
              <a:solidFill>
                <a:srgbClr val="FF0000"/>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182422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26107" y="78723"/>
            <a:ext cx="1495923"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מנעולים</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970538"/>
            <a:ext cx="11741687" cy="3970318"/>
          </a:xfrm>
          <a:prstGeom prst="rect">
            <a:avLst/>
          </a:prstGeom>
          <a:noFill/>
        </p:spPr>
        <p:txBody>
          <a:bodyPr wrap="square" rtlCol="0">
            <a:spAutoFit/>
          </a:bodyPr>
          <a:lstStyle/>
          <a:p>
            <a:pPr algn="r" rtl="1">
              <a:lnSpc>
                <a:spcPct val="150000"/>
              </a:lnSpc>
            </a:pPr>
            <a:r>
              <a:rPr lang="he-IL" sz="2400" b="1" dirty="0" smtClean="0">
                <a:latin typeface="Gisha" panose="020B0502040204020203" pitchFamily="34" charset="-79"/>
                <a:cs typeface="Gisha" panose="020B0502040204020203" pitchFamily="34" charset="-79"/>
              </a:rPr>
              <a:t>בעיה</a:t>
            </a:r>
            <a:r>
              <a:rPr lang="he-IL" sz="2400" dirty="0" smtClean="0">
                <a:latin typeface="Gisha" panose="020B0502040204020203" pitchFamily="34" charset="-79"/>
                <a:cs typeface="Gisha" panose="020B0502040204020203" pitchFamily="34" charset="-79"/>
              </a:rPr>
              <a:t>: בעת שתזמון כלשהו מתפתח, בקר המקביליות לא יודע מה תהיינה הפעולות הבאות, ולכן לא יוכל למנוע קונפליקטים בין </a:t>
            </a:r>
            <a:r>
              <a:rPr lang="he-IL" sz="2400" dirty="0">
                <a:latin typeface="Gisha" panose="020B0502040204020203" pitchFamily="34" charset="-79"/>
                <a:cs typeface="Gisha" panose="020B0502040204020203" pitchFamily="34" charset="-79"/>
              </a:rPr>
              <a:t>התנועות </a:t>
            </a:r>
            <a:r>
              <a:rPr lang="he-IL" sz="2400" dirty="0" smtClean="0">
                <a:latin typeface="Gisha" panose="020B0502040204020203" pitchFamily="34" charset="-79"/>
                <a:cs typeface="Gisha" panose="020B0502040204020203" pitchFamily="34" charset="-79"/>
              </a:rPr>
              <a:t>(ואז ייתכנו </a:t>
            </a:r>
            <a:r>
              <a:rPr lang="he-IL" sz="2400" dirty="0">
                <a:latin typeface="Gisha" panose="020B0502040204020203" pitchFamily="34" charset="-79"/>
                <a:cs typeface="Gisha" panose="020B0502040204020203" pitchFamily="34" charset="-79"/>
              </a:rPr>
              <a:t>תרחישים גרועים </a:t>
            </a:r>
            <a:r>
              <a:rPr lang="he-IL" sz="2400" dirty="0" smtClean="0">
                <a:latin typeface="Gisha" panose="020B0502040204020203" pitchFamily="34" charset="-79"/>
                <a:cs typeface="Gisha" panose="020B0502040204020203" pitchFamily="34" charset="-79"/>
              </a:rPr>
              <a:t>- קריאה </a:t>
            </a:r>
            <a:r>
              <a:rPr lang="he-IL" sz="2400" dirty="0">
                <a:latin typeface="Gisha" panose="020B0502040204020203" pitchFamily="34" charset="-79"/>
                <a:cs typeface="Gisha" panose="020B0502040204020203" pitchFamily="34" charset="-79"/>
              </a:rPr>
              <a:t>שגויה, עדכון שנדרס, קריאה מלוכלכת וכו').</a:t>
            </a:r>
            <a:r>
              <a:rPr lang="he-IL" sz="2400" b="1" dirty="0">
                <a:solidFill>
                  <a:srgbClr val="FF0000"/>
                </a:solidFill>
                <a:latin typeface="Gisha" panose="020B0502040204020203" pitchFamily="34" charset="-79"/>
                <a:cs typeface="Gisha" panose="020B0502040204020203" pitchFamily="34" charset="-79"/>
              </a:rPr>
              <a:t> </a:t>
            </a:r>
          </a:p>
          <a:p>
            <a:pPr algn="r" rtl="1">
              <a:lnSpc>
                <a:spcPct val="150000"/>
              </a:lnSpc>
            </a:pPr>
            <a:endParaRPr lang="he-IL" sz="2400" dirty="0" smtClean="0">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b="1" dirty="0" smtClean="0">
                <a:latin typeface="Gisha" panose="020B0502040204020203" pitchFamily="34" charset="-79"/>
                <a:cs typeface="Gisha" panose="020B0502040204020203" pitchFamily="34" charset="-79"/>
              </a:rPr>
              <a:t>פתרון: </a:t>
            </a:r>
            <a:r>
              <a:rPr lang="he-IL" sz="2400" b="1" dirty="0" smtClean="0">
                <a:solidFill>
                  <a:srgbClr val="FF0000"/>
                </a:solidFill>
                <a:latin typeface="Gisha" panose="020B0502040204020203" pitchFamily="34" charset="-79"/>
                <a:cs typeface="Gisha" panose="020B0502040204020203" pitchFamily="34" charset="-79"/>
              </a:rPr>
              <a:t>מנעולים</a:t>
            </a:r>
            <a:r>
              <a:rPr lang="he-IL" sz="2400" dirty="0" smtClean="0">
                <a:solidFill>
                  <a:srgbClr val="FF0000"/>
                </a:solidFill>
                <a:latin typeface="Gisha" panose="020B0502040204020203" pitchFamily="34" charset="-79"/>
                <a:cs typeface="Gisha" panose="020B0502040204020203" pitchFamily="34" charset="-79"/>
              </a:rPr>
              <a:t> </a:t>
            </a:r>
            <a:r>
              <a:rPr lang="he-IL" sz="2400" dirty="0" smtClean="0">
                <a:latin typeface="Gisha" panose="020B0502040204020203" pitchFamily="34" charset="-79"/>
                <a:cs typeface="Gisha" panose="020B0502040204020203" pitchFamily="34" charset="-79"/>
              </a:rPr>
              <a:t>הם מבני נתונים ופרוטוקולים שנועדו למנוע מראש יצירת קונפליקטים בין תנועות, כלומר, מונעים מעגלים בגרף הקונפליקטים.</a:t>
            </a:r>
            <a:endParaRPr lang="he-IL" sz="2400" b="1" dirty="0" smtClean="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65846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772695" y="78723"/>
            <a:ext cx="2249335"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סוגי מנעולים</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970538"/>
            <a:ext cx="11741687" cy="3970318"/>
          </a:xfrm>
          <a:prstGeom prst="rect">
            <a:avLst/>
          </a:prstGeom>
          <a:noFill/>
        </p:spPr>
        <p:txBody>
          <a:bodyPr wrap="square" rtlCol="0">
            <a:spAutoFit/>
          </a:bodyPr>
          <a:lstStyle/>
          <a:p>
            <a:pPr algn="r" rtl="1">
              <a:lnSpc>
                <a:spcPct val="150000"/>
              </a:lnSpc>
            </a:pPr>
            <a:r>
              <a:rPr lang="en-US" sz="2400" b="1" dirty="0" smtClean="0">
                <a:solidFill>
                  <a:srgbClr val="FF0000"/>
                </a:solidFill>
                <a:latin typeface="Gisha" panose="020B0502040204020203" pitchFamily="34" charset="-79"/>
                <a:cs typeface="Gisha" panose="020B0502040204020203" pitchFamily="34" charset="-79"/>
              </a:rPr>
              <a:t>X-LOCK</a:t>
            </a:r>
            <a:r>
              <a:rPr lang="en-US" sz="2400" dirty="0" smtClean="0">
                <a:latin typeface="Gisha" panose="020B0502040204020203" pitchFamily="34" charset="-79"/>
                <a:cs typeface="Gisha" panose="020B0502040204020203" pitchFamily="34" charset="-79"/>
              </a:rPr>
              <a:t> (Exclusive Lock)</a:t>
            </a:r>
            <a:r>
              <a:rPr lang="he-IL" sz="2400" dirty="0" smtClean="0">
                <a:latin typeface="Gisha" panose="020B0502040204020203" pitchFamily="34" charset="-79"/>
                <a:cs typeface="Gisha" panose="020B0502040204020203" pitchFamily="34" charset="-79"/>
              </a:rPr>
              <a:t> : מנעולי כתיבה.</a:t>
            </a:r>
          </a:p>
          <a:p>
            <a:pPr algn="r" rtl="1">
              <a:lnSpc>
                <a:spcPct val="150000"/>
              </a:lnSpc>
            </a:pPr>
            <a:r>
              <a:rPr lang="he-IL" sz="2400" dirty="0">
                <a:latin typeface="Gisha" panose="020B0502040204020203" pitchFamily="34" charset="-79"/>
                <a:cs typeface="Gisha" panose="020B0502040204020203" pitchFamily="34" charset="-79"/>
              </a:rPr>
              <a:t>	</a:t>
            </a:r>
            <a:r>
              <a:rPr lang="he-IL" sz="2400" dirty="0" smtClean="0">
                <a:latin typeface="Gisha" panose="020B0502040204020203" pitchFamily="34" charset="-79"/>
                <a:cs typeface="Gisha" panose="020B0502040204020203" pitchFamily="34" charset="-79"/>
              </a:rPr>
              <a:t>	</a:t>
            </a:r>
            <a:r>
              <a:rPr lang="he-IL" sz="2400" dirty="0">
                <a:latin typeface="Gisha" panose="020B0502040204020203" pitchFamily="34" charset="-79"/>
                <a:cs typeface="Gisha" panose="020B0502040204020203" pitchFamily="34" charset="-79"/>
              </a:rPr>
              <a:t> </a:t>
            </a:r>
            <a:r>
              <a:rPr lang="he-IL" sz="2400" dirty="0" smtClean="0">
                <a:latin typeface="Gisha" panose="020B0502040204020203" pitchFamily="34" charset="-79"/>
                <a:cs typeface="Gisha" panose="020B0502040204020203" pitchFamily="34" charset="-79"/>
              </a:rPr>
              <a:t>                   רק תנועה אחת יכולה להחזיק מנעול כתיבה על אותו פריט.</a:t>
            </a:r>
          </a:p>
          <a:p>
            <a:pPr algn="r" rtl="1">
              <a:lnSpc>
                <a:spcPct val="150000"/>
              </a:lnSpc>
            </a:pPr>
            <a:endParaRPr lang="he-IL" sz="2400" b="1" dirty="0">
              <a:latin typeface="Gisha" panose="020B0502040204020203" pitchFamily="34" charset="-79"/>
              <a:cs typeface="Gisha" panose="020B0502040204020203" pitchFamily="34" charset="-79"/>
            </a:endParaRPr>
          </a:p>
          <a:p>
            <a:pPr algn="r" rtl="1">
              <a:lnSpc>
                <a:spcPct val="150000"/>
              </a:lnSpc>
            </a:pPr>
            <a:r>
              <a:rPr lang="en-US" sz="2400" b="1" dirty="0">
                <a:solidFill>
                  <a:srgbClr val="FF0000"/>
                </a:solidFill>
                <a:latin typeface="Gisha" panose="020B0502040204020203" pitchFamily="34" charset="-79"/>
                <a:cs typeface="Gisha" panose="020B0502040204020203" pitchFamily="34" charset="-79"/>
              </a:rPr>
              <a:t>S-LOCK</a:t>
            </a:r>
            <a:r>
              <a:rPr lang="en-US" sz="2400" dirty="0">
                <a:latin typeface="Gisha" panose="020B0502040204020203" pitchFamily="34" charset="-79"/>
                <a:cs typeface="Gisha" panose="020B0502040204020203" pitchFamily="34" charset="-79"/>
              </a:rPr>
              <a:t> (Shared Lock)</a:t>
            </a:r>
            <a:r>
              <a:rPr lang="he-IL" sz="2400" dirty="0">
                <a:latin typeface="Gisha" panose="020B0502040204020203" pitchFamily="34" charset="-79"/>
                <a:cs typeface="Gisha" panose="020B0502040204020203" pitchFamily="34" charset="-79"/>
              </a:rPr>
              <a:t> : מנעולי קריאה.</a:t>
            </a:r>
          </a:p>
          <a:p>
            <a:pPr algn="r" rtl="1">
              <a:lnSpc>
                <a:spcPct val="150000"/>
              </a:lnSpc>
            </a:pPr>
            <a:r>
              <a:rPr lang="he-IL" sz="2400" b="1" dirty="0">
                <a:latin typeface="Gisha" panose="020B0502040204020203" pitchFamily="34" charset="-79"/>
                <a:cs typeface="Gisha" panose="020B0502040204020203" pitchFamily="34" charset="-79"/>
              </a:rPr>
              <a:t>			     </a:t>
            </a:r>
            <a:r>
              <a:rPr lang="he-IL" sz="2400" dirty="0">
                <a:latin typeface="Gisha" panose="020B0502040204020203" pitchFamily="34" charset="-79"/>
                <a:cs typeface="Gisha" panose="020B0502040204020203" pitchFamily="34" charset="-79"/>
              </a:rPr>
              <a:t>כמה תנועות יכולות להחזיק </a:t>
            </a:r>
            <a:r>
              <a:rPr lang="en-US" sz="2400" dirty="0">
                <a:latin typeface="Gisha" panose="020B0502040204020203" pitchFamily="34" charset="-79"/>
                <a:cs typeface="Gisha" panose="020B0502040204020203" pitchFamily="34" charset="-79"/>
              </a:rPr>
              <a:t>S-LOCK</a:t>
            </a:r>
            <a:r>
              <a:rPr lang="he-IL" sz="2400" dirty="0">
                <a:latin typeface="Gisha" panose="020B0502040204020203" pitchFamily="34" charset="-79"/>
                <a:cs typeface="Gisha" panose="020B0502040204020203" pitchFamily="34" charset="-79"/>
              </a:rPr>
              <a:t> על אותו פריט </a:t>
            </a:r>
            <a:r>
              <a:rPr lang="he-IL" sz="2400" dirty="0" smtClean="0">
                <a:latin typeface="Gisha" panose="020B0502040204020203" pitchFamily="34" charset="-79"/>
                <a:cs typeface="Gisha" panose="020B0502040204020203" pitchFamily="34" charset="-79"/>
              </a:rPr>
              <a:t>במקביל, כל עוד</a:t>
            </a:r>
          </a:p>
          <a:p>
            <a:pPr algn="r" rtl="1">
              <a:lnSpc>
                <a:spcPct val="150000"/>
              </a:lnSpc>
            </a:pPr>
            <a:r>
              <a:rPr lang="he-IL" sz="2400" dirty="0">
                <a:latin typeface="Gisha" panose="020B0502040204020203" pitchFamily="34" charset="-79"/>
                <a:cs typeface="Gisha" panose="020B0502040204020203" pitchFamily="34" charset="-79"/>
              </a:rPr>
              <a:t>	</a:t>
            </a:r>
            <a:r>
              <a:rPr lang="he-IL" sz="2400" dirty="0" smtClean="0">
                <a:latin typeface="Gisha" panose="020B0502040204020203" pitchFamily="34" charset="-79"/>
                <a:cs typeface="Gisha" panose="020B0502040204020203" pitchFamily="34" charset="-79"/>
              </a:rPr>
              <a:t>		     אין על הפריט מנעול כתיבה </a:t>
            </a:r>
            <a:r>
              <a:rPr lang="en-US" sz="2400" dirty="0" smtClean="0">
                <a:latin typeface="Gisha" panose="020B0502040204020203" pitchFamily="34" charset="-79"/>
                <a:cs typeface="Gisha" panose="020B0502040204020203" pitchFamily="34" charset="-79"/>
              </a:rPr>
              <a:t>(X-LOCK)</a:t>
            </a:r>
            <a:endParaRPr lang="he-IL" sz="2400" dirty="0">
              <a:latin typeface="Gisha" panose="020B0502040204020203" pitchFamily="34" charset="-79"/>
              <a:cs typeface="Gisha" panose="020B0502040204020203" pitchFamily="34" charset="-79"/>
            </a:endParaRPr>
          </a:p>
          <a:p>
            <a:pPr algn="r" rtl="1">
              <a:lnSpc>
                <a:spcPct val="150000"/>
              </a:lnSpc>
            </a:pPr>
            <a:endParaRPr lang="he-IL" sz="2400" b="1" dirty="0" smtClean="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191836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8980813" y="78723"/>
            <a:ext cx="3041217"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תנאי גישה ונעילה</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970538"/>
            <a:ext cx="11741687" cy="3416320"/>
          </a:xfrm>
          <a:prstGeom prst="rect">
            <a:avLst/>
          </a:prstGeom>
          <a:noFill/>
        </p:spPr>
        <p:txBody>
          <a:bodyPr wrap="square" rtlCol="0">
            <a:spAutoFit/>
          </a:bodyPr>
          <a:lstStyle/>
          <a:p>
            <a:pPr marL="342900" indent="-342900" algn="r" rtl="1">
              <a:lnSpc>
                <a:spcPct val="150000"/>
              </a:lnSpc>
              <a:buFont typeface="Arial" panose="020B0604020202020204" pitchFamily="34" charset="0"/>
              <a:buChar char="•"/>
            </a:pPr>
            <a:r>
              <a:rPr lang="he-IL" sz="2400" dirty="0" smtClean="0">
                <a:latin typeface="Gisha" panose="020B0502040204020203" pitchFamily="34" charset="-79"/>
                <a:cs typeface="Gisha" panose="020B0502040204020203" pitchFamily="34" charset="-79"/>
              </a:rPr>
              <a:t>מותר לתנועה לכתוב רק אחרי ששמה מנעול כתיבה</a:t>
            </a:r>
          </a:p>
          <a:p>
            <a:pPr marL="342900" indent="-342900" algn="r" rtl="1">
              <a:lnSpc>
                <a:spcPct val="150000"/>
              </a:lnSpc>
              <a:buFont typeface="Arial" panose="020B0604020202020204" pitchFamily="34" charset="0"/>
              <a:buChar char="•"/>
            </a:pPr>
            <a:r>
              <a:rPr lang="he-IL" sz="2400" dirty="0" smtClean="0">
                <a:latin typeface="Gisha" panose="020B0502040204020203" pitchFamily="34" charset="-79"/>
                <a:cs typeface="Gisha" panose="020B0502040204020203" pitchFamily="34" charset="-79"/>
              </a:rPr>
              <a:t>מותר לתנועה לקרוא רק אם שמה מנעול כתיבה/קריאה</a:t>
            </a:r>
          </a:p>
          <a:p>
            <a:pPr marL="342900" indent="-342900" algn="r" rtl="1">
              <a:lnSpc>
                <a:spcPct val="150000"/>
              </a:lnSpc>
              <a:buFont typeface="Arial" panose="020B0604020202020204" pitchFamily="34" charset="0"/>
              <a:buChar char="•"/>
            </a:pPr>
            <a:endParaRPr lang="he-IL" sz="2400" dirty="0">
              <a:latin typeface="Gisha" panose="020B0502040204020203" pitchFamily="34" charset="-79"/>
              <a:cs typeface="Gisha" panose="020B0502040204020203" pitchFamily="34" charset="-79"/>
            </a:endParaRPr>
          </a:p>
          <a:p>
            <a:pPr marL="342900" indent="-342900" algn="r" rtl="1">
              <a:lnSpc>
                <a:spcPct val="150000"/>
              </a:lnSpc>
              <a:buFont typeface="Arial" panose="020B0604020202020204" pitchFamily="34" charset="0"/>
              <a:buChar char="•"/>
            </a:pPr>
            <a:r>
              <a:rPr lang="he-IL" sz="2400" dirty="0" smtClean="0">
                <a:latin typeface="Gisha" panose="020B0502040204020203" pitchFamily="34" charset="-79"/>
                <a:cs typeface="Gisha" panose="020B0502040204020203" pitchFamily="34" charset="-79"/>
              </a:rPr>
              <a:t>לא שמים מנעול כתיבה על אובייקט שכבר יש עליו מנעול </a:t>
            </a:r>
            <a:r>
              <a:rPr lang="he-IL" sz="2400" u="sng" dirty="0" smtClean="0">
                <a:latin typeface="Gisha" panose="020B0502040204020203" pitchFamily="34" charset="-79"/>
                <a:cs typeface="Gisha" panose="020B0502040204020203" pitchFamily="34" charset="-79"/>
              </a:rPr>
              <a:t>מכל סוג שהוא</a:t>
            </a:r>
            <a:endParaRPr lang="he-IL" sz="2400" dirty="0" smtClean="0">
              <a:latin typeface="Gisha" panose="020B0502040204020203" pitchFamily="34" charset="-79"/>
              <a:cs typeface="Gisha" panose="020B0502040204020203" pitchFamily="34" charset="-79"/>
            </a:endParaRPr>
          </a:p>
          <a:p>
            <a:pPr marL="342900" indent="-342900" algn="r" rtl="1">
              <a:lnSpc>
                <a:spcPct val="150000"/>
              </a:lnSpc>
              <a:buFont typeface="Arial" panose="020B0604020202020204" pitchFamily="34" charset="0"/>
              <a:buChar char="•"/>
            </a:pPr>
            <a:r>
              <a:rPr lang="he-IL" sz="2400" dirty="0" smtClean="0">
                <a:latin typeface="Gisha" panose="020B0502040204020203" pitchFamily="34" charset="-79"/>
                <a:cs typeface="Gisha" panose="020B0502040204020203" pitchFamily="34" charset="-79"/>
              </a:rPr>
              <a:t>לא שמים מנעול קריאה על אובייקט שיש עליו מנעול כתיבה</a:t>
            </a:r>
          </a:p>
          <a:p>
            <a:pPr marL="342900" indent="-342900" algn="r" rtl="1">
              <a:lnSpc>
                <a:spcPct val="150000"/>
              </a:lnSpc>
              <a:buFont typeface="Arial" panose="020B0604020202020204" pitchFamily="34" charset="0"/>
              <a:buChar char="•"/>
            </a:pPr>
            <a:r>
              <a:rPr lang="he-IL" sz="2400" dirty="0" smtClean="0">
                <a:latin typeface="Gisha" panose="020B0502040204020203" pitchFamily="34" charset="-79"/>
                <a:cs typeface="Gisha" panose="020B0502040204020203" pitchFamily="34" charset="-79"/>
              </a:rPr>
              <a:t>כל תנועה חייבת לשחרר את </a:t>
            </a:r>
            <a:r>
              <a:rPr lang="he-IL" sz="2400" u="sng" dirty="0" smtClean="0">
                <a:latin typeface="Gisha" panose="020B0502040204020203" pitchFamily="34" charset="-79"/>
                <a:cs typeface="Gisha" panose="020B0502040204020203" pitchFamily="34" charset="-79"/>
              </a:rPr>
              <a:t>כל</a:t>
            </a:r>
            <a:r>
              <a:rPr lang="he-IL" sz="2400" dirty="0" smtClean="0">
                <a:latin typeface="Gisha" panose="020B0502040204020203" pitchFamily="34" charset="-79"/>
                <a:cs typeface="Gisha" panose="020B0502040204020203" pitchFamily="34" charset="-79"/>
              </a:rPr>
              <a:t> המנעולים שלה לפני סיום</a:t>
            </a:r>
          </a:p>
        </p:txBody>
      </p:sp>
    </p:spTree>
    <p:extLst>
      <p:ext uri="{BB962C8B-B14F-4D97-AF65-F5344CB8AC3E}">
        <p14:creationId xmlns:p14="http://schemas.microsoft.com/office/powerpoint/2010/main" val="2744297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8148854" y="78723"/>
            <a:ext cx="3873176" cy="523220"/>
          </a:xfrm>
          <a:prstGeom prst="rect">
            <a:avLst/>
          </a:prstGeom>
          <a:noFill/>
        </p:spPr>
        <p:txBody>
          <a:bodyPr wrap="none" rtlCol="0">
            <a:spAutoFit/>
          </a:bodyPr>
          <a:lstStyle/>
          <a:p>
            <a:pPr algn="r" rtl="1"/>
            <a:r>
              <a:rPr lang="en-US" sz="2800" b="1" dirty="0" smtClean="0">
                <a:solidFill>
                  <a:schemeClr val="bg1"/>
                </a:solidFill>
                <a:latin typeface="Segoe UI" panose="020B0502040204020203" pitchFamily="34" charset="0"/>
                <a:cs typeface="Segoe UI" panose="020B0502040204020203" pitchFamily="34" charset="0"/>
              </a:rPr>
              <a:t>2 Phase Locking (2PL)</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970538"/>
            <a:ext cx="11741687" cy="5632311"/>
          </a:xfrm>
          <a:prstGeom prst="rect">
            <a:avLst/>
          </a:prstGeom>
          <a:noFill/>
        </p:spPr>
        <p:txBody>
          <a:bodyPr wrap="square" rtlCol="0">
            <a:spAutoFit/>
          </a:bodyPr>
          <a:lstStyle/>
          <a:p>
            <a:pPr algn="r" rtl="1">
              <a:lnSpc>
                <a:spcPct val="150000"/>
              </a:lnSpc>
            </a:pPr>
            <a:r>
              <a:rPr lang="he-IL" sz="2400" dirty="0" smtClean="0">
                <a:latin typeface="Gisha" panose="020B0502040204020203" pitchFamily="34" charset="-79"/>
                <a:cs typeface="Gisha" panose="020B0502040204020203" pitchFamily="34" charset="-79"/>
              </a:rPr>
              <a:t>פרוטוקול נעילה המבטיח שכל התזמונים יהיו ברי-סידור </a:t>
            </a:r>
            <a:r>
              <a:rPr lang="he-IL" sz="2400" smtClean="0">
                <a:latin typeface="Gisha" panose="020B0502040204020203" pitchFamily="34" charset="-79"/>
                <a:cs typeface="Gisha" panose="020B0502040204020203" pitchFamily="34" charset="-79"/>
              </a:rPr>
              <a:t>קונפליקט.</a:t>
            </a:r>
            <a:endParaRPr lang="he-IL" sz="2400" dirty="0" smtClean="0">
              <a:latin typeface="Gisha" panose="020B0502040204020203" pitchFamily="34" charset="-79"/>
              <a:cs typeface="Gisha" panose="020B0502040204020203" pitchFamily="34" charset="-79"/>
            </a:endParaRPr>
          </a:p>
          <a:p>
            <a:pPr algn="r" rtl="1">
              <a:lnSpc>
                <a:spcPct val="150000"/>
              </a:lnSpc>
            </a:pPr>
            <a:r>
              <a:rPr lang="he-IL" sz="2400" u="sng" dirty="0">
                <a:latin typeface="Gisha" panose="020B0502040204020203" pitchFamily="34" charset="-79"/>
                <a:cs typeface="Gisha" panose="020B0502040204020203" pitchFamily="34" charset="-79"/>
              </a:rPr>
              <a:t>תזכורת</a:t>
            </a:r>
            <a:r>
              <a:rPr lang="he-IL" sz="2400" dirty="0">
                <a:latin typeface="Gisha" panose="020B0502040204020203" pitchFamily="34" charset="-79"/>
                <a:cs typeface="Gisha" panose="020B0502040204020203" pitchFamily="34" charset="-79"/>
              </a:rPr>
              <a:t>: תרחיש הוא </a:t>
            </a:r>
            <a:r>
              <a:rPr lang="he-IL" sz="2400" b="1" dirty="0">
                <a:solidFill>
                  <a:srgbClr val="FF0000"/>
                </a:solidFill>
                <a:latin typeface="Gisha" panose="020B0502040204020203" pitchFamily="34" charset="-79"/>
                <a:cs typeface="Gisha" panose="020B0502040204020203" pitchFamily="34" charset="-79"/>
              </a:rPr>
              <a:t>בר סידור קונפליקט</a:t>
            </a:r>
            <a:r>
              <a:rPr lang="he-IL" sz="2400" dirty="0">
                <a:solidFill>
                  <a:srgbClr val="FF0000"/>
                </a:solidFill>
                <a:latin typeface="Gisha" panose="020B0502040204020203" pitchFamily="34" charset="-79"/>
                <a:cs typeface="Gisha" panose="020B0502040204020203" pitchFamily="34" charset="-79"/>
              </a:rPr>
              <a:t> </a:t>
            </a:r>
            <a:r>
              <a:rPr lang="he-IL" sz="2400" dirty="0">
                <a:latin typeface="Gisha" panose="020B0502040204020203" pitchFamily="34" charset="-79"/>
                <a:cs typeface="Gisha" panose="020B0502040204020203" pitchFamily="34" charset="-79"/>
              </a:rPr>
              <a:t>אם הוא שקול </a:t>
            </a:r>
            <a:r>
              <a:rPr lang="he-IL" sz="2400" dirty="0" smtClean="0">
                <a:latin typeface="Gisha" panose="020B0502040204020203" pitchFamily="34" charset="-79"/>
                <a:cs typeface="Gisha" panose="020B0502040204020203" pitchFamily="34" charset="-79"/>
              </a:rPr>
              <a:t>קונפליקט (מוגדרים </a:t>
            </a:r>
            <a:r>
              <a:rPr lang="he-IL" sz="2400" dirty="0">
                <a:latin typeface="Gisha" panose="020B0502040204020203" pitchFamily="34" charset="-79"/>
                <a:cs typeface="Gisha" panose="020B0502040204020203" pitchFamily="34" charset="-79"/>
              </a:rPr>
              <a:t>על אותה קבוצת </a:t>
            </a:r>
            <a:r>
              <a:rPr lang="he-IL" sz="2400" dirty="0" smtClean="0">
                <a:latin typeface="Gisha" panose="020B0502040204020203" pitchFamily="34" charset="-79"/>
                <a:cs typeface="Gisha" panose="020B0502040204020203" pitchFamily="34" charset="-79"/>
              </a:rPr>
              <a:t>תנועות ומסכימים </a:t>
            </a:r>
            <a:r>
              <a:rPr lang="he-IL" sz="2400" dirty="0">
                <a:latin typeface="Gisha" panose="020B0502040204020203" pitchFamily="34" charset="-79"/>
                <a:cs typeface="Gisha" panose="020B0502040204020203" pitchFamily="34" charset="-79"/>
              </a:rPr>
              <a:t>על הסדר בין פעולות </a:t>
            </a:r>
            <a:r>
              <a:rPr lang="he-IL" sz="2400" dirty="0" smtClean="0">
                <a:latin typeface="Gisha" panose="020B0502040204020203" pitchFamily="34" charset="-79"/>
                <a:cs typeface="Gisha" panose="020B0502040204020203" pitchFamily="34" charset="-79"/>
              </a:rPr>
              <a:t>מתנגשות-&gt; בגרף הקונפליקטים אין מעגלים) לתרחיש </a:t>
            </a:r>
            <a:r>
              <a:rPr lang="he-IL" sz="2400" dirty="0">
                <a:latin typeface="Gisha" panose="020B0502040204020203" pitchFamily="34" charset="-79"/>
                <a:cs typeface="Gisha" panose="020B0502040204020203" pitchFamily="34" charset="-79"/>
              </a:rPr>
              <a:t>סדרתי </a:t>
            </a:r>
            <a:r>
              <a:rPr lang="he-IL" sz="2400">
                <a:latin typeface="Gisha" panose="020B0502040204020203" pitchFamily="34" charset="-79"/>
                <a:cs typeface="Gisha" panose="020B0502040204020203" pitchFamily="34" charset="-79"/>
              </a:rPr>
              <a:t>כלשהו</a:t>
            </a:r>
            <a:r>
              <a:rPr lang="he-IL" sz="2400" smtClean="0">
                <a:latin typeface="Gisha" panose="020B0502040204020203" pitchFamily="34" charset="-79"/>
                <a:cs typeface="Gisha" panose="020B0502040204020203" pitchFamily="34" charset="-79"/>
              </a:rPr>
              <a:t>.</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smtClean="0">
                <a:latin typeface="Gisha" panose="020B0502040204020203" pitchFamily="34" charset="-79"/>
                <a:cs typeface="Gisha" panose="020B0502040204020203" pitchFamily="34" charset="-79"/>
              </a:rPr>
              <a:t>תנועה תעמוד בדרישות </a:t>
            </a:r>
            <a:r>
              <a:rPr lang="en-US" sz="2400" dirty="0" smtClean="0">
                <a:latin typeface="Gisha" panose="020B0502040204020203" pitchFamily="34" charset="-79"/>
                <a:cs typeface="Gisha" panose="020B0502040204020203" pitchFamily="34" charset="-79"/>
              </a:rPr>
              <a:t>2PL</a:t>
            </a:r>
            <a:r>
              <a:rPr lang="he-IL" sz="2400" dirty="0" smtClean="0">
                <a:latin typeface="Gisha" panose="020B0502040204020203" pitchFamily="34" charset="-79"/>
                <a:cs typeface="Gisha" panose="020B0502040204020203" pitchFamily="34" charset="-79"/>
              </a:rPr>
              <a:t> אם:</a:t>
            </a:r>
          </a:p>
          <a:p>
            <a:pPr marL="800100" lvl="1" indent="-342900" algn="r" rtl="1">
              <a:lnSpc>
                <a:spcPct val="150000"/>
              </a:lnSpc>
              <a:buFont typeface="Arial" panose="020B0604020202020204" pitchFamily="34" charset="0"/>
              <a:buChar char="•"/>
            </a:pPr>
            <a:r>
              <a:rPr lang="he-IL" sz="2400" dirty="0" smtClean="0">
                <a:latin typeface="Gisha" panose="020B0502040204020203" pitchFamily="34" charset="-79"/>
                <a:cs typeface="Gisha" panose="020B0502040204020203" pitchFamily="34" charset="-79"/>
              </a:rPr>
              <a:t>מתקיימים תנאי הגישה ונעילה</a:t>
            </a:r>
          </a:p>
          <a:p>
            <a:pPr marL="800100" lvl="1" indent="-342900" algn="r" rtl="1">
              <a:lnSpc>
                <a:spcPct val="150000"/>
              </a:lnSpc>
              <a:buFont typeface="Arial" panose="020B0604020202020204" pitchFamily="34" charset="0"/>
              <a:buChar char="•"/>
            </a:pPr>
            <a:r>
              <a:rPr lang="he-IL" sz="2400" dirty="0" smtClean="0">
                <a:latin typeface="Gisha" panose="020B0502040204020203" pitchFamily="34" charset="-79"/>
                <a:cs typeface="Gisha" panose="020B0502040204020203" pitchFamily="34" charset="-79"/>
              </a:rPr>
              <a:t>כל הנעילות בתנועה מתרחשות לפני כל שחרורי המנעולים בתנועה</a:t>
            </a:r>
          </a:p>
          <a:p>
            <a:pPr algn="r" rtl="1">
              <a:lnSpc>
                <a:spcPct val="150000"/>
              </a:lnSpc>
            </a:pPr>
            <a:r>
              <a:rPr lang="he-IL" sz="2400" dirty="0" smtClean="0">
                <a:latin typeface="Gisha" panose="020B0502040204020203" pitchFamily="34" charset="-79"/>
                <a:cs typeface="Gisha" panose="020B0502040204020203" pitchFamily="34" charset="-79"/>
              </a:rPr>
              <a:t>כלומר: בפאזה ראשונה נועלים ובפאזה השניה משחררים מנעולים.</a:t>
            </a:r>
          </a:p>
          <a:p>
            <a:pPr algn="r" rtl="1">
              <a:lnSpc>
                <a:spcPct val="150000"/>
              </a:lnSpc>
            </a:pPr>
            <a:r>
              <a:rPr lang="he-IL" sz="2400" b="1" dirty="0" smtClean="0">
                <a:solidFill>
                  <a:srgbClr val="FF0000"/>
                </a:solidFill>
                <a:latin typeface="Gisha" panose="020B0502040204020203" pitchFamily="34" charset="-79"/>
                <a:cs typeface="Gisha" panose="020B0502040204020203" pitchFamily="34" charset="-79"/>
              </a:rPr>
              <a:t>אם כל התנועות בתזמון מקיימות </a:t>
            </a:r>
            <a:r>
              <a:rPr lang="en-US" sz="2400" b="1" dirty="0" smtClean="0">
                <a:solidFill>
                  <a:srgbClr val="FF0000"/>
                </a:solidFill>
                <a:latin typeface="Gisha" panose="020B0502040204020203" pitchFamily="34" charset="-79"/>
                <a:cs typeface="Gisha" panose="020B0502040204020203" pitchFamily="34" charset="-79"/>
              </a:rPr>
              <a:t>2PL</a:t>
            </a:r>
            <a:r>
              <a:rPr lang="he-IL" sz="2400" b="1" dirty="0" smtClean="0">
                <a:solidFill>
                  <a:srgbClr val="FF0000"/>
                </a:solidFill>
                <a:latin typeface="Gisha" panose="020B0502040204020203" pitchFamily="34" charset="-79"/>
                <a:cs typeface="Gisha" panose="020B0502040204020203" pitchFamily="34" charset="-79"/>
              </a:rPr>
              <a:t> אזי התזמון הוא בר סידור קונפליקט</a:t>
            </a:r>
            <a:endParaRPr lang="he-IL" sz="2400" b="1" dirty="0">
              <a:solidFill>
                <a:srgbClr val="FF0000"/>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493769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506010" y="78723"/>
            <a:ext cx="10516020" cy="523220"/>
          </a:xfrm>
          <a:prstGeom prst="rect">
            <a:avLst/>
          </a:prstGeom>
          <a:noFill/>
        </p:spPr>
        <p:txBody>
          <a:bodyPr wrap="none" rtlCol="0">
            <a:spAutoFit/>
          </a:bodyPr>
          <a:lstStyle/>
          <a:p>
            <a:pPr algn="r" rtl="1"/>
            <a:r>
              <a:rPr lang="he-IL" sz="2800" b="1" smtClean="0">
                <a:solidFill>
                  <a:schemeClr val="bg1"/>
                </a:solidFill>
                <a:latin typeface="Segoe UI" panose="020B0502040204020203" pitchFamily="34" charset="0"/>
                <a:cs typeface="Segoe UI" panose="020B0502040204020203" pitchFamily="34" charset="0"/>
              </a:rPr>
              <a:t>תזכורת: אלגוריתם </a:t>
            </a:r>
            <a:r>
              <a:rPr lang="he-IL" sz="2800" b="1" dirty="0" smtClean="0">
                <a:solidFill>
                  <a:schemeClr val="bg1"/>
                </a:solidFill>
                <a:latin typeface="Segoe UI" panose="020B0502040204020203" pitchFamily="34" charset="0"/>
                <a:cs typeface="Segoe UI" panose="020B0502040204020203" pitchFamily="34" charset="0"/>
              </a:rPr>
              <a:t>לבדיקה האם תרחיש הוא בר-סידור קונפליקט</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872884"/>
            <a:ext cx="11741687" cy="5493812"/>
          </a:xfrm>
          <a:prstGeom prst="rect">
            <a:avLst/>
          </a:prstGeom>
          <a:noFill/>
        </p:spPr>
        <p:txBody>
          <a:bodyPr wrap="square" rtlCol="0">
            <a:spAutoFit/>
          </a:bodyPr>
          <a:lstStyle/>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נבנה את </a:t>
            </a:r>
            <a:r>
              <a:rPr lang="he-IL" sz="2000" b="1" dirty="0" smtClean="0">
                <a:solidFill>
                  <a:srgbClr val="FF0000"/>
                </a:solidFill>
                <a:latin typeface="Gisha" panose="020B0502040204020203" pitchFamily="34" charset="-79"/>
                <a:cs typeface="Gisha" panose="020B0502040204020203" pitchFamily="34" charset="-79"/>
              </a:rPr>
              <a:t>גרף התלויות/קונפליקטים</a:t>
            </a:r>
            <a:r>
              <a:rPr lang="he-IL" sz="2000" dirty="0" smtClean="0">
                <a:latin typeface="Gisha" panose="020B0502040204020203" pitchFamily="34" charset="-79"/>
                <a:cs typeface="Gisha" panose="020B0502040204020203" pitchFamily="34" charset="-79"/>
              </a:rPr>
              <a:t> </a:t>
            </a:r>
            <a:r>
              <a:rPr lang="en-US" sz="2000" dirty="0" smtClean="0">
                <a:latin typeface="Gisha" panose="020B0502040204020203" pitchFamily="34" charset="-79"/>
                <a:cs typeface="Gisha" panose="020B0502040204020203" pitchFamily="34" charset="-79"/>
              </a:rPr>
              <a:t>G</a:t>
            </a:r>
            <a:r>
              <a:rPr lang="he-IL" sz="2000" dirty="0" smtClean="0">
                <a:latin typeface="Gisha" panose="020B0502040204020203" pitchFamily="34" charset="-79"/>
                <a:cs typeface="Gisha" panose="020B0502040204020203" pitchFamily="34" charset="-79"/>
              </a:rPr>
              <a:t> עבור תרחיש </a:t>
            </a:r>
            <a:r>
              <a:rPr lang="en-US" sz="2000" dirty="0" smtClean="0">
                <a:latin typeface="Gisha" panose="020B0502040204020203" pitchFamily="34" charset="-79"/>
                <a:cs typeface="Gisha" panose="020B0502040204020203" pitchFamily="34" charset="-79"/>
              </a:rPr>
              <a:t>H</a:t>
            </a:r>
            <a:endParaRPr lang="he-IL" sz="2000" dirty="0" smtClean="0">
              <a:latin typeface="Gisha" panose="020B0502040204020203" pitchFamily="34" charset="-79"/>
              <a:cs typeface="Gisha" panose="020B0502040204020203" pitchFamily="34" charset="-79"/>
            </a:endParaRP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כל תנועה </a:t>
            </a:r>
            <a:r>
              <a:rPr lang="en-US" sz="2000" dirty="0" err="1" smtClean="0">
                <a:latin typeface="Gisha" panose="020B0502040204020203" pitchFamily="34" charset="-79"/>
                <a:cs typeface="Gisha" panose="020B0502040204020203" pitchFamily="34" charset="-79"/>
              </a:rPr>
              <a:t>T</a:t>
            </a:r>
            <a:r>
              <a:rPr lang="en-US" sz="1600" dirty="0" err="1" smtClean="0">
                <a:latin typeface="Gisha" panose="020B0502040204020203" pitchFamily="34" charset="-79"/>
                <a:cs typeface="Gisha" panose="020B0502040204020203" pitchFamily="34" charset="-79"/>
              </a:rPr>
              <a:t>i</a:t>
            </a:r>
            <a:r>
              <a:rPr lang="he-IL" sz="2000" dirty="0" smtClean="0">
                <a:latin typeface="Gisha" panose="020B0502040204020203" pitchFamily="34" charset="-79"/>
                <a:cs typeface="Gisha" panose="020B0502040204020203" pitchFamily="34" charset="-79"/>
              </a:rPr>
              <a:t> תהיה צומת בגרף</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נמתח קשת מ- </a:t>
            </a:r>
            <a:r>
              <a:rPr lang="en-US" sz="2000" dirty="0" err="1" smtClean="0">
                <a:latin typeface="Gisha" panose="020B0502040204020203" pitchFamily="34" charset="-79"/>
                <a:cs typeface="Gisha" panose="020B0502040204020203" pitchFamily="34" charset="-79"/>
              </a:rPr>
              <a:t>T</a:t>
            </a:r>
            <a:r>
              <a:rPr lang="en-US" sz="1600" dirty="0" err="1" smtClean="0">
                <a:latin typeface="Gisha" panose="020B0502040204020203" pitchFamily="34" charset="-79"/>
                <a:cs typeface="Gisha" panose="020B0502040204020203" pitchFamily="34" charset="-79"/>
              </a:rPr>
              <a:t>i</a:t>
            </a:r>
            <a:r>
              <a:rPr lang="he-IL" sz="2000" dirty="0" smtClean="0">
                <a:latin typeface="Gisha" panose="020B0502040204020203" pitchFamily="34" charset="-79"/>
                <a:cs typeface="Gisha" panose="020B0502040204020203" pitchFamily="34" charset="-79"/>
              </a:rPr>
              <a:t> ל- </a:t>
            </a:r>
            <a:r>
              <a:rPr lang="en-US" sz="2000" dirty="0" err="1" smtClean="0">
                <a:latin typeface="Gisha" panose="020B0502040204020203" pitchFamily="34" charset="-79"/>
                <a:cs typeface="Gisha" panose="020B0502040204020203" pitchFamily="34" charset="-79"/>
              </a:rPr>
              <a:t>T</a:t>
            </a:r>
            <a:r>
              <a:rPr lang="en-US" sz="1600" dirty="0" err="1" smtClean="0">
                <a:latin typeface="Gisha" panose="020B0502040204020203" pitchFamily="34" charset="-79"/>
                <a:cs typeface="Gisha" panose="020B0502040204020203" pitchFamily="34" charset="-79"/>
              </a:rPr>
              <a:t>j</a:t>
            </a:r>
            <a:r>
              <a:rPr lang="he-IL" sz="2000" dirty="0" smtClean="0">
                <a:latin typeface="Gisha" panose="020B0502040204020203" pitchFamily="34" charset="-79"/>
                <a:cs typeface="Gisha" panose="020B0502040204020203" pitchFamily="34" charset="-79"/>
              </a:rPr>
              <a:t> אם יש בין שתיהן פעולה מתנגשת</a:t>
            </a:r>
          </a:p>
          <a:p>
            <a:pPr marL="342900" indent="-342900" algn="r" rtl="1">
              <a:lnSpc>
                <a:spcPct val="150000"/>
              </a:lnSpc>
              <a:buFont typeface="Arial" panose="020B0604020202020204" pitchFamily="34" charset="0"/>
              <a:buChar char="•"/>
            </a:pPr>
            <a:r>
              <a:rPr lang="he-IL" sz="2000" dirty="0" smtClean="0">
                <a:solidFill>
                  <a:srgbClr val="FF0000"/>
                </a:solidFill>
                <a:latin typeface="Gisha" panose="020B0502040204020203" pitchFamily="34" charset="-79"/>
                <a:cs typeface="Gisha" panose="020B0502040204020203" pitchFamily="34" charset="-79"/>
              </a:rPr>
              <a:t>אם</a:t>
            </a:r>
            <a:r>
              <a:rPr lang="en-US" sz="2000" dirty="0" smtClean="0">
                <a:solidFill>
                  <a:srgbClr val="FF0000"/>
                </a:solidFill>
                <a:latin typeface="Gisha" panose="020B0502040204020203" pitchFamily="34" charset="-79"/>
                <a:cs typeface="Gisha" panose="020B0502040204020203" pitchFamily="34" charset="-79"/>
              </a:rPr>
              <a:t>“</a:t>
            </a:r>
            <a:r>
              <a:rPr lang="he-IL" sz="2000" dirty="0" smtClean="0">
                <a:solidFill>
                  <a:srgbClr val="FF0000"/>
                </a:solidFill>
                <a:latin typeface="Gisha" panose="020B0502040204020203" pitchFamily="34" charset="-79"/>
                <a:cs typeface="Gisha" panose="020B0502040204020203" pitchFamily="34" charset="-79"/>
              </a:rPr>
              <a:t>ם הגרף המתקבל הוא </a:t>
            </a:r>
            <a:r>
              <a:rPr lang="en-US" sz="2000" dirty="0" smtClean="0">
                <a:solidFill>
                  <a:srgbClr val="FF0000"/>
                </a:solidFill>
                <a:latin typeface="Gisha" panose="020B0502040204020203" pitchFamily="34" charset="-79"/>
                <a:cs typeface="Gisha" panose="020B0502040204020203" pitchFamily="34" charset="-79"/>
              </a:rPr>
              <a:t>DAG</a:t>
            </a:r>
            <a:r>
              <a:rPr lang="he-IL" sz="2000" dirty="0" smtClean="0">
                <a:solidFill>
                  <a:srgbClr val="FF0000"/>
                </a:solidFill>
                <a:latin typeface="Gisha" panose="020B0502040204020203" pitchFamily="34" charset="-79"/>
                <a:cs typeface="Gisha" panose="020B0502040204020203" pitchFamily="34" charset="-79"/>
              </a:rPr>
              <a:t> (חסר מעגלים) אז התרחיש הוא בר-סידור קונפליקט</a:t>
            </a:r>
          </a:p>
          <a:p>
            <a:pPr algn="r" rtl="1">
              <a:lnSpc>
                <a:spcPct val="150000"/>
              </a:lnSpc>
            </a:pPr>
            <a:endParaRPr lang="he-IL" sz="900" dirty="0">
              <a:solidFill>
                <a:srgbClr val="FF0000"/>
              </a:solidFill>
              <a:latin typeface="Gisha" panose="020B0502040204020203" pitchFamily="34" charset="-79"/>
              <a:cs typeface="Gisha" panose="020B0502040204020203" pitchFamily="34" charset="-79"/>
            </a:endParaRPr>
          </a:p>
          <a:p>
            <a:pPr algn="r" rtl="1">
              <a:lnSpc>
                <a:spcPct val="150000"/>
              </a:lnSpc>
            </a:pPr>
            <a:r>
              <a:rPr lang="he-IL" u="sng" dirty="0" smtClean="0">
                <a:latin typeface="Gisha" panose="020B0502040204020203" pitchFamily="34" charset="-79"/>
                <a:cs typeface="Gisha" panose="020B0502040204020203" pitchFamily="34" charset="-79"/>
              </a:rPr>
              <a:t>דוגמא</a:t>
            </a:r>
          </a:p>
          <a:p>
            <a:pPr algn="r" rtl="1">
              <a:lnSpc>
                <a:spcPct val="150000"/>
              </a:lnSpc>
            </a:pPr>
            <a:r>
              <a:rPr lang="he-IL" dirty="0" smtClean="0">
                <a:latin typeface="Gisha" panose="020B0502040204020203" pitchFamily="34" charset="-79"/>
                <a:cs typeface="Gisha" panose="020B0502040204020203" pitchFamily="34" charset="-79"/>
              </a:rPr>
              <a:t>נניח וקיים התזמון הבא:</a:t>
            </a:r>
          </a:p>
          <a:p>
            <a:pPr algn="r" rtl="1">
              <a:lnSpc>
                <a:spcPct val="150000"/>
              </a:lnSpc>
            </a:pPr>
            <a:r>
              <a:rPr lang="en-US" dirty="0" smtClean="0">
                <a:latin typeface="Gisha" panose="020B0502040204020203" pitchFamily="34" charset="-79"/>
                <a:cs typeface="Gisha" panose="020B0502040204020203" pitchFamily="34" charset="-79"/>
              </a:rPr>
              <a:t>T1: R A</a:t>
            </a:r>
          </a:p>
          <a:p>
            <a:pPr algn="r" rtl="1">
              <a:lnSpc>
                <a:spcPct val="150000"/>
              </a:lnSpc>
            </a:pPr>
            <a:r>
              <a:rPr lang="en-US" dirty="0" smtClean="0">
                <a:latin typeface="Gisha" panose="020B0502040204020203" pitchFamily="34" charset="-79"/>
                <a:cs typeface="Gisha" panose="020B0502040204020203" pitchFamily="34" charset="-79"/>
              </a:rPr>
              <a:t>T2: R B</a:t>
            </a:r>
          </a:p>
          <a:p>
            <a:pPr algn="r" rtl="1">
              <a:lnSpc>
                <a:spcPct val="150000"/>
              </a:lnSpc>
            </a:pPr>
            <a:r>
              <a:rPr lang="en-US" dirty="0" smtClean="0">
                <a:latin typeface="Gisha" panose="020B0502040204020203" pitchFamily="34" charset="-79"/>
                <a:cs typeface="Gisha" panose="020B0502040204020203" pitchFamily="34" charset="-79"/>
              </a:rPr>
              <a:t>T3: WA</a:t>
            </a:r>
          </a:p>
          <a:p>
            <a:pPr algn="r" rtl="1">
              <a:lnSpc>
                <a:spcPct val="150000"/>
              </a:lnSpc>
            </a:pPr>
            <a:r>
              <a:rPr lang="en-US" dirty="0" smtClean="0">
                <a:latin typeface="Gisha" panose="020B0502040204020203" pitchFamily="34" charset="-79"/>
                <a:cs typeface="Gisha" panose="020B0502040204020203" pitchFamily="34" charset="-79"/>
              </a:rPr>
              <a:t>T4: R B</a:t>
            </a:r>
          </a:p>
          <a:p>
            <a:pPr algn="r" rtl="1">
              <a:lnSpc>
                <a:spcPct val="150000"/>
              </a:lnSpc>
            </a:pPr>
            <a:r>
              <a:rPr lang="en-US" dirty="0">
                <a:latin typeface="Gisha" panose="020B0502040204020203" pitchFamily="34" charset="-79"/>
                <a:cs typeface="Gisha" panose="020B0502040204020203" pitchFamily="34" charset="-79"/>
              </a:rPr>
              <a:t>T2: </a:t>
            </a:r>
            <a:r>
              <a:rPr lang="en-US" dirty="0" smtClean="0">
                <a:latin typeface="Gisha" panose="020B0502040204020203" pitchFamily="34" charset="-79"/>
                <a:cs typeface="Gisha" panose="020B0502040204020203" pitchFamily="34" charset="-79"/>
              </a:rPr>
              <a:t>W </a:t>
            </a:r>
            <a:r>
              <a:rPr lang="en-US" dirty="0">
                <a:latin typeface="Gisha" panose="020B0502040204020203" pitchFamily="34" charset="-79"/>
                <a:cs typeface="Gisha" panose="020B0502040204020203" pitchFamily="34" charset="-79"/>
              </a:rPr>
              <a:t>B</a:t>
            </a:r>
          </a:p>
          <a:p>
            <a:pPr algn="r" rtl="1">
              <a:lnSpc>
                <a:spcPct val="150000"/>
              </a:lnSpc>
            </a:pPr>
            <a:r>
              <a:rPr lang="en-US" dirty="0" smtClean="0">
                <a:latin typeface="Gisha" panose="020B0502040204020203" pitchFamily="34" charset="-79"/>
                <a:cs typeface="Gisha" panose="020B0502040204020203" pitchFamily="34" charset="-79"/>
              </a:rPr>
              <a:t>T2: R A</a:t>
            </a:r>
            <a:endParaRPr lang="he-IL"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63475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903828" y="78723"/>
            <a:ext cx="911820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אלגוריתם לבדיקה האם תרחיש הוא בר-סידור קונפליקט</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872884"/>
            <a:ext cx="11741687" cy="5493812"/>
          </a:xfrm>
          <a:prstGeom prst="rect">
            <a:avLst/>
          </a:prstGeom>
          <a:noFill/>
        </p:spPr>
        <p:txBody>
          <a:bodyPr wrap="square" rtlCol="0">
            <a:spAutoFit/>
          </a:bodyPr>
          <a:lstStyle/>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נבנה גרף </a:t>
            </a:r>
            <a:r>
              <a:rPr lang="en-US" sz="2000" dirty="0" smtClean="0">
                <a:latin typeface="Gisha" panose="020B0502040204020203" pitchFamily="34" charset="-79"/>
                <a:cs typeface="Gisha" panose="020B0502040204020203" pitchFamily="34" charset="-79"/>
              </a:rPr>
              <a:t>G</a:t>
            </a:r>
            <a:r>
              <a:rPr lang="he-IL" sz="2000" dirty="0" smtClean="0">
                <a:latin typeface="Gisha" panose="020B0502040204020203" pitchFamily="34" charset="-79"/>
                <a:cs typeface="Gisha" panose="020B0502040204020203" pitchFamily="34" charset="-79"/>
              </a:rPr>
              <a:t> עבור תרחיש </a:t>
            </a:r>
            <a:r>
              <a:rPr lang="en-US" sz="2000" dirty="0" smtClean="0">
                <a:latin typeface="Gisha" panose="020B0502040204020203" pitchFamily="34" charset="-79"/>
                <a:cs typeface="Gisha" panose="020B0502040204020203" pitchFamily="34" charset="-79"/>
              </a:rPr>
              <a:t>H</a:t>
            </a:r>
            <a:endParaRPr lang="he-IL" sz="2000" dirty="0" smtClean="0">
              <a:latin typeface="Gisha" panose="020B0502040204020203" pitchFamily="34" charset="-79"/>
              <a:cs typeface="Gisha" panose="020B0502040204020203" pitchFamily="34" charset="-79"/>
            </a:endParaRP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כל תנועה </a:t>
            </a:r>
            <a:r>
              <a:rPr lang="en-US" sz="2000" dirty="0" err="1" smtClean="0">
                <a:latin typeface="Gisha" panose="020B0502040204020203" pitchFamily="34" charset="-79"/>
                <a:cs typeface="Gisha" panose="020B0502040204020203" pitchFamily="34" charset="-79"/>
              </a:rPr>
              <a:t>T</a:t>
            </a:r>
            <a:r>
              <a:rPr lang="en-US" sz="1600" dirty="0" err="1" smtClean="0">
                <a:latin typeface="Gisha" panose="020B0502040204020203" pitchFamily="34" charset="-79"/>
                <a:cs typeface="Gisha" panose="020B0502040204020203" pitchFamily="34" charset="-79"/>
              </a:rPr>
              <a:t>i</a:t>
            </a:r>
            <a:r>
              <a:rPr lang="he-IL" sz="2000" dirty="0" smtClean="0">
                <a:latin typeface="Gisha" panose="020B0502040204020203" pitchFamily="34" charset="-79"/>
                <a:cs typeface="Gisha" panose="020B0502040204020203" pitchFamily="34" charset="-79"/>
              </a:rPr>
              <a:t> תהיה צומת בגרף</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נמתח קשת מ- </a:t>
            </a:r>
            <a:r>
              <a:rPr lang="en-US" sz="2000" dirty="0" err="1" smtClean="0">
                <a:latin typeface="Gisha" panose="020B0502040204020203" pitchFamily="34" charset="-79"/>
                <a:cs typeface="Gisha" panose="020B0502040204020203" pitchFamily="34" charset="-79"/>
              </a:rPr>
              <a:t>T</a:t>
            </a:r>
            <a:r>
              <a:rPr lang="en-US" sz="1600" dirty="0" err="1" smtClean="0">
                <a:latin typeface="Gisha" panose="020B0502040204020203" pitchFamily="34" charset="-79"/>
                <a:cs typeface="Gisha" panose="020B0502040204020203" pitchFamily="34" charset="-79"/>
              </a:rPr>
              <a:t>i</a:t>
            </a:r>
            <a:r>
              <a:rPr lang="he-IL" sz="2000" dirty="0" smtClean="0">
                <a:latin typeface="Gisha" panose="020B0502040204020203" pitchFamily="34" charset="-79"/>
                <a:cs typeface="Gisha" panose="020B0502040204020203" pitchFamily="34" charset="-79"/>
              </a:rPr>
              <a:t> ל- </a:t>
            </a:r>
            <a:r>
              <a:rPr lang="en-US" sz="2000" dirty="0" err="1" smtClean="0">
                <a:latin typeface="Gisha" panose="020B0502040204020203" pitchFamily="34" charset="-79"/>
                <a:cs typeface="Gisha" panose="020B0502040204020203" pitchFamily="34" charset="-79"/>
              </a:rPr>
              <a:t>T</a:t>
            </a:r>
            <a:r>
              <a:rPr lang="en-US" sz="1600" dirty="0" err="1" smtClean="0">
                <a:latin typeface="Gisha" panose="020B0502040204020203" pitchFamily="34" charset="-79"/>
                <a:cs typeface="Gisha" panose="020B0502040204020203" pitchFamily="34" charset="-79"/>
              </a:rPr>
              <a:t>j</a:t>
            </a:r>
            <a:r>
              <a:rPr lang="he-IL" sz="2000" dirty="0" smtClean="0">
                <a:latin typeface="Gisha" panose="020B0502040204020203" pitchFamily="34" charset="-79"/>
                <a:cs typeface="Gisha" panose="020B0502040204020203" pitchFamily="34" charset="-79"/>
              </a:rPr>
              <a:t> אם יש בין שתיהן פעולה מתנגשת</a:t>
            </a:r>
          </a:p>
          <a:p>
            <a:pPr marL="342900" indent="-342900" algn="r" rtl="1">
              <a:lnSpc>
                <a:spcPct val="150000"/>
              </a:lnSpc>
              <a:buFont typeface="Arial" panose="020B0604020202020204" pitchFamily="34" charset="0"/>
              <a:buChar char="•"/>
            </a:pPr>
            <a:r>
              <a:rPr lang="he-IL" sz="2000" dirty="0" smtClean="0">
                <a:solidFill>
                  <a:srgbClr val="FF0000"/>
                </a:solidFill>
                <a:latin typeface="Gisha" panose="020B0502040204020203" pitchFamily="34" charset="-79"/>
                <a:cs typeface="Gisha" panose="020B0502040204020203" pitchFamily="34" charset="-79"/>
              </a:rPr>
              <a:t>אם הגרף המתקבל הוא </a:t>
            </a:r>
            <a:r>
              <a:rPr lang="en-US" sz="2000" dirty="0" smtClean="0">
                <a:solidFill>
                  <a:srgbClr val="FF0000"/>
                </a:solidFill>
                <a:latin typeface="Gisha" panose="020B0502040204020203" pitchFamily="34" charset="-79"/>
                <a:cs typeface="Gisha" panose="020B0502040204020203" pitchFamily="34" charset="-79"/>
              </a:rPr>
              <a:t>DAG</a:t>
            </a:r>
            <a:r>
              <a:rPr lang="he-IL" sz="2000" dirty="0" smtClean="0">
                <a:solidFill>
                  <a:srgbClr val="FF0000"/>
                </a:solidFill>
                <a:latin typeface="Gisha" panose="020B0502040204020203" pitchFamily="34" charset="-79"/>
                <a:cs typeface="Gisha" panose="020B0502040204020203" pitchFamily="34" charset="-79"/>
              </a:rPr>
              <a:t> (חסר מעגלים) אז התרחיש הוא בר-סידור קונפליקט</a:t>
            </a:r>
          </a:p>
          <a:p>
            <a:pPr algn="r" rtl="1">
              <a:lnSpc>
                <a:spcPct val="150000"/>
              </a:lnSpc>
            </a:pPr>
            <a:endParaRPr lang="he-IL" sz="900" dirty="0">
              <a:solidFill>
                <a:srgbClr val="FF0000"/>
              </a:solidFill>
              <a:latin typeface="Gisha" panose="020B0502040204020203" pitchFamily="34" charset="-79"/>
              <a:cs typeface="Gisha" panose="020B0502040204020203" pitchFamily="34" charset="-79"/>
            </a:endParaRPr>
          </a:p>
          <a:p>
            <a:pPr algn="r" rtl="1">
              <a:lnSpc>
                <a:spcPct val="150000"/>
              </a:lnSpc>
            </a:pPr>
            <a:r>
              <a:rPr lang="he-IL" u="sng" dirty="0" smtClean="0">
                <a:latin typeface="Gisha" panose="020B0502040204020203" pitchFamily="34" charset="-79"/>
                <a:cs typeface="Gisha" panose="020B0502040204020203" pitchFamily="34" charset="-79"/>
              </a:rPr>
              <a:t>דוגמא</a:t>
            </a:r>
          </a:p>
          <a:p>
            <a:pPr algn="r" rtl="1">
              <a:lnSpc>
                <a:spcPct val="150000"/>
              </a:lnSpc>
            </a:pPr>
            <a:r>
              <a:rPr lang="he-IL" dirty="0" smtClean="0">
                <a:latin typeface="Gisha" panose="020B0502040204020203" pitchFamily="34" charset="-79"/>
                <a:cs typeface="Gisha" panose="020B0502040204020203" pitchFamily="34" charset="-79"/>
              </a:rPr>
              <a:t>נניח וקיים התזמון הבא:</a:t>
            </a:r>
          </a:p>
          <a:p>
            <a:pPr algn="r" rtl="1">
              <a:lnSpc>
                <a:spcPct val="150000"/>
              </a:lnSpc>
            </a:pPr>
            <a:r>
              <a:rPr lang="en-US" dirty="0" smtClean="0">
                <a:latin typeface="Gisha" panose="020B0502040204020203" pitchFamily="34" charset="-79"/>
                <a:cs typeface="Gisha" panose="020B0502040204020203" pitchFamily="34" charset="-79"/>
              </a:rPr>
              <a:t>T1: R A</a:t>
            </a:r>
          </a:p>
          <a:p>
            <a:pPr algn="r" rtl="1">
              <a:lnSpc>
                <a:spcPct val="150000"/>
              </a:lnSpc>
            </a:pPr>
            <a:r>
              <a:rPr lang="en-US" dirty="0" smtClean="0">
                <a:latin typeface="Gisha" panose="020B0502040204020203" pitchFamily="34" charset="-79"/>
                <a:cs typeface="Gisha" panose="020B0502040204020203" pitchFamily="34" charset="-79"/>
              </a:rPr>
              <a:t>T2: R B</a:t>
            </a:r>
          </a:p>
          <a:p>
            <a:pPr algn="r" rtl="1">
              <a:lnSpc>
                <a:spcPct val="150000"/>
              </a:lnSpc>
            </a:pPr>
            <a:r>
              <a:rPr lang="en-US" dirty="0" smtClean="0">
                <a:latin typeface="Gisha" panose="020B0502040204020203" pitchFamily="34" charset="-79"/>
                <a:cs typeface="Gisha" panose="020B0502040204020203" pitchFamily="34" charset="-79"/>
              </a:rPr>
              <a:t>T3: WA</a:t>
            </a:r>
          </a:p>
          <a:p>
            <a:pPr algn="r" rtl="1">
              <a:lnSpc>
                <a:spcPct val="150000"/>
              </a:lnSpc>
            </a:pPr>
            <a:r>
              <a:rPr lang="en-US" dirty="0" smtClean="0">
                <a:latin typeface="Gisha" panose="020B0502040204020203" pitchFamily="34" charset="-79"/>
                <a:cs typeface="Gisha" panose="020B0502040204020203" pitchFamily="34" charset="-79"/>
              </a:rPr>
              <a:t>T4: R B</a:t>
            </a:r>
          </a:p>
          <a:p>
            <a:pPr algn="r" rtl="1">
              <a:lnSpc>
                <a:spcPct val="150000"/>
              </a:lnSpc>
            </a:pPr>
            <a:r>
              <a:rPr lang="en-US" dirty="0">
                <a:latin typeface="Gisha" panose="020B0502040204020203" pitchFamily="34" charset="-79"/>
                <a:cs typeface="Gisha" panose="020B0502040204020203" pitchFamily="34" charset="-79"/>
              </a:rPr>
              <a:t>T2: </a:t>
            </a:r>
            <a:r>
              <a:rPr lang="en-US" dirty="0" smtClean="0">
                <a:latin typeface="Gisha" panose="020B0502040204020203" pitchFamily="34" charset="-79"/>
                <a:cs typeface="Gisha" panose="020B0502040204020203" pitchFamily="34" charset="-79"/>
              </a:rPr>
              <a:t>W </a:t>
            </a:r>
            <a:r>
              <a:rPr lang="en-US" dirty="0">
                <a:latin typeface="Gisha" panose="020B0502040204020203" pitchFamily="34" charset="-79"/>
                <a:cs typeface="Gisha" panose="020B0502040204020203" pitchFamily="34" charset="-79"/>
              </a:rPr>
              <a:t>B</a:t>
            </a:r>
          </a:p>
          <a:p>
            <a:pPr algn="r" rtl="1">
              <a:lnSpc>
                <a:spcPct val="150000"/>
              </a:lnSpc>
            </a:pPr>
            <a:r>
              <a:rPr lang="en-US" dirty="0" smtClean="0">
                <a:latin typeface="Gisha" panose="020B0502040204020203" pitchFamily="34" charset="-79"/>
                <a:cs typeface="Gisha" panose="020B0502040204020203" pitchFamily="34" charset="-79"/>
              </a:rPr>
              <a:t>T2: R A</a:t>
            </a:r>
            <a:endParaRPr lang="he-IL" dirty="0">
              <a:latin typeface="Gisha" panose="020B0502040204020203" pitchFamily="34" charset="-79"/>
              <a:cs typeface="Gisha" panose="020B0502040204020203" pitchFamily="34" charset="-79"/>
            </a:endParaRPr>
          </a:p>
        </p:txBody>
      </p:sp>
      <p:sp>
        <p:nvSpPr>
          <p:cNvPr id="2" name="Freeform 1"/>
          <p:cNvSpPr/>
          <p:nvPr/>
        </p:nvSpPr>
        <p:spPr>
          <a:xfrm>
            <a:off x="10919477" y="3977201"/>
            <a:ext cx="239754" cy="825623"/>
          </a:xfrm>
          <a:custGeom>
            <a:avLst/>
            <a:gdLst>
              <a:gd name="connsiteX0" fmla="*/ 221999 w 239754"/>
              <a:gd name="connsiteY0" fmla="*/ 0 h 825623"/>
              <a:gd name="connsiteX1" fmla="*/ 57 w 239754"/>
              <a:gd name="connsiteY1" fmla="*/ 284085 h 825623"/>
              <a:gd name="connsiteX2" fmla="*/ 239754 w 239754"/>
              <a:gd name="connsiteY2" fmla="*/ 825623 h 825623"/>
            </a:gdLst>
            <a:ahLst/>
            <a:cxnLst>
              <a:cxn ang="0">
                <a:pos x="connsiteX0" y="connsiteY0"/>
              </a:cxn>
              <a:cxn ang="0">
                <a:pos x="connsiteX1" y="connsiteY1"/>
              </a:cxn>
              <a:cxn ang="0">
                <a:pos x="connsiteX2" y="connsiteY2"/>
              </a:cxn>
            </a:cxnLst>
            <a:rect l="l" t="t" r="r" b="b"/>
            <a:pathLst>
              <a:path w="239754" h="825623">
                <a:moveTo>
                  <a:pt x="221999" y="0"/>
                </a:moveTo>
                <a:cubicBezTo>
                  <a:pt x="109548" y="73240"/>
                  <a:pt x="-2902" y="146481"/>
                  <a:pt x="57" y="284085"/>
                </a:cubicBezTo>
                <a:cubicBezTo>
                  <a:pt x="3016" y="421689"/>
                  <a:pt x="121385" y="623656"/>
                  <a:pt x="239754" y="82562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0857291" y="4838335"/>
            <a:ext cx="310818" cy="1216241"/>
          </a:xfrm>
          <a:custGeom>
            <a:avLst/>
            <a:gdLst>
              <a:gd name="connsiteX0" fmla="*/ 284185 w 310818"/>
              <a:gd name="connsiteY0" fmla="*/ 0 h 1216241"/>
              <a:gd name="connsiteX1" fmla="*/ 99 w 310818"/>
              <a:gd name="connsiteY1" fmla="*/ 470516 h 1216241"/>
              <a:gd name="connsiteX2" fmla="*/ 310818 w 310818"/>
              <a:gd name="connsiteY2" fmla="*/ 1216241 h 1216241"/>
            </a:gdLst>
            <a:ahLst/>
            <a:cxnLst>
              <a:cxn ang="0">
                <a:pos x="connsiteX0" y="connsiteY0"/>
              </a:cxn>
              <a:cxn ang="0">
                <a:pos x="connsiteX1" y="connsiteY1"/>
              </a:cxn>
              <a:cxn ang="0">
                <a:pos x="connsiteX2" y="connsiteY2"/>
              </a:cxn>
            </a:cxnLst>
            <a:rect l="l" t="t" r="r" b="b"/>
            <a:pathLst>
              <a:path w="310818" h="1216241">
                <a:moveTo>
                  <a:pt x="284185" y="0"/>
                </a:moveTo>
                <a:cubicBezTo>
                  <a:pt x="139922" y="133904"/>
                  <a:pt x="-4340" y="267809"/>
                  <a:pt x="99" y="470516"/>
                </a:cubicBezTo>
                <a:cubicBezTo>
                  <a:pt x="4538" y="673223"/>
                  <a:pt x="157678" y="944732"/>
                  <a:pt x="310818" y="121624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070240" y="5201353"/>
            <a:ext cx="71236" cy="427094"/>
          </a:xfrm>
          <a:custGeom>
            <a:avLst/>
            <a:gdLst>
              <a:gd name="connsiteX0" fmla="*/ 71236 w 71236"/>
              <a:gd name="connsiteY0" fmla="*/ 9844 h 427094"/>
              <a:gd name="connsiteX1" fmla="*/ 214 w 71236"/>
              <a:gd name="connsiteY1" fmla="*/ 54232 h 427094"/>
              <a:gd name="connsiteX2" fmla="*/ 53480 w 71236"/>
              <a:gd name="connsiteY2" fmla="*/ 427094 h 427094"/>
            </a:gdLst>
            <a:ahLst/>
            <a:cxnLst>
              <a:cxn ang="0">
                <a:pos x="connsiteX0" y="connsiteY0"/>
              </a:cxn>
              <a:cxn ang="0">
                <a:pos x="connsiteX1" y="connsiteY1"/>
              </a:cxn>
              <a:cxn ang="0">
                <a:pos x="connsiteX2" y="connsiteY2"/>
              </a:cxn>
            </a:cxnLst>
            <a:rect l="l" t="t" r="r" b="b"/>
            <a:pathLst>
              <a:path w="71236" h="427094">
                <a:moveTo>
                  <a:pt x="71236" y="9844"/>
                </a:moveTo>
                <a:cubicBezTo>
                  <a:pt x="37204" y="-2733"/>
                  <a:pt x="3173" y="-15310"/>
                  <a:pt x="214" y="54232"/>
                </a:cubicBezTo>
                <a:cubicBezTo>
                  <a:pt x="-2745" y="123774"/>
                  <a:pt x="25367" y="275434"/>
                  <a:pt x="53480" y="42709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494625" y="413699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9" name="Oval 8"/>
          <p:cNvSpPr/>
          <p:nvPr/>
        </p:nvSpPr>
        <p:spPr>
          <a:xfrm>
            <a:off x="4447713" y="348892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10" name="Oval 9"/>
          <p:cNvSpPr/>
          <p:nvPr/>
        </p:nvSpPr>
        <p:spPr>
          <a:xfrm>
            <a:off x="6267635" y="4403324"/>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11" name="Oval 10"/>
          <p:cNvSpPr/>
          <p:nvPr/>
        </p:nvSpPr>
        <p:spPr>
          <a:xfrm>
            <a:off x="4398857" y="5370990"/>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T4</a:t>
            </a:r>
            <a:endParaRPr lang="en-US" dirty="0"/>
          </a:p>
        </p:txBody>
      </p:sp>
      <p:cxnSp>
        <p:nvCxnSpPr>
          <p:cNvPr id="12" name="Straight Arrow Connector 11"/>
          <p:cNvCxnSpPr>
            <a:stCxn id="7" idx="6"/>
            <a:endCxn id="10" idx="2"/>
          </p:cNvCxnSpPr>
          <p:nvPr/>
        </p:nvCxnSpPr>
        <p:spPr>
          <a:xfrm>
            <a:off x="3142695" y="4461029"/>
            <a:ext cx="3124940" cy="2663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0"/>
            <a:endCxn id="9" idx="4"/>
          </p:cNvCxnSpPr>
          <p:nvPr/>
        </p:nvCxnSpPr>
        <p:spPr>
          <a:xfrm flipV="1">
            <a:off x="4722892" y="4136994"/>
            <a:ext cx="48856" cy="1233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1"/>
            <a:endCxn id="9" idx="6"/>
          </p:cNvCxnSpPr>
          <p:nvPr/>
        </p:nvCxnSpPr>
        <p:spPr>
          <a:xfrm flipH="1" flipV="1">
            <a:off x="5095783" y="3812959"/>
            <a:ext cx="1266760" cy="68527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05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197218" y="78723"/>
            <a:ext cx="2824812" cy="523220"/>
          </a:xfrm>
          <a:prstGeom prst="rect">
            <a:avLst/>
          </a:prstGeom>
          <a:noFill/>
        </p:spPr>
        <p:txBody>
          <a:bodyPr wrap="none" rtlCol="0">
            <a:spAutoFit/>
          </a:bodyPr>
          <a:lstStyle/>
          <a:p>
            <a:pPr algn="r" rtl="1"/>
            <a:r>
              <a:rPr lang="en-US" sz="2800" b="1" dirty="0" smtClean="0">
                <a:solidFill>
                  <a:schemeClr val="bg1"/>
                </a:solidFill>
                <a:latin typeface="Segoe UI" panose="020B0502040204020203" pitchFamily="34" charset="0"/>
                <a:cs typeface="Segoe UI" panose="020B0502040204020203" pitchFamily="34" charset="0"/>
              </a:rPr>
              <a:t>Deadlocks</a:t>
            </a:r>
            <a:r>
              <a:rPr lang="he-IL" sz="2800" b="1" dirty="0" smtClean="0">
                <a:solidFill>
                  <a:schemeClr val="bg1"/>
                </a:solidFill>
                <a:latin typeface="Segoe UI" panose="020B0502040204020203" pitchFamily="34" charset="0"/>
                <a:cs typeface="Segoe UI" panose="020B0502040204020203" pitchFamily="34" charset="0"/>
              </a:rPr>
              <a:t>: גילוי</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765265"/>
            <a:ext cx="11741687" cy="3416320"/>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אחת התופעות הנגרמות משימוש במנעולים היא </a:t>
            </a:r>
            <a:r>
              <a:rPr lang="he-IL" sz="2400" b="1" dirty="0">
                <a:latin typeface="Gisha" panose="020B0502040204020203" pitchFamily="34" charset="-79"/>
                <a:cs typeface="Gisha" panose="020B0502040204020203" pitchFamily="34" charset="-79"/>
              </a:rPr>
              <a:t>חבק</a:t>
            </a:r>
            <a:r>
              <a:rPr lang="he-IL" sz="2400" dirty="0">
                <a:latin typeface="Gisha" panose="020B0502040204020203" pitchFamily="34" charset="-79"/>
                <a:cs typeface="Gisha" panose="020B0502040204020203" pitchFamily="34" charset="-79"/>
              </a:rPr>
              <a:t> </a:t>
            </a:r>
            <a:r>
              <a:rPr lang="en-US" sz="2400" dirty="0">
                <a:latin typeface="Gisha" panose="020B0502040204020203" pitchFamily="34" charset="-79"/>
                <a:cs typeface="Gisha" panose="020B0502040204020203" pitchFamily="34" charset="-79"/>
              </a:rPr>
              <a:t>–</a:t>
            </a:r>
            <a:r>
              <a:rPr lang="he-IL" sz="2400" dirty="0">
                <a:latin typeface="Gisha" panose="020B0502040204020203" pitchFamily="34" charset="-79"/>
                <a:cs typeface="Gisha" panose="020B0502040204020203" pitchFamily="34" charset="-79"/>
              </a:rPr>
              <a:t> </a:t>
            </a:r>
            <a:r>
              <a:rPr lang="en-US" sz="2400" b="1" dirty="0">
                <a:latin typeface="Gisha" panose="020B0502040204020203" pitchFamily="34" charset="-79"/>
                <a:cs typeface="Gisha" panose="020B0502040204020203" pitchFamily="34" charset="-79"/>
              </a:rPr>
              <a:t>Deadlock</a:t>
            </a:r>
            <a:r>
              <a:rPr lang="he-IL" sz="2400" dirty="0">
                <a:latin typeface="Gisha" panose="020B0502040204020203" pitchFamily="34" charset="-79"/>
                <a:cs typeface="Gisha" panose="020B0502040204020203" pitchFamily="34" charset="-79"/>
              </a:rPr>
              <a:t>.</a:t>
            </a:r>
            <a:endParaRPr lang="en-US"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ע"מ לזהות חבק, נצייר גרף מכוון בו כל תנועה היא צומת בגרף.</a:t>
            </a:r>
          </a:p>
          <a:p>
            <a:pPr algn="r" rtl="1">
              <a:lnSpc>
                <a:spcPct val="150000"/>
              </a:lnSpc>
            </a:pPr>
            <a:r>
              <a:rPr lang="he-IL" sz="2400" dirty="0">
                <a:latin typeface="Gisha" panose="020B0502040204020203" pitchFamily="34" charset="-79"/>
                <a:cs typeface="Gisha" panose="020B0502040204020203" pitchFamily="34" charset="-79"/>
              </a:rPr>
              <a:t>נמתח קשת מ- </a:t>
            </a:r>
            <a:r>
              <a:rPr lang="en-US" sz="2400" dirty="0" err="1">
                <a:latin typeface="Gisha" panose="020B0502040204020203" pitchFamily="34" charset="-79"/>
                <a:cs typeface="Gisha" panose="020B0502040204020203" pitchFamily="34" charset="-79"/>
              </a:rPr>
              <a:t>Ti</a:t>
            </a:r>
            <a:r>
              <a:rPr lang="he-IL" sz="2400" dirty="0">
                <a:latin typeface="Gisha" panose="020B0502040204020203" pitchFamily="34" charset="-79"/>
                <a:cs typeface="Gisha" panose="020B0502040204020203" pitchFamily="34" charset="-79"/>
              </a:rPr>
              <a:t> ל- </a:t>
            </a:r>
            <a:r>
              <a:rPr lang="en-US" sz="2400" dirty="0" err="1">
                <a:latin typeface="Gisha" panose="020B0502040204020203" pitchFamily="34" charset="-79"/>
                <a:cs typeface="Gisha" panose="020B0502040204020203" pitchFamily="34" charset="-79"/>
              </a:rPr>
              <a:t>Tj</a:t>
            </a:r>
            <a:r>
              <a:rPr lang="he-IL" sz="2400" dirty="0">
                <a:latin typeface="Gisha" panose="020B0502040204020203" pitchFamily="34" charset="-79"/>
                <a:cs typeface="Gisha" panose="020B0502040204020203" pitchFamily="34" charset="-79"/>
              </a:rPr>
              <a:t> אם </a:t>
            </a:r>
            <a:r>
              <a:rPr lang="en-US" sz="2400" dirty="0" err="1">
                <a:latin typeface="Gisha" panose="020B0502040204020203" pitchFamily="34" charset="-79"/>
                <a:cs typeface="Gisha" panose="020B0502040204020203" pitchFamily="34" charset="-79"/>
              </a:rPr>
              <a:t>Ti</a:t>
            </a:r>
            <a:r>
              <a:rPr lang="he-IL" sz="2400" dirty="0">
                <a:latin typeface="Gisha" panose="020B0502040204020203" pitchFamily="34" charset="-79"/>
                <a:cs typeface="Gisha" panose="020B0502040204020203" pitchFamily="34" charset="-79"/>
              </a:rPr>
              <a:t> מחכה למנעול שמוחזק ע"י </a:t>
            </a:r>
            <a:r>
              <a:rPr lang="en-US" sz="2400" dirty="0" err="1">
                <a:latin typeface="Gisha" panose="020B0502040204020203" pitchFamily="34" charset="-79"/>
                <a:cs typeface="Gisha" panose="020B0502040204020203" pitchFamily="34" charset="-79"/>
              </a:rPr>
              <a:t>Tj</a:t>
            </a:r>
            <a:r>
              <a:rPr lang="he-IL" sz="2400" dirty="0">
                <a:latin typeface="Gisha" panose="020B0502040204020203" pitchFamily="34" charset="-79"/>
                <a:cs typeface="Gisha" panose="020B0502040204020203" pitchFamily="34" charset="-79"/>
              </a:rPr>
              <a:t> </a:t>
            </a:r>
          </a:p>
          <a:p>
            <a:pPr algn="r" rtl="1">
              <a:lnSpc>
                <a:spcPct val="150000"/>
              </a:lnSpc>
            </a:pPr>
            <a:r>
              <a:rPr lang="he-IL" sz="2400" dirty="0">
                <a:latin typeface="Gisha" panose="020B0502040204020203" pitchFamily="34" charset="-79"/>
                <a:cs typeface="Gisha" panose="020B0502040204020203" pitchFamily="34" charset="-79"/>
              </a:rPr>
              <a:t>(כלומר מהתנועה ה"תקועה" למי שמחזיק את המנעול).</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b="1" dirty="0" smtClean="0">
                <a:latin typeface="Gisha" panose="020B0502040204020203" pitchFamily="34" charset="-79"/>
                <a:cs typeface="Gisha" panose="020B0502040204020203" pitchFamily="34" charset="-79"/>
              </a:rPr>
              <a:t>משפט: </a:t>
            </a:r>
            <a:r>
              <a:rPr lang="he-IL" sz="2400" b="1" dirty="0" smtClean="0">
                <a:solidFill>
                  <a:srgbClr val="FF0000"/>
                </a:solidFill>
                <a:latin typeface="Gisha" panose="020B0502040204020203" pitchFamily="34" charset="-79"/>
                <a:cs typeface="Gisha" panose="020B0502040204020203" pitchFamily="34" charset="-79"/>
              </a:rPr>
              <a:t>יש </a:t>
            </a:r>
            <a:r>
              <a:rPr lang="en-US" sz="2400" b="1" dirty="0" smtClean="0">
                <a:solidFill>
                  <a:srgbClr val="FF0000"/>
                </a:solidFill>
                <a:latin typeface="Gisha" panose="020B0502040204020203" pitchFamily="34" charset="-79"/>
                <a:cs typeface="Gisha" panose="020B0502040204020203" pitchFamily="34" charset="-79"/>
              </a:rPr>
              <a:t>Deadlock</a:t>
            </a:r>
            <a:r>
              <a:rPr lang="he-IL" sz="2400" b="1" dirty="0" smtClean="0">
                <a:solidFill>
                  <a:srgbClr val="FF0000"/>
                </a:solidFill>
                <a:latin typeface="Gisha" panose="020B0502040204020203" pitchFamily="34" charset="-79"/>
                <a:cs typeface="Gisha" panose="020B0502040204020203" pitchFamily="34" charset="-79"/>
              </a:rPr>
              <a:t> אם"ם יש בגרף מעגל מכוון</a:t>
            </a:r>
            <a:endParaRPr lang="he-IL" sz="2000" b="1" dirty="0" smtClean="0">
              <a:solidFill>
                <a:srgbClr val="FF0000"/>
              </a:solidFill>
              <a:latin typeface="Gisha" panose="020B0502040204020203" pitchFamily="34" charset="-79"/>
              <a:cs typeface="Gisha" panose="020B0502040204020203" pitchFamily="34" charset="-79"/>
            </a:endParaRPr>
          </a:p>
        </p:txBody>
      </p:sp>
      <p:graphicFrame>
        <p:nvGraphicFramePr>
          <p:cNvPr id="2" name="Table 1"/>
          <p:cNvGraphicFramePr>
            <a:graphicFrameLocks noGrp="1"/>
          </p:cNvGraphicFramePr>
          <p:nvPr>
            <p:extLst>
              <p:ext uri="{D42A27DB-BD31-4B8C-83A1-F6EECF244321}">
                <p14:modId xmlns:p14="http://schemas.microsoft.com/office/powerpoint/2010/main" val="210574527"/>
              </p:ext>
            </p:extLst>
          </p:nvPr>
        </p:nvGraphicFramePr>
        <p:xfrm>
          <a:off x="1621453" y="3963490"/>
          <a:ext cx="3818295" cy="2133600"/>
        </p:xfrm>
        <a:graphic>
          <a:graphicData uri="http://schemas.openxmlformats.org/drawingml/2006/table">
            <a:tbl>
              <a:tblPr firstRow="1" bandRow="1">
                <a:tableStyleId>{5C22544A-7EE6-4342-B048-85BDC9FD1C3A}</a:tableStyleId>
              </a:tblPr>
              <a:tblGrid>
                <a:gridCol w="1272765">
                  <a:extLst>
                    <a:ext uri="{9D8B030D-6E8A-4147-A177-3AD203B41FA5}">
                      <a16:colId xmlns:a16="http://schemas.microsoft.com/office/drawing/2014/main" val="20000"/>
                    </a:ext>
                  </a:extLst>
                </a:gridCol>
                <a:gridCol w="1272765">
                  <a:extLst>
                    <a:ext uri="{9D8B030D-6E8A-4147-A177-3AD203B41FA5}">
                      <a16:colId xmlns:a16="http://schemas.microsoft.com/office/drawing/2014/main" val="20001"/>
                    </a:ext>
                  </a:extLst>
                </a:gridCol>
                <a:gridCol w="1272765">
                  <a:extLst>
                    <a:ext uri="{9D8B030D-6E8A-4147-A177-3AD203B41FA5}">
                      <a16:colId xmlns:a16="http://schemas.microsoft.com/office/drawing/2014/main" val="20002"/>
                    </a:ext>
                  </a:extLst>
                </a:gridCol>
              </a:tblGrid>
              <a:tr h="203768">
                <a:tc>
                  <a:txBody>
                    <a:bodyPr/>
                    <a:lstStyle/>
                    <a:p>
                      <a:r>
                        <a:rPr lang="en-US" sz="1400" dirty="0" smtClean="0"/>
                        <a:t>T1</a:t>
                      </a:r>
                      <a:endParaRPr lang="en-US" sz="1400" dirty="0"/>
                    </a:p>
                  </a:txBody>
                  <a:tcPr/>
                </a:tc>
                <a:tc>
                  <a:txBody>
                    <a:bodyPr/>
                    <a:lstStyle/>
                    <a:p>
                      <a:r>
                        <a:rPr lang="en-US" sz="1400" dirty="0" smtClean="0"/>
                        <a:t>T2</a:t>
                      </a:r>
                      <a:endParaRPr lang="en-US" sz="1400" dirty="0"/>
                    </a:p>
                  </a:txBody>
                  <a:tcPr/>
                </a:tc>
                <a:tc>
                  <a:txBody>
                    <a:bodyPr/>
                    <a:lstStyle/>
                    <a:p>
                      <a:r>
                        <a:rPr lang="en-US" sz="1400" dirty="0" smtClean="0"/>
                        <a:t>T3</a:t>
                      </a:r>
                      <a:endParaRPr lang="en-US" sz="1400" dirty="0"/>
                    </a:p>
                  </a:txBody>
                  <a:tcPr/>
                </a:tc>
                <a:extLst>
                  <a:ext uri="{0D108BD9-81ED-4DB2-BD59-A6C34878D82A}">
                    <a16:rowId xmlns:a16="http://schemas.microsoft.com/office/drawing/2014/main" val="10000"/>
                  </a:ext>
                </a:extLst>
              </a:tr>
              <a:tr h="203768">
                <a:tc>
                  <a:txBody>
                    <a:bodyPr/>
                    <a:lstStyle/>
                    <a:p>
                      <a:r>
                        <a:rPr lang="en-US" sz="1400" dirty="0" smtClean="0"/>
                        <a:t>X</a:t>
                      </a:r>
                      <a:r>
                        <a:rPr lang="en-US" sz="1400" baseline="0" dirty="0" smtClean="0"/>
                        <a:t>-LOCK A</a:t>
                      </a:r>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1"/>
                  </a:ext>
                </a:extLst>
              </a:tr>
              <a:tr h="203768">
                <a:tc>
                  <a:txBody>
                    <a:bodyPr/>
                    <a:lstStyle/>
                    <a:p>
                      <a:endParaRPr lang="en-US" sz="1400" dirty="0"/>
                    </a:p>
                  </a:txBody>
                  <a:tcPr/>
                </a:tc>
                <a:tc>
                  <a:txBody>
                    <a:bodyPr/>
                    <a:lstStyle/>
                    <a:p>
                      <a:r>
                        <a:rPr lang="en-US" sz="1400" dirty="0" smtClean="0"/>
                        <a:t>X-LOCK B</a:t>
                      </a:r>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203768">
                <a:tc>
                  <a:txBody>
                    <a:bodyPr/>
                    <a:lstStyle/>
                    <a:p>
                      <a:endParaRPr lang="en-US" sz="1400"/>
                    </a:p>
                  </a:txBody>
                  <a:tcPr/>
                </a:tc>
                <a:tc>
                  <a:txBody>
                    <a:bodyPr/>
                    <a:lstStyle/>
                    <a:p>
                      <a:endParaRPr lang="en-US" sz="1400" dirty="0"/>
                    </a:p>
                  </a:txBody>
                  <a:tcPr/>
                </a:tc>
                <a:tc>
                  <a:txBody>
                    <a:bodyPr/>
                    <a:lstStyle/>
                    <a:p>
                      <a:r>
                        <a:rPr lang="en-US" sz="1400" dirty="0" smtClean="0"/>
                        <a:t>X-LOCK C</a:t>
                      </a:r>
                      <a:endParaRPr lang="en-US" sz="1400" dirty="0"/>
                    </a:p>
                  </a:txBody>
                  <a:tcPr/>
                </a:tc>
                <a:extLst>
                  <a:ext uri="{0D108BD9-81ED-4DB2-BD59-A6C34878D82A}">
                    <a16:rowId xmlns:a16="http://schemas.microsoft.com/office/drawing/2014/main" val="10003"/>
                  </a:ext>
                </a:extLst>
              </a:tr>
              <a:tr h="203768">
                <a:tc>
                  <a:txBody>
                    <a:bodyPr/>
                    <a:lstStyle/>
                    <a:p>
                      <a:r>
                        <a:rPr lang="en-US" sz="1400" dirty="0" smtClean="0"/>
                        <a:t>S-LOCK C</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203768">
                <a:tc>
                  <a:txBody>
                    <a:bodyPr/>
                    <a:lstStyle/>
                    <a:p>
                      <a:endParaRPr lang="en-US" sz="1400"/>
                    </a:p>
                  </a:txBody>
                  <a:tcPr/>
                </a:tc>
                <a:tc>
                  <a:txBody>
                    <a:bodyPr/>
                    <a:lstStyle/>
                    <a:p>
                      <a:r>
                        <a:rPr lang="en-US" sz="1400" dirty="0" smtClean="0"/>
                        <a:t>X-LOCK</a:t>
                      </a:r>
                      <a:r>
                        <a:rPr lang="en-US" sz="1400" baseline="0" dirty="0" smtClean="0"/>
                        <a:t> A</a:t>
                      </a:r>
                      <a:endParaRPr lang="en-US" sz="1400" dirty="0"/>
                    </a:p>
                  </a:txBody>
                  <a:tcPr/>
                </a:tc>
                <a:tc>
                  <a:txBody>
                    <a:bodyPr/>
                    <a:lstStyle/>
                    <a:p>
                      <a:endParaRPr lang="en-US" sz="1400"/>
                    </a:p>
                  </a:txBody>
                  <a:tcPr/>
                </a:tc>
                <a:extLst>
                  <a:ext uri="{0D108BD9-81ED-4DB2-BD59-A6C34878D82A}">
                    <a16:rowId xmlns:a16="http://schemas.microsoft.com/office/drawing/2014/main" val="10005"/>
                  </a:ext>
                </a:extLst>
              </a:tr>
              <a:tr h="203768">
                <a:tc>
                  <a:txBody>
                    <a:bodyPr/>
                    <a:lstStyle/>
                    <a:p>
                      <a:endParaRPr lang="en-US" sz="1400"/>
                    </a:p>
                  </a:txBody>
                  <a:tcPr/>
                </a:tc>
                <a:tc>
                  <a:txBody>
                    <a:bodyPr/>
                    <a:lstStyle/>
                    <a:p>
                      <a:endParaRPr lang="en-US" sz="1400" dirty="0"/>
                    </a:p>
                  </a:txBody>
                  <a:tcPr/>
                </a:tc>
                <a:tc>
                  <a:txBody>
                    <a:bodyPr/>
                    <a:lstStyle/>
                    <a:p>
                      <a:r>
                        <a:rPr lang="en-US" sz="1400" dirty="0" smtClean="0"/>
                        <a:t>S-LOCK</a:t>
                      </a:r>
                      <a:r>
                        <a:rPr lang="en-US" sz="1400" baseline="0" dirty="0" smtClean="0"/>
                        <a:t> B</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06038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197218" y="78723"/>
            <a:ext cx="2824812" cy="523220"/>
          </a:xfrm>
          <a:prstGeom prst="rect">
            <a:avLst/>
          </a:prstGeom>
          <a:noFill/>
        </p:spPr>
        <p:txBody>
          <a:bodyPr wrap="none" rtlCol="0">
            <a:spAutoFit/>
          </a:bodyPr>
          <a:lstStyle/>
          <a:p>
            <a:pPr algn="r" rtl="1"/>
            <a:r>
              <a:rPr lang="en-US" sz="2800" b="1" dirty="0" smtClean="0">
                <a:solidFill>
                  <a:schemeClr val="bg1"/>
                </a:solidFill>
                <a:latin typeface="Segoe UI" panose="020B0502040204020203" pitchFamily="34" charset="0"/>
                <a:cs typeface="Segoe UI" panose="020B0502040204020203" pitchFamily="34" charset="0"/>
              </a:rPr>
              <a:t>Deadlocks</a:t>
            </a:r>
            <a:r>
              <a:rPr lang="he-IL" sz="2800" b="1" dirty="0" smtClean="0">
                <a:solidFill>
                  <a:schemeClr val="bg1"/>
                </a:solidFill>
                <a:latin typeface="Segoe UI" panose="020B0502040204020203" pitchFamily="34" charset="0"/>
                <a:cs typeface="Segoe UI" panose="020B0502040204020203" pitchFamily="34" charset="0"/>
              </a:rPr>
              <a:t>: גילוי</a:t>
            </a:r>
            <a:endParaRPr lang="en-US" sz="2800" b="1" dirty="0">
              <a:solidFill>
                <a:schemeClr val="bg1"/>
              </a:solidFill>
              <a:latin typeface="Segoe UI" panose="020B0502040204020203" pitchFamily="34" charset="0"/>
              <a:cs typeface="Segoe UI" panose="020B0502040204020203" pitchFamily="34" charset="0"/>
            </a:endParaRPr>
          </a:p>
        </p:txBody>
      </p:sp>
      <p:sp>
        <p:nvSpPr>
          <p:cNvPr id="4" name="TextBox 3"/>
          <p:cNvSpPr txBox="1">
            <a:spLocks noChangeAspect="1"/>
          </p:cNvSpPr>
          <p:nvPr/>
        </p:nvSpPr>
        <p:spPr>
          <a:xfrm>
            <a:off x="280343" y="765265"/>
            <a:ext cx="11741687" cy="3416320"/>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אחת התופעות הנגרמות משימוש במנעולים היא </a:t>
            </a:r>
            <a:r>
              <a:rPr lang="he-IL" sz="2400" b="1" dirty="0">
                <a:latin typeface="Gisha" panose="020B0502040204020203" pitchFamily="34" charset="-79"/>
                <a:cs typeface="Gisha" panose="020B0502040204020203" pitchFamily="34" charset="-79"/>
              </a:rPr>
              <a:t>חבק</a:t>
            </a:r>
            <a:r>
              <a:rPr lang="he-IL" sz="2400" dirty="0">
                <a:latin typeface="Gisha" panose="020B0502040204020203" pitchFamily="34" charset="-79"/>
                <a:cs typeface="Gisha" panose="020B0502040204020203" pitchFamily="34" charset="-79"/>
              </a:rPr>
              <a:t> </a:t>
            </a:r>
            <a:r>
              <a:rPr lang="en-US" sz="2400" dirty="0">
                <a:latin typeface="Gisha" panose="020B0502040204020203" pitchFamily="34" charset="-79"/>
                <a:cs typeface="Gisha" panose="020B0502040204020203" pitchFamily="34" charset="-79"/>
              </a:rPr>
              <a:t>–</a:t>
            </a:r>
            <a:r>
              <a:rPr lang="he-IL" sz="2400" dirty="0">
                <a:latin typeface="Gisha" panose="020B0502040204020203" pitchFamily="34" charset="-79"/>
                <a:cs typeface="Gisha" panose="020B0502040204020203" pitchFamily="34" charset="-79"/>
              </a:rPr>
              <a:t> </a:t>
            </a:r>
            <a:r>
              <a:rPr lang="en-US" sz="2400" b="1" dirty="0">
                <a:latin typeface="Gisha" panose="020B0502040204020203" pitchFamily="34" charset="-79"/>
                <a:cs typeface="Gisha" panose="020B0502040204020203" pitchFamily="34" charset="-79"/>
              </a:rPr>
              <a:t>Deadlock</a:t>
            </a:r>
            <a:r>
              <a:rPr lang="he-IL" sz="2400" dirty="0">
                <a:latin typeface="Gisha" panose="020B0502040204020203" pitchFamily="34" charset="-79"/>
                <a:cs typeface="Gisha" panose="020B0502040204020203" pitchFamily="34" charset="-79"/>
              </a:rPr>
              <a:t>.</a:t>
            </a:r>
            <a:endParaRPr lang="en-US"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ע"מ לזהות </a:t>
            </a:r>
            <a:r>
              <a:rPr lang="en-US" sz="2400" dirty="0">
                <a:latin typeface="Gisha" panose="020B0502040204020203" pitchFamily="34" charset="-79"/>
                <a:cs typeface="Gisha" panose="020B0502040204020203" pitchFamily="34" charset="-79"/>
              </a:rPr>
              <a:t>deadlock</a:t>
            </a:r>
            <a:r>
              <a:rPr lang="he-IL" sz="2400" dirty="0" smtClean="0">
                <a:latin typeface="Gisha" panose="020B0502040204020203" pitchFamily="34" charset="-79"/>
                <a:cs typeface="Gisha" panose="020B0502040204020203" pitchFamily="34" charset="-79"/>
              </a:rPr>
              <a:t>, </a:t>
            </a:r>
            <a:r>
              <a:rPr lang="he-IL" sz="2400" dirty="0">
                <a:latin typeface="Gisha" panose="020B0502040204020203" pitchFamily="34" charset="-79"/>
                <a:cs typeface="Gisha" panose="020B0502040204020203" pitchFamily="34" charset="-79"/>
              </a:rPr>
              <a:t>נצייר גרף מכוון בו כל תנועה היא צומת בגרף.</a:t>
            </a:r>
          </a:p>
          <a:p>
            <a:pPr algn="r" rtl="1">
              <a:lnSpc>
                <a:spcPct val="150000"/>
              </a:lnSpc>
            </a:pPr>
            <a:r>
              <a:rPr lang="he-IL" sz="2400" dirty="0">
                <a:latin typeface="Gisha" panose="020B0502040204020203" pitchFamily="34" charset="-79"/>
                <a:cs typeface="Gisha" panose="020B0502040204020203" pitchFamily="34" charset="-79"/>
              </a:rPr>
              <a:t>נמתח קשת מ- </a:t>
            </a:r>
            <a:r>
              <a:rPr lang="en-US" sz="2400" dirty="0" err="1">
                <a:latin typeface="Gisha" panose="020B0502040204020203" pitchFamily="34" charset="-79"/>
                <a:cs typeface="Gisha" panose="020B0502040204020203" pitchFamily="34" charset="-79"/>
              </a:rPr>
              <a:t>Ti</a:t>
            </a:r>
            <a:r>
              <a:rPr lang="he-IL" sz="2400" dirty="0">
                <a:latin typeface="Gisha" panose="020B0502040204020203" pitchFamily="34" charset="-79"/>
                <a:cs typeface="Gisha" panose="020B0502040204020203" pitchFamily="34" charset="-79"/>
              </a:rPr>
              <a:t> ל- </a:t>
            </a:r>
            <a:r>
              <a:rPr lang="en-US" sz="2400" dirty="0" err="1">
                <a:latin typeface="Gisha" panose="020B0502040204020203" pitchFamily="34" charset="-79"/>
                <a:cs typeface="Gisha" panose="020B0502040204020203" pitchFamily="34" charset="-79"/>
              </a:rPr>
              <a:t>Tj</a:t>
            </a:r>
            <a:r>
              <a:rPr lang="he-IL" sz="2400" dirty="0">
                <a:latin typeface="Gisha" panose="020B0502040204020203" pitchFamily="34" charset="-79"/>
                <a:cs typeface="Gisha" panose="020B0502040204020203" pitchFamily="34" charset="-79"/>
              </a:rPr>
              <a:t> אם </a:t>
            </a:r>
            <a:r>
              <a:rPr lang="en-US" sz="2400" dirty="0" err="1">
                <a:latin typeface="Gisha" panose="020B0502040204020203" pitchFamily="34" charset="-79"/>
                <a:cs typeface="Gisha" panose="020B0502040204020203" pitchFamily="34" charset="-79"/>
              </a:rPr>
              <a:t>Ti</a:t>
            </a:r>
            <a:r>
              <a:rPr lang="he-IL" sz="2400" dirty="0">
                <a:latin typeface="Gisha" panose="020B0502040204020203" pitchFamily="34" charset="-79"/>
                <a:cs typeface="Gisha" panose="020B0502040204020203" pitchFamily="34" charset="-79"/>
              </a:rPr>
              <a:t> מחכה למנעול שמוחזק ע"י </a:t>
            </a:r>
            <a:r>
              <a:rPr lang="en-US" sz="2400" dirty="0" err="1">
                <a:latin typeface="Gisha" panose="020B0502040204020203" pitchFamily="34" charset="-79"/>
                <a:cs typeface="Gisha" panose="020B0502040204020203" pitchFamily="34" charset="-79"/>
              </a:rPr>
              <a:t>Tj</a:t>
            </a:r>
            <a:r>
              <a:rPr lang="he-IL" sz="2400" dirty="0">
                <a:latin typeface="Gisha" panose="020B0502040204020203" pitchFamily="34" charset="-79"/>
                <a:cs typeface="Gisha" panose="020B0502040204020203" pitchFamily="34" charset="-79"/>
              </a:rPr>
              <a:t> </a:t>
            </a:r>
          </a:p>
          <a:p>
            <a:pPr algn="r" rtl="1">
              <a:lnSpc>
                <a:spcPct val="150000"/>
              </a:lnSpc>
            </a:pPr>
            <a:r>
              <a:rPr lang="he-IL" sz="2400" dirty="0">
                <a:latin typeface="Gisha" panose="020B0502040204020203" pitchFamily="34" charset="-79"/>
                <a:cs typeface="Gisha" panose="020B0502040204020203" pitchFamily="34" charset="-79"/>
              </a:rPr>
              <a:t>(כלומר מהתנועה ה"תקועה" למי שמחזיק את המנעול).</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b="1" dirty="0" smtClean="0">
                <a:latin typeface="Gisha" panose="020B0502040204020203" pitchFamily="34" charset="-79"/>
                <a:cs typeface="Gisha" panose="020B0502040204020203" pitchFamily="34" charset="-79"/>
              </a:rPr>
              <a:t>משפט: </a:t>
            </a:r>
            <a:r>
              <a:rPr lang="he-IL" sz="2400" b="1" dirty="0" smtClean="0">
                <a:solidFill>
                  <a:srgbClr val="FF0000"/>
                </a:solidFill>
                <a:latin typeface="Gisha" panose="020B0502040204020203" pitchFamily="34" charset="-79"/>
                <a:cs typeface="Gisha" panose="020B0502040204020203" pitchFamily="34" charset="-79"/>
              </a:rPr>
              <a:t>יש </a:t>
            </a:r>
            <a:r>
              <a:rPr lang="en-US" sz="2400" b="1" dirty="0" smtClean="0">
                <a:solidFill>
                  <a:srgbClr val="FF0000"/>
                </a:solidFill>
                <a:latin typeface="Gisha" panose="020B0502040204020203" pitchFamily="34" charset="-79"/>
                <a:cs typeface="Gisha" panose="020B0502040204020203" pitchFamily="34" charset="-79"/>
              </a:rPr>
              <a:t>Deadlock</a:t>
            </a:r>
            <a:r>
              <a:rPr lang="he-IL" sz="2400" b="1" dirty="0" smtClean="0">
                <a:solidFill>
                  <a:srgbClr val="FF0000"/>
                </a:solidFill>
                <a:latin typeface="Gisha" panose="020B0502040204020203" pitchFamily="34" charset="-79"/>
                <a:cs typeface="Gisha" panose="020B0502040204020203" pitchFamily="34" charset="-79"/>
              </a:rPr>
              <a:t> אם"ם יש בגרף מעגל מכוון</a:t>
            </a:r>
            <a:endParaRPr lang="he-IL" sz="2000" b="1" dirty="0" smtClean="0">
              <a:solidFill>
                <a:srgbClr val="FF0000"/>
              </a:solidFill>
              <a:latin typeface="Gisha" panose="020B0502040204020203" pitchFamily="34" charset="-79"/>
              <a:cs typeface="Gisha" panose="020B0502040204020203" pitchFamily="34" charset="-79"/>
            </a:endParaRPr>
          </a:p>
        </p:txBody>
      </p:sp>
      <p:graphicFrame>
        <p:nvGraphicFramePr>
          <p:cNvPr id="2" name="Table 1"/>
          <p:cNvGraphicFramePr>
            <a:graphicFrameLocks noGrp="1"/>
          </p:cNvGraphicFramePr>
          <p:nvPr/>
        </p:nvGraphicFramePr>
        <p:xfrm>
          <a:off x="1621453" y="3963490"/>
          <a:ext cx="3818295" cy="2133600"/>
        </p:xfrm>
        <a:graphic>
          <a:graphicData uri="http://schemas.openxmlformats.org/drawingml/2006/table">
            <a:tbl>
              <a:tblPr firstRow="1" bandRow="1">
                <a:tableStyleId>{5C22544A-7EE6-4342-B048-85BDC9FD1C3A}</a:tableStyleId>
              </a:tblPr>
              <a:tblGrid>
                <a:gridCol w="1272765">
                  <a:extLst>
                    <a:ext uri="{9D8B030D-6E8A-4147-A177-3AD203B41FA5}">
                      <a16:colId xmlns:a16="http://schemas.microsoft.com/office/drawing/2014/main" val="20000"/>
                    </a:ext>
                  </a:extLst>
                </a:gridCol>
                <a:gridCol w="1272765">
                  <a:extLst>
                    <a:ext uri="{9D8B030D-6E8A-4147-A177-3AD203B41FA5}">
                      <a16:colId xmlns:a16="http://schemas.microsoft.com/office/drawing/2014/main" val="20001"/>
                    </a:ext>
                  </a:extLst>
                </a:gridCol>
                <a:gridCol w="1272765">
                  <a:extLst>
                    <a:ext uri="{9D8B030D-6E8A-4147-A177-3AD203B41FA5}">
                      <a16:colId xmlns:a16="http://schemas.microsoft.com/office/drawing/2014/main" val="20002"/>
                    </a:ext>
                  </a:extLst>
                </a:gridCol>
              </a:tblGrid>
              <a:tr h="203768">
                <a:tc>
                  <a:txBody>
                    <a:bodyPr/>
                    <a:lstStyle/>
                    <a:p>
                      <a:r>
                        <a:rPr lang="en-US" sz="1400" dirty="0" smtClean="0"/>
                        <a:t>T1</a:t>
                      </a:r>
                      <a:endParaRPr lang="en-US" sz="1400" dirty="0"/>
                    </a:p>
                  </a:txBody>
                  <a:tcPr/>
                </a:tc>
                <a:tc>
                  <a:txBody>
                    <a:bodyPr/>
                    <a:lstStyle/>
                    <a:p>
                      <a:r>
                        <a:rPr lang="en-US" sz="1400" dirty="0" smtClean="0"/>
                        <a:t>T2</a:t>
                      </a:r>
                      <a:endParaRPr lang="en-US" sz="1400" dirty="0"/>
                    </a:p>
                  </a:txBody>
                  <a:tcPr/>
                </a:tc>
                <a:tc>
                  <a:txBody>
                    <a:bodyPr/>
                    <a:lstStyle/>
                    <a:p>
                      <a:r>
                        <a:rPr lang="en-US" sz="1400" dirty="0" smtClean="0"/>
                        <a:t>T3</a:t>
                      </a:r>
                      <a:endParaRPr lang="en-US" sz="1400" dirty="0"/>
                    </a:p>
                  </a:txBody>
                  <a:tcPr/>
                </a:tc>
                <a:extLst>
                  <a:ext uri="{0D108BD9-81ED-4DB2-BD59-A6C34878D82A}">
                    <a16:rowId xmlns:a16="http://schemas.microsoft.com/office/drawing/2014/main" val="10000"/>
                  </a:ext>
                </a:extLst>
              </a:tr>
              <a:tr h="203768">
                <a:tc>
                  <a:txBody>
                    <a:bodyPr/>
                    <a:lstStyle/>
                    <a:p>
                      <a:r>
                        <a:rPr lang="en-US" sz="1400" dirty="0" smtClean="0"/>
                        <a:t>X</a:t>
                      </a:r>
                      <a:r>
                        <a:rPr lang="en-US" sz="1400" baseline="0" dirty="0" smtClean="0"/>
                        <a:t>-LOCK A</a:t>
                      </a:r>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1"/>
                  </a:ext>
                </a:extLst>
              </a:tr>
              <a:tr h="203768">
                <a:tc>
                  <a:txBody>
                    <a:bodyPr/>
                    <a:lstStyle/>
                    <a:p>
                      <a:endParaRPr lang="en-US" sz="1400" dirty="0"/>
                    </a:p>
                  </a:txBody>
                  <a:tcPr/>
                </a:tc>
                <a:tc>
                  <a:txBody>
                    <a:bodyPr/>
                    <a:lstStyle/>
                    <a:p>
                      <a:r>
                        <a:rPr lang="en-US" sz="1400" dirty="0" smtClean="0"/>
                        <a:t>X-LOCK B</a:t>
                      </a:r>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203768">
                <a:tc>
                  <a:txBody>
                    <a:bodyPr/>
                    <a:lstStyle/>
                    <a:p>
                      <a:endParaRPr lang="en-US" sz="1400"/>
                    </a:p>
                  </a:txBody>
                  <a:tcPr/>
                </a:tc>
                <a:tc>
                  <a:txBody>
                    <a:bodyPr/>
                    <a:lstStyle/>
                    <a:p>
                      <a:endParaRPr lang="en-US" sz="1400" dirty="0"/>
                    </a:p>
                  </a:txBody>
                  <a:tcPr/>
                </a:tc>
                <a:tc>
                  <a:txBody>
                    <a:bodyPr/>
                    <a:lstStyle/>
                    <a:p>
                      <a:r>
                        <a:rPr lang="en-US" sz="1400" dirty="0" smtClean="0"/>
                        <a:t>X-LOCK C</a:t>
                      </a:r>
                      <a:endParaRPr lang="en-US" sz="1400" dirty="0"/>
                    </a:p>
                  </a:txBody>
                  <a:tcPr/>
                </a:tc>
                <a:extLst>
                  <a:ext uri="{0D108BD9-81ED-4DB2-BD59-A6C34878D82A}">
                    <a16:rowId xmlns:a16="http://schemas.microsoft.com/office/drawing/2014/main" val="10003"/>
                  </a:ext>
                </a:extLst>
              </a:tr>
              <a:tr h="203768">
                <a:tc>
                  <a:txBody>
                    <a:bodyPr/>
                    <a:lstStyle/>
                    <a:p>
                      <a:r>
                        <a:rPr lang="en-US" sz="1400" dirty="0" smtClean="0"/>
                        <a:t>S-LOCK C</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203768">
                <a:tc>
                  <a:txBody>
                    <a:bodyPr/>
                    <a:lstStyle/>
                    <a:p>
                      <a:endParaRPr lang="en-US" sz="1400"/>
                    </a:p>
                  </a:txBody>
                  <a:tcPr/>
                </a:tc>
                <a:tc>
                  <a:txBody>
                    <a:bodyPr/>
                    <a:lstStyle/>
                    <a:p>
                      <a:r>
                        <a:rPr lang="en-US" sz="1400" dirty="0" smtClean="0"/>
                        <a:t>X-LOCK</a:t>
                      </a:r>
                      <a:r>
                        <a:rPr lang="en-US" sz="1400" baseline="0" dirty="0" smtClean="0"/>
                        <a:t> A</a:t>
                      </a:r>
                      <a:endParaRPr lang="en-US" sz="1400" dirty="0"/>
                    </a:p>
                  </a:txBody>
                  <a:tcPr/>
                </a:tc>
                <a:tc>
                  <a:txBody>
                    <a:bodyPr/>
                    <a:lstStyle/>
                    <a:p>
                      <a:endParaRPr lang="en-US" sz="1400"/>
                    </a:p>
                  </a:txBody>
                  <a:tcPr/>
                </a:tc>
                <a:extLst>
                  <a:ext uri="{0D108BD9-81ED-4DB2-BD59-A6C34878D82A}">
                    <a16:rowId xmlns:a16="http://schemas.microsoft.com/office/drawing/2014/main" val="10005"/>
                  </a:ext>
                </a:extLst>
              </a:tr>
              <a:tr h="203768">
                <a:tc>
                  <a:txBody>
                    <a:bodyPr/>
                    <a:lstStyle/>
                    <a:p>
                      <a:endParaRPr lang="en-US" sz="1400"/>
                    </a:p>
                  </a:txBody>
                  <a:tcPr/>
                </a:tc>
                <a:tc>
                  <a:txBody>
                    <a:bodyPr/>
                    <a:lstStyle/>
                    <a:p>
                      <a:endParaRPr lang="en-US" sz="1400" dirty="0"/>
                    </a:p>
                  </a:txBody>
                  <a:tcPr/>
                </a:tc>
                <a:tc>
                  <a:txBody>
                    <a:bodyPr/>
                    <a:lstStyle/>
                    <a:p>
                      <a:r>
                        <a:rPr lang="en-US" sz="1400" dirty="0" smtClean="0"/>
                        <a:t>S-LOCK</a:t>
                      </a:r>
                      <a:r>
                        <a:rPr lang="en-US" sz="1400" baseline="0" dirty="0" smtClean="0"/>
                        <a:t> B</a:t>
                      </a:r>
                      <a:endParaRPr lang="en-US" sz="1400" dirty="0"/>
                    </a:p>
                  </a:txBody>
                  <a:tcPr/>
                </a:tc>
                <a:extLst>
                  <a:ext uri="{0D108BD9-81ED-4DB2-BD59-A6C34878D82A}">
                    <a16:rowId xmlns:a16="http://schemas.microsoft.com/office/drawing/2014/main" val="10006"/>
                  </a:ext>
                </a:extLst>
              </a:tr>
            </a:tbl>
          </a:graphicData>
        </a:graphic>
      </p:graphicFrame>
      <p:sp>
        <p:nvSpPr>
          <p:cNvPr id="5" name="Oval 4"/>
          <p:cNvSpPr/>
          <p:nvPr/>
        </p:nvSpPr>
        <p:spPr>
          <a:xfrm>
            <a:off x="6588861" y="5430359"/>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8026608" y="4399616"/>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9794606" y="5422082"/>
            <a:ext cx="648070"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cxnSp>
        <p:nvCxnSpPr>
          <p:cNvPr id="8" name="Straight Arrow Connector 7"/>
          <p:cNvCxnSpPr>
            <a:stCxn id="5" idx="6"/>
            <a:endCxn id="7" idx="2"/>
          </p:cNvCxnSpPr>
          <p:nvPr/>
        </p:nvCxnSpPr>
        <p:spPr>
          <a:xfrm flipV="1">
            <a:off x="7236931" y="5746117"/>
            <a:ext cx="2557675" cy="82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5" idx="7"/>
          </p:cNvCxnSpPr>
          <p:nvPr/>
        </p:nvCxnSpPr>
        <p:spPr>
          <a:xfrm flipH="1">
            <a:off x="7142023" y="4723651"/>
            <a:ext cx="884585" cy="801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6" idx="6"/>
          </p:cNvCxnSpPr>
          <p:nvPr/>
        </p:nvCxnSpPr>
        <p:spPr>
          <a:xfrm flipH="1" flipV="1">
            <a:off x="8674678" y="4723651"/>
            <a:ext cx="1443963" cy="698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127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11771</TotalTime>
  <Words>1301</Words>
  <Application>Microsoft Office PowerPoint</Application>
  <PresentationFormat>Widescreen</PresentationFormat>
  <Paragraphs>224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Gisha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GUY</cp:lastModifiedBy>
  <cp:revision>601</cp:revision>
  <dcterms:created xsi:type="dcterms:W3CDTF">2016-03-01T13:50:43Z</dcterms:created>
  <dcterms:modified xsi:type="dcterms:W3CDTF">2020-06-15T11:47:10Z</dcterms:modified>
</cp:coreProperties>
</file>