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71" r:id="rId3"/>
    <p:sldId id="278" r:id="rId4"/>
    <p:sldId id="277" r:id="rId5"/>
    <p:sldId id="273" r:id="rId6"/>
    <p:sldId id="274" r:id="rId7"/>
    <p:sldId id="269" r:id="rId8"/>
    <p:sldId id="279" r:id="rId9"/>
    <p:sldId id="280" r:id="rId10"/>
    <p:sldId id="299" r:id="rId11"/>
    <p:sldId id="300" r:id="rId12"/>
    <p:sldId id="281" r:id="rId13"/>
    <p:sldId id="301" r:id="rId14"/>
    <p:sldId id="282" r:id="rId15"/>
    <p:sldId id="302" r:id="rId16"/>
    <p:sldId id="283" r:id="rId17"/>
    <p:sldId id="303" r:id="rId18"/>
    <p:sldId id="284" r:id="rId19"/>
    <p:sldId id="285" r:id="rId20"/>
    <p:sldId id="304" r:id="rId21"/>
    <p:sldId id="286" r:id="rId22"/>
    <p:sldId id="287" r:id="rId23"/>
    <p:sldId id="305" r:id="rId24"/>
    <p:sldId id="288" r:id="rId25"/>
    <p:sldId id="306" r:id="rId26"/>
    <p:sldId id="289" r:id="rId27"/>
    <p:sldId id="307" r:id="rId28"/>
    <p:sldId id="290" r:id="rId29"/>
    <p:sldId id="291" r:id="rId30"/>
    <p:sldId id="308" r:id="rId31"/>
    <p:sldId id="292" r:id="rId32"/>
    <p:sldId id="309" r:id="rId33"/>
    <p:sldId id="293" r:id="rId34"/>
    <p:sldId id="294" r:id="rId35"/>
    <p:sldId id="272" r:id="rId36"/>
    <p:sldId id="295" r:id="rId37"/>
    <p:sldId id="296" r:id="rId38"/>
    <p:sldId id="297" r:id="rId39"/>
    <p:sldId id="310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E32"/>
    <a:srgbClr val="8FAADC"/>
    <a:srgbClr val="41719C"/>
    <a:srgbClr val="92B1BA"/>
    <a:srgbClr val="0000FF"/>
    <a:srgbClr val="B94C4C"/>
    <a:srgbClr val="00BCD4"/>
    <a:srgbClr val="00AEC4"/>
    <a:srgbClr val="FF572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87289" autoAdjust="0"/>
  </p:normalViewPr>
  <p:slideViewPr>
    <p:cSldViewPr snapToGrid="0">
      <p:cViewPr varScale="1">
        <p:scale>
          <a:sx n="70" d="100"/>
          <a:sy n="70" d="100"/>
        </p:scale>
        <p:origin x="868" y="52"/>
      </p:cViewPr>
      <p:guideLst/>
    </p:cSldViewPr>
  </p:slideViewPr>
  <p:outlineViewPr>
    <p:cViewPr>
      <p:scale>
        <a:sx n="33" d="100"/>
        <a:sy n="33" d="100"/>
      </p:scale>
      <p:origin x="0" y="-31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83A1-8F84-4770-92C9-1C6D566A0C5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1CE-2C4A-4A5F-A014-E5246171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בדרך</a:t>
            </a:r>
            <a:r>
              <a:rPr lang="he-IL" baseline="0" dirty="0" smtClean="0"/>
              <a:t> כלל היינו מלווים מהאח השמאלי, אך מכיוון שזהו העלה השמאלי ביותר נלווה מהאח הימני.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1KB</a:t>
            </a:r>
            <a:r>
              <a:rPr lang="en-US" baseline="0" dirty="0" smtClean="0"/>
              <a:t> = 1024B (2^10) , </a:t>
            </a:r>
            <a:r>
              <a:rPr lang="en-US" dirty="0" smtClean="0"/>
              <a:t>0.5KB</a:t>
            </a:r>
            <a:r>
              <a:rPr lang="en-US" baseline="0" dirty="0" smtClean="0"/>
              <a:t> = </a:t>
            </a:r>
            <a:r>
              <a:rPr lang="en-US" baseline="0" dirty="0" smtClean="0"/>
              <a:t>512B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רמה מעל העלה- </a:t>
            </a:r>
            <a:r>
              <a:rPr lang="en-US" baseline="0" dirty="0" smtClean="0"/>
              <a:t>20x = 400</a:t>
            </a:r>
            <a:endParaRPr lang="en-US" baseline="0" dirty="0" smtClean="0"/>
          </a:p>
          <a:p>
            <a:pPr algn="r" rtl="1">
              <a:lnSpc>
                <a:spcPct val="150000"/>
              </a:lnSpc>
            </a:pPr>
            <a:r>
              <a:rPr lang="he-IL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א. כמה רשומות מכיל בלוק שורש האינדקס?</a:t>
            </a:r>
          </a:p>
          <a:p>
            <a:pPr algn="r" rtl="1">
              <a:lnSpc>
                <a:spcPct val="150000"/>
              </a:lnSpc>
            </a:pPr>
            <a:r>
              <a:rPr lang="he-IL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ב. כמה בלוקי אינדקס יש בסך </a:t>
            </a:r>
            <a:r>
              <a:rPr lang="he-IL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הכל</a:t>
            </a:r>
            <a:r>
              <a:rPr lang="he-IL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? (כולל שורש ועלים)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3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7A2C-A752-402A-832D-F81DF88502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3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3935" y="2541751"/>
            <a:ext cx="617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endParaRPr lang="en-US" sz="6000" b="1" dirty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9808" y="1956976"/>
            <a:ext cx="687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עיבוד וארגון קבצים בסיוע אינדקסים</a:t>
            </a:r>
          </a:p>
        </p:txBody>
      </p:sp>
    </p:spTree>
    <p:extLst>
      <p:ext uri="{BB962C8B-B14F-4D97-AF65-F5344CB8AC3E}">
        <p14:creationId xmlns:p14="http://schemas.microsoft.com/office/powerpoint/2010/main" val="7993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15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56291"/>
              </p:ext>
            </p:extLst>
          </p:nvPr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2069" y="278971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23334"/>
              </p:ext>
            </p:extLst>
          </p:nvPr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02235"/>
              </p:ext>
            </p:extLst>
          </p:nvPr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52973"/>
              </p:ext>
            </p:extLst>
          </p:nvPr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1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ביטול רשומה </a:t>
            </a:r>
            <a:r>
              <a:rPr lang="he-IL" sz="2200" smtClean="0">
                <a:latin typeface="Gisha" panose="020B0502040204020203" pitchFamily="34" charset="-79"/>
                <a:cs typeface="Gisha" panose="020B0502040204020203" pitchFamily="34" charset="-79"/>
              </a:rPr>
              <a:t>6        (</a:t>
            </a:r>
            <a:r>
              <a:rPr lang="en-US" sz="2200" smtClean="0">
                <a:latin typeface="Gisha" panose="020B0502040204020203" pitchFamily="34" charset="-79"/>
                <a:cs typeface="Gisha" panose="020B0502040204020203" pitchFamily="34" charset="-79"/>
              </a:rPr>
              <a:t>M=6</a:t>
            </a:r>
            <a:r>
              <a:rPr lang="he-IL" sz="220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56291"/>
              </p:ext>
            </p:extLst>
          </p:nvPr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2069" y="278971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23334"/>
              </p:ext>
            </p:extLst>
          </p:nvPr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02235"/>
              </p:ext>
            </p:extLst>
          </p:nvPr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52973"/>
              </p:ext>
            </p:extLst>
          </p:nvPr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2069" y="278971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74124"/>
              </p:ext>
            </p:extLst>
          </p:nvPr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הוספת רשומה 25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2069" y="278971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74124"/>
              </p:ext>
            </p:extLst>
          </p:nvPr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25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49842"/>
              </p:ext>
            </p:extLst>
          </p:nvPr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2069" y="278971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ביטול רשומה 10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49842"/>
              </p:ext>
            </p:extLst>
          </p:nvPr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2069" y="278971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6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4768" y="2789709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92305"/>
              </p:ext>
            </p:extLst>
          </p:nvPr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70264"/>
              </p:ext>
            </p:extLst>
          </p:nvPr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790950" y="2197027"/>
            <a:ext cx="905127" cy="245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2964534" y="1709966"/>
            <a:ext cx="1278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עדכון האב</a:t>
            </a:r>
          </a:p>
        </p:txBody>
      </p:sp>
    </p:spTree>
    <p:extLst>
      <p:ext uri="{BB962C8B-B14F-4D97-AF65-F5344CB8AC3E}">
        <p14:creationId xmlns:p14="http://schemas.microsoft.com/office/powerpoint/2010/main" val="41857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הוספת רשומה 11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4768" y="2789709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92305"/>
              </p:ext>
            </p:extLst>
          </p:nvPr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70264"/>
              </p:ext>
            </p:extLst>
          </p:nvPr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6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4768" y="2789709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22777"/>
              </p:ext>
            </p:extLst>
          </p:nvPr>
        </p:nvGraphicFramePr>
        <p:xfrm>
          <a:off x="4339340" y="3971671"/>
          <a:ext cx="2914219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spect="1"/>
          </p:cNvSpPr>
          <p:nvPr/>
        </p:nvSpPr>
        <p:spPr>
          <a:xfrm>
            <a:off x="3600922" y="4726373"/>
            <a:ext cx="4597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העלה מלא. לא ניתן להוסיף אליו את 11 - נפצל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5613555" y="3148098"/>
            <a:ext cx="294561" cy="284299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4200" y="3922751"/>
            <a:ext cx="1562100" cy="45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24824" y="3910434"/>
            <a:ext cx="1157507" cy="45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3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61505"/>
              </p:ext>
            </p:extLst>
          </p:nvPr>
        </p:nvGraphicFramePr>
        <p:xfrm>
          <a:off x="9257647" y="4013101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609600" y="2789709"/>
            <a:ext cx="4416298" cy="1209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79800" y="2789710"/>
            <a:ext cx="2009302" cy="1138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501178" cy="109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82663"/>
              </p:ext>
            </p:extLst>
          </p:nvPr>
        </p:nvGraphicFramePr>
        <p:xfrm>
          <a:off x="427026" y="400174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35455"/>
              </p:ext>
            </p:extLst>
          </p:nvPr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1718"/>
              </p:ext>
            </p:extLst>
          </p:nvPr>
        </p:nvGraphicFramePr>
        <p:xfrm>
          <a:off x="6333424" y="39991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50087"/>
              </p:ext>
            </p:extLst>
          </p:nvPr>
        </p:nvGraphicFramePr>
        <p:xfrm>
          <a:off x="3314047" y="399918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6315093" y="2869685"/>
            <a:ext cx="3108307" cy="1104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90950" y="2197027"/>
            <a:ext cx="905127" cy="245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2964534" y="1709966"/>
            <a:ext cx="1278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עדכון האב</a:t>
            </a:r>
          </a:p>
        </p:txBody>
      </p:sp>
    </p:spTree>
    <p:extLst>
      <p:ext uri="{BB962C8B-B14F-4D97-AF65-F5344CB8AC3E}">
        <p14:creationId xmlns:p14="http://schemas.microsoft.com/office/powerpoint/2010/main" val="2416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323132" y="78723"/>
            <a:ext cx="3698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אינדוקס על ידי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682668" y="942666"/>
            <a:ext cx="112472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מוטיבציה-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נרצה למצוא רשומות בצורה אופטימלית ויעילה לצורך שליפה, עדכון ומחיקה.</a:t>
            </a:r>
          </a:p>
          <a:p>
            <a:pPr algn="r" rtl="1">
              <a:lnSpc>
                <a:spcPct val="20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העץ מאוזן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מבחינת העומק. 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חשיבות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איזון העץ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היא באופטימיזציה של מספר ההשוואות הנדרשות בחיפוש הרשומה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"נשלם" ביותר פעולות בזמן הוספת ומחיקת רשומות לצורך שמירה על איזון העץ.</a:t>
            </a:r>
          </a:p>
        </p:txBody>
      </p:sp>
    </p:spTree>
    <p:extLst>
      <p:ext uri="{BB962C8B-B14F-4D97-AF65-F5344CB8AC3E}">
        <p14:creationId xmlns:p14="http://schemas.microsoft.com/office/powerpoint/2010/main" val="2885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הוספת רשומה 27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61505"/>
              </p:ext>
            </p:extLst>
          </p:nvPr>
        </p:nvGraphicFramePr>
        <p:xfrm>
          <a:off x="9257647" y="4013101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609600" y="2789709"/>
            <a:ext cx="4416298" cy="1209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79800" y="2789710"/>
            <a:ext cx="2009302" cy="1138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501178" cy="109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82663"/>
              </p:ext>
            </p:extLst>
          </p:nvPr>
        </p:nvGraphicFramePr>
        <p:xfrm>
          <a:off x="427026" y="400174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35455"/>
              </p:ext>
            </p:extLst>
          </p:nvPr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1718"/>
              </p:ext>
            </p:extLst>
          </p:nvPr>
        </p:nvGraphicFramePr>
        <p:xfrm>
          <a:off x="6333424" y="39991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50087"/>
              </p:ext>
            </p:extLst>
          </p:nvPr>
        </p:nvGraphicFramePr>
        <p:xfrm>
          <a:off x="3314047" y="399918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6315093" y="2869685"/>
            <a:ext cx="3108307" cy="1104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27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0" y="2789709"/>
            <a:ext cx="4416298" cy="1209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79800" y="2789710"/>
            <a:ext cx="2009302" cy="1138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501178" cy="109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27026" y="400174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333424" y="39991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314047" y="399918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6315093" y="2869685"/>
            <a:ext cx="3108307" cy="1104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37320"/>
              </p:ext>
            </p:extLst>
          </p:nvPr>
        </p:nvGraphicFramePr>
        <p:xfrm>
          <a:off x="9179039" y="4020765"/>
          <a:ext cx="2914219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Brace 15"/>
          <p:cNvSpPr/>
          <p:nvPr/>
        </p:nvSpPr>
        <p:spPr>
          <a:xfrm rot="5400000">
            <a:off x="10453254" y="3197192"/>
            <a:ext cx="294561" cy="284299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33899" y="3971845"/>
            <a:ext cx="1562100" cy="45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864523" y="3959528"/>
            <a:ext cx="1157507" cy="45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495858" y="4700973"/>
            <a:ext cx="4597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העלה מלא. לא ניתן להוסיף אליו את 27 - נפצל</a:t>
            </a:r>
          </a:p>
        </p:txBody>
      </p:sp>
    </p:spTree>
    <p:extLst>
      <p:ext uri="{BB962C8B-B14F-4D97-AF65-F5344CB8AC3E}">
        <p14:creationId xmlns:p14="http://schemas.microsoft.com/office/powerpoint/2010/main" val="26557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27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55532"/>
              </p:ext>
            </p:extLst>
          </p:nvPr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4293"/>
              </p:ext>
            </p:extLst>
          </p:nvPr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47136"/>
              </p:ext>
            </p:extLst>
          </p:nvPr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49192"/>
              </p:ext>
            </p:extLst>
          </p:nvPr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39437"/>
              </p:ext>
            </p:extLst>
          </p:nvPr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5935"/>
              </p:ext>
            </p:extLst>
          </p:nvPr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73335" y="1999408"/>
            <a:ext cx="905127" cy="245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3746919" y="1512347"/>
            <a:ext cx="1278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עדכון האב</a:t>
            </a:r>
          </a:p>
        </p:txBody>
      </p:sp>
    </p:spTree>
    <p:extLst>
      <p:ext uri="{BB962C8B-B14F-4D97-AF65-F5344CB8AC3E}">
        <p14:creationId xmlns:p14="http://schemas.microsoft.com/office/powerpoint/2010/main" val="14002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ביטול רשומה 25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55532"/>
              </p:ext>
            </p:extLst>
          </p:nvPr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4293"/>
              </p:ext>
            </p:extLst>
          </p:nvPr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47136"/>
              </p:ext>
            </p:extLst>
          </p:nvPr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49192"/>
              </p:ext>
            </p:extLst>
          </p:nvPr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39437"/>
              </p:ext>
            </p:extLst>
          </p:nvPr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5935"/>
              </p:ext>
            </p:extLst>
          </p:nvPr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25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27800"/>
              </p:ext>
            </p:extLst>
          </p:nvPr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הוספת רשומה 35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27800"/>
              </p:ext>
            </p:extLst>
          </p:nvPr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35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56696"/>
              </p:ext>
            </p:extLst>
          </p:nvPr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775"/>
              </p:ext>
            </p:extLst>
          </p:nvPr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73335" y="1999408"/>
            <a:ext cx="905127" cy="245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3746919" y="1512347"/>
            <a:ext cx="1278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עדכון האב</a:t>
            </a:r>
          </a:p>
        </p:txBody>
      </p:sp>
    </p:spTree>
    <p:extLst>
      <p:ext uri="{BB962C8B-B14F-4D97-AF65-F5344CB8AC3E}">
        <p14:creationId xmlns:p14="http://schemas.microsoft.com/office/powerpoint/2010/main" val="27490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ביטול רשומה 8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56696"/>
              </p:ext>
            </p:extLst>
          </p:nvPr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775"/>
              </p:ext>
            </p:extLst>
          </p:nvPr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63126"/>
              </p:ext>
            </p:extLst>
          </p:nvPr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035050" y="4347466"/>
            <a:ext cx="292100" cy="567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43084" y="4792495"/>
            <a:ext cx="20760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פחות ממחצית העלה מלא. נלווה מהאח הימני</a:t>
            </a:r>
          </a:p>
        </p:txBody>
      </p:sp>
      <p:sp>
        <p:nvSpPr>
          <p:cNvPr id="5" name="Oval 4"/>
          <p:cNvSpPr/>
          <p:nvPr/>
        </p:nvSpPr>
        <p:spPr>
          <a:xfrm>
            <a:off x="2219115" y="4666549"/>
            <a:ext cx="635232" cy="615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502987" y="4107309"/>
            <a:ext cx="763888" cy="724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91182"/>
              </p:ext>
            </p:extLst>
          </p:nvPr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45691"/>
              </p:ext>
            </p:extLst>
          </p:nvPr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02313"/>
              </p:ext>
            </p:extLst>
          </p:nvPr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3335" y="1999408"/>
            <a:ext cx="905127" cy="245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3746919" y="1512347"/>
            <a:ext cx="1278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עדכון האב</a:t>
            </a:r>
          </a:p>
        </p:txBody>
      </p:sp>
    </p:spTree>
    <p:extLst>
      <p:ext uri="{BB962C8B-B14F-4D97-AF65-F5344CB8AC3E}">
        <p14:creationId xmlns:p14="http://schemas.microsoft.com/office/powerpoint/2010/main" val="20338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94964" y="78723"/>
            <a:ext cx="122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0" y="2382304"/>
            <a:ext cx="7909014" cy="210234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61313"/>
              </p:ext>
            </p:extLst>
          </p:nvPr>
        </p:nvGraphicFramePr>
        <p:xfrm>
          <a:off x="8956112" y="1503122"/>
          <a:ext cx="28573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כתובת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מפתח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נתוני רשומה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765"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8661748" y="886300"/>
            <a:ext cx="330577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קובץ הנתונים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1822537" y="886300"/>
            <a:ext cx="330577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קובץ האינדקס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B Tree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4900" y="4852221"/>
            <a:ext cx="7703849" cy="1338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בעלים יש את המפתחות של 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הרשומות ומצביעים אליהן בקובץ הנתונים.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קובץ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הנתונים נמצא במקום נפרד ומאורגן כ-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במידה 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ומצוין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שהעץ הוא ללא קובץ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, כל נתוני הרשומה נשמרים בעלי 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העץ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53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הוספת רשומה 21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91182"/>
              </p:ext>
            </p:extLst>
          </p:nvPr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45691"/>
              </p:ext>
            </p:extLst>
          </p:nvPr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02313"/>
              </p:ext>
            </p:extLst>
          </p:nvPr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21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94580"/>
              </p:ext>
            </p:extLst>
          </p:nvPr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>
                <a:latin typeface="Gisha" panose="020B0502040204020203" pitchFamily="34" charset="-79"/>
                <a:cs typeface="Gisha" panose="020B0502040204020203" pitchFamily="34" charset="-79"/>
              </a:rPr>
              <a:t>ביטול רשומה 18</a:t>
            </a: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94580"/>
              </p:ext>
            </p:extLst>
          </p:nvPr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18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71750" y="2741306"/>
            <a:ext cx="3784600" cy="1957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2150" y="2696214"/>
            <a:ext cx="2299046" cy="1446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907"/>
              </p:ext>
            </p:extLst>
          </p:nvPr>
        </p:nvGraphicFramePr>
        <p:xfrm>
          <a:off x="4275901" y="4191790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49268" y="4792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7264400" y="2761093"/>
            <a:ext cx="41810" cy="1825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035081" y="466739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479404" y="3859488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769414" y="2696214"/>
            <a:ext cx="867248" cy="11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66446" y="4586359"/>
            <a:ext cx="292100" cy="567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028700" y="5031388"/>
            <a:ext cx="60579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פחות ממחצית </a:t>
            </a:r>
          </a:p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העלה מלא. לא ניתן לקחת איבר מהאח השמאלי מאחר ויש בו רק מחצית מכמות האיברים האפשרית – נאחד את שניהם!</a:t>
            </a:r>
          </a:p>
        </p:txBody>
      </p:sp>
    </p:spTree>
    <p:extLst>
      <p:ext uri="{BB962C8B-B14F-4D97-AF65-F5344CB8AC3E}">
        <p14:creationId xmlns:p14="http://schemas.microsoft.com/office/powerpoint/2010/main" val="32399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18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1669" y="2681670"/>
            <a:ext cx="5080331" cy="114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98949" y="2741306"/>
            <a:ext cx="2757401" cy="1073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9115" y="3846879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01373"/>
              </p:ext>
            </p:extLst>
          </p:nvPr>
        </p:nvGraphicFramePr>
        <p:xfrm>
          <a:off x="5712536" y="234673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8441"/>
              </p:ext>
            </p:extLst>
          </p:nvPr>
        </p:nvGraphicFramePr>
        <p:xfrm>
          <a:off x="3414576" y="384028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6635181" y="2741306"/>
            <a:ext cx="149621" cy="1145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77960"/>
              </p:ext>
            </p:extLst>
          </p:nvPr>
        </p:nvGraphicFramePr>
        <p:xfrm>
          <a:off x="6356350" y="385109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1081"/>
              </p:ext>
            </p:extLst>
          </p:nvPr>
        </p:nvGraphicFramePr>
        <p:xfrm>
          <a:off x="9311811" y="3861077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7270750" y="2741306"/>
            <a:ext cx="2203363" cy="1073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3335" y="1999408"/>
            <a:ext cx="905127" cy="245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3746919" y="1512347"/>
            <a:ext cx="1278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עדכון האב</a:t>
            </a:r>
          </a:p>
        </p:txBody>
      </p:sp>
    </p:spTree>
    <p:extLst>
      <p:ext uri="{BB962C8B-B14F-4D97-AF65-F5344CB8AC3E}">
        <p14:creationId xmlns:p14="http://schemas.microsoft.com/office/powerpoint/2010/main" val="1805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75072" y="78723"/>
            <a:ext cx="714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2 </a:t>
            </a:r>
            <a:r>
              <a:rPr lang="he-IL" sz="1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(מתוך "ארגון ועיבוד קבצים", פרופ' פרץ שובל, נספח ב', שאלה 12)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נתון קובץ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נתונים מאורגן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כ-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בסיוע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אינדקסים בשיטת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B-Tree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כל בלוק אינדקס הוא באורך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0.5KB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אורך מפתח</a:t>
            </a: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הרשומה הוא 15 בתים ואורך מצביע לכתובת של בלוק כלשהו הוא 5 בתים. ברגע זה יש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8,000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רשומות נתונים בקובץ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heap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ובכל בלוק אינדקס, למעט השורש, יש בדיוק 80% ממספר הרשומות האפשרי.</a:t>
            </a:r>
          </a:p>
          <a:p>
            <a:pPr algn="r" rtl="1">
              <a:lnSpc>
                <a:spcPct val="150000"/>
              </a:lnSpc>
            </a:pP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א. כמה רשומות מכיל בלוק שורש האינדקס?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ב. כמה בלוקי אינדקס יש בסך הכל? (כולל שורש ועלים)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ג. הנח שמפתחות הרשומות המצויות בקובץ הם המספרים הזוגיים 2, 4, 6 ואילך. מהו מפתח הרשומה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   האחרונה בבלוק אינדקס העלה הראשון?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ד. מהו מפתח הרשומה האחרונה בבלוק האינדקס שמעל העלה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הראשון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?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ה. למערכת נוספו רשומות חדשות שמפתחותיהן (מימין לשמאל): 45, 35, 55, 95, 67, 27, 49, 79, 13, 73.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 מהם מפתחות 3 הרשומות הראשונות של בלוק האינדקס שמעל העלה הראשון בתום כל ההוספות?</a:t>
            </a:r>
          </a:p>
        </p:txBody>
      </p:sp>
    </p:spTree>
    <p:extLst>
      <p:ext uri="{BB962C8B-B14F-4D97-AF65-F5344CB8AC3E}">
        <p14:creationId xmlns:p14="http://schemas.microsoft.com/office/powerpoint/2010/main" val="952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2388" y="78723"/>
            <a:ext cx="4309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2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א + ב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134830" y="1504222"/>
                <a:ext cx="11887200" cy="493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גודל כל רשומה 20 בתים (מפתח + מצביע)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מס' רשומות בבלוק בודד: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e-IL" sz="220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e-IL" sz="220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512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/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𝐵𝑙𝑜𝑐𝑘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20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/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𝑅𝑒𝑐𝑜𝑟𝑑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he-IL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</m:oMath>
                </a14:m>
                <a:r>
                  <a:rPr lang="he-IL" sz="2200" b="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 (מעגלים כלפי מטה- לא נכניס רק חלק מרשומה)</a:t>
                </a:r>
                <a:endParaRPr lang="en-US" sz="2200" b="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כל בלוק למעט השורש מלא בבדיוק 80% ולכן  כל בלוק מכיל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8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20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</m:oMath>
                </a14:m>
                <a:endParaRPr lang="en-US" sz="2200" b="0" dirty="0" smtClean="0">
                  <a:latin typeface="Gisha" panose="020B0502040204020203" pitchFamily="34" charset="-79"/>
                  <a:ea typeface="Cambria Math" panose="02040503050406030204" pitchFamily="18" charset="0"/>
                  <a:cs typeface="Gisha" panose="020B0502040204020203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יש בסה"כ 8000 רשומות ולכן ברמת העלה יש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220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8000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20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𝑅𝑒𝑐𝑜𝑟𝑑𝑠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𝐵𝑙𝑜𝑐𝑘</m:t>
                            </m:r>
                          </m:den>
                        </m:f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400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𝐵𝑙𝑜𝑐𝑘𝑠</m:t>
                    </m:r>
                  </m:oMath>
                </a14:m>
                <a:endParaRPr lang="en-US" sz="2200" b="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ברמה מעל העלה יש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220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400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20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20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𝐵𝑙𝑜𝑐𝑘𝑠</m:t>
                    </m:r>
                  </m:oMath>
                </a14:m>
                <a:endParaRPr lang="he-IL" sz="2200" b="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כל בלוק יכול להכיל עד 25 רשומות ולכן ברמה מעל קיים רק בלוק אחד – בלוק השורש ובו 20 רשומות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סה"כ בלוקי אינדקס: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400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𝐿𝑒𝑎𝑓𝑠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20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𝑅𝑜𝑜𝑡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421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𝐼𝑛𝑑𝑒𝑥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𝐵𝑙𝑜𝑐𝑘𝑠</m:t>
                    </m:r>
                  </m:oMath>
                </a14:m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0" y="1504222"/>
                <a:ext cx="11887200" cy="4937057"/>
              </a:xfrm>
              <a:prstGeom prst="rect">
                <a:avLst/>
              </a:prstGeom>
              <a:blipFill>
                <a:blip r:embed="rId3"/>
                <a:stretch>
                  <a:fillRect r="-667" b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6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2388" y="78723"/>
            <a:ext cx="4309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2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>
                <a:spLocks noChangeAspect="1"/>
              </p:cNvSpPr>
              <p:nvPr/>
            </p:nvSpPr>
            <p:spPr>
              <a:xfrm>
                <a:off x="47077" y="884021"/>
                <a:ext cx="11887200" cy="562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ג. הנח שמפתחות הרשומות המצויות בקובץ הם המספרים הזוגיים 2, 4, 6 ואילך. מהו מפתח הרשומה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    האחרונה בבלוק אינדקס העלה הראשון?</a:t>
                </a:r>
                <a:endParaRPr lang="en-US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2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,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4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,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6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,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8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,…,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40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2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∗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20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𝑟𝑒𝑐𝑜𝑟𝑑𝑠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𝑏𝑙𝑜𝑐𝑘</m:t>
                          </m:r>
                        </m:den>
                      </m:f>
                    </m:oMath>
                  </m:oMathPara>
                </a14:m>
                <a:endParaRPr lang="he-IL" sz="2200" dirty="0" smtClean="0">
                  <a:solidFill>
                    <a:srgbClr val="FF0000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ד. מהו מפתח הרשומה האחרונה בבלוק האינדקס שמעל העלה 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הראשון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?</a:t>
                </a:r>
                <a:endParaRPr lang="en-US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	</a:t>
                </a: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בכל בלוק אינדקס 20 רשומות, ולכן בלוק האינדקס שמעל העלה הראשון מצביע לסה"כ 20 עלים.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	</a:t>
                </a: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כל עלה מכיל בעצמו 20 רשומות ולכן סה"כ קיימות 400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 </a:t>
                </a: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(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20*20</a:t>
                </a: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) רשומות אינדקס בעלים תחתיו.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   	</a:t>
                </a: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כאשר המפתחות בקפיצות של 2, המפתח הכי גדול - ולכן גם המפתח האחרון בבלוק האינדקס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	</a:t>
                </a:r>
                <a:r>
                  <a:rPr lang="he-IL" sz="2200" dirty="0" smtClean="0">
                    <a:solidFill>
                      <a:srgbClr val="FF0000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שמעל 	העלה הראשון הוא: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400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×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2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800</m:t>
                    </m:r>
                  </m:oMath>
                </a14:m>
                <a:endParaRPr lang="he-IL" sz="2200" dirty="0" smtClean="0">
                  <a:solidFill>
                    <a:srgbClr val="FF0000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ה. למערכת נוספו רשומות חדשות שמפתחותיהן (מימין לשמאל): 45, 35, 55, 95, 67, 27, 49, 79, 13, 73.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 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  מהם מפתחות 3 הרשומות הראשונות של בלוק האינדקס שמעל העלה הראשון בתום כל ההוספות?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" y="884021"/>
                <a:ext cx="11887200" cy="5627246"/>
              </a:xfrm>
              <a:prstGeom prst="rect">
                <a:avLst/>
              </a:prstGeom>
              <a:blipFill>
                <a:blip r:embed="rId3"/>
                <a:stretch>
                  <a:fillRect r="-667" b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7" y="2532888"/>
            <a:ext cx="3592522" cy="9021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0512" y="2532888"/>
            <a:ext cx="182880" cy="219456"/>
          </a:xfrm>
          <a:prstGeom prst="rect">
            <a:avLst/>
          </a:prstGeom>
          <a:noFill/>
          <a:ln w="47625">
            <a:solidFill>
              <a:srgbClr val="E23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65" y="1399107"/>
            <a:ext cx="3592522" cy="9021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8633" y="1951644"/>
            <a:ext cx="182880" cy="219456"/>
          </a:xfrm>
          <a:prstGeom prst="rect">
            <a:avLst/>
          </a:prstGeom>
          <a:noFill/>
          <a:ln w="47625">
            <a:solidFill>
              <a:srgbClr val="E23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2"/>
          <p:cNvPicPr>
            <a:picLocks noChangeAspect="1"/>
          </p:cNvPicPr>
          <p:nvPr/>
        </p:nvPicPr>
        <p:blipFill rotWithShape="1">
          <a:blip r:embed="rId3"/>
          <a:srcRect l="5949" r="4015"/>
          <a:stretch/>
        </p:blipFill>
        <p:spPr>
          <a:xfrm>
            <a:off x="302258" y="2675600"/>
            <a:ext cx="5954232" cy="1660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04706" y="2675600"/>
            <a:ext cx="895493" cy="441322"/>
          </a:xfrm>
          <a:prstGeom prst="rect">
            <a:avLst/>
          </a:prstGeom>
          <a:noFill/>
          <a:ln w="47625">
            <a:solidFill>
              <a:srgbClr val="E23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12388" y="78723"/>
            <a:ext cx="4309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2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ה. למערכת נוספו רשומות חדשות שמפתחותיהן (מימין לשמאל): 45, 35, 55, 95, 67, 27, 49, 79, 13, 73.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 מהם מפתחות 3 הרשומות הראשונות של בלוק האינדקס שמעל העלה הראשון בתום כל ההוספות?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endParaRPr lang="he-IL" sz="2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6" name="תמונה 2"/>
          <p:cNvPicPr>
            <a:picLocks noChangeAspect="1"/>
          </p:cNvPicPr>
          <p:nvPr/>
        </p:nvPicPr>
        <p:blipFill rotWithShape="1">
          <a:blip r:embed="rId3"/>
          <a:srcRect l="6093" r="4145"/>
          <a:stretch/>
        </p:blipFill>
        <p:spPr>
          <a:xfrm>
            <a:off x="6487409" y="2781925"/>
            <a:ext cx="5556081" cy="15543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572000" y="2158409"/>
            <a:ext cx="1684490" cy="51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32698" y="2158409"/>
            <a:ext cx="1967023" cy="62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2388" y="78723"/>
            <a:ext cx="4309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2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ה. למערכת נוספו רשומות חדשות שמפתחותיהן (מימין לשמאל): 45, 35, 55, 95, 67, 27, 49, 79, 13, 73.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 מהם מפתחות 3 הרשומות הראשונות של בלוק האינדקס שמעל העלה הראשון בתום כל ההוספות?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כעת בכל עלה ישנם 20 מפתחות ולכן נוכל להוסיף עד 5 מפתחות לכל עלה מבלי להוביל לפיצול.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לפני ההוספות המפתחות הראשונים בבלוק האינדקס שמעל העלה הראשון הם: </a:t>
            </a:r>
            <a:r>
              <a:rPr lang="en-US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40, 80, 120</a:t>
            </a:r>
            <a:endParaRPr lang="he-IL" sz="2200" dirty="0" smtClean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45 -&gt; לעלה 2 (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42-80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), ללא שינוי באב		   49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-&gt; לעלה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(42-80),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ללא שינוי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באב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35 -&gt; לעלה 1 (2-40), ללא שינוי באב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                           79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-&gt; לעלה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2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(42-80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),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ללא שינוי באב (הוספה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חמישית- 55 -&gt; לעלה 2 (42-80), ללא שינוי באב 		            	                                    כעת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העלה מלא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95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-&gt; לעלה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3 (82-120),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ללא שינוי באב		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  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13 -&gt; לעלה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(2-40),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ללא שינוי באב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67 -&gt; לעלה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(42-80),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ללא שינוי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באב		    73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-&gt; לעלה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2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(42-80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).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לא ניתן להוסיף משום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שהוא </a:t>
            </a:r>
          </a:p>
          <a:p>
            <a:pPr rtl="1">
              <a:lnSpc>
                <a:spcPct val="150000"/>
              </a:lnSpc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27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-&gt; לעלה 1 (2-40), ללא שינוי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באב		              מלא- נוסיף ונפצל. לאחר ההוספה ישנם 26 מפתחות                             בעלה ולכן יש לפצל לשני עלים- 13 רשומות לכל עלה.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endParaRPr lang="he-IL" sz="2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2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77157" y="78723"/>
            <a:ext cx="304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תכונות של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937549" y="1049138"/>
            <a:ext cx="1086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השורש הנו </a:t>
            </a: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עלה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או שיש לו </a:t>
            </a: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לפחות  2 </a:t>
            </a: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בנים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לכל צומת יש לכל היותר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M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בנים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M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- מקדם העץ).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לכל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צומת, למעט השורש, יש לפחות 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M/2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בנים (נעגל כלפי מעלה, במידה ו-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M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אי-זוגי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כל העלים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נמצאים באותה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רמה ומשורשרים ביניהם בסדר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לוגי</a:t>
            </a:r>
            <a:endParaRPr lang="en-US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צומת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שאיננו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עלה מצביע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לנתונים שקטנים שווים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אליו ומחזיק את הרשומה הגבוהה ביותר מתוך צמתים אלו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en-US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 רשומה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מחזיקה מפתח + מצביע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53" y="4807974"/>
            <a:ext cx="6621826" cy="16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2388" y="78723"/>
            <a:ext cx="4309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2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ה. למערכת נוספו רשומות חדשות שמפתחותיהן (מימין לשמאל): 45, 35, 55, 95, 67, 27, 49, 79, 13, 73.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 מהם מפתחות 3 הרשומות הראשונות של בלוק האינדקס שמעל העלה הראשון בתום כל ההוספות?</a:t>
            </a: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endParaRPr lang="en-US" sz="2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העלים החדשים לאחר הפיצול:</a:t>
            </a:r>
          </a:p>
          <a:p>
            <a:pPr algn="r" rtl="1">
              <a:lnSpc>
                <a:spcPct val="150000"/>
              </a:lnSpc>
            </a:pP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ולכן מפתחות שלושת הרשומות הראשונות של בלוק האינדקס שמעל העלה הראשון בתום ההוספות הם: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r>
              <a:rPr lang="he-IL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					</a:t>
            </a:r>
            <a:r>
              <a:rPr lang="en-US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40, </a:t>
            </a:r>
            <a:r>
              <a:rPr lang="en-US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60, </a:t>
            </a:r>
            <a:r>
              <a:rPr lang="en-US" sz="22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80</a:t>
            </a:r>
            <a:endParaRPr lang="he-IL" sz="2200" dirty="0" smtClean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0381"/>
              </p:ext>
            </p:extLst>
          </p:nvPr>
        </p:nvGraphicFramePr>
        <p:xfrm>
          <a:off x="729137" y="3104337"/>
          <a:ext cx="54714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39959"/>
              </p:ext>
            </p:extLst>
          </p:nvPr>
        </p:nvGraphicFramePr>
        <p:xfrm>
          <a:off x="6200590" y="3731807"/>
          <a:ext cx="54714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8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987499" y="78723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הוספה לעץ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544882" y="886300"/>
            <a:ext cx="11422642" cy="335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א. בודקים אם המפתח קיים. אם לא, נוסיף את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הרשומה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לקובץ הנתונים.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ב.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מוסיפים בעלה המתאים. אם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אין מקום בעלה המתאים – נפצל את אותו עלה: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העברת חצי מהרשומות (לאחר ההוספה) לבלוק חדש (אם מספר האיברים הוא אי-זוגי, נותיר את רובם בעלה השמאלי)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נוסיף מצביע לעלה החדש בצומת האב. במידה וצומת האב מלאה – נמשיך לפצל באותו אופן באופן רקורסיבי.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9" y="4332486"/>
            <a:ext cx="6621826" cy="16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705370" y="78723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מחיקה מהעץ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319414" y="886300"/>
            <a:ext cx="11648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א. נמחק את הרשומה מקובץ הנתונים.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ב. נמחק את הרשומה מהעלה המתאים. במידה והערך הוא מקסימלי בעלה, נעדכן את האב.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ג. אם לאחר המחיקה נותרו בעלה פחות מ-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M/2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איברים (נעגל כלפי מעלה, במידה ו-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M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אי-זוגי):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נעביר איבר מהאח השמאלי. אם העלה הוא השמאלי ביותר, נעביר מהאח הימני.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אם לא ניתן להלוות (מעט מדי איברים) נאחד אותו עם האח השמאלי ונעדכן את צומת האב בהתאם (אם זה העלה השמאלי ביותר, נאחד אותו עם האח הימני).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89" y="4495537"/>
            <a:ext cx="6621826" cy="16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75072" y="78723"/>
            <a:ext cx="714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1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(מתוך "ארגון ועיבוד קבצים", פרופ' פרץ שובל, נספח ב', שאלה 10)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במערכת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B-Tree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כל בלוק אינדקס יכול להכיל עד 6 רשומות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(M=6)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במצב הנתון ישנן בכל בלוק אינדקס, מלבד השורש, 5 רשומות. בקובץ הנתונים השמור כערימה יש כעת 15 רשומות שמפתחותיהן הם המספרים 2,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4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6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ואילך.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פיצול בלוק אינדקס גורר העברת 3 רשומות (מתוך ה-7) לבלוק חדש- נותיר את רובם בעלה השמאלי.</a:t>
            </a:r>
          </a:p>
          <a:p>
            <a:pPr algn="r" rtl="1">
              <a:lnSpc>
                <a:spcPct val="150000"/>
              </a:lnSpc>
            </a:pPr>
            <a:endParaRPr lang="he-IL" sz="2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א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הצג את העץ במצבו הנוכחי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ב. בקובץ בוצעו השינויים הבאים לפי הסדר: 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15, ביטול רשומה 6, הוספת רשומה 25, ביטול רשומה 10, הוספת רשומה 11,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27, ביטול רשומה 25, הוספת רשומה 35, ביטול רשומה 8, הוספת רשומה 21,</a:t>
            </a: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ביטול רשומה 18.</a:t>
            </a:r>
          </a:p>
          <a:p>
            <a:pPr algn="r" rtl="1">
              <a:lnSpc>
                <a:spcPct val="150000"/>
              </a:lnSpc>
            </a:pPr>
            <a:r>
              <a:rPr lang="he-IL" sz="22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  הצג את העץ לאחר כל שינוי</a:t>
            </a:r>
          </a:p>
        </p:txBody>
      </p:sp>
    </p:spTree>
    <p:extLst>
      <p:ext uri="{BB962C8B-B14F-4D97-AF65-F5344CB8AC3E}">
        <p14:creationId xmlns:p14="http://schemas.microsoft.com/office/powerpoint/2010/main" val="9963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במערכת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B-Tree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כל בלוק אינדקס יכול להכיל עד 6 רשומות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(M=6)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במצב הנתון ישנן בכל בלוק אינדקס, מלבד השורש, 5 רשומות. בקובץ הנתונים השמור כערימה יש כעת 15 רשומות שמפתחותיהן הם המספרים 2, 4, 6 ואילך.</a:t>
            </a:r>
          </a:p>
          <a:p>
            <a:pPr algn="r" rtl="1">
              <a:lnSpc>
                <a:spcPct val="150000"/>
              </a:lnSpc>
            </a:pPr>
            <a:endParaRPr lang="he-IL" sz="2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א) הצג את העץ במצב הנוכחי</a:t>
            </a:r>
          </a:p>
          <a:p>
            <a:pPr algn="r" rtl="1">
              <a:lnSpc>
                <a:spcPct val="150000"/>
              </a:lnSpc>
            </a:pPr>
            <a:endParaRPr lang="he-IL" sz="22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26047"/>
              </p:ext>
            </p:extLst>
          </p:nvPr>
        </p:nvGraphicFramePr>
        <p:xfrm>
          <a:off x="7913064" y="447934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853069" y="327866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43694" y="327866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0622" y="331979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51675"/>
              </p:ext>
            </p:extLst>
          </p:nvPr>
        </p:nvGraphicFramePr>
        <p:xfrm>
          <a:off x="1765205" y="44730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79305"/>
              </p:ext>
            </p:extLst>
          </p:nvPr>
        </p:nvGraphicFramePr>
        <p:xfrm>
          <a:off x="4862102" y="446682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47180"/>
              </p:ext>
            </p:extLst>
          </p:nvPr>
        </p:nvGraphicFramePr>
        <p:xfrm>
          <a:off x="5158551" y="293149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11774" y="78723"/>
            <a:ext cx="421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Tree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שאלה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(פתרון)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רשומה 15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56291"/>
              </p:ext>
            </p:extLst>
          </p:nvPr>
        </p:nvGraphicFramePr>
        <p:xfrm>
          <a:off x="7532064" y="3990394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472069" y="2789710"/>
            <a:ext cx="3551129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2694" y="2789710"/>
            <a:ext cx="926407" cy="1138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9622" y="2830845"/>
            <a:ext cx="1632442" cy="10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23334"/>
              </p:ext>
            </p:extLst>
          </p:nvPr>
        </p:nvGraphicFramePr>
        <p:xfrm>
          <a:off x="1384205" y="39841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52647"/>
              </p:ext>
            </p:extLst>
          </p:nvPr>
        </p:nvGraphicFramePr>
        <p:xfrm>
          <a:off x="4481102" y="3977876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52973"/>
              </p:ext>
            </p:extLst>
          </p:nvPr>
        </p:nvGraphicFramePr>
        <p:xfrm>
          <a:off x="4777551" y="2442545"/>
          <a:ext cx="2676630" cy="39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569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16717</TotalTime>
  <Words>2026</Words>
  <Application>Microsoft Office PowerPoint</Application>
  <PresentationFormat>Widescreen</PresentationFormat>
  <Paragraphs>798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Gisha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GUY</cp:lastModifiedBy>
  <cp:revision>231</cp:revision>
  <dcterms:created xsi:type="dcterms:W3CDTF">2016-03-01T13:50:43Z</dcterms:created>
  <dcterms:modified xsi:type="dcterms:W3CDTF">2020-04-01T21:14:08Z</dcterms:modified>
</cp:coreProperties>
</file>