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1" r:id="rId3"/>
    <p:sldId id="308" r:id="rId4"/>
    <p:sldId id="273" r:id="rId5"/>
    <p:sldId id="274" r:id="rId6"/>
    <p:sldId id="276" r:id="rId7"/>
    <p:sldId id="277" r:id="rId8"/>
    <p:sldId id="281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41719C"/>
    <a:srgbClr val="92B1BA"/>
    <a:srgbClr val="0000FF"/>
    <a:srgbClr val="E23E32"/>
    <a:srgbClr val="B94C4C"/>
    <a:srgbClr val="00BCD4"/>
    <a:srgbClr val="00AEC4"/>
    <a:srgbClr val="FF57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5320" autoAdjust="0"/>
  </p:normalViewPr>
  <p:slideViewPr>
    <p:cSldViewPr snapToGrid="0">
      <p:cViewPr varScale="1">
        <p:scale>
          <a:sx n="72" d="100"/>
          <a:sy n="72" d="100"/>
        </p:scale>
        <p:origin x="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9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1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3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2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0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6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בזמן הוספה ומחיקה מהעץ הכתובות של הבלוקים משתנות על מנת שהוא יהיה מאוזן, ולכן ברשימה המשורשרת של המפתחות המשניים לא נרצה להתעסק עם שינויים במצביעים לעץ- אז נשמור בה את המפתחות עצמם. ב-</a:t>
            </a:r>
            <a:r>
              <a:rPr lang="en-US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baseline="0" dirty="0" smtClean="0"/>
              <a:t>נשמור את המפתח הראשון בשרשרת ובעלים עצמם נשמור את המפתח הבא בשרשרת.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בניהול</a:t>
            </a:r>
            <a:r>
              <a:rPr lang="he-IL" baseline="0" dirty="0" smtClean="0"/>
              <a:t> דינאמי </a:t>
            </a:r>
            <a:r>
              <a:rPr lang="en-IL" baseline="0" dirty="0" smtClean="0"/>
              <a:t>–</a:t>
            </a:r>
            <a:r>
              <a:rPr lang="he-IL" baseline="0" dirty="0" smtClean="0"/>
              <a:t> כל מגירה מצביעה למגירה הפנויה שאחריה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5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7437" y="2353492"/>
            <a:ext cx="899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01343" y="78723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7500" y="929640"/>
          <a:ext cx="34086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עותקים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מחבר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מו"ל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 ספר</a:t>
                      </a:r>
                      <a:endParaRPr lang="en-US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33761"/>
              </p:ext>
            </p:extLst>
          </p:nvPr>
        </p:nvGraphicFramePr>
        <p:xfrm>
          <a:off x="4848654" y="925125"/>
          <a:ext cx="1478187" cy="533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</a:t>
                      </a:r>
                      <a:r>
                        <a:rPr lang="he-IL" sz="1600" b="0" u="sng" baseline="0" dirty="0" smtClean="0"/>
                        <a:t> ספר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H(K)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780236" y="3462942"/>
            <a:ext cx="1050036" cy="9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4463" y="2706244"/>
            <a:ext cx="11384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 smtClean="0">
                <a:solidFill>
                  <a:srgbClr val="FF0000"/>
                </a:solidFill>
              </a:rPr>
              <a:t>נחשב</a:t>
            </a:r>
          </a:p>
          <a:p>
            <a:pPr algn="ctr" rtl="1"/>
            <a:r>
              <a:rPr lang="he-IL" sz="1400" dirty="0" smtClean="0">
                <a:solidFill>
                  <a:srgbClr val="FF0000"/>
                </a:solidFill>
              </a:rPr>
              <a:t>ערכי ה- </a:t>
            </a:r>
            <a:r>
              <a:rPr lang="en-US" sz="1400" dirty="0" smtClean="0">
                <a:solidFill>
                  <a:srgbClr val="FF0000"/>
                </a:solidFill>
              </a:rPr>
              <a:t>Hash</a:t>
            </a:r>
            <a:endParaRPr lang="he-IL" sz="1400" dirty="0" smtClean="0">
              <a:solidFill>
                <a:srgbClr val="FF0000"/>
              </a:solidFill>
            </a:endParaRPr>
          </a:p>
          <a:p>
            <a:pPr algn="ctr" rtl="1"/>
            <a:r>
              <a:rPr lang="he-IL" sz="1400" dirty="0" smtClean="0">
                <a:solidFill>
                  <a:srgbClr val="FF0000"/>
                </a:solidFill>
              </a:rPr>
              <a:t>של המפתחות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2721" y="925125"/>
            <a:ext cx="558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נצייר "שרשראות עזר" של המפתחות המשניים. נשים לב: ספר חדש נוסף </a:t>
            </a:r>
            <a:r>
              <a:rPr lang="he-IL" sz="1600" u="sng" dirty="0" smtClean="0">
                <a:solidFill>
                  <a:srgbClr val="FF0000"/>
                </a:solidFill>
              </a:rPr>
              <a:t>לתחילת השרשרת</a:t>
            </a:r>
            <a:r>
              <a:rPr lang="he-IL" sz="1600" dirty="0" smtClean="0">
                <a:solidFill>
                  <a:srgbClr val="FF0000"/>
                </a:solidFill>
              </a:rPr>
              <a:t> מכל סוג, כלומר, לא לפי מפתחות ממויינים.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937097" y="1409347"/>
            <a:ext cx="2205677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שרשראות מחברים</a:t>
            </a:r>
            <a:r>
              <a:rPr lang="he-IL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en-US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8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שרשראות מו"לים:</a:t>
            </a:r>
            <a:endParaRPr lang="he-IL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u="sng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768704" y="1886127"/>
            <a:ext cx="3185964" cy="425421"/>
            <a:chOff x="6872265" y="4639228"/>
            <a:chExt cx="3424807" cy="579818"/>
          </a:xfrm>
        </p:grpSpPr>
        <p:sp>
          <p:nvSpPr>
            <p:cNvPr id="116" name="Oval 115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70</a:t>
              </a:r>
              <a:endParaRPr lang="en-US" sz="1600" dirty="0"/>
            </a:p>
          </p:txBody>
        </p:sp>
        <p:cxnSp>
          <p:nvCxnSpPr>
            <p:cNvPr id="117" name="Straight Arrow Connector 116"/>
            <p:cNvCxnSpPr>
              <a:stCxn id="116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34</a:t>
              </a:r>
              <a:endParaRPr lang="en-US" sz="1600" dirty="0"/>
            </a:p>
          </p:txBody>
        </p:sp>
        <p:cxnSp>
          <p:nvCxnSpPr>
            <p:cNvPr id="119" name="Straight Arrow Connector 118"/>
            <p:cNvCxnSpPr>
              <a:stCxn id="118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50</a:t>
              </a:r>
              <a:endParaRPr lang="en-US" sz="1600" dirty="0"/>
            </a:p>
          </p:txBody>
        </p:sp>
        <p:cxnSp>
          <p:nvCxnSpPr>
            <p:cNvPr id="121" name="Straight Arrow Connector 120"/>
            <p:cNvCxnSpPr>
              <a:stCxn id="120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600" dirty="0" smtClean="0"/>
                <a:t>שלום</a:t>
              </a:r>
              <a:endParaRPr lang="en-US" sz="16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752937" y="2444215"/>
            <a:ext cx="5217498" cy="466077"/>
            <a:chOff x="6872265" y="4583817"/>
            <a:chExt cx="5608639" cy="635229"/>
          </a:xfrm>
        </p:grpSpPr>
        <p:sp>
          <p:nvSpPr>
            <p:cNvPr id="125" name="Oval 124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42</a:t>
              </a:r>
              <a:endParaRPr lang="en-US" sz="1600" dirty="0"/>
            </a:p>
          </p:txBody>
        </p:sp>
        <p:cxnSp>
          <p:nvCxnSpPr>
            <p:cNvPr id="126" name="Straight Arrow Connector 125"/>
            <p:cNvCxnSpPr>
              <a:stCxn id="125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cxnSp>
          <p:nvCxnSpPr>
            <p:cNvPr id="128" name="Straight Arrow Connector 127"/>
            <p:cNvCxnSpPr>
              <a:stCxn id="127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55</a:t>
              </a:r>
              <a:endParaRPr lang="en-US" sz="1600" dirty="0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600" dirty="0" smtClean="0"/>
                <a:t>יפית</a:t>
              </a:r>
              <a:endParaRPr lang="en-US" sz="1600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10517756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62</a:t>
              </a:r>
              <a:endParaRPr lang="en-US" sz="1600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11245700" y="4610549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60</a:t>
              </a:r>
              <a:endParaRPr lang="en-US" sz="1600" dirty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11973644" y="4583817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821615" y="3026407"/>
            <a:ext cx="3185964" cy="425421"/>
            <a:chOff x="6872265" y="4639228"/>
            <a:chExt cx="3424807" cy="579818"/>
          </a:xfrm>
        </p:grpSpPr>
        <p:sp>
          <p:nvSpPr>
            <p:cNvPr id="140" name="Oval 139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56</a:t>
              </a:r>
              <a:endParaRPr lang="en-US" sz="1600" dirty="0"/>
            </a:p>
          </p:txBody>
        </p:sp>
        <p:cxnSp>
          <p:nvCxnSpPr>
            <p:cNvPr id="141" name="Straight Arrow Connector 140"/>
            <p:cNvCxnSpPr>
              <a:stCxn id="140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18</a:t>
              </a:r>
              <a:endParaRPr lang="en-US" sz="1600" dirty="0"/>
            </a:p>
          </p:txBody>
        </p:sp>
        <p:cxnSp>
          <p:nvCxnSpPr>
            <p:cNvPr id="143" name="Straight Arrow Connector 142"/>
            <p:cNvCxnSpPr>
              <a:stCxn id="142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15</a:t>
              </a:r>
              <a:endParaRPr lang="en-US" sz="1600" dirty="0"/>
            </a:p>
          </p:txBody>
        </p:sp>
        <p:cxnSp>
          <p:nvCxnSpPr>
            <p:cNvPr id="145" name="Straight Arrow Connector 144"/>
            <p:cNvCxnSpPr>
              <a:stCxn id="144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600" dirty="0" smtClean="0"/>
                <a:t>כהן</a:t>
              </a:r>
              <a:endParaRPr lang="en-US" sz="16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837134" y="3588314"/>
            <a:ext cx="3185964" cy="425421"/>
            <a:chOff x="6872265" y="4639228"/>
            <a:chExt cx="3424807" cy="579818"/>
          </a:xfrm>
        </p:grpSpPr>
        <p:sp>
          <p:nvSpPr>
            <p:cNvPr id="149" name="Oval 148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32</a:t>
              </a:r>
              <a:endParaRPr lang="en-US" sz="1600" dirty="0"/>
            </a:p>
          </p:txBody>
        </p:sp>
        <p:cxnSp>
          <p:nvCxnSpPr>
            <p:cNvPr id="150" name="Straight Arrow Connector 149"/>
            <p:cNvCxnSpPr>
              <a:stCxn id="149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64</a:t>
              </a:r>
              <a:endParaRPr lang="en-US" sz="1600" dirty="0"/>
            </a:p>
          </p:txBody>
        </p:sp>
        <p:cxnSp>
          <p:nvCxnSpPr>
            <p:cNvPr id="152" name="Straight Arrow Connector 151"/>
            <p:cNvCxnSpPr>
              <a:stCxn id="151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80</a:t>
              </a:r>
              <a:endParaRPr lang="en-US" sz="1600" dirty="0"/>
            </a:p>
          </p:txBody>
        </p:sp>
        <p:cxnSp>
          <p:nvCxnSpPr>
            <p:cNvPr id="154" name="Straight Arrow Connector 153"/>
            <p:cNvCxnSpPr>
              <a:stCxn id="153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600" dirty="0" smtClean="0"/>
                <a:t>רביץ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635766" y="4598220"/>
            <a:ext cx="5217498" cy="466077"/>
            <a:chOff x="6872265" y="4583817"/>
            <a:chExt cx="5608639" cy="635229"/>
          </a:xfrm>
        </p:grpSpPr>
        <p:sp>
          <p:nvSpPr>
            <p:cNvPr id="158" name="Oval 157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70</a:t>
              </a:r>
              <a:endParaRPr lang="en-US" sz="1600" dirty="0"/>
            </a:p>
          </p:txBody>
        </p:sp>
        <p:cxnSp>
          <p:nvCxnSpPr>
            <p:cNvPr id="159" name="Straight Arrow Connector 158"/>
            <p:cNvCxnSpPr>
              <a:stCxn id="158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cxnSp>
          <p:nvCxnSpPr>
            <p:cNvPr id="161" name="Straight Arrow Connector 160"/>
            <p:cNvCxnSpPr>
              <a:stCxn id="160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32</a:t>
              </a:r>
              <a:endParaRPr lang="en-US" sz="1600" dirty="0"/>
            </a:p>
          </p:txBody>
        </p:sp>
        <p:cxnSp>
          <p:nvCxnSpPr>
            <p:cNvPr id="163" name="Straight Arrow Connector 162"/>
            <p:cNvCxnSpPr>
              <a:stCxn id="162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56</a:t>
              </a:r>
              <a:endParaRPr lang="en-US" sz="1600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10517756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34</a:t>
              </a:r>
              <a:endParaRPr lang="en-US" sz="1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1245700" y="4610549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50</a:t>
              </a:r>
              <a:endParaRPr lang="en-US" sz="16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1973644" y="4583817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249768" y="5199271"/>
            <a:ext cx="3863142" cy="425421"/>
            <a:chOff x="6872265" y="4639228"/>
            <a:chExt cx="4152751" cy="579818"/>
          </a:xfrm>
        </p:grpSpPr>
        <p:sp>
          <p:nvSpPr>
            <p:cNvPr id="173" name="Oval 172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55</a:t>
              </a:r>
              <a:endParaRPr lang="en-US" sz="1600" dirty="0"/>
            </a:p>
          </p:txBody>
        </p:sp>
        <p:cxnSp>
          <p:nvCxnSpPr>
            <p:cNvPr id="174" name="Straight Arrow Connector 173"/>
            <p:cNvCxnSpPr>
              <a:stCxn id="173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80</a:t>
              </a:r>
              <a:endParaRPr lang="en-US" sz="1600" dirty="0"/>
            </a:p>
          </p:txBody>
        </p:sp>
        <p:cxnSp>
          <p:nvCxnSpPr>
            <p:cNvPr id="176" name="Straight Arrow Connector 175"/>
            <p:cNvCxnSpPr>
              <a:stCxn id="175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62</a:t>
              </a:r>
              <a:endParaRPr lang="en-US" sz="1600" dirty="0"/>
            </a:p>
          </p:txBody>
        </p:sp>
        <p:cxnSp>
          <p:nvCxnSpPr>
            <p:cNvPr id="178" name="Straight Arrow Connector 177"/>
            <p:cNvCxnSpPr>
              <a:stCxn id="177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10517756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977039" y="5718296"/>
            <a:ext cx="4540320" cy="446463"/>
            <a:chOff x="6872265" y="4610549"/>
            <a:chExt cx="4880695" cy="608497"/>
          </a:xfrm>
        </p:grpSpPr>
        <p:sp>
          <p:nvSpPr>
            <p:cNvPr id="184" name="Oval 183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42</a:t>
              </a:r>
              <a:endParaRPr lang="en-US" sz="1600" dirty="0"/>
            </a:p>
          </p:txBody>
        </p:sp>
        <p:cxnSp>
          <p:nvCxnSpPr>
            <p:cNvPr id="185" name="Straight Arrow Connector 184"/>
            <p:cNvCxnSpPr>
              <a:stCxn id="184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64</a:t>
              </a:r>
              <a:endParaRPr lang="en-US" sz="1600" dirty="0"/>
            </a:p>
          </p:txBody>
        </p:sp>
        <p:cxnSp>
          <p:nvCxnSpPr>
            <p:cNvPr id="187" name="Straight Arrow Connector 186"/>
            <p:cNvCxnSpPr>
              <a:stCxn id="186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18</a:t>
              </a:r>
              <a:endParaRPr lang="en-US" sz="1600" dirty="0"/>
            </a:p>
          </p:txBody>
        </p:sp>
        <p:cxnSp>
          <p:nvCxnSpPr>
            <p:cNvPr id="189" name="Straight Arrow Connector 188"/>
            <p:cNvCxnSpPr>
              <a:stCxn id="188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0517756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15</a:t>
              </a:r>
              <a:endParaRPr lang="en-US" sz="1600" dirty="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11245700" y="4610549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1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49770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2599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01040" y="3477722"/>
            <a:ext cx="94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לא צוין</a:t>
            </a:r>
          </a:p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ניהול דינאמי</a:t>
            </a:r>
          </a:p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של 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7826715" y="3149095"/>
            <a:ext cx="451103" cy="3942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7827477" y="1270114"/>
            <a:ext cx="450340" cy="41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711983" y="1637715"/>
            <a:ext cx="147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שרשור</a:t>
            </a:r>
          </a:p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בלוקים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75895"/>
              </p:ext>
            </p:extLst>
          </p:nvPr>
        </p:nvGraphicFramePr>
        <p:xfrm>
          <a:off x="8834853" y="813574"/>
          <a:ext cx="886191" cy="435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01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96" name="Group 195"/>
          <p:cNvGrpSpPr/>
          <p:nvPr/>
        </p:nvGrpSpPr>
        <p:grpSpPr>
          <a:xfrm>
            <a:off x="10033610" y="3427801"/>
            <a:ext cx="433060" cy="3074973"/>
            <a:chOff x="6723063" y="1282824"/>
            <a:chExt cx="433060" cy="3783618"/>
          </a:xfrm>
        </p:grpSpPr>
        <p:sp>
          <p:nvSpPr>
            <p:cNvPr id="197" name="Oval 196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98" name="Straight Arrow Connector 197"/>
            <p:cNvCxnSpPr>
              <a:stCxn id="197" idx="4"/>
              <a:endCxn id="199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212" name="Oval 21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213" name="Straight Arrow Connector 212"/>
            <p:cNvCxnSpPr>
              <a:stCxn id="212" idx="4"/>
              <a:endCxn id="21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221" name="Oval 220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22" name="Straight Arrow Connector 221"/>
            <p:cNvCxnSpPr>
              <a:stCxn id="221" idx="4"/>
              <a:endCxn id="223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230" name="Oval 229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31" name="Straight Arrow Connector 230"/>
            <p:cNvCxnSpPr>
              <a:stCxn id="230" idx="4"/>
              <a:endCxn id="232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 rot="5400000">
            <a:off x="10320186" y="2539922"/>
            <a:ext cx="3165036" cy="433060"/>
            <a:chOff x="6982428" y="4510037"/>
            <a:chExt cx="5446369" cy="861200"/>
          </a:xfrm>
        </p:grpSpPr>
        <p:sp>
          <p:nvSpPr>
            <p:cNvPr id="239" name="Oval 238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40" name="Straight Arrow Connector 239"/>
            <p:cNvCxnSpPr>
              <a:stCxn id="239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242" name="Straight Arrow Connector 241"/>
            <p:cNvCxnSpPr>
              <a:stCxn id="241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44" name="Straight Arrow Connector 243"/>
            <p:cNvCxnSpPr>
              <a:stCxn id="243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246" name="Oval 245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254" name="Oval 253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255" name="Straight Arrow Connector 254"/>
            <p:cNvCxnSpPr>
              <a:stCxn id="254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257" name="Straight Arrow Connector 256"/>
            <p:cNvCxnSpPr>
              <a:stCxn id="256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259" name="Straight Arrow Connector 258"/>
            <p:cNvCxnSpPr>
              <a:stCxn id="258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262" name="Straight Arrow Connector 261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267" name="Oval 266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268" name="Straight Arrow Connector 267"/>
            <p:cNvCxnSpPr>
              <a:stCxn id="267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270" name="Straight Arrow Connector 269"/>
            <p:cNvCxnSpPr>
              <a:stCxn id="269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272" name="Straight Arrow Connector 271"/>
            <p:cNvCxnSpPr>
              <a:stCxn id="271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275" name="Straight Arrow Connector 274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graphicFrame>
        <p:nvGraphicFramePr>
          <p:cNvPr id="280" name="Table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7700"/>
              </p:ext>
            </p:extLst>
          </p:nvPr>
        </p:nvGraphicFramePr>
        <p:xfrm>
          <a:off x="1318278" y="4863915"/>
          <a:ext cx="209625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noStrik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0" strike="noStrike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TextBox 280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282" name="Table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183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5454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" name="TextBox 283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04846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0295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33341"/>
              </p:ext>
            </p:extLst>
          </p:nvPr>
        </p:nvGraphicFramePr>
        <p:xfrm>
          <a:off x="8761262" y="813574"/>
          <a:ext cx="959782" cy="434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27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61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96" name="Group 195"/>
          <p:cNvGrpSpPr/>
          <p:nvPr/>
        </p:nvGrpSpPr>
        <p:grpSpPr>
          <a:xfrm>
            <a:off x="10033610" y="3427801"/>
            <a:ext cx="433060" cy="3074973"/>
            <a:chOff x="6723063" y="1282824"/>
            <a:chExt cx="433060" cy="3783618"/>
          </a:xfrm>
        </p:grpSpPr>
        <p:sp>
          <p:nvSpPr>
            <p:cNvPr id="197" name="Oval 196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98" name="Straight Arrow Connector 197"/>
            <p:cNvCxnSpPr>
              <a:stCxn id="197" idx="4"/>
              <a:endCxn id="199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212" name="Oval 21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213" name="Straight Arrow Connector 212"/>
            <p:cNvCxnSpPr>
              <a:stCxn id="212" idx="4"/>
              <a:endCxn id="21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221" name="Oval 220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22" name="Straight Arrow Connector 221"/>
            <p:cNvCxnSpPr>
              <a:stCxn id="221" idx="4"/>
              <a:endCxn id="223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230" name="Oval 229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31" name="Straight Arrow Connector 230"/>
            <p:cNvCxnSpPr>
              <a:stCxn id="230" idx="4"/>
              <a:endCxn id="232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 rot="5400000">
            <a:off x="10320186" y="2539922"/>
            <a:ext cx="3165036" cy="433060"/>
            <a:chOff x="6982428" y="4510037"/>
            <a:chExt cx="5446369" cy="861200"/>
          </a:xfrm>
        </p:grpSpPr>
        <p:sp>
          <p:nvSpPr>
            <p:cNvPr id="239" name="Oval 238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40" name="Straight Arrow Connector 239"/>
            <p:cNvCxnSpPr>
              <a:stCxn id="239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242" name="Straight Arrow Connector 241"/>
            <p:cNvCxnSpPr>
              <a:stCxn id="241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44" name="Straight Arrow Connector 243"/>
            <p:cNvCxnSpPr>
              <a:stCxn id="243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246" name="Oval 245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254" name="Oval 253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255" name="Straight Arrow Connector 254"/>
            <p:cNvCxnSpPr>
              <a:stCxn id="254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257" name="Straight Arrow Connector 256"/>
            <p:cNvCxnSpPr>
              <a:stCxn id="256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259" name="Straight Arrow Connector 258"/>
            <p:cNvCxnSpPr>
              <a:stCxn id="258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262" name="Straight Arrow Connector 261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267" name="Oval 266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268" name="Straight Arrow Connector 267"/>
            <p:cNvCxnSpPr>
              <a:stCxn id="267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270" name="Straight Arrow Connector 269"/>
            <p:cNvCxnSpPr>
              <a:stCxn id="269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272" name="Straight Arrow Connector 271"/>
            <p:cNvCxnSpPr>
              <a:stCxn id="271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275" name="Straight Arrow Connector 274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295"/>
              </p:ext>
            </p:extLst>
          </p:nvPr>
        </p:nvGraphicFramePr>
        <p:xfrm>
          <a:off x="1318278" y="4863915"/>
          <a:ext cx="209625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noStrike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15735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1/1</a:t>
                      </a:r>
                      <a:endParaRPr lang="en-US" sz="12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23345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1/1</a:t>
                      </a:r>
                      <a:endParaRPr lang="en-US" sz="12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47893" y="4823557"/>
            <a:ext cx="538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נוספו ערכים חדשים שלא נמצאים ב- </a:t>
            </a:r>
            <a:r>
              <a:rPr lang="en-US" sz="1600" dirty="0" smtClean="0">
                <a:solidFill>
                  <a:srgbClr val="FF0000"/>
                </a:solidFill>
              </a:rPr>
              <a:t>Headers</a:t>
            </a:r>
            <a:r>
              <a:rPr lang="he-IL" sz="1600" dirty="0" smtClean="0">
                <a:solidFill>
                  <a:srgbClr val="FF0000"/>
                </a:solidFill>
              </a:rPr>
              <a:t>. יש לעדכן</a:t>
            </a:r>
          </a:p>
        </p:txBody>
      </p:sp>
    </p:spTree>
    <p:extLst>
      <p:ext uri="{BB962C8B-B14F-4D97-AF65-F5344CB8AC3E}">
        <p14:creationId xmlns:p14="http://schemas.microsoft.com/office/powerpoint/2010/main" val="1582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07952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03051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41421"/>
              </p:ext>
            </p:extLst>
          </p:nvPr>
        </p:nvGraphicFramePr>
        <p:xfrm>
          <a:off x="8802731" y="813574"/>
          <a:ext cx="918313" cy="4240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10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96" name="Group 195"/>
          <p:cNvGrpSpPr/>
          <p:nvPr/>
        </p:nvGrpSpPr>
        <p:grpSpPr>
          <a:xfrm>
            <a:off x="10033610" y="3427801"/>
            <a:ext cx="433060" cy="3074973"/>
            <a:chOff x="6723063" y="1282824"/>
            <a:chExt cx="433060" cy="3783618"/>
          </a:xfrm>
        </p:grpSpPr>
        <p:sp>
          <p:nvSpPr>
            <p:cNvPr id="197" name="Oval 196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98" name="Straight Arrow Connector 197"/>
            <p:cNvCxnSpPr>
              <a:stCxn id="197" idx="4"/>
              <a:endCxn id="199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212" name="Oval 21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213" name="Straight Arrow Connector 212"/>
            <p:cNvCxnSpPr>
              <a:stCxn id="212" idx="4"/>
              <a:endCxn id="21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221" name="Oval 220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22" name="Straight Arrow Connector 221"/>
            <p:cNvCxnSpPr>
              <a:stCxn id="221" idx="4"/>
              <a:endCxn id="223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230" name="Oval 229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31" name="Straight Arrow Connector 230"/>
            <p:cNvCxnSpPr>
              <a:stCxn id="230" idx="4"/>
              <a:endCxn id="232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239" name="Oval 238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240" name="Straight Arrow Connector 239"/>
            <p:cNvCxnSpPr>
              <a:stCxn id="239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242" name="Straight Arrow Connector 241"/>
            <p:cNvCxnSpPr>
              <a:stCxn id="241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244" name="Straight Arrow Connector 243"/>
            <p:cNvCxnSpPr>
              <a:stCxn id="243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246" name="Oval 245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254" name="Oval 253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255" name="Straight Arrow Connector 254"/>
            <p:cNvCxnSpPr>
              <a:stCxn id="254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257" name="Straight Arrow Connector 256"/>
            <p:cNvCxnSpPr>
              <a:stCxn id="256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259" name="Straight Arrow Connector 258"/>
            <p:cNvCxnSpPr>
              <a:stCxn id="258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262" name="Straight Arrow Connector 261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267" name="Oval 266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268" name="Straight Arrow Connector 267"/>
            <p:cNvCxnSpPr>
              <a:stCxn id="267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270" name="Straight Arrow Connector 269"/>
            <p:cNvCxnSpPr>
              <a:stCxn id="269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272" name="Straight Arrow Connector 271"/>
            <p:cNvCxnSpPr>
              <a:stCxn id="271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275" name="Straight Arrow Connector 274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97213"/>
              </p:ext>
            </p:extLst>
          </p:nvPr>
        </p:nvGraphicFramePr>
        <p:xfrm>
          <a:off x="1318277" y="4863915"/>
          <a:ext cx="208467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5967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1/1</a:t>
                      </a:r>
                      <a:endParaRPr lang="en-US" sz="12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2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82197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2/1</a:t>
                      </a:r>
                      <a:endParaRPr lang="en-US" sz="12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1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47893" y="4742537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נוספו ערכים חדשים שלא נמצאים ב-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r>
              <a:rPr lang="he-IL" sz="1400" dirty="0" smtClean="0">
                <a:solidFill>
                  <a:srgbClr val="FF0000"/>
                </a:solidFill>
              </a:rPr>
              <a:t>. יש לעדכן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he-IL" sz="1400" dirty="0" smtClean="0">
                <a:solidFill>
                  <a:srgbClr val="FF0000"/>
                </a:solidFill>
              </a:rPr>
              <a:t> ולמיין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את ה-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r>
              <a:rPr lang="he-IL" sz="14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0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68804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20989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11965" y="4853555"/>
            <a:ext cx="538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נוסף לתחילת השרשרת. יש לעדכן מצביעים ו- </a:t>
            </a:r>
            <a:r>
              <a:rPr lang="en-US" sz="1600" dirty="0" smtClean="0">
                <a:solidFill>
                  <a:srgbClr val="FF0000"/>
                </a:solidFill>
              </a:rPr>
              <a:t>Headers</a:t>
            </a:r>
            <a:r>
              <a:rPr lang="he-IL" sz="1600" dirty="0" smtClean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43698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2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20980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2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20192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0033610" y="3427801"/>
            <a:ext cx="433060" cy="3074973"/>
            <a:chOff x="6723063" y="1282824"/>
            <a:chExt cx="433060" cy="3783618"/>
          </a:xfrm>
        </p:grpSpPr>
        <p:sp>
          <p:nvSpPr>
            <p:cNvPr id="101" name="Oval 100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4" name="Straight Arrow Connector 103"/>
            <p:cNvCxnSpPr>
              <a:stCxn id="101" idx="4"/>
              <a:endCxn id="105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3" name="Oval 12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4" name="Straight Arrow Connector 123"/>
            <p:cNvCxnSpPr>
              <a:stCxn id="123" idx="4"/>
              <a:endCxn id="12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2" name="Oval 13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3" name="Straight Arrow Connector 132"/>
            <p:cNvCxnSpPr>
              <a:stCxn id="132" idx="4"/>
              <a:endCxn id="13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1" name="Oval 140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2" name="Straight Arrow Connector 141"/>
            <p:cNvCxnSpPr>
              <a:stCxn id="141" idx="4"/>
              <a:endCxn id="143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0" name="Oval 149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1" name="Straight Arrow Connector 150"/>
            <p:cNvCxnSpPr>
              <a:stCxn id="150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3" name="Straight Arrow Connector 152"/>
            <p:cNvCxnSpPr>
              <a:stCxn id="152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5" name="Straight Arrow Connector 154"/>
            <p:cNvCxnSpPr>
              <a:stCxn id="154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7" name="Oval 156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5" name="Oval 164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6" name="Straight Arrow Connector 165"/>
            <p:cNvCxnSpPr>
              <a:stCxn id="165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8" name="Straight Arrow Connector 167"/>
            <p:cNvCxnSpPr>
              <a:stCxn id="167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0" name="Straight Arrow Connector 169"/>
            <p:cNvCxnSpPr>
              <a:stCxn id="169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8" name="Oval 177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79" name="Straight Arrow Connector 178"/>
            <p:cNvCxnSpPr>
              <a:stCxn id="178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1" name="Straight Arrow Connector 180"/>
            <p:cNvCxnSpPr>
              <a:stCxn id="180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3" name="Straight Arrow Connector 182"/>
            <p:cNvCxnSpPr>
              <a:stCxn id="182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5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05071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38085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73691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33035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2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31075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2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4597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33610" y="3427801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647893" y="4742537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נוספו ערכים חדשים שלא נמצאים ב-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r>
              <a:rPr lang="he-IL" sz="1400" dirty="0" smtClean="0">
                <a:solidFill>
                  <a:srgbClr val="FF0000"/>
                </a:solidFill>
              </a:rPr>
              <a:t>. יש לעדכן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he-IL" sz="1400" dirty="0" smtClean="0">
                <a:solidFill>
                  <a:srgbClr val="FF0000"/>
                </a:solidFill>
              </a:rPr>
              <a:t> ולמיין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את ה-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r>
              <a:rPr lang="he-IL" sz="14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8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75610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58901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20344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46019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44674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25988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74194" y="4823557"/>
            <a:ext cx="538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נוסף לתחילת השרשרת. נעדכן </a:t>
            </a:r>
            <a:r>
              <a:rPr lang="en-US" sz="1600" dirty="0" smtClean="0">
                <a:solidFill>
                  <a:srgbClr val="FF0000"/>
                </a:solidFill>
              </a:rPr>
              <a:t>Headers</a:t>
            </a:r>
            <a:endParaRPr lang="he-IL" sz="16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64389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34499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38974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6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3469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dirty="0" smtClean="0"/>
                        <a:t> 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80711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5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90117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57336" y="4836167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 מו"ל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he-IL" sz="1400" dirty="0" smtClean="0">
                <a:solidFill>
                  <a:srgbClr val="FF0000"/>
                </a:solidFill>
              </a:rPr>
              <a:t>כמו גם מחבר חדש. נעדכן ונמיין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3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1676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6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3456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dirty="0" smtClean="0"/>
                        <a:t> 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3/2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85570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3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5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02166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8466" y="484794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67935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87705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7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8083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dirty="0" smtClean="0"/>
                        <a:t> 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6/1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95384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6/1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5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69193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הוספה למגירת גלישה. עדכון מצביעים. 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80343" y="516768"/>
            <a:ext cx="1174168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נניח שקיים קובץ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סטודנטים המאורגן כ-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000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0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מוטיבציה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נרצה למצוא בקובץ לא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ממוין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) את כל הרשומות </a:t>
            </a:r>
            <a:r>
              <a:rPr lang="en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–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בצורה ממוינת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ע"פ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המפתח </a:t>
            </a:r>
            <a:r>
              <a:rPr lang="en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–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שרשור על מפתח ראשי</a:t>
            </a:r>
            <a:endParaRPr lang="he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	לדוגמא: כל רשומות הסטודנטים ממוינים לפי המפתח, מהקטן לגדול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בעלות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ערך מסוים בשדה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מסוים </a:t>
            </a:r>
            <a:r>
              <a:rPr lang="en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–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שרשור על מפתח משני</a:t>
            </a:r>
          </a:p>
          <a:p>
            <a:pPr lvl="1"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	לדוגמא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: כל רשומות הסטודנטים מ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מחלקת פיזיקה ממוינים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לפי המפתח, מהקטן לגדול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89700"/>
              </p:ext>
            </p:extLst>
          </p:nvPr>
        </p:nvGraphicFramePr>
        <p:xfrm>
          <a:off x="381474" y="1244735"/>
          <a:ext cx="3684500" cy="314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דני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יוסי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יעל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מיכאל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שושנה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ציון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ביולוגיה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246911" y="78723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מפתחות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51796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7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6531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5/2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dirty="0" smtClean="0"/>
                        <a:t> 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6/1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82007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5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741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7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30901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237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1244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5/2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6/1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066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5</a:t>
                      </a:r>
                      <a:r>
                        <a:rPr lang="en-US" sz="1200" b="0" dirty="0" smtClean="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67490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הוספה למגירת גלישה. עדכון מצביעים. 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87999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08120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66659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5/2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8/1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79785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8/1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95392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הוספה למגירת גלישה. עדכון מצביעים. 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41197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6602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8/2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8/1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99470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35780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5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2949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93921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2/2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8/1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8792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1/2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30882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3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10995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18584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8/1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01182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9635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6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70716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82916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0250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8949"/>
              </p:ext>
            </p:extLst>
          </p:nvPr>
        </p:nvGraphicFramePr>
        <p:xfrm>
          <a:off x="8718262" y="813574"/>
          <a:ext cx="1002782" cy="4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055855" y="3424477"/>
            <a:ext cx="433060" cy="3074973"/>
            <a:chOff x="6723063" y="1282824"/>
            <a:chExt cx="433060" cy="3783618"/>
          </a:xfrm>
        </p:grpSpPr>
        <p:sp>
          <p:nvSpPr>
            <p:cNvPr id="104" name="Oval 103"/>
            <p:cNvSpPr/>
            <p:nvPr/>
          </p:nvSpPr>
          <p:spPr>
            <a:xfrm>
              <a:off x="6763395" y="175220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05" name="Straight Arrow Connector 104"/>
            <p:cNvCxnSpPr>
              <a:stCxn id="104" idx="4"/>
              <a:endCxn id="106" idx="0"/>
            </p:cNvCxnSpPr>
            <p:nvPr/>
          </p:nvCxnSpPr>
          <p:spPr>
            <a:xfrm>
              <a:off x="6939593" y="2032205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766452" y="225791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510" y="2763618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774962" y="326932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23063" y="1282824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יפית</a:t>
              </a:r>
              <a:endParaRPr lang="en-US" sz="1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774962" y="3775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89383" y="4280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02825" y="4786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6936536" y="2527673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31333" y="3057949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965581" y="358564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953629" y="4073667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65883" y="453196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0579699" y="4614253"/>
            <a:ext cx="433060" cy="1871522"/>
            <a:chOff x="4277173" y="601943"/>
            <a:chExt cx="433060" cy="2266499"/>
          </a:xfrm>
        </p:grpSpPr>
        <p:sp>
          <p:nvSpPr>
            <p:cNvPr id="124" name="Oval 123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cxnSp>
          <p:nvCxnSpPr>
            <p:cNvPr id="125" name="Straight Arrow Connector 124"/>
            <p:cNvCxnSpPr>
              <a:stCxn id="124" idx="4"/>
              <a:endCxn id="126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כהן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3157" y="4614253"/>
            <a:ext cx="433060" cy="1879842"/>
            <a:chOff x="4277173" y="601943"/>
            <a:chExt cx="433060" cy="2266499"/>
          </a:xfrm>
        </p:grpSpPr>
        <p:sp>
          <p:nvSpPr>
            <p:cNvPr id="133" name="Oval 132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653131" y="4614253"/>
            <a:ext cx="433060" cy="1888521"/>
            <a:chOff x="4277173" y="601943"/>
            <a:chExt cx="433060" cy="2266499"/>
          </a:xfrm>
        </p:grpSpPr>
        <p:sp>
          <p:nvSpPr>
            <p:cNvPr id="142" name="Oval 141"/>
            <p:cNvSpPr/>
            <p:nvPr/>
          </p:nvSpPr>
          <p:spPr>
            <a:xfrm>
              <a:off x="4317505" y="1071325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43" name="Straight Arrow Connector 142"/>
            <p:cNvCxnSpPr>
              <a:stCxn id="142" idx="4"/>
              <a:endCxn id="144" idx="0"/>
            </p:cNvCxnSpPr>
            <p:nvPr/>
          </p:nvCxnSpPr>
          <p:spPr>
            <a:xfrm>
              <a:off x="4493703" y="1351324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4320562" y="157703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23620" y="208273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29072" y="2588443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77173" y="601943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שלום</a:t>
              </a:r>
              <a:endParaRPr lang="en-US" sz="12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4490646" y="1846792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485443" y="2377068"/>
              <a:ext cx="3057" cy="225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5400000">
            <a:off x="10318561" y="2510486"/>
            <a:ext cx="3165036" cy="433060"/>
            <a:chOff x="6982428" y="4510037"/>
            <a:chExt cx="5446369" cy="861200"/>
          </a:xfrm>
        </p:grpSpPr>
        <p:sp>
          <p:nvSpPr>
            <p:cNvPr id="151" name="Oval 150"/>
            <p:cNvSpPr/>
            <p:nvPr/>
          </p:nvSpPr>
          <p:spPr>
            <a:xfrm rot="16200000">
              <a:off x="7509216" y="4739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cxnSp>
          <p:nvCxnSpPr>
            <p:cNvPr id="152" name="Straight Arrow Connector 151"/>
            <p:cNvCxnSpPr>
              <a:stCxn id="151" idx="4"/>
            </p:cNvCxnSpPr>
            <p:nvPr/>
          </p:nvCxnSpPr>
          <p:spPr>
            <a:xfrm rot="16200000">
              <a:off x="8194819" y="4801532"/>
              <a:ext cx="5419" cy="272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 rot="16200000">
              <a:off x="8237161" y="4733034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12</a:t>
              </a:r>
              <a:endParaRPr lang="en-US" sz="1200" dirty="0"/>
            </a:p>
          </p:txBody>
        </p:sp>
        <p:cxnSp>
          <p:nvCxnSpPr>
            <p:cNvPr id="154" name="Straight Arrow Connector 153"/>
            <p:cNvCxnSpPr>
              <a:stCxn id="153" idx="4"/>
            </p:cNvCxnSpPr>
            <p:nvPr/>
          </p:nvCxnSpPr>
          <p:spPr>
            <a:xfrm rot="16200000">
              <a:off x="8922763" y="4795452"/>
              <a:ext cx="5421" cy="2727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rot="16200000">
              <a:off x="8965104" y="4726955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56" name="Straight Arrow Connector 155"/>
            <p:cNvCxnSpPr>
              <a:stCxn id="155" idx="4"/>
            </p:cNvCxnSpPr>
            <p:nvPr/>
          </p:nvCxnSpPr>
          <p:spPr>
            <a:xfrm rot="16200000">
              <a:off x="9650707" y="4789373"/>
              <a:ext cx="5419" cy="2727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16200000">
              <a:off x="9693048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56</a:t>
              </a:r>
              <a:endParaRPr lang="en-US" sz="1200" dirty="0"/>
            </a:p>
          </p:txBody>
        </p:sp>
        <p:sp>
          <p:nvSpPr>
            <p:cNvPr id="158" name="Oval 157"/>
            <p:cNvSpPr/>
            <p:nvPr/>
          </p:nvSpPr>
          <p:spPr>
            <a:xfrm rot="16200000">
              <a:off x="6753351" y="4739114"/>
              <a:ext cx="861200" cy="40304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 rot="16200000">
              <a:off x="10420992" y="471611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34</a:t>
              </a:r>
              <a:endParaRPr lang="en-US" sz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 rot="16200000">
              <a:off x="11148937" y="4687433"/>
              <a:ext cx="700788" cy="403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 rot="16200000">
              <a:off x="11876880" y="4660701"/>
              <a:ext cx="700788" cy="403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48858" y="1158740"/>
            <a:ext cx="433060" cy="2742011"/>
            <a:chOff x="2727259" y="594025"/>
            <a:chExt cx="433060" cy="3277915"/>
          </a:xfrm>
        </p:grpSpPr>
        <p:sp>
          <p:nvSpPr>
            <p:cNvPr id="166" name="Oval 165"/>
            <p:cNvSpPr/>
            <p:nvPr/>
          </p:nvSpPr>
          <p:spPr>
            <a:xfrm>
              <a:off x="2767592" y="10634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2943790" y="1343408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2770649" y="1569116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2946847" y="1849115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773706" y="2074821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2949904" y="2354820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779158" y="2580527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727259" y="594025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2874611" y="2972017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779158" y="308623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2889033" y="3477723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793579" y="3591941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589096" y="1160049"/>
            <a:ext cx="433060" cy="2318982"/>
            <a:chOff x="2268941" y="575818"/>
            <a:chExt cx="433060" cy="2772208"/>
          </a:xfrm>
        </p:grpSpPr>
        <p:sp>
          <p:nvSpPr>
            <p:cNvPr id="179" name="Oval 178"/>
            <p:cNvSpPr/>
            <p:nvPr/>
          </p:nvSpPr>
          <p:spPr>
            <a:xfrm>
              <a:off x="2309274" y="1045202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2485472" y="1325201"/>
              <a:ext cx="2725" cy="18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312331" y="1550909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2488529" y="1830908"/>
              <a:ext cx="2726" cy="1895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315388" y="2056614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2491586" y="2336613"/>
              <a:ext cx="2725" cy="189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320840" y="2562320"/>
              <a:ext cx="352396" cy="279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268941" y="575818"/>
              <a:ext cx="433060" cy="27999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2416293" y="2953810"/>
              <a:ext cx="153310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320840" y="3068027"/>
              <a:ext cx="352396" cy="279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646841" y="78723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 - שאלה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3726180" y="845783"/>
            <a:ext cx="8295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לקובץ התווספו הספרים הבאים לפי הסדר הנ"ל: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ספר בעל קוד 16,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מאת כהן עם העתק 1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ספר בעל קוד 83,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מאת כהן עם 2 העתקים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ספר בעל קוד 21,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D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מאת רביץ עם 2 העתקים</a:t>
            </a:r>
          </a:p>
          <a:p>
            <a:pPr lvl="1" algn="r" rtl="1">
              <a:lnSpc>
                <a:spcPct val="150000"/>
              </a:lnSpc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הוסיפו את הספרים לקובץ.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 algn="r" rtl="1">
              <a:lnSpc>
                <a:spcPct val="150000"/>
              </a:lnSpc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68928"/>
              </p:ext>
            </p:extLst>
          </p:nvPr>
        </p:nvGraphicFramePr>
        <p:xfrm>
          <a:off x="265414" y="912278"/>
          <a:ext cx="340868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עותקים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מחבר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מו"ל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 ספר</a:t>
                      </a:r>
                      <a:endParaRPr lang="en-US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>
                          <a:solidFill>
                            <a:srgbClr val="FF0000"/>
                          </a:solidFill>
                        </a:rPr>
                        <a:t>כהן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>
                          <a:solidFill>
                            <a:srgbClr val="FF0000"/>
                          </a:solidFill>
                        </a:rPr>
                        <a:t>כהן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>
                          <a:solidFill>
                            <a:srgbClr val="FF0000"/>
                          </a:solidFill>
                        </a:rPr>
                        <a:t>רביץ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70716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46836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0250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84032"/>
              </p:ext>
            </p:extLst>
          </p:nvPr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1148858" y="1158740"/>
              <a:ext cx="433060" cy="2742011"/>
              <a:chOff x="2727259" y="594025"/>
              <a:chExt cx="433060" cy="32779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767592" y="1063409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42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>
                <a:stCxn id="166" idx="4"/>
              </p:cNvCxnSpPr>
              <p:nvPr/>
            </p:nvCxnSpPr>
            <p:spPr>
              <a:xfrm>
                <a:off x="2943790" y="1343408"/>
                <a:ext cx="2725" cy="18950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>
              <a:xfrm>
                <a:off x="2770649" y="1569116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64</a:t>
                </a:r>
                <a:endParaRPr lang="en-US" sz="1200" dirty="0"/>
              </a:p>
            </p:txBody>
          </p:sp>
          <p:cxnSp>
            <p:nvCxnSpPr>
              <p:cNvPr id="169" name="Straight Arrow Connector 168"/>
              <p:cNvCxnSpPr>
                <a:stCxn id="168" idx="4"/>
              </p:cNvCxnSpPr>
              <p:nvPr/>
            </p:nvCxnSpPr>
            <p:spPr>
              <a:xfrm>
                <a:off x="2946847" y="1849115"/>
                <a:ext cx="2726" cy="1895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2773706" y="207482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cxnSp>
            <p:nvCxnSpPr>
              <p:cNvPr id="171" name="Straight Arrow Connector 170"/>
              <p:cNvCxnSpPr>
                <a:stCxn id="170" idx="4"/>
              </p:cNvCxnSpPr>
              <p:nvPr/>
            </p:nvCxnSpPr>
            <p:spPr>
              <a:xfrm>
                <a:off x="2949904" y="2354820"/>
                <a:ext cx="2725" cy="18950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2779158" y="258052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727259" y="594025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5400000" flipV="1">
                <a:off x="2874611" y="2972017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2779158" y="3086234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5400000" flipV="1">
                <a:off x="2889033" y="3477723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793579" y="359194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2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8709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1148858" y="1158740"/>
              <a:ext cx="433060" cy="2742011"/>
              <a:chOff x="2727259" y="594025"/>
              <a:chExt cx="433060" cy="32779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767592" y="1063409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42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>
                <a:stCxn id="166" idx="4"/>
              </p:cNvCxnSpPr>
              <p:nvPr/>
            </p:nvCxnSpPr>
            <p:spPr>
              <a:xfrm>
                <a:off x="2943790" y="1343408"/>
                <a:ext cx="2725" cy="18950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>
              <a:xfrm>
                <a:off x="2770649" y="1569116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64</a:t>
                </a:r>
                <a:endParaRPr lang="en-US" sz="1200" dirty="0"/>
              </a:p>
            </p:txBody>
          </p:sp>
          <p:cxnSp>
            <p:nvCxnSpPr>
              <p:cNvPr id="169" name="Straight Arrow Connector 168"/>
              <p:cNvCxnSpPr>
                <a:stCxn id="168" idx="4"/>
              </p:cNvCxnSpPr>
              <p:nvPr/>
            </p:nvCxnSpPr>
            <p:spPr>
              <a:xfrm>
                <a:off x="2946847" y="1849115"/>
                <a:ext cx="2726" cy="1895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2773706" y="207482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cxnSp>
            <p:nvCxnSpPr>
              <p:cNvPr id="171" name="Straight Arrow Connector 170"/>
              <p:cNvCxnSpPr>
                <a:stCxn id="170" idx="4"/>
              </p:cNvCxnSpPr>
              <p:nvPr/>
            </p:nvCxnSpPr>
            <p:spPr>
              <a:xfrm>
                <a:off x="2949904" y="2354820"/>
                <a:ext cx="2725" cy="18950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2779158" y="258052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727259" y="594025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5400000" flipV="1">
                <a:off x="2874611" y="2972017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2779158" y="3086234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5400000" flipV="1">
                <a:off x="2889033" y="3477723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793579" y="359194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8300935" y="2505653"/>
            <a:ext cx="1373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הוספנו הספרים לתחילת השרשרת מכל סוג (נתון בשאלה. עקרונית, יכול להנתן כל סדר מיון שהוא)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9476725" y="2806227"/>
            <a:ext cx="620400" cy="3781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123206" y="7872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על מפתח ראשי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283884" y="721682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הבעיה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 נרצה למצוא בקובץ לא ממויין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 את כל הרשומות בצורה ממויינת ע"פ המפתח.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לדוגמא: כל רשומות הסטודנטים ממוינים לפי המפתח, מהקטן לגדול.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34362"/>
              </p:ext>
            </p:extLst>
          </p:nvPr>
        </p:nvGraphicFramePr>
        <p:xfrm>
          <a:off x="131484" y="2709525"/>
          <a:ext cx="3637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דני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יוסי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יעל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מיכאל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שושנה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ציון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ביולוגיה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>
            <a:spLocks noChangeAspect="1"/>
          </p:cNvSpPr>
          <p:nvPr/>
        </p:nvSpPr>
        <p:spPr>
          <a:xfrm>
            <a:off x="283884" y="1925970"/>
            <a:ext cx="11741687" cy="11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פתרון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שרשור הרשומות בקובץ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(מעין רשימה מקושרת)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083886" y="3219020"/>
            <a:ext cx="6267666" cy="636338"/>
            <a:chOff x="5083886" y="3219020"/>
            <a:chExt cx="6267666" cy="636338"/>
          </a:xfrm>
        </p:grpSpPr>
        <p:sp>
          <p:nvSpPr>
            <p:cNvPr id="5" name="Oval 4"/>
            <p:cNvSpPr/>
            <p:nvPr/>
          </p:nvSpPr>
          <p:spPr>
            <a:xfrm>
              <a:off x="5083886" y="3256963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120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6"/>
            </p:cNvCxnSpPr>
            <p:nvPr/>
          </p:nvCxnSpPr>
          <p:spPr>
            <a:xfrm flipV="1">
              <a:off x="5736068" y="3550335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019800" y="3243740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140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955714" y="3243740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160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34" idx="6"/>
            </p:cNvCxnSpPr>
            <p:nvPr/>
          </p:nvCxnSpPr>
          <p:spPr>
            <a:xfrm flipV="1">
              <a:off x="7607896" y="3537112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671982" y="3534199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891628" y="3237206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180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>
            <a:xfrm flipV="1">
              <a:off x="8543810" y="3530578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827542" y="3230672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200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9" idx="6"/>
            </p:cNvCxnSpPr>
            <p:nvPr/>
          </p:nvCxnSpPr>
          <p:spPr>
            <a:xfrm flipV="1">
              <a:off x="9479724" y="3524044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9763456" y="3224846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220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41" idx="6"/>
            </p:cNvCxnSpPr>
            <p:nvPr/>
          </p:nvCxnSpPr>
          <p:spPr>
            <a:xfrm flipV="1">
              <a:off x="10415638" y="3518218"/>
              <a:ext cx="283732" cy="58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699370" y="3219020"/>
              <a:ext cx="652182" cy="598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81646"/>
              </p:ext>
            </p:extLst>
          </p:nvPr>
        </p:nvGraphicFramePr>
        <p:xfrm>
          <a:off x="145526" y="2705566"/>
          <a:ext cx="451627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דני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יוסי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יעל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מיכאל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שושנה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ציון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ביולוגיה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89251"/>
              </p:ext>
            </p:extLst>
          </p:nvPr>
        </p:nvGraphicFramePr>
        <p:xfrm>
          <a:off x="5736068" y="4598246"/>
          <a:ext cx="4761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774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 פנוי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</a:t>
                      </a:r>
                      <a:r>
                        <a:rPr lang="he-IL" sz="1600" b="0" baseline="0" dirty="0" smtClean="0"/>
                        <a:t> ברשימת המפתחות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>
            <a:spLocks noChangeAspect="1"/>
          </p:cNvSpPr>
          <p:nvPr/>
        </p:nvSpPr>
        <p:spPr>
          <a:xfrm>
            <a:off x="5505674" y="4077932"/>
            <a:ext cx="13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Header: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55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70370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baseline="0" dirty="0" smtClean="0"/>
                        <a:t> 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19214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36663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9/1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*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3093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dirty="0" smtClean="0"/>
                        <a:t> 9/1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15448"/>
              </p:ext>
            </p:extLst>
          </p:nvPr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6252" y="4743328"/>
            <a:ext cx="5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הוספה למגירת גלישה. נעדכן מצביעים.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1148858" y="1158740"/>
              <a:ext cx="433060" cy="2742011"/>
              <a:chOff x="2727259" y="594025"/>
              <a:chExt cx="433060" cy="32779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767592" y="1063409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42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>
                <a:stCxn id="166" idx="4"/>
              </p:cNvCxnSpPr>
              <p:nvPr/>
            </p:nvCxnSpPr>
            <p:spPr>
              <a:xfrm>
                <a:off x="2943790" y="1343408"/>
                <a:ext cx="2725" cy="18950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>
              <a:xfrm>
                <a:off x="2770649" y="1569116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64</a:t>
                </a:r>
                <a:endParaRPr lang="en-US" sz="1200" dirty="0"/>
              </a:p>
            </p:txBody>
          </p:sp>
          <p:cxnSp>
            <p:nvCxnSpPr>
              <p:cNvPr id="169" name="Straight Arrow Connector 168"/>
              <p:cNvCxnSpPr>
                <a:stCxn id="168" idx="4"/>
              </p:cNvCxnSpPr>
              <p:nvPr/>
            </p:nvCxnSpPr>
            <p:spPr>
              <a:xfrm>
                <a:off x="2946847" y="1849115"/>
                <a:ext cx="2726" cy="1895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2773706" y="207482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cxnSp>
            <p:nvCxnSpPr>
              <p:cNvPr id="171" name="Straight Arrow Connector 170"/>
              <p:cNvCxnSpPr>
                <a:stCxn id="170" idx="4"/>
              </p:cNvCxnSpPr>
              <p:nvPr/>
            </p:nvCxnSpPr>
            <p:spPr>
              <a:xfrm>
                <a:off x="2949904" y="2354820"/>
                <a:ext cx="2725" cy="18950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2779158" y="258052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727259" y="594025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5400000" flipV="1">
                <a:off x="2874611" y="2972017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2779158" y="3086234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5400000" flipV="1">
                <a:off x="2889033" y="3477723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793579" y="359194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6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88784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36922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baseline="0" dirty="0" smtClean="0"/>
                        <a:t> 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9/1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81689"/>
              </p:ext>
            </p:extLst>
          </p:nvPr>
        </p:nvGraphicFramePr>
        <p:xfrm>
          <a:off x="1318277" y="4863915"/>
          <a:ext cx="20804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11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7771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62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9/1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dirty="0" smtClean="0"/>
                        <a:t> 10/1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33369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9/1</a:t>
                      </a:r>
                      <a:r>
                        <a:rPr lang="he-IL" sz="1200" b="0" dirty="0" smtClean="0"/>
                        <a:t> </a:t>
                      </a:r>
                      <a:r>
                        <a:rPr lang="en-US" sz="1200" b="0" baseline="0" dirty="0" smtClean="0"/>
                        <a:t> 10/1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42830"/>
              </p:ext>
            </p:extLst>
          </p:nvPr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9443" y="4743328"/>
            <a:ext cx="42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הקצאת </a:t>
            </a:r>
            <a:r>
              <a:rPr lang="en-US" sz="1400" dirty="0" smtClean="0">
                <a:solidFill>
                  <a:srgbClr val="FF0000"/>
                </a:solidFill>
              </a:rPr>
              <a:t>Hash Value</a:t>
            </a:r>
            <a:r>
              <a:rPr lang="he-IL" sz="1400" dirty="0" smtClean="0">
                <a:solidFill>
                  <a:srgbClr val="FF0000"/>
                </a:solidFill>
              </a:rPr>
              <a:t> חדש – נעדכן טבלת </a:t>
            </a:r>
            <a:r>
              <a:rPr lang="en-US" sz="1400" dirty="0" smtClean="0">
                <a:solidFill>
                  <a:srgbClr val="FF0000"/>
                </a:solidFill>
              </a:rPr>
              <a:t>Hash</a:t>
            </a:r>
            <a:r>
              <a:rPr lang="he-IL" sz="1400" dirty="0" smtClean="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ערך מו"ל חדש, 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1148858" y="1158740"/>
              <a:ext cx="433060" cy="2742011"/>
              <a:chOff x="2727259" y="594025"/>
              <a:chExt cx="433060" cy="32779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767592" y="1063409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42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>
                <a:stCxn id="166" idx="4"/>
              </p:cNvCxnSpPr>
              <p:nvPr/>
            </p:nvCxnSpPr>
            <p:spPr>
              <a:xfrm>
                <a:off x="2943790" y="1343408"/>
                <a:ext cx="2725" cy="18950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>
              <a:xfrm>
                <a:off x="2770649" y="1569116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64</a:t>
                </a:r>
                <a:endParaRPr lang="en-US" sz="1200" dirty="0"/>
              </a:p>
            </p:txBody>
          </p:sp>
          <p:cxnSp>
            <p:nvCxnSpPr>
              <p:cNvPr id="169" name="Straight Arrow Connector 168"/>
              <p:cNvCxnSpPr>
                <a:stCxn id="168" idx="4"/>
              </p:cNvCxnSpPr>
              <p:nvPr/>
            </p:nvCxnSpPr>
            <p:spPr>
              <a:xfrm>
                <a:off x="2946847" y="1849115"/>
                <a:ext cx="2726" cy="1895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2773706" y="207482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cxnSp>
            <p:nvCxnSpPr>
              <p:cNvPr id="171" name="Straight Arrow Connector 170"/>
              <p:cNvCxnSpPr>
                <a:stCxn id="170" idx="4"/>
              </p:cNvCxnSpPr>
              <p:nvPr/>
            </p:nvCxnSpPr>
            <p:spPr>
              <a:xfrm>
                <a:off x="2949904" y="2354820"/>
                <a:ext cx="2725" cy="18950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2779158" y="258052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727259" y="594025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5400000" flipV="1">
                <a:off x="2874611" y="2972017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2779158" y="3086234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5400000" flipV="1">
                <a:off x="2889033" y="3477723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793579" y="359194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7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22543"/>
              </p:ext>
            </p:extLst>
          </p:nvPr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36337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baseline="0" dirty="0" smtClean="0"/>
                        <a:t> 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9/1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10/1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21466"/>
              </p:ext>
            </p:extLst>
          </p:nvPr>
        </p:nvGraphicFramePr>
        <p:xfrm>
          <a:off x="1318277" y="4863915"/>
          <a:ext cx="228618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12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49054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62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9/1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6/2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10/1</a:t>
                      </a:r>
                      <a:r>
                        <a:rPr lang="en-US" sz="1200" b="0" dirty="0" smtClean="0"/>
                        <a:t> 11/1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6738"/>
              </p:ext>
            </p:extLst>
          </p:nvPr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9/1</a:t>
                      </a:r>
                      <a:r>
                        <a:rPr lang="he-IL" sz="1200" b="0" dirty="0" smtClean="0"/>
                        <a:t> </a:t>
                      </a:r>
                      <a:r>
                        <a:rPr lang="en-US" sz="1200" b="0" baseline="0" dirty="0" smtClean="0"/>
                        <a:t> 10/1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dirty="0" smtClean="0"/>
                        <a:t> 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7593"/>
              </p:ext>
            </p:extLst>
          </p:nvPr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9443" y="4743328"/>
            <a:ext cx="42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הקצאת </a:t>
            </a:r>
            <a:r>
              <a:rPr lang="en-US" sz="1400" dirty="0" smtClean="0">
                <a:solidFill>
                  <a:srgbClr val="FF0000"/>
                </a:solidFill>
              </a:rPr>
              <a:t>Hash Value</a:t>
            </a:r>
            <a:r>
              <a:rPr lang="he-IL" sz="1400" dirty="0" smtClean="0">
                <a:solidFill>
                  <a:srgbClr val="FF0000"/>
                </a:solidFill>
              </a:rPr>
              <a:t> חדש – נעדכן טבלת </a:t>
            </a:r>
            <a:r>
              <a:rPr lang="en-US" sz="1400" dirty="0" smtClean="0">
                <a:solidFill>
                  <a:srgbClr val="FF0000"/>
                </a:solidFill>
              </a:rPr>
              <a:t>Hash</a:t>
            </a:r>
            <a:r>
              <a:rPr lang="he-IL" sz="1400" dirty="0" smtClean="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ערך מו"ל חדש, נוסף לתחילת שרשרת. נעדכן </a:t>
            </a:r>
            <a:r>
              <a:rPr lang="en-US" sz="1400" dirty="0" smtClean="0">
                <a:solidFill>
                  <a:srgbClr val="FF0000"/>
                </a:solidFill>
              </a:rPr>
              <a:t>Headers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1148858" y="1158740"/>
              <a:ext cx="433060" cy="2742011"/>
              <a:chOff x="2727259" y="594025"/>
              <a:chExt cx="433060" cy="32779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767592" y="1063409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42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>
                <a:stCxn id="166" idx="4"/>
              </p:cNvCxnSpPr>
              <p:nvPr/>
            </p:nvCxnSpPr>
            <p:spPr>
              <a:xfrm>
                <a:off x="2943790" y="1343408"/>
                <a:ext cx="2725" cy="18950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>
              <a:xfrm>
                <a:off x="2770649" y="1569116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64</a:t>
                </a:r>
                <a:endParaRPr lang="en-US" sz="1200" dirty="0"/>
              </a:p>
            </p:txBody>
          </p:sp>
          <p:cxnSp>
            <p:nvCxnSpPr>
              <p:cNvPr id="169" name="Straight Arrow Connector 168"/>
              <p:cNvCxnSpPr>
                <a:stCxn id="168" idx="4"/>
              </p:cNvCxnSpPr>
              <p:nvPr/>
            </p:nvCxnSpPr>
            <p:spPr>
              <a:xfrm>
                <a:off x="2946847" y="1849115"/>
                <a:ext cx="2726" cy="1895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2773706" y="207482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cxnSp>
            <p:nvCxnSpPr>
              <p:cNvPr id="171" name="Straight Arrow Connector 170"/>
              <p:cNvCxnSpPr>
                <a:stCxn id="170" idx="4"/>
              </p:cNvCxnSpPr>
              <p:nvPr/>
            </p:nvCxnSpPr>
            <p:spPr>
              <a:xfrm>
                <a:off x="2949904" y="2354820"/>
                <a:ext cx="2725" cy="18950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2779158" y="258052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727259" y="594025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 rot="5400000" flipV="1">
                <a:off x="2874611" y="2972017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2779158" y="3086234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5400000" flipV="1">
                <a:off x="2889033" y="3477723"/>
                <a:ext cx="153310" cy="27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793579" y="359194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8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646841" y="78723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 - שאלה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3726180" y="845783"/>
            <a:ext cx="829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התברר שהספר 62, שנרשם תחת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למעשה יצא ע"י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  תקנו את הקובץ בהתאם.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 algn="r" rtl="1">
              <a:lnSpc>
                <a:spcPct val="150000"/>
              </a:lnSpc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8635"/>
              </p:ext>
            </p:extLst>
          </p:nvPr>
        </p:nvGraphicFramePr>
        <p:xfrm>
          <a:off x="265414" y="912278"/>
          <a:ext cx="340868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עותקים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מחבר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מו"ל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 ספר</a:t>
                      </a:r>
                      <a:endParaRPr lang="en-US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400" dirty="0" smtClean="0"/>
                        <a:t>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98004" y="7872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356" y="832738"/>
          <a:ext cx="1019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Ptr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*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11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strike="noStrike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5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b="0" dirty="0" smtClean="0"/>
                        <a:t> 3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05901"/>
              </p:ext>
            </p:extLst>
          </p:nvPr>
        </p:nvGraphicFramePr>
        <p:xfrm>
          <a:off x="1334670" y="832738"/>
          <a:ext cx="6688603" cy="395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534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Record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 smtClean="0"/>
                        <a:t>Ptr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0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שדות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מו"ל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</a:rPr>
                        <a:t>   מחבר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……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4/1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..</a:t>
                      </a:r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300" dirty="0" smtClean="0"/>
                        <a:t>..C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2/1</a:t>
                      </a:r>
                      <a:r>
                        <a:rPr lang="en-US" sz="1300" dirty="0" smtClean="0"/>
                        <a:t> 6/2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300" dirty="0" smtClean="0"/>
                        <a:t> 2/1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2/2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3/2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6/1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baseline="0" dirty="0" smtClean="0"/>
                        <a:t> 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7/1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5/2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83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9/1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10/1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300" dirty="0" smtClean="0"/>
                        <a:t> 8/2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300" dirty="0" smtClean="0"/>
                        <a:t>*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-103642" y="432666"/>
            <a:ext cx="128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u="sng" dirty="0" smtClean="0">
                <a:solidFill>
                  <a:schemeClr val="bg1"/>
                </a:solidFill>
              </a:rPr>
              <a:t>Hash Table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0059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קובץ נתונים</a:t>
            </a:r>
            <a:endParaRPr lang="en-US" sz="1600" b="1" u="sng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18277" y="4863915"/>
          <a:ext cx="228618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1400" b="0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strike="sng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12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571" y="4560476"/>
            <a:ext cx="268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b="1" u="sng" dirty="0" smtClean="0"/>
              <a:t>HEADERS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07632"/>
              </p:ext>
            </p:extLst>
          </p:nvPr>
        </p:nvGraphicFramePr>
        <p:xfrm>
          <a:off x="1307206" y="5236579"/>
          <a:ext cx="8384007" cy="59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62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9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strike="noStrike" baseline="0" dirty="0" smtClean="0">
                          <a:solidFill>
                            <a:schemeClr val="lt1"/>
                          </a:solidFill>
                        </a:rPr>
                        <a:t> 4/2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4/1</a:t>
                      </a:r>
                      <a:r>
                        <a:rPr lang="en-US" sz="1200" b="0" strike="noStrik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strike="noStrike" dirty="0" smtClean="0">
                          <a:solidFill>
                            <a:schemeClr val="bg1"/>
                          </a:solidFill>
                        </a:rPr>
                        <a:t> 9/1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6/2</a:t>
                      </a:r>
                      <a:r>
                        <a:rPr lang="en-US" sz="1200" b="0" dirty="0" smtClean="0"/>
                        <a:t> 4/1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10/1</a:t>
                      </a:r>
                      <a:r>
                        <a:rPr lang="en-US" sz="1200" b="0" dirty="0" smtClean="0"/>
                        <a:t> 11/1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1307206" y="5884761"/>
          <a:ext cx="8384168" cy="5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975"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יפית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4/2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7/1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en-US" sz="1200" b="0" dirty="0" smtClean="0"/>
                        <a:t> 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כהן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6/1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5/2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9/1</a:t>
                      </a:r>
                      <a:r>
                        <a:rPr lang="he-IL" sz="1200" b="0" dirty="0" smtClean="0"/>
                        <a:t> </a:t>
                      </a:r>
                      <a:r>
                        <a:rPr lang="en-US" sz="1200" b="0" baseline="0" dirty="0" smtClean="0"/>
                        <a:t> 10/1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רביץ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8/2</a:t>
                      </a:r>
                      <a:r>
                        <a:rPr lang="en-US" sz="1200" b="0" dirty="0" smtClean="0"/>
                        <a:t> 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b="0" dirty="0" smtClean="0"/>
                        <a:t>שלום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1/1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strike="sngStrike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en-US" sz="1200" b="0" dirty="0" smtClean="0"/>
                        <a:t> 4/2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41322" y="5196463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מו"ל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78" y="6003941"/>
            <a:ext cx="7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מחבר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8718262" y="813574"/>
          <a:ext cx="1002782" cy="119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9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/>
                        <a:t>K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H(K)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92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9816353" y="771220"/>
            <a:ext cx="33618" cy="5731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0296797" y="742452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 smtClean="0">
                <a:solidFill>
                  <a:srgbClr val="FF0000"/>
                </a:solidFill>
              </a:rPr>
              <a:t>שרשראות עזר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8486274" y="428806"/>
            <a:ext cx="14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u="sng" dirty="0" smtClean="0">
                <a:solidFill>
                  <a:schemeClr val="bg1"/>
                </a:solidFill>
              </a:rPr>
              <a:t>ערכי </a:t>
            </a:r>
            <a:r>
              <a:rPr lang="en-US" sz="1600" b="1" u="sng" dirty="0" smtClean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-5960" y="4847038"/>
            <a:ext cx="13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מקומות פנוים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9443" y="4743328"/>
            <a:ext cx="42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נעדכן את השרשרת ממנה הסרנו את 62. בנוסף, נכניס</a:t>
            </a:r>
          </a:p>
          <a:p>
            <a:pPr algn="r" rtl="1"/>
            <a:r>
              <a:rPr lang="he-IL" sz="1400" dirty="0" smtClean="0">
                <a:solidFill>
                  <a:srgbClr val="FF0000"/>
                </a:solidFill>
              </a:rPr>
              <a:t>את 62 לשרשרת של 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he-IL" sz="1400" dirty="0" smtClean="0">
                <a:solidFill>
                  <a:srgbClr val="FF0000"/>
                </a:solidFill>
              </a:rPr>
              <a:t> ונעדכן את ה- </a:t>
            </a:r>
            <a:r>
              <a:rPr lang="en-US" sz="1400" dirty="0" smtClean="0">
                <a:solidFill>
                  <a:srgbClr val="FF0000"/>
                </a:solidFill>
              </a:rPr>
              <a:t>Header</a:t>
            </a:r>
            <a:endParaRPr lang="he-IL" sz="1400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998628" y="1139250"/>
            <a:ext cx="2118981" cy="5557727"/>
            <a:chOff x="9998628" y="1139250"/>
            <a:chExt cx="2118981" cy="5557727"/>
          </a:xfrm>
        </p:grpSpPr>
        <p:sp>
          <p:nvSpPr>
            <p:cNvPr id="133" name="Oval 132"/>
            <p:cNvSpPr/>
            <p:nvPr/>
          </p:nvSpPr>
          <p:spPr>
            <a:xfrm>
              <a:off x="11101376" y="5192767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cxnSp>
          <p:nvCxnSpPr>
            <p:cNvPr id="134" name="Straight Arrow Connector 133"/>
            <p:cNvCxnSpPr>
              <a:stCxn id="133" idx="4"/>
              <a:endCxn id="135" idx="0"/>
            </p:cNvCxnSpPr>
            <p:nvPr/>
          </p:nvCxnSpPr>
          <p:spPr>
            <a:xfrm>
              <a:off x="11277574" y="5424999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1104433" y="5612201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107491" y="6031636"/>
              <a:ext cx="352396" cy="2322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112943" y="6451070"/>
              <a:ext cx="352396" cy="232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26827" y="4322748"/>
              <a:ext cx="433060" cy="2322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200" dirty="0" smtClean="0"/>
                <a:t>רביץ</a:t>
              </a:r>
              <a:endParaRPr lang="en-US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11274517" y="5835942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1269314" y="6275755"/>
              <a:ext cx="3057" cy="187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1601018" y="4803460"/>
              <a:ext cx="433060" cy="1888521"/>
              <a:chOff x="4277173" y="601943"/>
              <a:chExt cx="433060" cy="2266499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317505" y="1071325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>
                <a:stCxn id="142" idx="4"/>
                <a:endCxn id="144" idx="0"/>
              </p:cNvCxnSpPr>
              <p:nvPr/>
            </p:nvCxnSpPr>
            <p:spPr>
              <a:xfrm>
                <a:off x="4493703" y="1351324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4320562" y="1577031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323620" y="2082737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29072" y="2588443"/>
                <a:ext cx="352396" cy="279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77173" y="601943"/>
                <a:ext cx="433060" cy="2799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שלום</a:t>
                </a:r>
                <a:endParaRPr lang="en-US" sz="1200" dirty="0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4490646" y="1846792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485443" y="2377068"/>
                <a:ext cx="3057" cy="2257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5400000">
              <a:off x="10318561" y="2510486"/>
              <a:ext cx="3165036" cy="433060"/>
              <a:chOff x="6982428" y="4510037"/>
              <a:chExt cx="5446369" cy="861200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7509216" y="4739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70</a:t>
                </a:r>
                <a:endParaRPr lang="en-US" sz="1200" dirty="0"/>
              </a:p>
            </p:txBody>
          </p:sp>
          <p:cxnSp>
            <p:nvCxnSpPr>
              <p:cNvPr id="152" name="Straight Arrow Connector 151"/>
              <p:cNvCxnSpPr>
                <a:stCxn id="151" idx="4"/>
              </p:cNvCxnSpPr>
              <p:nvPr/>
            </p:nvCxnSpPr>
            <p:spPr>
              <a:xfrm rot="16200000">
                <a:off x="8194819" y="4801532"/>
                <a:ext cx="5419" cy="27278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rot="16200000">
                <a:off x="8237161" y="4733034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4" name="Straight Arrow Connector 153"/>
              <p:cNvCxnSpPr>
                <a:stCxn id="153" idx="4"/>
              </p:cNvCxnSpPr>
              <p:nvPr/>
            </p:nvCxnSpPr>
            <p:spPr>
              <a:xfrm rot="16200000">
                <a:off x="8922763" y="4795452"/>
                <a:ext cx="5421" cy="27278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 rot="16200000">
                <a:off x="8965104" y="4726955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32</a:t>
                </a:r>
                <a:endParaRPr lang="en-US" sz="1200" dirty="0"/>
              </a:p>
            </p:txBody>
          </p:sp>
          <p:cxnSp>
            <p:nvCxnSpPr>
              <p:cNvPr id="156" name="Straight Arrow Connector 155"/>
              <p:cNvCxnSpPr>
                <a:stCxn id="155" idx="4"/>
              </p:cNvCxnSpPr>
              <p:nvPr/>
            </p:nvCxnSpPr>
            <p:spPr>
              <a:xfrm rot="16200000">
                <a:off x="9650707" y="4789373"/>
                <a:ext cx="5419" cy="2727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 rot="16200000">
                <a:off x="9693048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16200000">
                <a:off x="6753351" y="4739114"/>
                <a:ext cx="861200" cy="40304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10297072" y="4923058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 rot="16200000">
                <a:off x="10420992" y="471611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34</a:t>
                </a:r>
                <a:endParaRPr lang="en-US" sz="1200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11025016" y="4894379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>
              <a:xfrm rot="16200000">
                <a:off x="11148937" y="4687433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50</a:t>
                </a:r>
                <a:endParaRPr lang="en-US" sz="1200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11752960" y="4867646"/>
                <a:ext cx="220684" cy="54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 rot="16200000">
                <a:off x="11876880" y="4660701"/>
                <a:ext cx="700788" cy="403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1171615" y="1913638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42</a:t>
              </a:r>
              <a:endParaRPr lang="en-US" sz="1200" dirty="0"/>
            </a:p>
          </p:txBody>
        </p:sp>
        <p:cxnSp>
          <p:nvCxnSpPr>
            <p:cNvPr id="167" name="Straight Arrow Connector 166"/>
            <p:cNvCxnSpPr>
              <a:stCxn id="166" idx="4"/>
            </p:cNvCxnSpPr>
            <p:nvPr/>
          </p:nvCxnSpPr>
          <p:spPr>
            <a:xfrm>
              <a:off x="11347813" y="2147860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11174672" y="2336667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64</a:t>
              </a:r>
              <a:endParaRPr lang="en-US" sz="1200" dirty="0"/>
            </a:p>
          </p:txBody>
        </p:sp>
        <p:cxnSp>
          <p:nvCxnSpPr>
            <p:cNvPr id="169" name="Straight Arrow Connector 168"/>
            <p:cNvCxnSpPr>
              <a:stCxn id="168" idx="4"/>
            </p:cNvCxnSpPr>
            <p:nvPr/>
          </p:nvCxnSpPr>
          <p:spPr>
            <a:xfrm>
              <a:off x="11350870" y="2570889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11177729" y="2759695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18</a:t>
              </a:r>
              <a:endParaRPr lang="en-US" sz="1200" dirty="0"/>
            </a:p>
          </p:txBody>
        </p:sp>
        <p:cxnSp>
          <p:nvCxnSpPr>
            <p:cNvPr id="171" name="Straight Arrow Connector 170"/>
            <p:cNvCxnSpPr>
              <a:stCxn id="170" idx="4"/>
            </p:cNvCxnSpPr>
            <p:nvPr/>
          </p:nvCxnSpPr>
          <p:spPr>
            <a:xfrm>
              <a:off x="11353927" y="2993917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11183181" y="318272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11148858" y="115874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 flipV="1">
              <a:off x="11291166" y="3509986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11183181" y="360575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rot="5400000" flipV="1">
              <a:off x="11305588" y="3933015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11197602" y="4028782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10670354" y="1967044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cxnSp>
          <p:nvCxnSpPr>
            <p:cNvPr id="180" name="Straight Arrow Connector 179"/>
            <p:cNvCxnSpPr>
              <a:stCxn id="179" idx="4"/>
            </p:cNvCxnSpPr>
            <p:nvPr/>
          </p:nvCxnSpPr>
          <p:spPr>
            <a:xfrm>
              <a:off x="10846552" y="220126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673411" y="2390073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cxnSp>
          <p:nvCxnSpPr>
            <p:cNvPr id="182" name="Straight Arrow Connector 181"/>
            <p:cNvCxnSpPr>
              <a:stCxn id="181" idx="4"/>
            </p:cNvCxnSpPr>
            <p:nvPr/>
          </p:nvCxnSpPr>
          <p:spPr>
            <a:xfrm>
              <a:off x="10849609" y="262429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0676468" y="2813101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84" name="Straight Arrow Connector 183"/>
            <p:cNvCxnSpPr>
              <a:stCxn id="183" idx="4"/>
            </p:cNvCxnSpPr>
            <p:nvPr/>
          </p:nvCxnSpPr>
          <p:spPr>
            <a:xfrm>
              <a:off x="10852666" y="3047323"/>
              <a:ext cx="2725" cy="158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10681920" y="3236129"/>
              <a:ext cx="352396" cy="234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0589096" y="1139250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V="1">
              <a:off x="10789905" y="3563392"/>
              <a:ext cx="128245" cy="27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681920" y="3659159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112818" y="1548474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90" idx="4"/>
            </p:cNvCxnSpPr>
            <p:nvPr/>
          </p:nvCxnSpPr>
          <p:spPr>
            <a:xfrm>
              <a:off x="10289016" y="1782696"/>
              <a:ext cx="2725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0115875" y="1971503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cxnSp>
          <p:nvCxnSpPr>
            <p:cNvPr id="193" name="Straight Arrow Connector 192"/>
            <p:cNvCxnSpPr>
              <a:stCxn id="192" idx="4"/>
            </p:cNvCxnSpPr>
            <p:nvPr/>
          </p:nvCxnSpPr>
          <p:spPr>
            <a:xfrm>
              <a:off x="10292073" y="2205725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10072485" y="1155829"/>
              <a:ext cx="433060" cy="2342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10118567" y="2371823"/>
              <a:ext cx="352396" cy="234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null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98628" y="3622004"/>
              <a:ext cx="966301" cy="3074973"/>
              <a:chOff x="10055855" y="3424477"/>
              <a:chExt cx="966301" cy="307497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055855" y="3424477"/>
                <a:ext cx="433060" cy="3074973"/>
                <a:chOff x="6723063" y="1282824"/>
                <a:chExt cx="433060" cy="378361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763395" y="1752206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42</a:t>
                  </a:r>
                  <a:endParaRPr lang="en-US" sz="1200" dirty="0"/>
                </a:p>
              </p:txBody>
            </p:sp>
            <p:cxnSp>
              <p:nvCxnSpPr>
                <p:cNvPr id="105" name="Straight Arrow Connector 104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6939593" y="2032205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6766452" y="2257912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769510" y="2763618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55</a:t>
                  </a:r>
                  <a:endParaRPr lang="en-US" sz="12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74962" y="3269324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7</a:t>
                  </a:r>
                  <a:endParaRPr lang="en-US" sz="12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723063" y="1282824"/>
                  <a:ext cx="433060" cy="27999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he-IL" sz="1200" dirty="0" smtClean="0"/>
                    <a:t>יפית</a:t>
                  </a:r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774962" y="3775031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62</a:t>
                  </a:r>
                  <a:endParaRPr lang="en-US" sz="120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789383" y="4280737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60</a:t>
                  </a:r>
                  <a:endParaRPr lang="en-US" sz="12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02825" y="4786443"/>
                  <a:ext cx="352396" cy="2799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/>
                    <a:t>null</a:t>
                  </a:r>
                  <a:endParaRPr lang="en-US" sz="1200" dirty="0"/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6936536" y="2527673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931333" y="3057949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6965581" y="358564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6953629" y="4073667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965883" y="4531964"/>
                  <a:ext cx="3057" cy="2257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/>
              <p:cNvSpPr/>
              <p:nvPr/>
            </p:nvSpPr>
            <p:spPr>
              <a:xfrm>
                <a:off x="10620031" y="5001837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56</a:t>
                </a:r>
                <a:endParaRPr lang="en-US" sz="1200" dirty="0"/>
              </a:p>
            </p:txBody>
          </p:sp>
          <p:cxnSp>
            <p:nvCxnSpPr>
              <p:cNvPr id="125" name="Straight Arrow Connector 124"/>
              <p:cNvCxnSpPr>
                <a:stCxn id="124" idx="4"/>
                <a:endCxn id="126" idx="0"/>
              </p:cNvCxnSpPr>
              <p:nvPr/>
            </p:nvCxnSpPr>
            <p:spPr>
              <a:xfrm>
                <a:off x="10796229" y="523304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10623088" y="5419415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18</a:t>
                </a:r>
                <a:endParaRPr lang="en-US" sz="12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626146" y="5836993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31598" y="625457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589096" y="3774694"/>
                <a:ext cx="433060" cy="23120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e-IL" sz="1200" dirty="0" smtClean="0"/>
                  <a:t>כהן</a:t>
                </a:r>
                <a:endParaRPr lang="en-US" sz="12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10793172" y="564216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0787969" y="6080031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>
                <a:off x="10619636" y="4164991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cxnSp>
            <p:nvCxnSpPr>
              <p:cNvPr id="201" name="Straight Arrow Connector 200"/>
              <p:cNvCxnSpPr>
                <a:stCxn id="200" idx="4"/>
                <a:endCxn id="202" idx="0"/>
              </p:cNvCxnSpPr>
              <p:nvPr/>
            </p:nvCxnSpPr>
            <p:spPr>
              <a:xfrm>
                <a:off x="10795834" y="4396195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10622693" y="4582569"/>
                <a:ext cx="352396" cy="23120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>
                <a:off x="10792777" y="4805319"/>
                <a:ext cx="3057" cy="1863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813102" y="4006466"/>
                <a:ext cx="2726" cy="158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/>
            <p:nvPr/>
          </p:nvSpPr>
          <p:spPr>
            <a:xfrm>
              <a:off x="10648508" y="1545030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cxnSp>
          <p:nvCxnSpPr>
            <p:cNvPr id="206" name="Straight Arrow Connector 205"/>
            <p:cNvCxnSpPr>
              <a:stCxn id="205" idx="4"/>
            </p:cNvCxnSpPr>
            <p:nvPr/>
          </p:nvCxnSpPr>
          <p:spPr>
            <a:xfrm>
              <a:off x="10824706" y="1779252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1077119" y="4798209"/>
              <a:ext cx="352396" cy="2342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cxnSp>
          <p:nvCxnSpPr>
            <p:cNvPr id="208" name="Straight Arrow Connector 207"/>
            <p:cNvCxnSpPr>
              <a:stCxn id="207" idx="4"/>
            </p:cNvCxnSpPr>
            <p:nvPr/>
          </p:nvCxnSpPr>
          <p:spPr>
            <a:xfrm>
              <a:off x="11253317" y="503243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0670354" y="2815529"/>
              <a:ext cx="385491" cy="219960"/>
              <a:chOff x="8793382" y="3864702"/>
              <a:chExt cx="282081" cy="13877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8796760" y="3864702"/>
                <a:ext cx="268652" cy="13877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93382" y="3864702"/>
                <a:ext cx="282081" cy="13877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reeform 12"/>
            <p:cNvSpPr/>
            <p:nvPr/>
          </p:nvSpPr>
          <p:spPr>
            <a:xfrm>
              <a:off x="10521451" y="2646680"/>
              <a:ext cx="319269" cy="584200"/>
            </a:xfrm>
            <a:custGeom>
              <a:avLst/>
              <a:gdLst>
                <a:gd name="connsiteX0" fmla="*/ 319269 w 319269"/>
                <a:gd name="connsiteY0" fmla="*/ 0 h 584200"/>
                <a:gd name="connsiteX1" fmla="*/ 85589 w 319269"/>
                <a:gd name="connsiteY1" fmla="*/ 111760 h 584200"/>
                <a:gd name="connsiteX2" fmla="*/ 9389 w 319269"/>
                <a:gd name="connsiteY2" fmla="*/ 264160 h 584200"/>
                <a:gd name="connsiteX3" fmla="*/ 278629 w 319269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69" h="584200">
                  <a:moveTo>
                    <a:pt x="319269" y="0"/>
                  </a:moveTo>
                  <a:cubicBezTo>
                    <a:pt x="228252" y="33866"/>
                    <a:pt x="137236" y="67733"/>
                    <a:pt x="85589" y="111760"/>
                  </a:cubicBezTo>
                  <a:cubicBezTo>
                    <a:pt x="33942" y="155787"/>
                    <a:pt x="-22784" y="185420"/>
                    <a:pt x="9389" y="264160"/>
                  </a:cubicBezTo>
                  <a:cubicBezTo>
                    <a:pt x="41562" y="342900"/>
                    <a:pt x="160095" y="463550"/>
                    <a:pt x="278629" y="58420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1181455" y="1517236"/>
              <a:ext cx="352396" cy="23422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62</a:t>
              </a:r>
              <a:endParaRPr lang="en-US" sz="12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11360408" y="1762301"/>
              <a:ext cx="2726" cy="158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9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646841" y="78723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 - שאלה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3674094" y="845783"/>
            <a:ext cx="83479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רוצים לדעת את הספרים שיצאו תחת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נכתבו ע"י שלום ושיש מהם לפחות 2 עותקים. הנח שגודל השרשראות שמור ומתוחזק ב-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כיצד תתבצע השאילתא?</a:t>
            </a:r>
            <a:endParaRPr lang="en-US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דרך א': השרשרת הקצרה יותר היא לפי מחבר (3 איברים בשרשרת של "שלום" לעומת 6 בשרשרת של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). הספרים אותם נבדוק </a:t>
            </a:r>
            <a:r>
              <a:rPr lang="he-IL" sz="2000" u="sng" dirty="0">
                <a:latin typeface="Gisha" panose="020B0502040204020203" pitchFamily="34" charset="-79"/>
                <a:cs typeface="Gisha" panose="020B0502040204020203" pitchFamily="34" charset="-79"/>
              </a:rPr>
              <a:t>בקובץ הנתונים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הם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50, 34 ו-  70. נגלה שכולם שייכים למו"ל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אך רק 50 ו- 70 עונים על התנאי של לפחות 2 עותקים.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דרך ב': אם אורך השרשראות לא ידוע, ניתן לעבור בנפרד של שתי השרשראות (של שלום ושל מו"ל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), ולבצע בזכרון פעולת חיתוך שתוצאתה היא מספרי הספרים שמופיעים בשתי השרשראות. הספרים שיבדקו </a:t>
            </a:r>
            <a:r>
              <a:rPr lang="he-IL" sz="20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בקובץ הנתונים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הם אלה שעלו בחיתוך הנ"ל.</a:t>
            </a:r>
          </a:p>
          <a:p>
            <a:pPr lvl="1" algn="r" rtl="1">
              <a:lnSpc>
                <a:spcPct val="150000"/>
              </a:lnSpc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68483"/>
              </p:ext>
            </p:extLst>
          </p:nvPr>
        </p:nvGraphicFramePr>
        <p:xfrm>
          <a:off x="265414" y="912278"/>
          <a:ext cx="340868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עותקים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מחבר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מו"ל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 ספר</a:t>
                      </a:r>
                      <a:endParaRPr lang="en-US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solidFill>
                            <a:srgbClr val="FF0000"/>
                          </a:solidFill>
                        </a:rPr>
                        <a:t>שלום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שלום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solidFill>
                            <a:srgbClr val="FF0000"/>
                          </a:solidFill>
                        </a:rPr>
                        <a:t>שלום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יפית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כהן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9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 smtClean="0"/>
                        <a:t>רביץ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5" name="Group 114"/>
          <p:cNvGrpSpPr/>
          <p:nvPr/>
        </p:nvGrpSpPr>
        <p:grpSpPr>
          <a:xfrm>
            <a:off x="4510115" y="1769753"/>
            <a:ext cx="3185964" cy="425421"/>
            <a:chOff x="6872265" y="4639228"/>
            <a:chExt cx="3424807" cy="579818"/>
          </a:xfrm>
        </p:grpSpPr>
        <p:sp>
          <p:nvSpPr>
            <p:cNvPr id="6" name="Oval 115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70</a:t>
              </a:r>
              <a:endParaRPr lang="en-US" sz="1600" dirty="0"/>
            </a:p>
          </p:txBody>
        </p:sp>
        <p:cxnSp>
          <p:nvCxnSpPr>
            <p:cNvPr id="7" name="Straight Arrow Connector 116"/>
            <p:cNvCxnSpPr>
              <a:stCxn id="6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117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34</a:t>
              </a:r>
              <a:endParaRPr lang="en-US" sz="1600" dirty="0"/>
            </a:p>
          </p:txBody>
        </p:sp>
        <p:cxnSp>
          <p:nvCxnSpPr>
            <p:cNvPr id="9" name="Straight Arrow Connector 118"/>
            <p:cNvCxnSpPr>
              <a:stCxn id="8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9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50</a:t>
              </a:r>
              <a:endParaRPr lang="en-US" sz="1600" dirty="0"/>
            </a:p>
          </p:txBody>
        </p:sp>
        <p:cxnSp>
          <p:nvCxnSpPr>
            <p:cNvPr id="11" name="Straight Arrow Connector 120"/>
            <p:cNvCxnSpPr>
              <a:stCxn id="10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21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  <p:sp>
          <p:nvSpPr>
            <p:cNvPr id="13" name="Oval 122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he-IL" sz="1600" dirty="0" smtClean="0"/>
                <a:t>שלום</a:t>
              </a:r>
              <a:endParaRPr lang="en-US" sz="1600" dirty="0"/>
            </a:p>
          </p:txBody>
        </p:sp>
      </p:grpSp>
      <p:grpSp>
        <p:nvGrpSpPr>
          <p:cNvPr id="14" name="Group 156"/>
          <p:cNvGrpSpPr/>
          <p:nvPr/>
        </p:nvGrpSpPr>
        <p:grpSpPr>
          <a:xfrm>
            <a:off x="3835621" y="2209192"/>
            <a:ext cx="5217498" cy="466077"/>
            <a:chOff x="6872265" y="4583817"/>
            <a:chExt cx="5608639" cy="635229"/>
          </a:xfrm>
        </p:grpSpPr>
        <p:sp>
          <p:nvSpPr>
            <p:cNvPr id="15" name="Oval 157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70</a:t>
              </a:r>
              <a:endParaRPr lang="en-US" sz="1600" dirty="0"/>
            </a:p>
          </p:txBody>
        </p:sp>
        <p:cxnSp>
          <p:nvCxnSpPr>
            <p:cNvPr id="16" name="Straight Arrow Connector 158"/>
            <p:cNvCxnSpPr>
              <a:stCxn id="15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59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cxnSp>
          <p:nvCxnSpPr>
            <p:cNvPr id="18" name="Straight Arrow Connector 160"/>
            <p:cNvCxnSpPr>
              <a:stCxn id="17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61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32</a:t>
              </a:r>
              <a:endParaRPr lang="en-US" sz="1600" dirty="0"/>
            </a:p>
          </p:txBody>
        </p:sp>
        <p:cxnSp>
          <p:nvCxnSpPr>
            <p:cNvPr id="20" name="Straight Arrow Connector 162"/>
            <p:cNvCxnSpPr>
              <a:stCxn id="19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63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56</a:t>
              </a:r>
              <a:endParaRPr lang="en-US" sz="1600" dirty="0"/>
            </a:p>
          </p:txBody>
        </p:sp>
        <p:sp>
          <p:nvSpPr>
            <p:cNvPr id="22" name="Oval 164"/>
            <p:cNvSpPr/>
            <p:nvPr/>
          </p:nvSpPr>
          <p:spPr>
            <a:xfrm>
              <a:off x="6872265" y="4662230"/>
              <a:ext cx="623372" cy="5568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cxnSp>
          <p:nvCxnSpPr>
            <p:cNvPr id="23" name="Straight Arrow Connector 165"/>
            <p:cNvCxnSpPr/>
            <p:nvPr/>
          </p:nvCxnSpPr>
          <p:spPr>
            <a:xfrm flipV="1">
              <a:off x="10297072" y="4923058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66"/>
            <p:cNvSpPr/>
            <p:nvPr/>
          </p:nvSpPr>
          <p:spPr>
            <a:xfrm>
              <a:off x="10517756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34</a:t>
              </a:r>
              <a:endParaRPr lang="en-US" sz="1600" dirty="0"/>
            </a:p>
          </p:txBody>
        </p:sp>
        <p:cxnSp>
          <p:nvCxnSpPr>
            <p:cNvPr id="26" name="Straight Arrow Connector 167"/>
            <p:cNvCxnSpPr/>
            <p:nvPr/>
          </p:nvCxnSpPr>
          <p:spPr>
            <a:xfrm flipV="1">
              <a:off x="11025016" y="4894379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68"/>
            <p:cNvSpPr/>
            <p:nvPr/>
          </p:nvSpPr>
          <p:spPr>
            <a:xfrm>
              <a:off x="11245700" y="4610549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50</a:t>
              </a:r>
              <a:endParaRPr lang="en-US" sz="1600" dirty="0"/>
            </a:p>
          </p:txBody>
        </p:sp>
        <p:cxnSp>
          <p:nvCxnSpPr>
            <p:cNvPr id="28" name="Straight Arrow Connector 169"/>
            <p:cNvCxnSpPr/>
            <p:nvPr/>
          </p:nvCxnSpPr>
          <p:spPr>
            <a:xfrm flipV="1">
              <a:off x="11752960" y="4867646"/>
              <a:ext cx="220684" cy="5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70"/>
            <p:cNvSpPr/>
            <p:nvPr/>
          </p:nvSpPr>
          <p:spPr>
            <a:xfrm>
              <a:off x="11973644" y="4583817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123206" y="7872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על מפתח ראשי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7621" y="716243"/>
            <a:ext cx="12022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אתחול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יצירת שרשרת מקומות פנויים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(נחזיק ב-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את המקום הראשון שפנוי)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אתחול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(שדה המפתח הראשון ב-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יהיה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null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הוספה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הוספה למקום הפנוי הראשון ע"פ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ועדכון שרשרת המקומות הפנויים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עדכון שרשרת המפתחות ועדכון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אם הרשומה נכנסת לתחילת השרשרת.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ביטול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en-US" sz="2400" b="1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מתייחסים כביטול רגיל. עדכון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במידה ומוחקים את המפתח שבתחילת השרשרת ועדכון המקומות הפנויים.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ניתן לדרוס רשומה שנמחקה</a:t>
            </a:r>
          </a:p>
        </p:txBody>
      </p:sp>
    </p:spTree>
    <p:extLst>
      <p:ext uri="{BB962C8B-B14F-4D97-AF65-F5344CB8AC3E}">
        <p14:creationId xmlns:p14="http://schemas.microsoft.com/office/powerpoint/2010/main" val="4112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473441" y="78723"/>
            <a:ext cx="6548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על מפתח ראשי – שיטות נוספות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0430" y="807683"/>
            <a:ext cx="12022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שרשור טבעתי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אותה בעיה ואותו פתרון כמו שרשור רגיל על מפתח רגיל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נוסיף מצביע מהרשומה האחרונה בשרשרת אל הרשומה הראשונה בשרשרת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שרשור </a:t>
            </a: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דו כיווני</a:t>
            </a:r>
            <a:endParaRPr lang="he-IL" sz="2400" b="1" u="sng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אותה בעיה ואותו פתרון כמו שרשור רגיל על מפתח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רגיל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נחזיק 2 שדות הצבעה למפתח: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BCK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FWD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 רשומה תצביע לרשומה שאחריה ולרשומה שלפניה בשרשרת </a:t>
            </a: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נחזיק מצביעים לרשומה הראשונה בשרשרת ולרשומה האחרונה בשרשרת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0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85348" y="78723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283884" y="721682"/>
            <a:ext cx="117416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הבעיה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 נרצה למצוא בקובץ לא ממויין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 את כל הרשומות בעלות ערך מסוים בשדה מסוים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0" lvl="1"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לדוגמא: כל רשומות הסטודנטים ממחלקת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פיזיקה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ממוינים לפי המפתח, מהקטן לגדול.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83884" y="1744536"/>
            <a:ext cx="11741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פתרון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מפתח משני המאפיין קבוצת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רשומות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נשרשר כל קבוצת מפתחות בשרשרת נפרדת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נחזיק ב-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מצביע לראש כל שרשרת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99219" y="4252466"/>
            <a:ext cx="2691092" cy="579818"/>
            <a:chOff x="7605980" y="4639228"/>
            <a:chExt cx="2691092" cy="579818"/>
          </a:xfrm>
        </p:grpSpPr>
        <p:sp>
          <p:nvSpPr>
            <p:cNvPr id="34" name="Oval 33"/>
            <p:cNvSpPr/>
            <p:nvPr/>
          </p:nvSpPr>
          <p:spPr>
            <a:xfrm>
              <a:off x="7605980" y="466223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160</a:t>
              </a:r>
              <a:endParaRPr lang="en-US" sz="1600" dirty="0"/>
            </a:p>
          </p:txBody>
        </p:sp>
        <p:cxnSp>
          <p:nvCxnSpPr>
            <p:cNvPr id="35" name="Straight Arrow Connector 34"/>
            <p:cNvCxnSpPr>
              <a:stCxn id="34" idx="6"/>
            </p:cNvCxnSpPr>
            <p:nvPr/>
          </p:nvCxnSpPr>
          <p:spPr>
            <a:xfrm flipV="1">
              <a:off x="8113240" y="493521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180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220</a:t>
              </a:r>
              <a:endParaRPr lang="en-US" sz="1600" dirty="0"/>
            </a:p>
          </p:txBody>
        </p:sp>
        <p:cxnSp>
          <p:nvCxnSpPr>
            <p:cNvPr id="40" name="Straight Arrow Connector 39"/>
            <p:cNvCxnSpPr>
              <a:stCxn id="39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57121"/>
              </p:ext>
            </p:extLst>
          </p:nvPr>
        </p:nvGraphicFramePr>
        <p:xfrm>
          <a:off x="352644" y="2024920"/>
          <a:ext cx="4968840" cy="323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0" dirty="0" err="1" smtClean="0"/>
                        <a:t>Ptr</a:t>
                      </a:r>
                      <a:r>
                        <a:rPr lang="he-IL" b="0" baseline="0" dirty="0" smtClean="0"/>
                        <a:t> לבא במחלקה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דני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יוסי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יעל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כימיה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מיכאל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שושנה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פיזיקה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ציון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ביולוגיה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30525"/>
              </p:ext>
            </p:extLst>
          </p:nvPr>
        </p:nvGraphicFramePr>
        <p:xfrm>
          <a:off x="2388959" y="5315179"/>
          <a:ext cx="487341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774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 פנוי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</a:t>
                      </a:r>
                      <a:r>
                        <a:rPr lang="he-IL" sz="1600" b="0" baseline="0" dirty="0" smtClean="0"/>
                        <a:t> </a:t>
                      </a:r>
                    </a:p>
                    <a:p>
                      <a:pPr algn="ctr"/>
                      <a:r>
                        <a:rPr lang="he-IL" sz="1600" b="0" baseline="0" dirty="0" smtClean="0"/>
                        <a:t>פיזיקה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</a:t>
                      </a:r>
                      <a:r>
                        <a:rPr lang="he-IL" sz="1600" b="0" baseline="0" dirty="0" smtClean="0"/>
                        <a:t> </a:t>
                      </a:r>
                    </a:p>
                    <a:p>
                      <a:pPr algn="ctr"/>
                      <a:r>
                        <a:rPr lang="he-IL" sz="1600" b="0" baseline="0" dirty="0" smtClean="0"/>
                        <a:t>כימיה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ראשון</a:t>
                      </a:r>
                      <a:r>
                        <a:rPr lang="he-IL" sz="1600" b="0" baseline="0" dirty="0" smtClean="0"/>
                        <a:t> </a:t>
                      </a:r>
                    </a:p>
                    <a:p>
                      <a:pPr algn="ctr"/>
                      <a:r>
                        <a:rPr lang="he-IL" sz="1600" b="0" baseline="0" dirty="0" smtClean="0"/>
                        <a:t>ביולוגיה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8063191" y="5019848"/>
            <a:ext cx="1963148" cy="573738"/>
            <a:chOff x="8333924" y="4639228"/>
            <a:chExt cx="1963148" cy="573738"/>
          </a:xfrm>
        </p:grpSpPr>
        <p:sp>
          <p:nvSpPr>
            <p:cNvPr id="97" name="Oval 96"/>
            <p:cNvSpPr/>
            <p:nvPr/>
          </p:nvSpPr>
          <p:spPr>
            <a:xfrm>
              <a:off x="8333924" y="465615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120</a:t>
              </a:r>
              <a:endParaRPr lang="en-US" sz="1600" dirty="0"/>
            </a:p>
          </p:txBody>
        </p:sp>
        <p:cxnSp>
          <p:nvCxnSpPr>
            <p:cNvPr id="98" name="Straight Arrow Connector 97"/>
            <p:cNvCxnSpPr>
              <a:stCxn id="97" idx="6"/>
            </p:cNvCxnSpPr>
            <p:nvPr/>
          </p:nvCxnSpPr>
          <p:spPr>
            <a:xfrm flipV="1">
              <a:off x="8841184" y="492913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200</a:t>
              </a:r>
              <a:endParaRPr lang="en-US" sz="1600" dirty="0"/>
            </a:p>
          </p:txBody>
        </p:sp>
        <p:cxnSp>
          <p:nvCxnSpPr>
            <p:cNvPr id="100" name="Straight Arrow Connector 99"/>
            <p:cNvCxnSpPr>
              <a:stCxn id="99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37505" y="5734520"/>
            <a:ext cx="1235204" cy="567658"/>
            <a:chOff x="9061868" y="4639228"/>
            <a:chExt cx="1235204" cy="567658"/>
          </a:xfrm>
        </p:grpSpPr>
        <p:sp>
          <p:nvSpPr>
            <p:cNvPr id="105" name="Oval 104"/>
            <p:cNvSpPr/>
            <p:nvPr/>
          </p:nvSpPr>
          <p:spPr>
            <a:xfrm>
              <a:off x="9061868" y="4650070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140</a:t>
              </a:r>
              <a:endParaRPr lang="en-US" sz="1600" dirty="0"/>
            </a:p>
          </p:txBody>
        </p:sp>
        <p:cxnSp>
          <p:nvCxnSpPr>
            <p:cNvPr id="106" name="Straight Arrow Connector 105"/>
            <p:cNvCxnSpPr>
              <a:stCxn id="105" idx="6"/>
            </p:cNvCxnSpPr>
            <p:nvPr/>
          </p:nvCxnSpPr>
          <p:spPr>
            <a:xfrm flipV="1">
              <a:off x="9569128" y="4923058"/>
              <a:ext cx="220684" cy="54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9789812" y="4639228"/>
              <a:ext cx="507260" cy="55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null</a:t>
              </a:r>
              <a:endParaRPr lang="en-US" sz="1600" dirty="0"/>
            </a:p>
          </p:txBody>
        </p:sp>
      </p:grpSp>
      <p:sp>
        <p:nvSpPr>
          <p:cNvPr id="108" name="TextBox 107"/>
          <p:cNvSpPr txBox="1">
            <a:spLocks noChangeAspect="1"/>
          </p:cNvSpPr>
          <p:nvPr/>
        </p:nvSpPr>
        <p:spPr>
          <a:xfrm>
            <a:off x="10390311" y="4126367"/>
            <a:ext cx="123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פיזיקה:</a:t>
            </a:r>
          </a:p>
        </p:txBody>
      </p:sp>
      <p:sp>
        <p:nvSpPr>
          <p:cNvPr id="109" name="TextBox 108"/>
          <p:cNvSpPr txBox="1">
            <a:spLocks noChangeAspect="1"/>
          </p:cNvSpPr>
          <p:nvPr/>
        </p:nvSpPr>
        <p:spPr>
          <a:xfrm>
            <a:off x="10458891" y="4911439"/>
            <a:ext cx="123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כימיה:</a:t>
            </a:r>
          </a:p>
        </p:txBody>
      </p:sp>
      <p:sp>
        <p:nvSpPr>
          <p:cNvPr id="110" name="TextBox 109"/>
          <p:cNvSpPr txBox="1">
            <a:spLocks noChangeAspect="1"/>
          </p:cNvSpPr>
          <p:nvPr/>
        </p:nvSpPr>
        <p:spPr>
          <a:xfrm>
            <a:off x="10458890" y="5670868"/>
            <a:ext cx="123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ביולוגיה:</a:t>
            </a:r>
          </a:p>
        </p:txBody>
      </p:sp>
      <p:sp>
        <p:nvSpPr>
          <p:cNvPr id="111" name="TextBox 110"/>
          <p:cNvSpPr txBox="1">
            <a:spLocks noChangeAspect="1"/>
          </p:cNvSpPr>
          <p:nvPr/>
        </p:nvSpPr>
        <p:spPr>
          <a:xfrm>
            <a:off x="1008005" y="5247968"/>
            <a:ext cx="13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Header: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85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8" grpId="0"/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85348" y="78723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0" y="845783"/>
            <a:ext cx="12022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אתחול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אתחול הקובץ בהתאם לשיטה הספציפית.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אתחול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(שדה המפתח הראשון בשרשרת ב-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יהיה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null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הוספה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הוספה רגילה ועדכון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ה-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אם הרשומה נכנסת לתחילת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השרשרת.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אם לא קיימת שרשרת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לערך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זה, נוסיף מצביע לתחילת שרשרת חדשה ל-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ביטול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he-IL" sz="2400" b="1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רגיל בהתאם לשיטה הספציפית.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ניתוק הרשומה מהשרשרת ועדכון המצביעים.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במידה ומנותקת הרשומה הראשונה בשרשרת יש גם לעדכן את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85348" y="78723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0" y="845783"/>
            <a:ext cx="120220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הערות נוספות</a:t>
            </a:r>
            <a:r>
              <a:rPr lang="he-IL" sz="2400" b="1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במידה והקובץ מסודר באופן סדרתי (ממויין, לדוגמא: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B Tree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ללא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– הרשומות שמורות ברמת העלה), נחזיק את המפתחות עצמם במקום מצביעים. הסיבה לכך, שקיימות הזזות רבות של רשומות בקובץ ממויין ויותר קל לתחזק רשימת מפתחות.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סדר המפתחות בשרשרת יכול להיות בכל סדר שהוא: ע"פ סדר הכנסה, ממוין ע"פ מפתח מגדול לקטן או הפוך, או ממויין ע"פ כל שדה או קריטריון אחר.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ה-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Headers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חייבים להיות ממויינים! </a:t>
            </a:r>
          </a:p>
          <a:p>
            <a:pPr algn="r" rtl="1">
              <a:lnSpc>
                <a:spcPct val="150000"/>
              </a:lnSpc>
            </a:pPr>
            <a:r>
              <a:rPr lang="he-IL" sz="2400" b="1" u="sng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טיפ לתרגילים</a:t>
            </a:r>
            <a:r>
              <a:rPr lang="he-IL" sz="2400" b="1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קודם נוסיף/נסיר רשומה כרגיל, ע"פ השיטה שלפיה מתוחזק הקובץ ונתייחס למצביעים של המפתחות המשניים כשדות רגילים של הרשומה ורק לאחר סיום ההוספה ניגש ונתחזק את הרשימה המשורשרת של המפתחות.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42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646841" y="78723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שרשור מפתחות משניים - שאלה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3726180" y="845783"/>
            <a:ext cx="8295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קובץ ספרים מאורגן בשיטת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Hash Table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בקובץ הנתונים יש מקום לשתי רשומות בכל בלוק. </a:t>
            </a:r>
            <a:r>
              <a:rPr lang="he-IL" sz="2000" smtClean="0">
                <a:latin typeface="Gisha" panose="020B0502040204020203" pitchFamily="34" charset="-79"/>
                <a:cs typeface="Gisha" panose="020B0502040204020203" pitchFamily="34" charset="-79"/>
              </a:rPr>
              <a:t>מרחב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הכתובות בקובץ הוא 8 ונוסחת ה-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Hash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"שארית החלוקה + 1". יש לאפשר מציאת ספרים של מו"ל וספרים של מחבר (הנח שלכל ספר יש רק מו"ל אחד ומחבר אחד). יש ליישם את שיטת השרשורים. </a:t>
            </a:r>
            <a:r>
              <a:rPr lang="he-IL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ספר חדש נוסף לתחילת השרשרת מכל סוג.</a:t>
            </a:r>
            <a:r>
              <a:rPr lang="en-US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להלן נתוני הספרים שנשמרו בקובץ על-פי סדר קליטתם במערכת של הספריה (מלמעלה למטה).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א. הצג מבנה מפורט של קובץ הנתונים וטבלת ה-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Hash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יש להציג גם את כל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  סוגי המצביעים וה-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Headers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הנדרשים.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43411"/>
              </p:ext>
            </p:extLst>
          </p:nvPr>
        </p:nvGraphicFramePr>
        <p:xfrm>
          <a:off x="317500" y="929640"/>
          <a:ext cx="34086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עותקים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מחבר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dirty="0" smtClean="0"/>
                        <a:t>מו"ל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0" u="sng" dirty="0" smtClean="0"/>
                        <a:t>קוד ספר</a:t>
                      </a:r>
                      <a:endParaRPr lang="en-US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כהן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רביץ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שלום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/>
                        <a:t>יפית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5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18871</TotalTime>
  <Words>8022</Words>
  <Application>Microsoft Office PowerPoint</Application>
  <PresentationFormat>Widescreen</PresentationFormat>
  <Paragraphs>5699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Gisha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GUY</cp:lastModifiedBy>
  <cp:revision>425</cp:revision>
  <dcterms:created xsi:type="dcterms:W3CDTF">2016-03-01T13:50:43Z</dcterms:created>
  <dcterms:modified xsi:type="dcterms:W3CDTF">2020-05-06T07:47:08Z</dcterms:modified>
</cp:coreProperties>
</file>