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7" r:id="rId2"/>
    <p:sldId id="272" r:id="rId3"/>
    <p:sldId id="331" r:id="rId4"/>
    <p:sldId id="273" r:id="rId5"/>
    <p:sldId id="274" r:id="rId6"/>
    <p:sldId id="275" r:id="rId7"/>
    <p:sldId id="277" r:id="rId8"/>
    <p:sldId id="278" r:id="rId9"/>
    <p:sldId id="276" r:id="rId10"/>
    <p:sldId id="279" r:id="rId11"/>
    <p:sldId id="280" r:id="rId12"/>
    <p:sldId id="281" r:id="rId13"/>
    <p:sldId id="282" r:id="rId14"/>
    <p:sldId id="283" r:id="rId15"/>
    <p:sldId id="284" r:id="rId16"/>
    <p:sldId id="333" r:id="rId17"/>
    <p:sldId id="285" r:id="rId18"/>
    <p:sldId id="317" r:id="rId19"/>
    <p:sldId id="286" r:id="rId20"/>
    <p:sldId id="318" r:id="rId21"/>
    <p:sldId id="290" r:id="rId22"/>
    <p:sldId id="319" r:id="rId23"/>
    <p:sldId id="320" r:id="rId24"/>
    <p:sldId id="291" r:id="rId25"/>
    <p:sldId id="288" r:id="rId26"/>
    <p:sldId id="321" r:id="rId27"/>
    <p:sldId id="294" r:id="rId28"/>
    <p:sldId id="322" r:id="rId29"/>
    <p:sldId id="295" r:id="rId30"/>
    <p:sldId id="324" r:id="rId31"/>
    <p:sldId id="323" r:id="rId32"/>
    <p:sldId id="296" r:id="rId33"/>
    <p:sldId id="325" r:id="rId34"/>
    <p:sldId id="289" r:id="rId35"/>
    <p:sldId id="326" r:id="rId36"/>
    <p:sldId id="292" r:id="rId37"/>
    <p:sldId id="327" r:id="rId38"/>
    <p:sldId id="293" r:id="rId39"/>
    <p:sldId id="297" r:id="rId40"/>
    <p:sldId id="299" r:id="rId41"/>
    <p:sldId id="300" r:id="rId42"/>
    <p:sldId id="328" r:id="rId43"/>
    <p:sldId id="301" r:id="rId44"/>
    <p:sldId id="302" r:id="rId45"/>
    <p:sldId id="329" r:id="rId46"/>
    <p:sldId id="303" r:id="rId47"/>
    <p:sldId id="304" r:id="rId48"/>
    <p:sldId id="330" r:id="rId49"/>
    <p:sldId id="305" r:id="rId50"/>
    <p:sldId id="306" r:id="rId51"/>
    <p:sldId id="307" r:id="rId52"/>
    <p:sldId id="308" r:id="rId53"/>
    <p:sldId id="310" r:id="rId54"/>
    <p:sldId id="309" r:id="rId55"/>
    <p:sldId id="311" r:id="rId56"/>
    <p:sldId id="332" r:id="rId57"/>
    <p:sldId id="313" r:id="rId58"/>
    <p:sldId id="314" r:id="rId59"/>
    <p:sldId id="315" r:id="rId60"/>
    <p:sldId id="316"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C3E6"/>
    <a:srgbClr val="8FAADC"/>
    <a:srgbClr val="41719C"/>
    <a:srgbClr val="92B1BA"/>
    <a:srgbClr val="0000FF"/>
    <a:srgbClr val="E23E32"/>
    <a:srgbClr val="B94C4C"/>
    <a:srgbClr val="00BCD4"/>
    <a:srgbClr val="00AEC4"/>
    <a:srgbClr val="FF57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099" autoAdjust="0"/>
    <p:restoredTop sz="86765" autoAdjust="0"/>
  </p:normalViewPr>
  <p:slideViewPr>
    <p:cSldViewPr snapToGrid="0">
      <p:cViewPr varScale="1">
        <p:scale>
          <a:sx n="74" d="100"/>
          <a:sy n="74" d="100"/>
        </p:scale>
        <p:origin x="7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0783A1-8F84-4770-92C9-1C6D566A0C54}" type="datetimeFigureOut">
              <a:rPr lang="en-US" smtClean="0"/>
              <a:t>5/14/2020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B031CE-2C4A-4A5F-A014-E5246171890C}" type="slidenum">
              <a:rPr lang="en-US" smtClean="0"/>
              <a:t>‹#›</a:t>
            </a:fld>
            <a:endParaRPr lang="en-US"/>
          </a:p>
        </p:txBody>
      </p:sp>
    </p:spTree>
    <p:extLst>
      <p:ext uri="{BB962C8B-B14F-4D97-AF65-F5344CB8AC3E}">
        <p14:creationId xmlns:p14="http://schemas.microsoft.com/office/powerpoint/2010/main" val="3785657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B031CE-2C4A-4A5F-A014-E5246171890C}" type="slidenum">
              <a:rPr lang="en-US" smtClean="0"/>
              <a:t>1</a:t>
            </a:fld>
            <a:endParaRPr lang="en-US"/>
          </a:p>
        </p:txBody>
      </p:sp>
    </p:spTree>
    <p:extLst>
      <p:ext uri="{BB962C8B-B14F-4D97-AF65-F5344CB8AC3E}">
        <p14:creationId xmlns:p14="http://schemas.microsoft.com/office/powerpoint/2010/main" val="2380625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9FB031CE-2C4A-4A5F-A014-E5246171890C}" type="slidenum">
              <a:rPr lang="en-US" smtClean="0"/>
              <a:t>56</a:t>
            </a:fld>
            <a:endParaRPr lang="en-US"/>
          </a:p>
        </p:txBody>
      </p:sp>
    </p:spTree>
    <p:extLst>
      <p:ext uri="{BB962C8B-B14F-4D97-AF65-F5344CB8AC3E}">
        <p14:creationId xmlns:p14="http://schemas.microsoft.com/office/powerpoint/2010/main" val="2781739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buAutoNum type="arabicPeriod"/>
            </a:pPr>
            <a:r>
              <a:rPr lang="he-IL" dirty="0"/>
              <a:t>חשוב סדר המפתח: קוד יצירה ואז מלחין ואז הפוך.</a:t>
            </a:r>
          </a:p>
          <a:p>
            <a:pPr marL="228600" indent="-228600">
              <a:buAutoNum type="arabicPeriod"/>
            </a:pPr>
            <a:r>
              <a:rPr lang="he-IL" dirty="0"/>
              <a:t>גודל המפתח: קוד יצירה ומלחין ולא רק קוד יצירה.</a:t>
            </a:r>
          </a:p>
        </p:txBody>
      </p:sp>
      <p:sp>
        <p:nvSpPr>
          <p:cNvPr id="4" name="מציין מיקום של מספר שקופית 3"/>
          <p:cNvSpPr>
            <a:spLocks noGrp="1"/>
          </p:cNvSpPr>
          <p:nvPr>
            <p:ph type="sldNum" sz="quarter" idx="5"/>
          </p:nvPr>
        </p:nvSpPr>
        <p:spPr/>
        <p:txBody>
          <a:bodyPr/>
          <a:lstStyle/>
          <a:p>
            <a:fld id="{9FB031CE-2C4A-4A5F-A014-E5246171890C}" type="slidenum">
              <a:rPr lang="en-US" smtClean="0"/>
              <a:t>58</a:t>
            </a:fld>
            <a:endParaRPr lang="en-US"/>
          </a:p>
        </p:txBody>
      </p:sp>
    </p:spTree>
    <p:extLst>
      <p:ext uri="{BB962C8B-B14F-4D97-AF65-F5344CB8AC3E}">
        <p14:creationId xmlns:p14="http://schemas.microsoft.com/office/powerpoint/2010/main" val="2217950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לכל </a:t>
            </a:r>
            <a:r>
              <a:rPr lang="he-IL" dirty="0" err="1"/>
              <a:t>שאילתא</a:t>
            </a:r>
            <a:r>
              <a:rPr lang="he-IL" dirty="0"/>
              <a:t> נבנה קובץ נתונים הופכי נפרד לפי המפתחות שציינו </a:t>
            </a:r>
            <a:r>
              <a:rPr lang="he-IL" dirty="0" err="1"/>
              <a:t>בשאילתא</a:t>
            </a:r>
            <a:r>
              <a:rPr lang="he-IL" dirty="0"/>
              <a:t> ועם הקובץ הזה נענה על </a:t>
            </a:r>
            <a:r>
              <a:rPr lang="he-IL" dirty="0" err="1"/>
              <a:t>השאילתא</a:t>
            </a:r>
            <a:r>
              <a:rPr lang="he-IL" dirty="0"/>
              <a:t>. כלומר נמצא מהעץ את העלה שעונה על מה שנתנו לנו וממנו נגיע לקובץ הנתונים הראשי ונשלוף </a:t>
            </a:r>
            <a:r>
              <a:rPr lang="he-IL"/>
              <a:t>את הרשומה.</a:t>
            </a:r>
            <a:endParaRPr lang="he-IL" dirty="0"/>
          </a:p>
        </p:txBody>
      </p:sp>
      <p:sp>
        <p:nvSpPr>
          <p:cNvPr id="4" name="מציין מיקום של מספר שקופית 3"/>
          <p:cNvSpPr>
            <a:spLocks noGrp="1"/>
          </p:cNvSpPr>
          <p:nvPr>
            <p:ph type="sldNum" sz="quarter" idx="5"/>
          </p:nvPr>
        </p:nvSpPr>
        <p:spPr/>
        <p:txBody>
          <a:bodyPr/>
          <a:lstStyle/>
          <a:p>
            <a:fld id="{9FB031CE-2C4A-4A5F-A014-E5246171890C}" type="slidenum">
              <a:rPr lang="en-US" smtClean="0"/>
              <a:t>60</a:t>
            </a:fld>
            <a:endParaRPr lang="en-US"/>
          </a:p>
        </p:txBody>
      </p:sp>
    </p:spTree>
    <p:extLst>
      <p:ext uri="{BB962C8B-B14F-4D97-AF65-F5344CB8AC3E}">
        <p14:creationId xmlns:p14="http://schemas.microsoft.com/office/powerpoint/2010/main" val="2978054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9FB031CE-2C4A-4A5F-A014-E5246171890C}" type="slidenum">
              <a:rPr lang="en-US" smtClean="0"/>
              <a:t>5</a:t>
            </a:fld>
            <a:endParaRPr lang="en-US"/>
          </a:p>
        </p:txBody>
      </p:sp>
    </p:spTree>
    <p:extLst>
      <p:ext uri="{BB962C8B-B14F-4D97-AF65-F5344CB8AC3E}">
        <p14:creationId xmlns:p14="http://schemas.microsoft.com/office/powerpoint/2010/main" val="1852616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ההכנסה לקובץ הנתונים</a:t>
            </a:r>
            <a:r>
              <a:rPr lang="he-IL" baseline="0" dirty="0"/>
              <a:t> נעשית ללא מיון או שימוש ב</a:t>
            </a:r>
            <a:r>
              <a:rPr lang="en-US" baseline="0" dirty="0"/>
              <a:t>hash</a:t>
            </a:r>
            <a:endParaRPr lang="he-IL" dirty="0"/>
          </a:p>
        </p:txBody>
      </p:sp>
      <p:sp>
        <p:nvSpPr>
          <p:cNvPr id="4" name="Slide Number Placeholder 3"/>
          <p:cNvSpPr>
            <a:spLocks noGrp="1"/>
          </p:cNvSpPr>
          <p:nvPr>
            <p:ph type="sldNum" sz="quarter" idx="10"/>
          </p:nvPr>
        </p:nvSpPr>
        <p:spPr/>
        <p:txBody>
          <a:bodyPr/>
          <a:lstStyle/>
          <a:p>
            <a:fld id="{9FB031CE-2C4A-4A5F-A014-E5246171890C}" type="slidenum">
              <a:rPr lang="en-US" smtClean="0"/>
              <a:t>9</a:t>
            </a:fld>
            <a:endParaRPr lang="en-US"/>
          </a:p>
        </p:txBody>
      </p:sp>
    </p:spTree>
    <p:extLst>
      <p:ext uri="{BB962C8B-B14F-4D97-AF65-F5344CB8AC3E}">
        <p14:creationId xmlns:p14="http://schemas.microsoft.com/office/powerpoint/2010/main" val="4245084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he-IL" dirty="0"/>
              <a:t>עידכון</a:t>
            </a:r>
            <a:r>
              <a:rPr lang="he-IL" baseline="0" dirty="0"/>
              <a:t> המצביעים בכל עלה בהתאם למיקום הרשומה בקובץ הנתונים</a:t>
            </a:r>
            <a:endParaRPr lang="he-IL" dirty="0"/>
          </a:p>
        </p:txBody>
      </p:sp>
      <p:sp>
        <p:nvSpPr>
          <p:cNvPr id="4" name="Slide Number Placeholder 3"/>
          <p:cNvSpPr>
            <a:spLocks noGrp="1"/>
          </p:cNvSpPr>
          <p:nvPr>
            <p:ph type="sldNum" sz="quarter" idx="10"/>
          </p:nvPr>
        </p:nvSpPr>
        <p:spPr/>
        <p:txBody>
          <a:bodyPr/>
          <a:lstStyle/>
          <a:p>
            <a:fld id="{9FB031CE-2C4A-4A5F-A014-E5246171890C}" type="slidenum">
              <a:rPr lang="en-US" smtClean="0"/>
              <a:t>10</a:t>
            </a:fld>
            <a:endParaRPr lang="en-US"/>
          </a:p>
        </p:txBody>
      </p:sp>
    </p:spTree>
    <p:extLst>
      <p:ext uri="{BB962C8B-B14F-4D97-AF65-F5344CB8AC3E}">
        <p14:creationId xmlns:p14="http://schemas.microsoft.com/office/powerpoint/2010/main" val="2827973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he-IL" dirty="0"/>
              <a:t>נחלק לטבלאות "משניות"</a:t>
            </a:r>
            <a:r>
              <a:rPr lang="he-IL" baseline="0" dirty="0"/>
              <a:t> על מנת לעשות מיון על פי השדה שרוצים ליצור לו קובץ אינקס הופכי</a:t>
            </a:r>
            <a:endParaRPr lang="he-IL" dirty="0"/>
          </a:p>
        </p:txBody>
      </p:sp>
      <p:sp>
        <p:nvSpPr>
          <p:cNvPr id="4" name="Slide Number Placeholder 3"/>
          <p:cNvSpPr>
            <a:spLocks noGrp="1"/>
          </p:cNvSpPr>
          <p:nvPr>
            <p:ph type="sldNum" sz="quarter" idx="10"/>
          </p:nvPr>
        </p:nvSpPr>
        <p:spPr/>
        <p:txBody>
          <a:bodyPr/>
          <a:lstStyle/>
          <a:p>
            <a:fld id="{9FB031CE-2C4A-4A5F-A014-E5246171890C}" type="slidenum">
              <a:rPr lang="en-US" smtClean="0"/>
              <a:t>11</a:t>
            </a:fld>
            <a:endParaRPr lang="en-US"/>
          </a:p>
        </p:txBody>
      </p:sp>
    </p:spTree>
    <p:extLst>
      <p:ext uri="{BB962C8B-B14F-4D97-AF65-F5344CB8AC3E}">
        <p14:creationId xmlns:p14="http://schemas.microsoft.com/office/powerpoint/2010/main" val="624110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9FB031CE-2C4A-4A5F-A014-E5246171890C}" type="slidenum">
              <a:rPr lang="en-US" smtClean="0"/>
              <a:t>14</a:t>
            </a:fld>
            <a:endParaRPr lang="en-US"/>
          </a:p>
        </p:txBody>
      </p:sp>
    </p:spTree>
    <p:extLst>
      <p:ext uri="{BB962C8B-B14F-4D97-AF65-F5344CB8AC3E}">
        <p14:creationId xmlns:p14="http://schemas.microsoft.com/office/powerpoint/2010/main" val="598752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he-IL" dirty="0"/>
              <a:t>עידכון</a:t>
            </a:r>
            <a:r>
              <a:rPr lang="he-IL" baseline="0" dirty="0"/>
              <a:t> המצביעים בכל עלה בהתאם למיקום הרשומה בקובץ הנתונים</a:t>
            </a:r>
            <a:endParaRPr lang="he-IL" dirty="0"/>
          </a:p>
        </p:txBody>
      </p:sp>
      <p:sp>
        <p:nvSpPr>
          <p:cNvPr id="4" name="Slide Number Placeholder 3"/>
          <p:cNvSpPr>
            <a:spLocks noGrp="1"/>
          </p:cNvSpPr>
          <p:nvPr>
            <p:ph type="sldNum" sz="quarter" idx="10"/>
          </p:nvPr>
        </p:nvSpPr>
        <p:spPr/>
        <p:txBody>
          <a:bodyPr/>
          <a:lstStyle/>
          <a:p>
            <a:fld id="{9FB031CE-2C4A-4A5F-A014-E5246171890C}" type="slidenum">
              <a:rPr lang="en-US" smtClean="0"/>
              <a:t>18</a:t>
            </a:fld>
            <a:endParaRPr lang="en-US"/>
          </a:p>
        </p:txBody>
      </p:sp>
    </p:spTree>
    <p:extLst>
      <p:ext uri="{BB962C8B-B14F-4D97-AF65-F5344CB8AC3E}">
        <p14:creationId xmlns:p14="http://schemas.microsoft.com/office/powerpoint/2010/main" val="1566489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חשוב לכתוב במבחן:</a:t>
            </a:r>
          </a:p>
          <a:p>
            <a:pPr marL="228600" indent="-228600">
              <a:buAutoNum type="arabicPeriod"/>
            </a:pPr>
            <a:r>
              <a:rPr lang="he-IL" dirty="0"/>
              <a:t>נבצע חיפוש דינמי בקובץ.</a:t>
            </a:r>
          </a:p>
          <a:p>
            <a:pPr marL="228600" indent="-228600">
              <a:buAutoNum type="arabicPeriod"/>
            </a:pPr>
            <a:r>
              <a:rPr lang="he-IL" dirty="0"/>
              <a:t>נבצע חיפוש סדרתי בין העלים.</a:t>
            </a:r>
          </a:p>
        </p:txBody>
      </p:sp>
      <p:sp>
        <p:nvSpPr>
          <p:cNvPr id="4" name="מציין מיקום של מספר שקופית 3"/>
          <p:cNvSpPr>
            <a:spLocks noGrp="1"/>
          </p:cNvSpPr>
          <p:nvPr>
            <p:ph type="sldNum" sz="quarter" idx="5"/>
          </p:nvPr>
        </p:nvSpPr>
        <p:spPr/>
        <p:txBody>
          <a:bodyPr/>
          <a:lstStyle/>
          <a:p>
            <a:fld id="{9FB031CE-2C4A-4A5F-A014-E5246171890C}" type="slidenum">
              <a:rPr lang="en-US" smtClean="0"/>
              <a:t>52</a:t>
            </a:fld>
            <a:endParaRPr lang="en-US"/>
          </a:p>
        </p:txBody>
      </p:sp>
    </p:spTree>
    <p:extLst>
      <p:ext uri="{BB962C8B-B14F-4D97-AF65-F5344CB8AC3E}">
        <p14:creationId xmlns:p14="http://schemas.microsoft.com/office/powerpoint/2010/main" val="1561434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B031CE-2C4A-4A5F-A014-E5246171890C}" type="slidenum">
              <a:rPr lang="en-US" smtClean="0"/>
              <a:t>53</a:t>
            </a:fld>
            <a:endParaRPr lang="en-US"/>
          </a:p>
        </p:txBody>
      </p:sp>
    </p:spTree>
    <p:extLst>
      <p:ext uri="{BB962C8B-B14F-4D97-AF65-F5344CB8AC3E}">
        <p14:creationId xmlns:p14="http://schemas.microsoft.com/office/powerpoint/2010/main" val="1958905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C3F7A2C-A752-402A-832D-F81DF8850250}"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3217472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3F7A2C-A752-402A-832D-F81DF8850250}"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3070589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3F7A2C-A752-402A-832D-F81DF8850250}"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130889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3F7A2C-A752-402A-832D-F81DF8850250}"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3796943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3F7A2C-A752-402A-832D-F81DF8850250}"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2403937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3F7A2C-A752-402A-832D-F81DF8850250}"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334528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3F7A2C-A752-402A-832D-F81DF8850250}" type="datetimeFigureOut">
              <a:rPr lang="en-US" smtClean="0"/>
              <a:t>5/14/2020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1708507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3F7A2C-A752-402A-832D-F81DF8850250}" type="datetimeFigureOut">
              <a:rPr lang="en-US" smtClean="0"/>
              <a:t>5/14/2020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60836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F7A2C-A752-402A-832D-F81DF8850250}" type="datetimeFigureOut">
              <a:rPr lang="en-US" smtClean="0"/>
              <a:t>5/14/2020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305612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3F7A2C-A752-402A-832D-F81DF8850250}"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312710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3F7A2C-A752-402A-832D-F81DF8850250}"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6E463-6B53-4BCC-9218-D5337C95979C}" type="slidenum">
              <a:rPr lang="en-US" smtClean="0"/>
              <a:t>‹#›</a:t>
            </a:fld>
            <a:endParaRPr lang="en-US"/>
          </a:p>
        </p:txBody>
      </p:sp>
    </p:spTree>
    <p:extLst>
      <p:ext uri="{BB962C8B-B14F-4D97-AF65-F5344CB8AC3E}">
        <p14:creationId xmlns:p14="http://schemas.microsoft.com/office/powerpoint/2010/main" val="2921087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3F7A2C-A752-402A-832D-F81DF8850250}" type="datetimeFigureOut">
              <a:rPr lang="en-US" smtClean="0"/>
              <a:t>5/14/2020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26E463-6B53-4BCC-9218-D5337C95979C}" type="slidenum">
              <a:rPr lang="en-US" smtClean="0"/>
              <a:t>‹#›</a:t>
            </a:fld>
            <a:endParaRPr lang="en-US"/>
          </a:p>
        </p:txBody>
      </p:sp>
    </p:spTree>
    <p:extLst>
      <p:ext uri="{BB962C8B-B14F-4D97-AF65-F5344CB8AC3E}">
        <p14:creationId xmlns:p14="http://schemas.microsoft.com/office/powerpoint/2010/main" val="2940212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0554962" y="78723"/>
            <a:ext cx="146706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תרגול 6</a:t>
            </a:r>
            <a:endParaRPr lang="en-US" sz="2800" b="1" dirty="0">
              <a:solidFill>
                <a:schemeClr val="bg1"/>
              </a:solidFill>
              <a:latin typeface="Segoe UI" panose="020B0502040204020203" pitchFamily="34" charset="0"/>
              <a:cs typeface="Segoe UI" panose="020B0502040204020203" pitchFamily="34" charset="0"/>
            </a:endParaRPr>
          </a:p>
        </p:txBody>
      </p:sp>
      <p:sp>
        <p:nvSpPr>
          <p:cNvPr id="3" name="TextBox 2"/>
          <p:cNvSpPr txBox="1"/>
          <p:nvPr/>
        </p:nvSpPr>
        <p:spPr>
          <a:xfrm>
            <a:off x="1667437" y="2353492"/>
            <a:ext cx="8993176" cy="1015663"/>
          </a:xfrm>
          <a:prstGeom prst="rect">
            <a:avLst/>
          </a:prstGeom>
          <a:noFill/>
        </p:spPr>
        <p:txBody>
          <a:bodyPr wrap="square" rtlCol="0">
            <a:spAutoFit/>
          </a:bodyPr>
          <a:lstStyle/>
          <a:p>
            <a:pPr algn="r" rtl="1"/>
            <a:r>
              <a:rPr lang="he-IL" sz="6000" b="1" dirty="0">
                <a:solidFill>
                  <a:srgbClr val="00BCD4"/>
                </a:solidFill>
                <a:latin typeface="Segoe UI" panose="020B0502040204020203" pitchFamily="34" charset="0"/>
                <a:cs typeface="Segoe UI" panose="020B0502040204020203" pitchFamily="34" charset="0"/>
              </a:rPr>
              <a:t>קבצים הופכיים</a:t>
            </a:r>
            <a:endParaRPr lang="en-US" sz="6000" b="1" dirty="0">
              <a:solidFill>
                <a:srgbClr val="00BCD4"/>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99375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03781" y="1180936"/>
            <a:ext cx="1771960" cy="369332"/>
          </a:xfrm>
          <a:prstGeom prst="rect">
            <a:avLst/>
          </a:prstGeom>
          <a:noFill/>
        </p:spPr>
        <p:txBody>
          <a:bodyPr wrap="none" rtlCol="0">
            <a:spAutoFit/>
          </a:bodyPr>
          <a:lstStyle/>
          <a:p>
            <a:pPr algn="r" rtl="1"/>
            <a:r>
              <a:rPr lang="he-IL" dirty="0"/>
              <a:t>האינדקס (</a:t>
            </a:r>
            <a:r>
              <a:rPr lang="en-US" dirty="0"/>
              <a:t>B Tree</a:t>
            </a:r>
            <a:r>
              <a:rPr lang="he-IL" dirty="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14547971"/>
              </p:ext>
            </p:extLst>
          </p:nvPr>
        </p:nvGraphicFramePr>
        <p:xfrm>
          <a:off x="918216" y="3445938"/>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dirty="0"/>
                        <a:t>2</a:t>
                      </a:r>
                    </a:p>
                  </a:txBody>
                  <a:tcPr/>
                </a:tc>
                <a:tc>
                  <a:txBody>
                    <a:bodyPr/>
                    <a:lstStyle/>
                    <a:p>
                      <a:r>
                        <a:rPr lang="en-US" dirty="0"/>
                        <a:t>4</a:t>
                      </a:r>
                    </a:p>
                  </a:txBody>
                  <a:tcPr/>
                </a:tc>
                <a:tc>
                  <a:txBody>
                    <a:bodyPr/>
                    <a:lstStyle/>
                    <a:p>
                      <a:r>
                        <a:rPr lang="en-US" dirty="0"/>
                        <a:t>6</a:t>
                      </a:r>
                    </a:p>
                  </a:txBody>
                  <a:tcPr/>
                </a:tc>
                <a:tc>
                  <a:txBody>
                    <a:bodyPr/>
                    <a:lstStyle/>
                    <a:p>
                      <a:r>
                        <a:rPr lang="en-US" dirty="0"/>
                        <a:t>8</a:t>
                      </a:r>
                    </a:p>
                  </a:txBody>
                  <a:tcPr/>
                </a:tc>
                <a:tc>
                  <a:txBody>
                    <a:bodyPr/>
                    <a:lstStyle/>
                    <a:p>
                      <a:endParaRPr lang="en-US" dirty="0"/>
                    </a:p>
                  </a:txBody>
                  <a:tcPr/>
                </a:tc>
                <a:extLst>
                  <a:ext uri="{0D108BD9-81ED-4DB2-BD59-A6C34878D82A}">
                    <a16:rowId xmlns:a16="http://schemas.microsoft.com/office/drawing/2014/main" val="10000"/>
                  </a:ext>
                </a:extLst>
              </a:tr>
              <a:tr h="285457">
                <a:tc>
                  <a:txBody>
                    <a:bodyPr/>
                    <a:lstStyle/>
                    <a:p>
                      <a:r>
                        <a:rPr lang="en-US" sz="1400" dirty="0"/>
                        <a:t>4/1</a:t>
                      </a:r>
                    </a:p>
                  </a:txBody>
                  <a:tcPr/>
                </a:tc>
                <a:tc>
                  <a:txBody>
                    <a:bodyPr/>
                    <a:lstStyle/>
                    <a:p>
                      <a:r>
                        <a:rPr lang="en-US" sz="1400" dirty="0"/>
                        <a:t>4/2</a:t>
                      </a:r>
                    </a:p>
                  </a:txBody>
                  <a:tcPr/>
                </a:tc>
                <a:tc>
                  <a:txBody>
                    <a:bodyPr/>
                    <a:lstStyle/>
                    <a:p>
                      <a:r>
                        <a:rPr lang="en-US" sz="1400" dirty="0"/>
                        <a:t>3/2</a:t>
                      </a:r>
                    </a:p>
                  </a:txBody>
                  <a:tcPr/>
                </a:tc>
                <a:tc>
                  <a:txBody>
                    <a:bodyPr/>
                    <a:lstStyle/>
                    <a:p>
                      <a:r>
                        <a:rPr lang="en-US" sz="1400" dirty="0"/>
                        <a:t>5/1</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104830009"/>
              </p:ext>
            </p:extLst>
          </p:nvPr>
        </p:nvGraphicFramePr>
        <p:xfrm>
          <a:off x="3568819" y="3445938"/>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dirty="0"/>
                        <a:t>10</a:t>
                      </a:r>
                    </a:p>
                  </a:txBody>
                  <a:tcPr/>
                </a:tc>
                <a:tc>
                  <a:txBody>
                    <a:bodyPr/>
                    <a:lstStyle/>
                    <a:p>
                      <a:r>
                        <a:rPr lang="en-US" dirty="0"/>
                        <a:t>12</a:t>
                      </a:r>
                    </a:p>
                  </a:txBody>
                  <a:tcPr/>
                </a:tc>
                <a:tc>
                  <a:txBody>
                    <a:bodyPr/>
                    <a:lstStyle/>
                    <a:p>
                      <a:r>
                        <a:rPr lang="en-US" dirty="0"/>
                        <a:t>14</a:t>
                      </a:r>
                    </a:p>
                  </a:txBody>
                  <a:tcPr/>
                </a:tc>
                <a:tc>
                  <a:txBody>
                    <a:bodyPr/>
                    <a:lstStyle/>
                    <a:p>
                      <a:r>
                        <a:rPr lang="en-US" dirty="0"/>
                        <a:t>16</a:t>
                      </a:r>
                    </a:p>
                  </a:txBody>
                  <a:tcPr/>
                </a:tc>
                <a:tc>
                  <a:txBody>
                    <a:bodyPr/>
                    <a:lstStyle/>
                    <a:p>
                      <a:endParaRPr lang="en-US" dirty="0"/>
                    </a:p>
                  </a:txBody>
                  <a:tcPr/>
                </a:tc>
                <a:extLst>
                  <a:ext uri="{0D108BD9-81ED-4DB2-BD59-A6C34878D82A}">
                    <a16:rowId xmlns:a16="http://schemas.microsoft.com/office/drawing/2014/main" val="10000"/>
                  </a:ext>
                </a:extLst>
              </a:tr>
              <a:tr h="285457">
                <a:tc>
                  <a:txBody>
                    <a:bodyPr/>
                    <a:lstStyle/>
                    <a:p>
                      <a:r>
                        <a:rPr lang="en-US" sz="1400" dirty="0"/>
                        <a:t>2/1</a:t>
                      </a:r>
                    </a:p>
                  </a:txBody>
                  <a:tcPr/>
                </a:tc>
                <a:tc>
                  <a:txBody>
                    <a:bodyPr/>
                    <a:lstStyle/>
                    <a:p>
                      <a:r>
                        <a:rPr lang="en-US" sz="1400" dirty="0"/>
                        <a:t>7/2</a:t>
                      </a:r>
                    </a:p>
                  </a:txBody>
                  <a:tcPr/>
                </a:tc>
                <a:tc>
                  <a:txBody>
                    <a:bodyPr/>
                    <a:lstStyle/>
                    <a:p>
                      <a:r>
                        <a:rPr lang="en-US" sz="1400" dirty="0"/>
                        <a:t>6/2</a:t>
                      </a:r>
                    </a:p>
                  </a:txBody>
                  <a:tcPr/>
                </a:tc>
                <a:tc>
                  <a:txBody>
                    <a:bodyPr/>
                    <a:lstStyle/>
                    <a:p>
                      <a:r>
                        <a:rPr lang="en-US" sz="1400" dirty="0"/>
                        <a:t>1/2</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656204557"/>
              </p:ext>
            </p:extLst>
          </p:nvPr>
        </p:nvGraphicFramePr>
        <p:xfrm>
          <a:off x="6178911" y="3445938"/>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sz="1800" dirty="0"/>
                        <a:t>18</a:t>
                      </a:r>
                    </a:p>
                  </a:txBody>
                  <a:tcPr/>
                </a:tc>
                <a:tc>
                  <a:txBody>
                    <a:bodyPr/>
                    <a:lstStyle/>
                    <a:p>
                      <a:r>
                        <a:rPr lang="en-US" sz="1800" dirty="0"/>
                        <a:t>20</a:t>
                      </a:r>
                    </a:p>
                  </a:txBody>
                  <a:tcPr/>
                </a:tc>
                <a:tc>
                  <a:txBody>
                    <a:bodyPr/>
                    <a:lstStyle/>
                    <a:p>
                      <a:r>
                        <a:rPr lang="en-US" sz="1800" dirty="0"/>
                        <a:t>22</a:t>
                      </a:r>
                    </a:p>
                  </a:txBody>
                  <a:tcPr/>
                </a:tc>
                <a:tc>
                  <a:txBody>
                    <a:bodyPr/>
                    <a:lstStyle/>
                    <a:p>
                      <a:r>
                        <a:rPr lang="en-US" sz="1800" dirty="0"/>
                        <a:t>24</a:t>
                      </a:r>
                    </a:p>
                  </a:txBody>
                  <a:tcPr/>
                </a:tc>
                <a:tc>
                  <a:txBody>
                    <a:bodyPr/>
                    <a:lstStyle/>
                    <a:p>
                      <a:endParaRPr lang="en-US" sz="1800" dirty="0"/>
                    </a:p>
                  </a:txBody>
                  <a:tcPr/>
                </a:tc>
                <a:extLst>
                  <a:ext uri="{0D108BD9-81ED-4DB2-BD59-A6C34878D82A}">
                    <a16:rowId xmlns:a16="http://schemas.microsoft.com/office/drawing/2014/main" val="10000"/>
                  </a:ext>
                </a:extLst>
              </a:tr>
              <a:tr h="285457">
                <a:tc>
                  <a:txBody>
                    <a:bodyPr/>
                    <a:lstStyle/>
                    <a:p>
                      <a:r>
                        <a:rPr lang="en-US" sz="1400" dirty="0"/>
                        <a:t>6/1</a:t>
                      </a:r>
                    </a:p>
                  </a:txBody>
                  <a:tcPr/>
                </a:tc>
                <a:tc>
                  <a:txBody>
                    <a:bodyPr/>
                    <a:lstStyle/>
                    <a:p>
                      <a:r>
                        <a:rPr lang="en-US" sz="1400" dirty="0"/>
                        <a:t>2/2</a:t>
                      </a:r>
                    </a:p>
                  </a:txBody>
                  <a:tcPr/>
                </a:tc>
                <a:tc>
                  <a:txBody>
                    <a:bodyPr/>
                    <a:lstStyle/>
                    <a:p>
                      <a:r>
                        <a:rPr lang="en-US" sz="1400" dirty="0"/>
                        <a:t>1/1</a:t>
                      </a:r>
                    </a:p>
                  </a:txBody>
                  <a:tcPr/>
                </a:tc>
                <a:tc>
                  <a:txBody>
                    <a:bodyPr/>
                    <a:lstStyle/>
                    <a:p>
                      <a:r>
                        <a:rPr lang="en-US" sz="1400" dirty="0"/>
                        <a:t>7/1</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01678842"/>
              </p:ext>
            </p:extLst>
          </p:nvPr>
        </p:nvGraphicFramePr>
        <p:xfrm>
          <a:off x="8696405" y="3445938"/>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dirty="0"/>
                        <a:t>26</a:t>
                      </a:r>
                    </a:p>
                  </a:txBody>
                  <a:tcPr/>
                </a:tc>
                <a:tc>
                  <a:txBody>
                    <a:bodyPr/>
                    <a:lstStyle/>
                    <a:p>
                      <a:r>
                        <a:rPr lang="en-US" dirty="0"/>
                        <a:t>28</a:t>
                      </a:r>
                    </a:p>
                  </a:txBody>
                  <a:tcPr/>
                </a:tc>
                <a:tc>
                  <a:txBody>
                    <a:bodyPr/>
                    <a:lstStyle/>
                    <a:p>
                      <a:r>
                        <a:rPr lang="en-US" dirty="0"/>
                        <a:t>30</a:t>
                      </a:r>
                    </a:p>
                  </a:txBody>
                  <a:tcPr/>
                </a:tc>
                <a:tc>
                  <a:txBody>
                    <a:bodyPr/>
                    <a:lstStyle/>
                    <a:p>
                      <a:r>
                        <a:rPr lang="en-US" dirty="0"/>
                        <a:t>32</a:t>
                      </a:r>
                    </a:p>
                  </a:txBody>
                  <a:tcPr/>
                </a:tc>
                <a:tc>
                  <a:txBody>
                    <a:bodyPr/>
                    <a:lstStyle/>
                    <a:p>
                      <a:endParaRPr lang="en-US"/>
                    </a:p>
                  </a:txBody>
                  <a:tcPr/>
                </a:tc>
                <a:extLst>
                  <a:ext uri="{0D108BD9-81ED-4DB2-BD59-A6C34878D82A}">
                    <a16:rowId xmlns:a16="http://schemas.microsoft.com/office/drawing/2014/main" val="10000"/>
                  </a:ext>
                </a:extLst>
              </a:tr>
              <a:tr h="285457">
                <a:tc>
                  <a:txBody>
                    <a:bodyPr/>
                    <a:lstStyle/>
                    <a:p>
                      <a:r>
                        <a:rPr lang="en-US" sz="1400" dirty="0"/>
                        <a:t>8/2</a:t>
                      </a:r>
                    </a:p>
                  </a:txBody>
                  <a:tcPr/>
                </a:tc>
                <a:tc>
                  <a:txBody>
                    <a:bodyPr/>
                    <a:lstStyle/>
                    <a:p>
                      <a:r>
                        <a:rPr lang="en-US" sz="1400" dirty="0"/>
                        <a:t>8/1</a:t>
                      </a:r>
                    </a:p>
                  </a:txBody>
                  <a:tcPr/>
                </a:tc>
                <a:tc>
                  <a:txBody>
                    <a:bodyPr/>
                    <a:lstStyle/>
                    <a:p>
                      <a:r>
                        <a:rPr lang="en-US" sz="1400" dirty="0"/>
                        <a:t>5/2</a:t>
                      </a:r>
                    </a:p>
                  </a:txBody>
                  <a:tcPr/>
                </a:tc>
                <a:tc>
                  <a:txBody>
                    <a:bodyPr/>
                    <a:lstStyle/>
                    <a:p>
                      <a:r>
                        <a:rPr lang="en-US" sz="1400" dirty="0"/>
                        <a:t>3/1</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56472387"/>
              </p:ext>
            </p:extLst>
          </p:nvPr>
        </p:nvGraphicFramePr>
        <p:xfrm>
          <a:off x="4672124" y="1944709"/>
          <a:ext cx="2190480" cy="370840"/>
        </p:xfrm>
        <a:graphic>
          <a:graphicData uri="http://schemas.openxmlformats.org/drawingml/2006/table">
            <a:tbl>
              <a:tblPr firstRow="1" bandRow="1">
                <a:tableStyleId>{5C22544A-7EE6-4342-B048-85BDC9FD1C3A}</a:tableStyleId>
              </a:tblPr>
              <a:tblGrid>
                <a:gridCol w="438096">
                  <a:extLst>
                    <a:ext uri="{9D8B030D-6E8A-4147-A177-3AD203B41FA5}">
                      <a16:colId xmlns:a16="http://schemas.microsoft.com/office/drawing/2014/main" val="20000"/>
                    </a:ext>
                  </a:extLst>
                </a:gridCol>
                <a:gridCol w="438096">
                  <a:extLst>
                    <a:ext uri="{9D8B030D-6E8A-4147-A177-3AD203B41FA5}">
                      <a16:colId xmlns:a16="http://schemas.microsoft.com/office/drawing/2014/main" val="20001"/>
                    </a:ext>
                  </a:extLst>
                </a:gridCol>
                <a:gridCol w="438096">
                  <a:extLst>
                    <a:ext uri="{9D8B030D-6E8A-4147-A177-3AD203B41FA5}">
                      <a16:colId xmlns:a16="http://schemas.microsoft.com/office/drawing/2014/main" val="20002"/>
                    </a:ext>
                  </a:extLst>
                </a:gridCol>
                <a:gridCol w="438096">
                  <a:extLst>
                    <a:ext uri="{9D8B030D-6E8A-4147-A177-3AD203B41FA5}">
                      <a16:colId xmlns:a16="http://schemas.microsoft.com/office/drawing/2014/main" val="20003"/>
                    </a:ext>
                  </a:extLst>
                </a:gridCol>
                <a:gridCol w="438096">
                  <a:extLst>
                    <a:ext uri="{9D8B030D-6E8A-4147-A177-3AD203B41FA5}">
                      <a16:colId xmlns:a16="http://schemas.microsoft.com/office/drawing/2014/main" val="20004"/>
                    </a:ext>
                  </a:extLst>
                </a:gridCol>
              </a:tblGrid>
              <a:tr h="370840">
                <a:tc>
                  <a:txBody>
                    <a:bodyPr/>
                    <a:lstStyle/>
                    <a:p>
                      <a:r>
                        <a:rPr lang="en-US" dirty="0"/>
                        <a:t>8</a:t>
                      </a:r>
                    </a:p>
                  </a:txBody>
                  <a:tcPr/>
                </a:tc>
                <a:tc>
                  <a:txBody>
                    <a:bodyPr/>
                    <a:lstStyle/>
                    <a:p>
                      <a:r>
                        <a:rPr lang="en-US" dirty="0"/>
                        <a:t>16</a:t>
                      </a:r>
                    </a:p>
                  </a:txBody>
                  <a:tcPr/>
                </a:tc>
                <a:tc>
                  <a:txBody>
                    <a:bodyPr/>
                    <a:lstStyle/>
                    <a:p>
                      <a:r>
                        <a:rPr lang="en-US" dirty="0"/>
                        <a:t>24</a:t>
                      </a:r>
                    </a:p>
                  </a:txBody>
                  <a:tcPr/>
                </a:tc>
                <a:tc>
                  <a:txBody>
                    <a:bodyPr/>
                    <a:lstStyle/>
                    <a:p>
                      <a:r>
                        <a:rPr lang="en-US" dirty="0"/>
                        <a:t>32</a:t>
                      </a:r>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8" name="Straight Arrow Connector 7"/>
          <p:cNvCxnSpPr/>
          <p:nvPr/>
        </p:nvCxnSpPr>
        <p:spPr>
          <a:xfrm flipH="1">
            <a:off x="1175787" y="2285117"/>
            <a:ext cx="3709365" cy="11608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780457" y="2285117"/>
            <a:ext cx="1556753" cy="11608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2"/>
          </p:cNvCxnSpPr>
          <p:nvPr/>
        </p:nvCxnSpPr>
        <p:spPr>
          <a:xfrm>
            <a:off x="5767364" y="2315549"/>
            <a:ext cx="654141" cy="11608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196364" y="2285117"/>
            <a:ext cx="2776971" cy="11608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29538" y="4787058"/>
            <a:ext cx="2291013" cy="369332"/>
          </a:xfrm>
          <a:prstGeom prst="rect">
            <a:avLst/>
          </a:prstGeom>
          <a:noFill/>
        </p:spPr>
        <p:txBody>
          <a:bodyPr wrap="none" rtlCol="0">
            <a:spAutoFit/>
          </a:bodyPr>
          <a:lstStyle/>
          <a:p>
            <a:pPr algn="r" rtl="1"/>
            <a:r>
              <a:rPr lang="he-IL" dirty="0">
                <a:solidFill>
                  <a:srgbClr val="FF0000"/>
                </a:solidFill>
              </a:rPr>
              <a:t>מצביעים לקובץ הנתונים</a:t>
            </a:r>
            <a:endParaRPr lang="en-US" dirty="0">
              <a:solidFill>
                <a:srgbClr val="FF0000"/>
              </a:solidFill>
            </a:endParaRPr>
          </a:p>
        </p:txBody>
      </p:sp>
      <p:cxnSp>
        <p:nvCxnSpPr>
          <p:cNvPr id="26" name="Straight Arrow Connector 25"/>
          <p:cNvCxnSpPr/>
          <p:nvPr/>
        </p:nvCxnSpPr>
        <p:spPr>
          <a:xfrm flipH="1" flipV="1">
            <a:off x="2311053" y="4116499"/>
            <a:ext cx="1124657" cy="67055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sp>
        <p:nvSpPr>
          <p:cNvPr id="2" name="TextBox 1"/>
          <p:cNvSpPr txBox="1"/>
          <p:nvPr/>
        </p:nvSpPr>
        <p:spPr>
          <a:xfrm>
            <a:off x="8141110" y="1245225"/>
            <a:ext cx="3701845" cy="369332"/>
          </a:xfrm>
          <a:prstGeom prst="rect">
            <a:avLst/>
          </a:prstGeom>
          <a:noFill/>
        </p:spPr>
        <p:txBody>
          <a:bodyPr wrap="square" rtlCol="1">
            <a:spAutoFit/>
          </a:bodyPr>
          <a:lstStyle/>
          <a:p>
            <a:r>
              <a:rPr lang="he-IL" dirty="0"/>
              <a:t>מקסימום 5 רשומות מינימום 3 רשומות</a:t>
            </a:r>
          </a:p>
        </p:txBody>
      </p:sp>
    </p:spTree>
    <p:extLst>
      <p:ext uri="{BB962C8B-B14F-4D97-AF65-F5344CB8AC3E}">
        <p14:creationId xmlns:p14="http://schemas.microsoft.com/office/powerpoint/2010/main" val="1322601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1453338076"/>
              </p:ext>
            </p:extLst>
          </p:nvPr>
        </p:nvGraphicFramePr>
        <p:xfrm>
          <a:off x="328733" y="1084848"/>
          <a:ext cx="3033714" cy="5229141"/>
        </p:xfrm>
        <a:graphic>
          <a:graphicData uri="http://schemas.openxmlformats.org/drawingml/2006/table">
            <a:tbl>
              <a:tblPr rtl="1" firstRow="1" firstCol="1" lastRow="1" lastCol="1" bandRow="1" bandCol="1">
                <a:tableStyleId>{5940675A-B579-460E-94D1-54222C63F5DA}</a:tableStyleId>
              </a:tblPr>
              <a:tblGrid>
                <a:gridCol w="878478">
                  <a:extLst>
                    <a:ext uri="{9D8B030D-6E8A-4147-A177-3AD203B41FA5}">
                      <a16:colId xmlns:a16="http://schemas.microsoft.com/office/drawing/2014/main" val="20000"/>
                    </a:ext>
                  </a:extLst>
                </a:gridCol>
                <a:gridCol w="680601">
                  <a:extLst>
                    <a:ext uri="{9D8B030D-6E8A-4147-A177-3AD203B41FA5}">
                      <a16:colId xmlns:a16="http://schemas.microsoft.com/office/drawing/2014/main" val="20001"/>
                    </a:ext>
                  </a:extLst>
                </a:gridCol>
                <a:gridCol w="680601">
                  <a:extLst>
                    <a:ext uri="{9D8B030D-6E8A-4147-A177-3AD203B41FA5}">
                      <a16:colId xmlns:a16="http://schemas.microsoft.com/office/drawing/2014/main" val="20002"/>
                    </a:ext>
                  </a:extLst>
                </a:gridCol>
                <a:gridCol w="794034">
                  <a:extLst>
                    <a:ext uri="{9D8B030D-6E8A-4147-A177-3AD203B41FA5}">
                      <a16:colId xmlns:a16="http://schemas.microsoft.com/office/drawing/2014/main" val="20003"/>
                    </a:ext>
                  </a:extLst>
                </a:gridCol>
              </a:tblGrid>
              <a:tr h="825653">
                <a:tc>
                  <a:txBody>
                    <a:bodyPr/>
                    <a:lstStyle/>
                    <a:p>
                      <a:pPr marL="0" marR="0" algn="ctr" rtl="1">
                        <a:lnSpc>
                          <a:spcPct val="150000"/>
                        </a:lnSpc>
                        <a:spcBef>
                          <a:spcPts val="0"/>
                        </a:spcBef>
                        <a:spcAft>
                          <a:spcPts val="0"/>
                        </a:spcAft>
                      </a:pPr>
                      <a:r>
                        <a:rPr lang="he-IL" sz="1000" dirty="0">
                          <a:effectLst/>
                        </a:rPr>
                        <a:t>קוד כנס (מפתח)</a:t>
                      </a:r>
                      <a:endParaRPr lang="en-US" sz="1100" dirty="0">
                        <a:effectLst/>
                        <a:latin typeface="Times New Roman" panose="02020603050405020304" pitchFamily="18" charset="0"/>
                        <a:ea typeface="Times New Roman" panose="02020603050405020304" pitchFamily="18" charset="0"/>
                      </a:endParaRPr>
                    </a:p>
                  </a:txBody>
                  <a:tcPr marL="62459" marR="62459" marT="0" marB="0">
                    <a:solidFill>
                      <a:schemeClr val="accent1">
                        <a:lumMod val="60000"/>
                        <a:lumOff val="40000"/>
                      </a:schemeClr>
                    </a:solidFill>
                  </a:tcPr>
                </a:tc>
                <a:tc>
                  <a:txBody>
                    <a:bodyPr/>
                    <a:lstStyle/>
                    <a:p>
                      <a:pPr marL="0" marR="0" algn="ctr" rtl="1">
                        <a:lnSpc>
                          <a:spcPct val="150000"/>
                        </a:lnSpc>
                        <a:spcBef>
                          <a:spcPts val="0"/>
                        </a:spcBef>
                        <a:spcAft>
                          <a:spcPts val="0"/>
                        </a:spcAft>
                      </a:pPr>
                      <a:r>
                        <a:rPr lang="he-IL" sz="1000" dirty="0">
                          <a:effectLst/>
                        </a:rPr>
                        <a:t>שם המרצה בכנס</a:t>
                      </a:r>
                      <a:endParaRPr lang="en-US" sz="1100" dirty="0">
                        <a:effectLst/>
                        <a:latin typeface="Times New Roman" panose="02020603050405020304" pitchFamily="18" charset="0"/>
                        <a:ea typeface="Times New Roman" panose="02020603050405020304" pitchFamily="18" charset="0"/>
                      </a:endParaRPr>
                    </a:p>
                  </a:txBody>
                  <a:tcPr marL="62459" marR="62459" marT="0" marB="0">
                    <a:solidFill>
                      <a:schemeClr val="accent1">
                        <a:lumMod val="60000"/>
                        <a:lumOff val="40000"/>
                      </a:schemeClr>
                    </a:solidFill>
                  </a:tcPr>
                </a:tc>
                <a:tc>
                  <a:txBody>
                    <a:bodyPr/>
                    <a:lstStyle/>
                    <a:p>
                      <a:pPr marL="0" marR="0" algn="ctr" rtl="1">
                        <a:lnSpc>
                          <a:spcPct val="150000"/>
                        </a:lnSpc>
                        <a:spcBef>
                          <a:spcPts val="0"/>
                        </a:spcBef>
                        <a:spcAft>
                          <a:spcPts val="0"/>
                        </a:spcAft>
                      </a:pPr>
                      <a:r>
                        <a:rPr lang="he-IL" sz="1000" dirty="0">
                          <a:effectLst/>
                        </a:rPr>
                        <a:t>זמן ההרצאה     בדקות</a:t>
                      </a:r>
                      <a:endParaRPr lang="en-US" sz="1100" dirty="0">
                        <a:effectLst/>
                        <a:latin typeface="Times New Roman" panose="02020603050405020304" pitchFamily="18" charset="0"/>
                        <a:ea typeface="Times New Roman" panose="02020603050405020304" pitchFamily="18" charset="0"/>
                      </a:endParaRPr>
                    </a:p>
                  </a:txBody>
                  <a:tcPr marL="62459" marR="62459" marT="0" marB="0">
                    <a:solidFill>
                      <a:schemeClr val="accent1">
                        <a:lumMod val="60000"/>
                        <a:lumOff val="40000"/>
                      </a:schemeClr>
                    </a:solidFill>
                  </a:tcPr>
                </a:tc>
                <a:tc>
                  <a:txBody>
                    <a:bodyPr/>
                    <a:lstStyle/>
                    <a:p>
                      <a:pPr marL="0" marR="0" algn="ctr" rtl="1">
                        <a:lnSpc>
                          <a:spcPct val="150000"/>
                        </a:lnSpc>
                        <a:spcBef>
                          <a:spcPts val="0"/>
                        </a:spcBef>
                        <a:spcAft>
                          <a:spcPts val="0"/>
                        </a:spcAft>
                      </a:pPr>
                      <a:r>
                        <a:rPr lang="he-IL" sz="1000" dirty="0">
                          <a:effectLst/>
                        </a:rPr>
                        <a:t>יום בשבוע</a:t>
                      </a:r>
                      <a:endParaRPr lang="en-US" sz="1100" dirty="0">
                        <a:effectLst/>
                        <a:latin typeface="Times New Roman" panose="02020603050405020304" pitchFamily="18" charset="0"/>
                        <a:ea typeface="Times New Roman" panose="02020603050405020304" pitchFamily="18" charset="0"/>
                      </a:endParaRPr>
                    </a:p>
                  </a:txBody>
                  <a:tcPr marL="62459" marR="62459" marT="0" marB="0">
                    <a:solidFill>
                      <a:schemeClr val="accent1">
                        <a:lumMod val="60000"/>
                        <a:lumOff val="40000"/>
                      </a:schemeClr>
                    </a:solidFill>
                  </a:tcPr>
                </a:tc>
                <a:extLst>
                  <a:ext uri="{0D108BD9-81ED-4DB2-BD59-A6C34878D82A}">
                    <a16:rowId xmlns:a16="http://schemas.microsoft.com/office/drawing/2014/main" val="10000"/>
                  </a:ext>
                </a:extLst>
              </a:tr>
              <a:tr h="275218">
                <a:tc>
                  <a:txBody>
                    <a:bodyPr/>
                    <a:lstStyle/>
                    <a:p>
                      <a:pPr marL="0" marR="0" algn="ctr" rtl="1">
                        <a:lnSpc>
                          <a:spcPct val="150000"/>
                        </a:lnSpc>
                        <a:spcBef>
                          <a:spcPts val="0"/>
                        </a:spcBef>
                        <a:spcAft>
                          <a:spcPts val="0"/>
                        </a:spcAft>
                      </a:pPr>
                      <a:r>
                        <a:rPr lang="he-IL" sz="1000" b="1">
                          <a:effectLst/>
                        </a:rPr>
                        <a:t>22</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דוד</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40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ב</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01"/>
                  </a:ext>
                </a:extLst>
              </a:tr>
              <a:tr h="275218">
                <a:tc>
                  <a:txBody>
                    <a:bodyPr/>
                    <a:lstStyle/>
                    <a:p>
                      <a:pPr marL="0" marR="0" algn="ctr" rtl="1">
                        <a:lnSpc>
                          <a:spcPct val="150000"/>
                        </a:lnSpc>
                        <a:spcBef>
                          <a:spcPts val="0"/>
                        </a:spcBef>
                        <a:spcAft>
                          <a:spcPts val="0"/>
                        </a:spcAft>
                      </a:pPr>
                      <a:r>
                        <a:rPr lang="he-IL" sz="1000" b="1">
                          <a:effectLst/>
                        </a:rPr>
                        <a:t>16</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רני</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dirty="0">
                          <a:effectLst/>
                        </a:rPr>
                        <a:t>60</a:t>
                      </a:r>
                      <a:endParaRPr lang="en-US" sz="1100" b="1" dirty="0">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ג</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02"/>
                  </a:ext>
                </a:extLst>
              </a:tr>
              <a:tr h="275218">
                <a:tc>
                  <a:txBody>
                    <a:bodyPr/>
                    <a:lstStyle/>
                    <a:p>
                      <a:pPr marL="0" marR="0" algn="ctr" rtl="1">
                        <a:lnSpc>
                          <a:spcPct val="150000"/>
                        </a:lnSpc>
                        <a:spcBef>
                          <a:spcPts val="0"/>
                        </a:spcBef>
                        <a:spcAft>
                          <a:spcPts val="0"/>
                        </a:spcAft>
                      </a:pPr>
                      <a:r>
                        <a:rPr lang="he-IL" sz="1000" b="1" dirty="0">
                          <a:effectLst/>
                        </a:rPr>
                        <a:t>10</a:t>
                      </a:r>
                      <a:endParaRPr lang="en-US" sz="1100" b="1" dirty="0">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דינה</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50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ג</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03"/>
                  </a:ext>
                </a:extLst>
              </a:tr>
              <a:tr h="275218">
                <a:tc>
                  <a:txBody>
                    <a:bodyPr/>
                    <a:lstStyle/>
                    <a:p>
                      <a:pPr marL="0" marR="0" algn="ctr" rtl="1">
                        <a:lnSpc>
                          <a:spcPct val="150000"/>
                        </a:lnSpc>
                        <a:spcBef>
                          <a:spcPts val="0"/>
                        </a:spcBef>
                        <a:spcAft>
                          <a:spcPts val="0"/>
                        </a:spcAft>
                      </a:pPr>
                      <a:r>
                        <a:rPr lang="he-IL" sz="1000" b="1">
                          <a:effectLst/>
                        </a:rPr>
                        <a:t>20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דוד</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40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04"/>
                  </a:ext>
                </a:extLst>
              </a:tr>
              <a:tr h="275218">
                <a:tc>
                  <a:txBody>
                    <a:bodyPr/>
                    <a:lstStyle/>
                    <a:p>
                      <a:pPr marL="0" marR="0" algn="ctr" rtl="1">
                        <a:lnSpc>
                          <a:spcPct val="150000"/>
                        </a:lnSpc>
                        <a:spcBef>
                          <a:spcPts val="0"/>
                        </a:spcBef>
                        <a:spcAft>
                          <a:spcPts val="0"/>
                        </a:spcAft>
                      </a:pPr>
                      <a:r>
                        <a:rPr lang="he-IL" sz="1000" b="1">
                          <a:effectLst/>
                        </a:rPr>
                        <a:t>32</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דוד</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50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ג</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05"/>
                  </a:ext>
                </a:extLst>
              </a:tr>
              <a:tr h="275218">
                <a:tc>
                  <a:txBody>
                    <a:bodyPr/>
                    <a:lstStyle/>
                    <a:p>
                      <a:pPr marL="0" marR="0" algn="ctr" rtl="1">
                        <a:lnSpc>
                          <a:spcPct val="150000"/>
                        </a:lnSpc>
                        <a:spcBef>
                          <a:spcPts val="0"/>
                        </a:spcBef>
                        <a:spcAft>
                          <a:spcPts val="0"/>
                        </a:spcAft>
                      </a:pPr>
                      <a:r>
                        <a:rPr lang="he-IL" sz="1000" b="1">
                          <a:effectLst/>
                        </a:rPr>
                        <a:t>6</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מירית</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55</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06"/>
                  </a:ext>
                </a:extLst>
              </a:tr>
              <a:tr h="275218">
                <a:tc>
                  <a:txBody>
                    <a:bodyPr/>
                    <a:lstStyle/>
                    <a:p>
                      <a:pPr marL="0" marR="0" algn="ctr" rtl="1">
                        <a:lnSpc>
                          <a:spcPct val="150000"/>
                        </a:lnSpc>
                        <a:spcBef>
                          <a:spcPts val="0"/>
                        </a:spcBef>
                        <a:spcAft>
                          <a:spcPts val="0"/>
                        </a:spcAft>
                      </a:pPr>
                      <a:r>
                        <a:rPr lang="he-IL" sz="1000" b="1">
                          <a:effectLst/>
                        </a:rPr>
                        <a:t>2</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דינה</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60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א</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07"/>
                  </a:ext>
                </a:extLst>
              </a:tr>
              <a:tr h="275218">
                <a:tc>
                  <a:txBody>
                    <a:bodyPr/>
                    <a:lstStyle/>
                    <a:p>
                      <a:pPr marL="0" marR="0" algn="ctr" rtl="1">
                        <a:lnSpc>
                          <a:spcPct val="150000"/>
                        </a:lnSpc>
                        <a:spcBef>
                          <a:spcPts val="0"/>
                        </a:spcBef>
                        <a:spcAft>
                          <a:spcPts val="0"/>
                        </a:spcAft>
                      </a:pPr>
                      <a:r>
                        <a:rPr lang="he-IL" sz="1000" b="1">
                          <a:effectLst/>
                        </a:rPr>
                        <a:t>4</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דינה</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45</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ג</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08"/>
                  </a:ext>
                </a:extLst>
              </a:tr>
              <a:tr h="275218">
                <a:tc>
                  <a:txBody>
                    <a:bodyPr/>
                    <a:lstStyle/>
                    <a:p>
                      <a:pPr marL="0" marR="0" algn="ctr" rtl="1">
                        <a:lnSpc>
                          <a:spcPct val="150000"/>
                        </a:lnSpc>
                        <a:spcBef>
                          <a:spcPts val="0"/>
                        </a:spcBef>
                        <a:spcAft>
                          <a:spcPts val="0"/>
                        </a:spcAft>
                      </a:pPr>
                      <a:r>
                        <a:rPr lang="he-IL" sz="1000" b="1">
                          <a:effectLst/>
                        </a:rPr>
                        <a:t>8</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דוד</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30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ב</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09"/>
                  </a:ext>
                </a:extLst>
              </a:tr>
              <a:tr h="275218">
                <a:tc>
                  <a:txBody>
                    <a:bodyPr/>
                    <a:lstStyle/>
                    <a:p>
                      <a:pPr marL="0" marR="0" algn="ctr" rtl="1">
                        <a:lnSpc>
                          <a:spcPct val="150000"/>
                        </a:lnSpc>
                        <a:spcBef>
                          <a:spcPts val="0"/>
                        </a:spcBef>
                        <a:spcAft>
                          <a:spcPts val="0"/>
                        </a:spcAft>
                      </a:pPr>
                      <a:r>
                        <a:rPr lang="he-IL" sz="1000" b="1">
                          <a:effectLst/>
                        </a:rPr>
                        <a:t>30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דינה</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40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ב</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10"/>
                  </a:ext>
                </a:extLst>
              </a:tr>
              <a:tr h="275218">
                <a:tc>
                  <a:txBody>
                    <a:bodyPr/>
                    <a:lstStyle/>
                    <a:p>
                      <a:pPr marL="0" marR="0" algn="ctr" rtl="1">
                        <a:lnSpc>
                          <a:spcPct val="150000"/>
                        </a:lnSpc>
                        <a:spcBef>
                          <a:spcPts val="0"/>
                        </a:spcBef>
                        <a:spcAft>
                          <a:spcPts val="0"/>
                        </a:spcAft>
                      </a:pPr>
                      <a:r>
                        <a:rPr lang="he-IL" sz="1000" b="1">
                          <a:effectLst/>
                        </a:rPr>
                        <a:t>18</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דינה</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40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ב</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11"/>
                  </a:ext>
                </a:extLst>
              </a:tr>
              <a:tr h="275218">
                <a:tc>
                  <a:txBody>
                    <a:bodyPr/>
                    <a:lstStyle/>
                    <a:p>
                      <a:pPr marL="0" marR="0" algn="ctr" rtl="1">
                        <a:lnSpc>
                          <a:spcPct val="150000"/>
                        </a:lnSpc>
                        <a:spcBef>
                          <a:spcPts val="0"/>
                        </a:spcBef>
                        <a:spcAft>
                          <a:spcPts val="0"/>
                        </a:spcAft>
                      </a:pPr>
                      <a:r>
                        <a:rPr lang="he-IL" sz="1000" b="1">
                          <a:effectLst/>
                        </a:rPr>
                        <a:t>14</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מירית</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30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א</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12"/>
                  </a:ext>
                </a:extLst>
              </a:tr>
              <a:tr h="275218">
                <a:tc>
                  <a:txBody>
                    <a:bodyPr/>
                    <a:lstStyle/>
                    <a:p>
                      <a:pPr marL="0" marR="0" algn="ctr" rtl="1">
                        <a:lnSpc>
                          <a:spcPct val="150000"/>
                        </a:lnSpc>
                        <a:spcBef>
                          <a:spcPts val="0"/>
                        </a:spcBef>
                        <a:spcAft>
                          <a:spcPts val="0"/>
                        </a:spcAft>
                      </a:pPr>
                      <a:r>
                        <a:rPr lang="he-IL" sz="1000" b="1">
                          <a:effectLst/>
                        </a:rPr>
                        <a:t>24</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רני</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50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א</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13"/>
                  </a:ext>
                </a:extLst>
              </a:tr>
              <a:tr h="275218">
                <a:tc>
                  <a:txBody>
                    <a:bodyPr/>
                    <a:lstStyle/>
                    <a:p>
                      <a:pPr marL="0" marR="0" algn="ctr" rtl="1">
                        <a:lnSpc>
                          <a:spcPct val="150000"/>
                        </a:lnSpc>
                        <a:spcBef>
                          <a:spcPts val="0"/>
                        </a:spcBef>
                        <a:spcAft>
                          <a:spcPts val="0"/>
                        </a:spcAft>
                      </a:pPr>
                      <a:r>
                        <a:rPr lang="he-IL" sz="1000" b="1">
                          <a:effectLst/>
                        </a:rPr>
                        <a:t>12</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רני</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30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ג</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14"/>
                  </a:ext>
                </a:extLst>
              </a:tr>
              <a:tr h="275218">
                <a:tc>
                  <a:txBody>
                    <a:bodyPr/>
                    <a:lstStyle/>
                    <a:p>
                      <a:pPr marL="0" marR="0" algn="ctr" rtl="1">
                        <a:lnSpc>
                          <a:spcPct val="150000"/>
                        </a:lnSpc>
                        <a:spcBef>
                          <a:spcPts val="0"/>
                        </a:spcBef>
                        <a:spcAft>
                          <a:spcPts val="0"/>
                        </a:spcAft>
                      </a:pPr>
                      <a:r>
                        <a:rPr lang="he-IL" sz="1000" b="1">
                          <a:effectLst/>
                        </a:rPr>
                        <a:t>28</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דוד</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40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ה</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15"/>
                  </a:ext>
                </a:extLst>
              </a:tr>
              <a:tr h="275218">
                <a:tc>
                  <a:txBody>
                    <a:bodyPr/>
                    <a:lstStyle/>
                    <a:p>
                      <a:pPr marL="0" marR="0" algn="ctr" rtl="1">
                        <a:lnSpc>
                          <a:spcPct val="150000"/>
                        </a:lnSpc>
                        <a:spcBef>
                          <a:spcPts val="0"/>
                        </a:spcBef>
                        <a:spcAft>
                          <a:spcPts val="0"/>
                        </a:spcAft>
                      </a:pPr>
                      <a:r>
                        <a:rPr lang="he-IL" sz="1000" b="1" dirty="0">
                          <a:effectLst/>
                        </a:rPr>
                        <a:t>26</a:t>
                      </a:r>
                      <a:endParaRPr lang="en-US" sz="1100" b="1" dirty="0">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dirty="0">
                          <a:effectLst/>
                        </a:rPr>
                        <a:t>מירית</a:t>
                      </a:r>
                      <a:endParaRPr lang="en-US" sz="1100" b="1" dirty="0">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dirty="0">
                          <a:effectLst/>
                        </a:rPr>
                        <a:t>45</a:t>
                      </a:r>
                      <a:endParaRPr lang="en-US" sz="1100" b="1" dirty="0">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dirty="0">
                          <a:effectLst/>
                        </a:rPr>
                        <a:t>ב</a:t>
                      </a:r>
                      <a:endParaRPr lang="en-US" sz="1100" b="1" dirty="0">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16"/>
                  </a:ext>
                </a:extLst>
              </a:tr>
            </a:tbl>
          </a:graphicData>
        </a:graphic>
      </p:graphicFrame>
      <p:sp>
        <p:nvSpPr>
          <p:cNvPr id="17" name="TextBox 16"/>
          <p:cNvSpPr txBox="1"/>
          <p:nvPr/>
        </p:nvSpPr>
        <p:spPr>
          <a:xfrm>
            <a:off x="632203" y="715516"/>
            <a:ext cx="2313454" cy="369332"/>
          </a:xfrm>
          <a:prstGeom prst="rect">
            <a:avLst/>
          </a:prstGeom>
          <a:noFill/>
        </p:spPr>
        <p:txBody>
          <a:bodyPr wrap="none" rtlCol="0">
            <a:spAutoFit/>
          </a:bodyPr>
          <a:lstStyle/>
          <a:p>
            <a:pPr algn="r" rtl="1"/>
            <a:r>
              <a:rPr lang="he-IL" dirty="0"/>
              <a:t>רשומות לפי סדר הוספה</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072906331"/>
              </p:ext>
            </p:extLst>
          </p:nvPr>
        </p:nvGraphicFramePr>
        <p:xfrm>
          <a:off x="4822172" y="1427962"/>
          <a:ext cx="1515998" cy="4886027"/>
        </p:xfrm>
        <a:graphic>
          <a:graphicData uri="http://schemas.openxmlformats.org/drawingml/2006/table">
            <a:tbl>
              <a:tblPr firstRow="1" firstCol="1" lastRow="1" lastCol="1" bandRow="1" bandCol="1">
                <a:tableStyleId>{5940675A-B579-460E-94D1-54222C63F5DA}</a:tableStyleId>
              </a:tblPr>
              <a:tblGrid>
                <a:gridCol w="757999">
                  <a:extLst>
                    <a:ext uri="{9D8B030D-6E8A-4147-A177-3AD203B41FA5}">
                      <a16:colId xmlns:a16="http://schemas.microsoft.com/office/drawing/2014/main" val="20000"/>
                    </a:ext>
                  </a:extLst>
                </a:gridCol>
                <a:gridCol w="757999">
                  <a:extLst>
                    <a:ext uri="{9D8B030D-6E8A-4147-A177-3AD203B41FA5}">
                      <a16:colId xmlns:a16="http://schemas.microsoft.com/office/drawing/2014/main" val="20001"/>
                    </a:ext>
                  </a:extLst>
                </a:gridCol>
              </a:tblGrid>
              <a:tr h="711995">
                <a:tc>
                  <a:txBody>
                    <a:bodyPr/>
                    <a:lstStyle/>
                    <a:p>
                      <a:pPr algn="ctr" rtl="1" fontAlgn="ctr"/>
                      <a:r>
                        <a:rPr lang="he-IL" sz="1000" u="none" strike="noStrike" dirty="0">
                          <a:effectLst/>
                        </a:rPr>
                        <a:t>קוד כנס (מפתח)</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tc>
                  <a:txBody>
                    <a:bodyPr/>
                    <a:lstStyle/>
                    <a:p>
                      <a:pPr algn="ctr" rtl="1" fontAlgn="ctr"/>
                      <a:r>
                        <a:rPr lang="he-IL" sz="1000" u="none" strike="noStrike" dirty="0">
                          <a:effectLst/>
                        </a:rPr>
                        <a:t>שם המרצה בכנס</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extLst>
                  <a:ext uri="{0D108BD9-81ED-4DB2-BD59-A6C34878D82A}">
                    <a16:rowId xmlns:a16="http://schemas.microsoft.com/office/drawing/2014/main" val="10000"/>
                  </a:ext>
                </a:extLst>
              </a:tr>
              <a:tr h="260877">
                <a:tc>
                  <a:txBody>
                    <a:bodyPr/>
                    <a:lstStyle/>
                    <a:p>
                      <a:pPr algn="ctr" rtl="1" fontAlgn="ctr"/>
                      <a:r>
                        <a:rPr lang="en-US" sz="1000" b="1" u="none" strike="noStrike">
                          <a:effectLst/>
                        </a:rPr>
                        <a:t>8</a:t>
                      </a:r>
                      <a:endParaRPr lang="en-US" sz="1000" b="1" i="0" u="none" strike="noStrike">
                        <a:solidFill>
                          <a:srgbClr val="000000"/>
                        </a:solidFill>
                        <a:effectLst/>
                        <a:latin typeface="Calibri" panose="020F0502020204030204" pitchFamily="34" charset="0"/>
                      </a:endParaRPr>
                    </a:p>
                  </a:txBody>
                  <a:tcPr marL="3810" marR="3810" marT="3810" marB="0" anchor="ctr"/>
                </a:tc>
                <a:tc>
                  <a:txBody>
                    <a:bodyPr/>
                    <a:lstStyle/>
                    <a:p>
                      <a:pPr algn="ctr" rtl="1" fontAlgn="ctr"/>
                      <a:r>
                        <a:rPr lang="he-IL" sz="1000" b="1" u="none" strike="noStrike" dirty="0">
                          <a:effectLst/>
                        </a:rPr>
                        <a:t>דוד</a:t>
                      </a:r>
                      <a:endParaRPr lang="he-IL" sz="1000" b="1" i="0" u="none" strike="noStrike" dirty="0">
                        <a:solidFill>
                          <a:srgbClr val="000000"/>
                        </a:solidFill>
                        <a:effectLst/>
                        <a:latin typeface="Arial" panose="020B0604020202020204" pitchFamily="34" charset="0"/>
                      </a:endParaRPr>
                    </a:p>
                  </a:txBody>
                  <a:tcPr marL="3810" marR="3810" marT="3810" marB="0" anchor="ctr"/>
                </a:tc>
                <a:extLst>
                  <a:ext uri="{0D108BD9-81ED-4DB2-BD59-A6C34878D82A}">
                    <a16:rowId xmlns:a16="http://schemas.microsoft.com/office/drawing/2014/main" val="10001"/>
                  </a:ext>
                </a:extLst>
              </a:tr>
              <a:tr h="260877">
                <a:tc>
                  <a:txBody>
                    <a:bodyPr/>
                    <a:lstStyle/>
                    <a:p>
                      <a:pPr algn="ctr" rtl="1" fontAlgn="ctr"/>
                      <a:r>
                        <a:rPr lang="en-US" sz="1000" b="1" u="none" strike="noStrike">
                          <a:effectLst/>
                        </a:rPr>
                        <a:t>20</a:t>
                      </a:r>
                      <a:endParaRPr lang="en-US" sz="1000" b="1" i="0" u="none" strike="noStrike">
                        <a:solidFill>
                          <a:srgbClr val="000000"/>
                        </a:solidFill>
                        <a:effectLst/>
                        <a:latin typeface="Calibri" panose="020F0502020204030204" pitchFamily="34" charset="0"/>
                      </a:endParaRPr>
                    </a:p>
                  </a:txBody>
                  <a:tcPr marL="3810" marR="3810" marT="3810" marB="0" anchor="ct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tc>
                <a:extLst>
                  <a:ext uri="{0D108BD9-81ED-4DB2-BD59-A6C34878D82A}">
                    <a16:rowId xmlns:a16="http://schemas.microsoft.com/office/drawing/2014/main" val="10002"/>
                  </a:ext>
                </a:extLst>
              </a:tr>
              <a:tr h="260877">
                <a:tc>
                  <a:txBody>
                    <a:bodyPr/>
                    <a:lstStyle/>
                    <a:p>
                      <a:pPr algn="ctr" rtl="1" fontAlgn="ctr"/>
                      <a:r>
                        <a:rPr lang="en-US" sz="1000" b="1" u="none" strike="noStrike">
                          <a:effectLst/>
                        </a:rPr>
                        <a:t>22</a:t>
                      </a:r>
                      <a:endParaRPr lang="en-US" sz="1000" b="1" i="0" u="none" strike="noStrike">
                        <a:solidFill>
                          <a:srgbClr val="000000"/>
                        </a:solidFill>
                        <a:effectLst/>
                        <a:latin typeface="Calibri" panose="020F0502020204030204" pitchFamily="34" charset="0"/>
                      </a:endParaRPr>
                    </a:p>
                  </a:txBody>
                  <a:tcPr marL="3810" marR="3810" marT="3810" marB="0" anchor="ctr"/>
                </a:tc>
                <a:tc>
                  <a:txBody>
                    <a:bodyPr/>
                    <a:lstStyle/>
                    <a:p>
                      <a:pPr algn="ctr" rtl="1" fontAlgn="ctr"/>
                      <a:r>
                        <a:rPr lang="he-IL" sz="1000" b="1" u="none" strike="noStrike" dirty="0">
                          <a:effectLst/>
                        </a:rPr>
                        <a:t>דוד</a:t>
                      </a:r>
                      <a:endParaRPr lang="he-IL" sz="1000" b="1" i="0" u="none" strike="noStrike" dirty="0">
                        <a:solidFill>
                          <a:srgbClr val="000000"/>
                        </a:solidFill>
                        <a:effectLst/>
                        <a:latin typeface="Arial" panose="020B0604020202020204" pitchFamily="34" charset="0"/>
                      </a:endParaRPr>
                    </a:p>
                  </a:txBody>
                  <a:tcPr marL="3810" marR="3810" marT="3810" marB="0" anchor="ctr"/>
                </a:tc>
                <a:extLst>
                  <a:ext uri="{0D108BD9-81ED-4DB2-BD59-A6C34878D82A}">
                    <a16:rowId xmlns:a16="http://schemas.microsoft.com/office/drawing/2014/main" val="10003"/>
                  </a:ext>
                </a:extLst>
              </a:tr>
              <a:tr h="260877">
                <a:tc>
                  <a:txBody>
                    <a:bodyPr/>
                    <a:lstStyle/>
                    <a:p>
                      <a:pPr algn="ctr" rtl="1" fontAlgn="ctr"/>
                      <a:r>
                        <a:rPr lang="en-US" sz="1000" b="1" u="none" strike="noStrike">
                          <a:effectLst/>
                        </a:rPr>
                        <a:t>28</a:t>
                      </a:r>
                      <a:endParaRPr lang="en-US" sz="1000" b="1" i="0" u="none" strike="noStrike">
                        <a:solidFill>
                          <a:srgbClr val="000000"/>
                        </a:solidFill>
                        <a:effectLst/>
                        <a:latin typeface="Calibri" panose="020F0502020204030204" pitchFamily="34" charset="0"/>
                      </a:endParaRPr>
                    </a:p>
                  </a:txBody>
                  <a:tcPr marL="3810" marR="3810" marT="3810" marB="0" anchor="ct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tc>
                <a:extLst>
                  <a:ext uri="{0D108BD9-81ED-4DB2-BD59-A6C34878D82A}">
                    <a16:rowId xmlns:a16="http://schemas.microsoft.com/office/drawing/2014/main" val="10004"/>
                  </a:ext>
                </a:extLst>
              </a:tr>
              <a:tr h="260877">
                <a:tc>
                  <a:txBody>
                    <a:bodyPr/>
                    <a:lstStyle/>
                    <a:p>
                      <a:pPr algn="ctr" rtl="1" fontAlgn="ctr"/>
                      <a:r>
                        <a:rPr lang="en-US" sz="1000" b="1" u="none" strike="noStrike">
                          <a:effectLst/>
                        </a:rPr>
                        <a:t>32</a:t>
                      </a:r>
                      <a:endParaRPr lang="en-US" sz="1000" b="1" i="0" u="none" strike="noStrike">
                        <a:solidFill>
                          <a:srgbClr val="000000"/>
                        </a:solidFill>
                        <a:effectLst/>
                        <a:latin typeface="Calibri" panose="020F0502020204030204" pitchFamily="34" charset="0"/>
                      </a:endParaRPr>
                    </a:p>
                  </a:txBody>
                  <a:tcPr marL="3810" marR="3810" marT="3810" marB="0" anchor="ct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tc>
                <a:extLst>
                  <a:ext uri="{0D108BD9-81ED-4DB2-BD59-A6C34878D82A}">
                    <a16:rowId xmlns:a16="http://schemas.microsoft.com/office/drawing/2014/main" val="10005"/>
                  </a:ext>
                </a:extLst>
              </a:tr>
              <a:tr h="260877">
                <a:tc>
                  <a:txBody>
                    <a:bodyPr/>
                    <a:lstStyle/>
                    <a:p>
                      <a:pPr algn="ctr" rtl="1" fontAlgn="ctr"/>
                      <a:r>
                        <a:rPr lang="en-US" sz="1000" b="1" u="none" strike="noStrike">
                          <a:effectLst/>
                        </a:rPr>
                        <a:t>2</a:t>
                      </a:r>
                      <a:endParaRPr lang="en-US" sz="1000" b="1" i="0" u="none" strike="noStrike">
                        <a:solidFill>
                          <a:srgbClr val="000000"/>
                        </a:solidFill>
                        <a:effectLst/>
                        <a:latin typeface="Calibri" panose="020F0502020204030204" pitchFamily="34" charset="0"/>
                      </a:endParaRPr>
                    </a:p>
                  </a:txBody>
                  <a:tcPr marL="3810" marR="3810" marT="3810" marB="0" anchor="ct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tc>
                <a:extLst>
                  <a:ext uri="{0D108BD9-81ED-4DB2-BD59-A6C34878D82A}">
                    <a16:rowId xmlns:a16="http://schemas.microsoft.com/office/drawing/2014/main" val="10006"/>
                  </a:ext>
                </a:extLst>
              </a:tr>
              <a:tr h="260877">
                <a:tc>
                  <a:txBody>
                    <a:bodyPr/>
                    <a:lstStyle/>
                    <a:p>
                      <a:pPr algn="ctr" rtl="1" fontAlgn="ctr"/>
                      <a:r>
                        <a:rPr lang="en-US" sz="1000" b="1" u="none" strike="noStrike">
                          <a:effectLst/>
                        </a:rPr>
                        <a:t>4</a:t>
                      </a:r>
                      <a:endParaRPr lang="en-US" sz="1000" b="1" i="0" u="none" strike="noStrike">
                        <a:solidFill>
                          <a:srgbClr val="000000"/>
                        </a:solidFill>
                        <a:effectLst/>
                        <a:latin typeface="Calibri" panose="020F0502020204030204" pitchFamily="34" charset="0"/>
                      </a:endParaRPr>
                    </a:p>
                  </a:txBody>
                  <a:tcPr marL="3810" marR="3810" marT="3810" marB="0" anchor="ct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tc>
                <a:extLst>
                  <a:ext uri="{0D108BD9-81ED-4DB2-BD59-A6C34878D82A}">
                    <a16:rowId xmlns:a16="http://schemas.microsoft.com/office/drawing/2014/main" val="10007"/>
                  </a:ext>
                </a:extLst>
              </a:tr>
              <a:tr h="260877">
                <a:tc>
                  <a:txBody>
                    <a:bodyPr/>
                    <a:lstStyle/>
                    <a:p>
                      <a:pPr algn="ctr" rtl="1" fontAlgn="ctr"/>
                      <a:r>
                        <a:rPr lang="en-US" sz="1000" b="1" u="none" strike="noStrike" dirty="0">
                          <a:effectLst/>
                        </a:rPr>
                        <a:t>10</a:t>
                      </a:r>
                      <a:endParaRPr lang="en-US" sz="10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tc>
                <a:extLst>
                  <a:ext uri="{0D108BD9-81ED-4DB2-BD59-A6C34878D82A}">
                    <a16:rowId xmlns:a16="http://schemas.microsoft.com/office/drawing/2014/main" val="10008"/>
                  </a:ext>
                </a:extLst>
              </a:tr>
              <a:tr h="260877">
                <a:tc>
                  <a:txBody>
                    <a:bodyPr/>
                    <a:lstStyle/>
                    <a:p>
                      <a:pPr algn="ctr" rtl="1" fontAlgn="ctr"/>
                      <a:r>
                        <a:rPr lang="en-US" sz="1000" b="1" u="none" strike="noStrike" dirty="0">
                          <a:effectLst/>
                        </a:rPr>
                        <a:t>18</a:t>
                      </a:r>
                      <a:endParaRPr lang="en-US" sz="10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tc>
                <a:extLst>
                  <a:ext uri="{0D108BD9-81ED-4DB2-BD59-A6C34878D82A}">
                    <a16:rowId xmlns:a16="http://schemas.microsoft.com/office/drawing/2014/main" val="10009"/>
                  </a:ext>
                </a:extLst>
              </a:tr>
              <a:tr h="260877">
                <a:tc>
                  <a:txBody>
                    <a:bodyPr/>
                    <a:lstStyle/>
                    <a:p>
                      <a:pPr algn="ctr" rtl="1" fontAlgn="ctr"/>
                      <a:r>
                        <a:rPr lang="en-US" sz="1000" b="1" u="none" strike="noStrike" dirty="0">
                          <a:effectLst/>
                        </a:rPr>
                        <a:t>30</a:t>
                      </a:r>
                      <a:endParaRPr lang="en-US" sz="10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tc>
                <a:extLst>
                  <a:ext uri="{0D108BD9-81ED-4DB2-BD59-A6C34878D82A}">
                    <a16:rowId xmlns:a16="http://schemas.microsoft.com/office/drawing/2014/main" val="10010"/>
                  </a:ext>
                </a:extLst>
              </a:tr>
              <a:tr h="260877">
                <a:tc>
                  <a:txBody>
                    <a:bodyPr/>
                    <a:lstStyle/>
                    <a:p>
                      <a:pPr algn="ctr" rtl="1" fontAlgn="ctr"/>
                      <a:r>
                        <a:rPr lang="en-US" sz="1000" b="1" u="none" strike="noStrike">
                          <a:effectLst/>
                        </a:rPr>
                        <a:t>6</a:t>
                      </a:r>
                      <a:endParaRPr lang="en-US" sz="1000" b="1" i="0" u="none" strike="noStrike">
                        <a:solidFill>
                          <a:srgbClr val="000000"/>
                        </a:solidFill>
                        <a:effectLst/>
                        <a:latin typeface="Calibri" panose="020F0502020204030204" pitchFamily="34" charset="0"/>
                      </a:endParaRPr>
                    </a:p>
                  </a:txBody>
                  <a:tcPr marL="3810" marR="3810" marT="3810" marB="0" anchor="ctr"/>
                </a:tc>
                <a:tc>
                  <a:txBody>
                    <a:bodyPr/>
                    <a:lstStyle/>
                    <a:p>
                      <a:pPr algn="ctr" rtl="1" fontAlgn="ctr"/>
                      <a:r>
                        <a:rPr lang="he-IL" sz="1000" b="1" u="none" strike="noStrike">
                          <a:effectLst/>
                        </a:rPr>
                        <a:t>מירית</a:t>
                      </a:r>
                      <a:endParaRPr lang="he-IL" sz="1000" b="1" i="0" u="none" strike="noStrike">
                        <a:solidFill>
                          <a:srgbClr val="000000"/>
                        </a:solidFill>
                        <a:effectLst/>
                        <a:latin typeface="Arial" panose="020B0604020202020204" pitchFamily="34" charset="0"/>
                      </a:endParaRPr>
                    </a:p>
                  </a:txBody>
                  <a:tcPr marL="3810" marR="3810" marT="3810" marB="0" anchor="ctr"/>
                </a:tc>
                <a:extLst>
                  <a:ext uri="{0D108BD9-81ED-4DB2-BD59-A6C34878D82A}">
                    <a16:rowId xmlns:a16="http://schemas.microsoft.com/office/drawing/2014/main" val="10011"/>
                  </a:ext>
                </a:extLst>
              </a:tr>
              <a:tr h="260877">
                <a:tc>
                  <a:txBody>
                    <a:bodyPr/>
                    <a:lstStyle/>
                    <a:p>
                      <a:pPr algn="ctr" rtl="1" fontAlgn="ctr"/>
                      <a:r>
                        <a:rPr lang="en-US" sz="1000" b="1" u="none" strike="noStrike">
                          <a:effectLst/>
                        </a:rPr>
                        <a:t>14</a:t>
                      </a:r>
                      <a:endParaRPr lang="en-US" sz="1000" b="1" i="0" u="none" strike="noStrike">
                        <a:solidFill>
                          <a:srgbClr val="000000"/>
                        </a:solidFill>
                        <a:effectLst/>
                        <a:latin typeface="Calibri" panose="020F0502020204030204" pitchFamily="34" charset="0"/>
                      </a:endParaRPr>
                    </a:p>
                  </a:txBody>
                  <a:tcPr marL="3810" marR="3810" marT="3810" marB="0" anchor="ctr"/>
                </a:tc>
                <a:tc>
                  <a:txBody>
                    <a:bodyPr/>
                    <a:lstStyle/>
                    <a:p>
                      <a:pPr algn="ctr" rtl="1" fontAlgn="ctr"/>
                      <a:r>
                        <a:rPr lang="he-IL" sz="1000" b="1" u="none" strike="noStrike">
                          <a:effectLst/>
                        </a:rPr>
                        <a:t>מירית</a:t>
                      </a:r>
                      <a:endParaRPr lang="he-IL" sz="1000" b="1" i="0" u="none" strike="noStrike">
                        <a:solidFill>
                          <a:srgbClr val="000000"/>
                        </a:solidFill>
                        <a:effectLst/>
                        <a:latin typeface="Arial" panose="020B0604020202020204" pitchFamily="34" charset="0"/>
                      </a:endParaRPr>
                    </a:p>
                  </a:txBody>
                  <a:tcPr marL="3810" marR="3810" marT="3810" marB="0" anchor="ctr"/>
                </a:tc>
                <a:extLst>
                  <a:ext uri="{0D108BD9-81ED-4DB2-BD59-A6C34878D82A}">
                    <a16:rowId xmlns:a16="http://schemas.microsoft.com/office/drawing/2014/main" val="10012"/>
                  </a:ext>
                </a:extLst>
              </a:tr>
              <a:tr h="260877">
                <a:tc>
                  <a:txBody>
                    <a:bodyPr/>
                    <a:lstStyle/>
                    <a:p>
                      <a:pPr algn="ctr" rtl="1" fontAlgn="ctr"/>
                      <a:r>
                        <a:rPr lang="en-US" sz="1000" b="1" u="none" strike="noStrike">
                          <a:effectLst/>
                        </a:rPr>
                        <a:t>26</a:t>
                      </a:r>
                      <a:endParaRPr lang="en-US" sz="1000" b="1" i="0" u="none" strike="noStrike">
                        <a:solidFill>
                          <a:srgbClr val="000000"/>
                        </a:solidFill>
                        <a:effectLst/>
                        <a:latin typeface="Calibri" panose="020F0502020204030204" pitchFamily="34" charset="0"/>
                      </a:endParaRPr>
                    </a:p>
                  </a:txBody>
                  <a:tcPr marL="3810" marR="3810" marT="3810" marB="0" anchor="ctr"/>
                </a:tc>
                <a:tc>
                  <a:txBody>
                    <a:bodyPr/>
                    <a:lstStyle/>
                    <a:p>
                      <a:pPr algn="ctr" rtl="1" fontAlgn="ctr"/>
                      <a:r>
                        <a:rPr lang="he-IL" sz="1000" b="1" u="none" strike="noStrike">
                          <a:effectLst/>
                        </a:rPr>
                        <a:t>מירית</a:t>
                      </a:r>
                      <a:endParaRPr lang="he-IL" sz="1000" b="1" i="0" u="none" strike="noStrike">
                        <a:solidFill>
                          <a:srgbClr val="000000"/>
                        </a:solidFill>
                        <a:effectLst/>
                        <a:latin typeface="Arial" panose="020B0604020202020204" pitchFamily="34" charset="0"/>
                      </a:endParaRPr>
                    </a:p>
                  </a:txBody>
                  <a:tcPr marL="3810" marR="3810" marT="3810" marB="0" anchor="ctr"/>
                </a:tc>
                <a:extLst>
                  <a:ext uri="{0D108BD9-81ED-4DB2-BD59-A6C34878D82A}">
                    <a16:rowId xmlns:a16="http://schemas.microsoft.com/office/drawing/2014/main" val="10013"/>
                  </a:ext>
                </a:extLst>
              </a:tr>
              <a:tr h="260877">
                <a:tc>
                  <a:txBody>
                    <a:bodyPr/>
                    <a:lstStyle/>
                    <a:p>
                      <a:pPr algn="ctr" rtl="1" fontAlgn="ctr"/>
                      <a:r>
                        <a:rPr lang="en-US" sz="1000" b="1" u="none" strike="noStrike">
                          <a:effectLst/>
                        </a:rPr>
                        <a:t>12</a:t>
                      </a:r>
                      <a:endParaRPr lang="en-US" sz="1000" b="1" i="0" u="none" strike="noStrike">
                        <a:solidFill>
                          <a:srgbClr val="000000"/>
                        </a:solidFill>
                        <a:effectLst/>
                        <a:latin typeface="Calibri" panose="020F0502020204030204" pitchFamily="34" charset="0"/>
                      </a:endParaRPr>
                    </a:p>
                  </a:txBody>
                  <a:tcPr marL="3810" marR="3810" marT="3810" marB="0" anchor="ctr"/>
                </a:tc>
                <a:tc>
                  <a:txBody>
                    <a:bodyPr/>
                    <a:lstStyle/>
                    <a:p>
                      <a:pPr algn="ctr" rtl="1" fontAlgn="ctr"/>
                      <a:r>
                        <a:rPr lang="he-IL" sz="1000" b="1" u="none" strike="noStrike">
                          <a:effectLst/>
                        </a:rPr>
                        <a:t>רני</a:t>
                      </a:r>
                      <a:endParaRPr lang="he-IL" sz="1000" b="1" i="0" u="none" strike="noStrike">
                        <a:solidFill>
                          <a:srgbClr val="000000"/>
                        </a:solidFill>
                        <a:effectLst/>
                        <a:latin typeface="Arial" panose="020B0604020202020204" pitchFamily="34" charset="0"/>
                      </a:endParaRPr>
                    </a:p>
                  </a:txBody>
                  <a:tcPr marL="3810" marR="3810" marT="3810" marB="0" anchor="ctr"/>
                </a:tc>
                <a:extLst>
                  <a:ext uri="{0D108BD9-81ED-4DB2-BD59-A6C34878D82A}">
                    <a16:rowId xmlns:a16="http://schemas.microsoft.com/office/drawing/2014/main" val="10014"/>
                  </a:ext>
                </a:extLst>
              </a:tr>
              <a:tr h="260877">
                <a:tc>
                  <a:txBody>
                    <a:bodyPr/>
                    <a:lstStyle/>
                    <a:p>
                      <a:pPr algn="ctr" rtl="1" fontAlgn="ctr"/>
                      <a:r>
                        <a:rPr lang="en-US" sz="1000" b="1" u="none" strike="noStrike">
                          <a:effectLst/>
                        </a:rPr>
                        <a:t>16</a:t>
                      </a:r>
                      <a:endParaRPr lang="en-US" sz="1000" b="1" i="0" u="none" strike="noStrike">
                        <a:solidFill>
                          <a:srgbClr val="000000"/>
                        </a:solidFill>
                        <a:effectLst/>
                        <a:latin typeface="Calibri" panose="020F0502020204030204" pitchFamily="34" charset="0"/>
                      </a:endParaRPr>
                    </a:p>
                  </a:txBody>
                  <a:tcPr marL="3810" marR="3810" marT="3810" marB="0" anchor="ctr"/>
                </a:tc>
                <a:tc>
                  <a:txBody>
                    <a:bodyPr/>
                    <a:lstStyle/>
                    <a:p>
                      <a:pPr algn="ctr" rtl="1" fontAlgn="ctr"/>
                      <a:r>
                        <a:rPr lang="he-IL" sz="1000" b="1" u="none" strike="noStrike">
                          <a:effectLst/>
                        </a:rPr>
                        <a:t>רני</a:t>
                      </a:r>
                      <a:endParaRPr lang="he-IL" sz="1000" b="1" i="0" u="none" strike="noStrike">
                        <a:solidFill>
                          <a:srgbClr val="000000"/>
                        </a:solidFill>
                        <a:effectLst/>
                        <a:latin typeface="Arial" panose="020B0604020202020204" pitchFamily="34" charset="0"/>
                      </a:endParaRPr>
                    </a:p>
                  </a:txBody>
                  <a:tcPr marL="3810" marR="3810" marT="3810" marB="0" anchor="ctr"/>
                </a:tc>
                <a:extLst>
                  <a:ext uri="{0D108BD9-81ED-4DB2-BD59-A6C34878D82A}">
                    <a16:rowId xmlns:a16="http://schemas.microsoft.com/office/drawing/2014/main" val="10015"/>
                  </a:ext>
                </a:extLst>
              </a:tr>
              <a:tr h="260877">
                <a:tc>
                  <a:txBody>
                    <a:bodyPr/>
                    <a:lstStyle/>
                    <a:p>
                      <a:pPr algn="ctr" rtl="1" fontAlgn="ctr"/>
                      <a:r>
                        <a:rPr lang="en-US" sz="1000" b="1" u="none" strike="noStrike">
                          <a:effectLst/>
                        </a:rPr>
                        <a:t>24</a:t>
                      </a:r>
                      <a:endParaRPr lang="en-US" sz="1000" b="1" i="0" u="none" strike="noStrike">
                        <a:solidFill>
                          <a:srgbClr val="000000"/>
                        </a:solidFill>
                        <a:effectLst/>
                        <a:latin typeface="Calibri" panose="020F0502020204030204" pitchFamily="34" charset="0"/>
                      </a:endParaRPr>
                    </a:p>
                  </a:txBody>
                  <a:tcPr marL="3810" marR="3810" marT="3810" marB="0" anchor="ctr"/>
                </a:tc>
                <a:tc>
                  <a:txBody>
                    <a:bodyPr/>
                    <a:lstStyle/>
                    <a:p>
                      <a:pPr algn="ctr" rtl="1" fontAlgn="ctr"/>
                      <a:r>
                        <a:rPr lang="he-IL" sz="1000" b="1" u="none" strike="noStrike" dirty="0">
                          <a:effectLst/>
                        </a:rPr>
                        <a:t>רני</a:t>
                      </a:r>
                      <a:endParaRPr lang="he-IL" sz="1000" b="1" i="0" u="none" strike="noStrike" dirty="0">
                        <a:solidFill>
                          <a:srgbClr val="000000"/>
                        </a:solidFill>
                        <a:effectLst/>
                        <a:latin typeface="Arial" panose="020B0604020202020204" pitchFamily="34" charset="0"/>
                      </a:endParaRPr>
                    </a:p>
                  </a:txBody>
                  <a:tcPr marL="3810" marR="3810" marT="3810" marB="0" anchor="ctr"/>
                </a:tc>
                <a:extLst>
                  <a:ext uri="{0D108BD9-81ED-4DB2-BD59-A6C34878D82A}">
                    <a16:rowId xmlns:a16="http://schemas.microsoft.com/office/drawing/2014/main" val="10016"/>
                  </a:ext>
                </a:extLst>
              </a:tr>
            </a:tbl>
          </a:graphicData>
        </a:graphic>
      </p:graphicFrame>
      <p:sp>
        <p:nvSpPr>
          <p:cNvPr id="19" name="TextBox 18"/>
          <p:cNvSpPr txBox="1"/>
          <p:nvPr/>
        </p:nvSpPr>
        <p:spPr>
          <a:xfrm>
            <a:off x="4473637" y="723119"/>
            <a:ext cx="2148409" cy="646331"/>
          </a:xfrm>
          <a:prstGeom prst="rect">
            <a:avLst/>
          </a:prstGeom>
          <a:noFill/>
        </p:spPr>
        <p:txBody>
          <a:bodyPr wrap="none" rtlCol="0">
            <a:spAutoFit/>
          </a:bodyPr>
          <a:lstStyle/>
          <a:p>
            <a:pPr algn="r" rtl="1"/>
            <a:r>
              <a:rPr lang="he-IL" dirty="0"/>
              <a:t>קובץ הופכי שם מרצה </a:t>
            </a:r>
          </a:p>
          <a:p>
            <a:pPr algn="ctr" rtl="1"/>
            <a:r>
              <a:rPr lang="he-IL" dirty="0"/>
              <a:t>בצורה טבלאית</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71542447"/>
              </p:ext>
            </p:extLst>
          </p:nvPr>
        </p:nvGraphicFramePr>
        <p:xfrm>
          <a:off x="7130760" y="1427962"/>
          <a:ext cx="1357240" cy="4886029"/>
        </p:xfrm>
        <a:graphic>
          <a:graphicData uri="http://schemas.openxmlformats.org/drawingml/2006/table">
            <a:tbl>
              <a:tblPr firstRow="1" firstCol="1" lastRow="1" lastCol="1" bandRow="1" bandCol="1">
                <a:tableStyleId>{5940675A-B579-460E-94D1-54222C63F5DA}</a:tableStyleId>
              </a:tblPr>
              <a:tblGrid>
                <a:gridCol w="678620">
                  <a:extLst>
                    <a:ext uri="{9D8B030D-6E8A-4147-A177-3AD203B41FA5}">
                      <a16:colId xmlns:a16="http://schemas.microsoft.com/office/drawing/2014/main" val="20000"/>
                    </a:ext>
                  </a:extLst>
                </a:gridCol>
                <a:gridCol w="678620">
                  <a:extLst>
                    <a:ext uri="{9D8B030D-6E8A-4147-A177-3AD203B41FA5}">
                      <a16:colId xmlns:a16="http://schemas.microsoft.com/office/drawing/2014/main" val="20001"/>
                    </a:ext>
                  </a:extLst>
                </a:gridCol>
              </a:tblGrid>
              <a:tr h="721821">
                <a:tc>
                  <a:txBody>
                    <a:bodyPr/>
                    <a:lstStyle/>
                    <a:p>
                      <a:pPr algn="ctr" rtl="1" fontAlgn="ctr"/>
                      <a:r>
                        <a:rPr lang="he-IL" sz="1000" u="none" strike="noStrike" dirty="0">
                          <a:effectLst/>
                        </a:rPr>
                        <a:t>קוד כנס (מפתח)</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tc>
                  <a:txBody>
                    <a:bodyPr/>
                    <a:lstStyle/>
                    <a:p>
                      <a:pPr algn="ctr" rtl="1" fontAlgn="ctr"/>
                      <a:r>
                        <a:rPr lang="he-IL" sz="1000" u="none" strike="noStrike" dirty="0">
                          <a:effectLst/>
                        </a:rPr>
                        <a:t>יום בשבוע</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extLst>
                  <a:ext uri="{0D108BD9-81ED-4DB2-BD59-A6C34878D82A}">
                    <a16:rowId xmlns:a16="http://schemas.microsoft.com/office/drawing/2014/main" val="10000"/>
                  </a:ext>
                </a:extLst>
              </a:tr>
              <a:tr h="260263">
                <a:tc>
                  <a:txBody>
                    <a:bodyPr/>
                    <a:lstStyle/>
                    <a:p>
                      <a:pPr algn="ctr" rtl="1" fontAlgn="ctr"/>
                      <a:r>
                        <a:rPr lang="en-US" sz="1000" b="1" u="none" strike="noStrike" dirty="0">
                          <a:effectLst/>
                        </a:rPr>
                        <a:t>2</a:t>
                      </a:r>
                      <a:endParaRPr lang="en-US" sz="10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rtl="1" fontAlgn="ctr"/>
                      <a:r>
                        <a:rPr lang="he-IL" sz="1000" b="1" u="none" strike="noStrike" dirty="0">
                          <a:effectLst/>
                        </a:rPr>
                        <a:t>א</a:t>
                      </a:r>
                      <a:endParaRPr lang="he-IL" sz="1000" b="1" i="0" u="none" strike="noStrike" dirty="0">
                        <a:solidFill>
                          <a:srgbClr val="000000"/>
                        </a:solidFill>
                        <a:effectLst/>
                        <a:latin typeface="Arial" panose="020B0604020202020204" pitchFamily="34" charset="0"/>
                      </a:endParaRPr>
                    </a:p>
                  </a:txBody>
                  <a:tcPr marL="3810" marR="3810" marT="3810" marB="0" anchor="ctr"/>
                </a:tc>
                <a:extLst>
                  <a:ext uri="{0D108BD9-81ED-4DB2-BD59-A6C34878D82A}">
                    <a16:rowId xmlns:a16="http://schemas.microsoft.com/office/drawing/2014/main" val="10001"/>
                  </a:ext>
                </a:extLst>
              </a:tr>
              <a:tr h="260263">
                <a:tc>
                  <a:txBody>
                    <a:bodyPr/>
                    <a:lstStyle/>
                    <a:p>
                      <a:pPr algn="ctr" rtl="1" fontAlgn="ctr"/>
                      <a:r>
                        <a:rPr lang="en-US" sz="1000" b="1" u="none" strike="noStrike">
                          <a:effectLst/>
                        </a:rPr>
                        <a:t>14</a:t>
                      </a:r>
                      <a:endParaRPr lang="en-US" sz="1000" b="1" i="0" u="none" strike="noStrike">
                        <a:solidFill>
                          <a:srgbClr val="000000"/>
                        </a:solidFill>
                        <a:effectLst/>
                        <a:latin typeface="Calibri" panose="020F0502020204030204" pitchFamily="34" charset="0"/>
                      </a:endParaRPr>
                    </a:p>
                  </a:txBody>
                  <a:tcPr marL="3810" marR="3810" marT="3810" marB="0" anchor="ctr"/>
                </a:tc>
                <a:tc>
                  <a:txBody>
                    <a:bodyPr/>
                    <a:lstStyle/>
                    <a:p>
                      <a:pPr algn="ctr" rtl="1" fontAlgn="ctr"/>
                      <a:r>
                        <a:rPr lang="he-IL" sz="1000" b="1" u="none" strike="noStrike">
                          <a:effectLst/>
                        </a:rPr>
                        <a:t>א</a:t>
                      </a:r>
                      <a:endParaRPr lang="he-IL" sz="1000" b="1" i="0" u="none" strike="noStrike">
                        <a:solidFill>
                          <a:srgbClr val="000000"/>
                        </a:solidFill>
                        <a:effectLst/>
                        <a:latin typeface="Arial" panose="020B0604020202020204" pitchFamily="34" charset="0"/>
                      </a:endParaRPr>
                    </a:p>
                  </a:txBody>
                  <a:tcPr marL="3810" marR="3810" marT="3810" marB="0" anchor="ctr"/>
                </a:tc>
                <a:extLst>
                  <a:ext uri="{0D108BD9-81ED-4DB2-BD59-A6C34878D82A}">
                    <a16:rowId xmlns:a16="http://schemas.microsoft.com/office/drawing/2014/main" val="10002"/>
                  </a:ext>
                </a:extLst>
              </a:tr>
              <a:tr h="260263">
                <a:tc>
                  <a:txBody>
                    <a:bodyPr/>
                    <a:lstStyle/>
                    <a:p>
                      <a:pPr algn="ctr" rtl="1" fontAlgn="ctr"/>
                      <a:r>
                        <a:rPr lang="en-US" sz="1000" b="1" u="none" strike="noStrike">
                          <a:effectLst/>
                        </a:rPr>
                        <a:t>24</a:t>
                      </a:r>
                      <a:endParaRPr lang="en-US" sz="1000" b="1" i="0" u="none" strike="noStrike">
                        <a:solidFill>
                          <a:srgbClr val="000000"/>
                        </a:solidFill>
                        <a:effectLst/>
                        <a:latin typeface="Calibri" panose="020F0502020204030204" pitchFamily="34" charset="0"/>
                      </a:endParaRPr>
                    </a:p>
                  </a:txBody>
                  <a:tcPr marL="3810" marR="3810" marT="3810" marB="0" anchor="ctr"/>
                </a:tc>
                <a:tc>
                  <a:txBody>
                    <a:bodyPr/>
                    <a:lstStyle/>
                    <a:p>
                      <a:pPr algn="ctr" rtl="1" fontAlgn="ctr"/>
                      <a:r>
                        <a:rPr lang="he-IL" sz="1000" b="1" u="none" strike="noStrike">
                          <a:effectLst/>
                        </a:rPr>
                        <a:t>א</a:t>
                      </a:r>
                      <a:endParaRPr lang="he-IL" sz="1000" b="1" i="0" u="none" strike="noStrike">
                        <a:solidFill>
                          <a:srgbClr val="000000"/>
                        </a:solidFill>
                        <a:effectLst/>
                        <a:latin typeface="Arial" panose="020B0604020202020204" pitchFamily="34" charset="0"/>
                      </a:endParaRPr>
                    </a:p>
                  </a:txBody>
                  <a:tcPr marL="3810" marR="3810" marT="3810" marB="0" anchor="ctr"/>
                </a:tc>
                <a:extLst>
                  <a:ext uri="{0D108BD9-81ED-4DB2-BD59-A6C34878D82A}">
                    <a16:rowId xmlns:a16="http://schemas.microsoft.com/office/drawing/2014/main" val="10003"/>
                  </a:ext>
                </a:extLst>
              </a:tr>
              <a:tr h="260263">
                <a:tc>
                  <a:txBody>
                    <a:bodyPr/>
                    <a:lstStyle/>
                    <a:p>
                      <a:pPr algn="ctr" rtl="1" fontAlgn="ctr"/>
                      <a:r>
                        <a:rPr lang="en-US" sz="1000" b="1" u="none" strike="noStrike">
                          <a:effectLst/>
                        </a:rPr>
                        <a:t>8</a:t>
                      </a:r>
                      <a:endParaRPr lang="en-US" sz="1000" b="1" i="0" u="none" strike="noStrike">
                        <a:solidFill>
                          <a:srgbClr val="000000"/>
                        </a:solidFill>
                        <a:effectLst/>
                        <a:latin typeface="Calibri" panose="020F0502020204030204" pitchFamily="34" charset="0"/>
                      </a:endParaRPr>
                    </a:p>
                  </a:txBody>
                  <a:tcPr marL="3810" marR="3810" marT="3810" marB="0" anchor="ct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tc>
                <a:extLst>
                  <a:ext uri="{0D108BD9-81ED-4DB2-BD59-A6C34878D82A}">
                    <a16:rowId xmlns:a16="http://schemas.microsoft.com/office/drawing/2014/main" val="10004"/>
                  </a:ext>
                </a:extLst>
              </a:tr>
              <a:tr h="260263">
                <a:tc>
                  <a:txBody>
                    <a:bodyPr/>
                    <a:lstStyle/>
                    <a:p>
                      <a:pPr algn="ctr" rtl="1" fontAlgn="ctr"/>
                      <a:r>
                        <a:rPr lang="en-US" sz="1000" b="1" u="none" strike="noStrike">
                          <a:effectLst/>
                        </a:rPr>
                        <a:t>18</a:t>
                      </a:r>
                      <a:endParaRPr lang="en-US" sz="1000" b="1" i="0" u="none" strike="noStrike">
                        <a:solidFill>
                          <a:srgbClr val="000000"/>
                        </a:solidFill>
                        <a:effectLst/>
                        <a:latin typeface="Calibri" panose="020F0502020204030204" pitchFamily="34" charset="0"/>
                      </a:endParaRPr>
                    </a:p>
                  </a:txBody>
                  <a:tcPr marL="3810" marR="3810" marT="3810" marB="0" anchor="ct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tc>
                <a:extLst>
                  <a:ext uri="{0D108BD9-81ED-4DB2-BD59-A6C34878D82A}">
                    <a16:rowId xmlns:a16="http://schemas.microsoft.com/office/drawing/2014/main" val="10005"/>
                  </a:ext>
                </a:extLst>
              </a:tr>
              <a:tr h="260263">
                <a:tc>
                  <a:txBody>
                    <a:bodyPr/>
                    <a:lstStyle/>
                    <a:p>
                      <a:pPr algn="ctr" rtl="1" fontAlgn="ctr"/>
                      <a:r>
                        <a:rPr lang="en-US" sz="1000" b="1" u="none" strike="noStrike">
                          <a:effectLst/>
                        </a:rPr>
                        <a:t>22</a:t>
                      </a:r>
                      <a:endParaRPr lang="en-US" sz="1000" b="1" i="0" u="none" strike="noStrike">
                        <a:solidFill>
                          <a:srgbClr val="000000"/>
                        </a:solidFill>
                        <a:effectLst/>
                        <a:latin typeface="Calibri" panose="020F0502020204030204" pitchFamily="34" charset="0"/>
                      </a:endParaRPr>
                    </a:p>
                  </a:txBody>
                  <a:tcPr marL="3810" marR="3810" marT="3810" marB="0" anchor="ct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tc>
                <a:extLst>
                  <a:ext uri="{0D108BD9-81ED-4DB2-BD59-A6C34878D82A}">
                    <a16:rowId xmlns:a16="http://schemas.microsoft.com/office/drawing/2014/main" val="10006"/>
                  </a:ext>
                </a:extLst>
              </a:tr>
              <a:tr h="260263">
                <a:tc>
                  <a:txBody>
                    <a:bodyPr/>
                    <a:lstStyle/>
                    <a:p>
                      <a:pPr algn="ctr" rtl="1" fontAlgn="ctr"/>
                      <a:r>
                        <a:rPr lang="en-US" sz="1000" b="1" u="none" strike="noStrike">
                          <a:effectLst/>
                        </a:rPr>
                        <a:t>26</a:t>
                      </a:r>
                      <a:endParaRPr lang="en-US" sz="1000" b="1" i="0" u="none" strike="noStrike">
                        <a:solidFill>
                          <a:srgbClr val="000000"/>
                        </a:solidFill>
                        <a:effectLst/>
                        <a:latin typeface="Calibri" panose="020F0502020204030204" pitchFamily="34" charset="0"/>
                      </a:endParaRPr>
                    </a:p>
                  </a:txBody>
                  <a:tcPr marL="3810" marR="3810" marT="3810" marB="0" anchor="ct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tc>
                <a:extLst>
                  <a:ext uri="{0D108BD9-81ED-4DB2-BD59-A6C34878D82A}">
                    <a16:rowId xmlns:a16="http://schemas.microsoft.com/office/drawing/2014/main" val="10007"/>
                  </a:ext>
                </a:extLst>
              </a:tr>
              <a:tr h="260263">
                <a:tc>
                  <a:txBody>
                    <a:bodyPr/>
                    <a:lstStyle/>
                    <a:p>
                      <a:pPr algn="ctr" rtl="1" fontAlgn="ctr"/>
                      <a:r>
                        <a:rPr lang="en-US" sz="1000" b="1" u="none" strike="noStrike">
                          <a:effectLst/>
                        </a:rPr>
                        <a:t>30</a:t>
                      </a:r>
                      <a:endParaRPr lang="en-US" sz="1000" b="1" i="0" u="none" strike="noStrike">
                        <a:solidFill>
                          <a:srgbClr val="000000"/>
                        </a:solidFill>
                        <a:effectLst/>
                        <a:latin typeface="Calibri" panose="020F0502020204030204" pitchFamily="34" charset="0"/>
                      </a:endParaRPr>
                    </a:p>
                  </a:txBody>
                  <a:tcPr marL="3810" marR="3810" marT="3810" marB="0" anchor="ct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tc>
                <a:extLst>
                  <a:ext uri="{0D108BD9-81ED-4DB2-BD59-A6C34878D82A}">
                    <a16:rowId xmlns:a16="http://schemas.microsoft.com/office/drawing/2014/main" val="10008"/>
                  </a:ext>
                </a:extLst>
              </a:tr>
              <a:tr h="260263">
                <a:tc>
                  <a:txBody>
                    <a:bodyPr/>
                    <a:lstStyle/>
                    <a:p>
                      <a:pPr algn="ctr" rtl="1" fontAlgn="ctr"/>
                      <a:r>
                        <a:rPr lang="en-US" sz="1000" b="1" u="none" strike="noStrike">
                          <a:effectLst/>
                        </a:rPr>
                        <a:t>4</a:t>
                      </a:r>
                      <a:endParaRPr lang="en-US" sz="1000" b="1" i="0" u="none" strike="noStrike">
                        <a:solidFill>
                          <a:srgbClr val="000000"/>
                        </a:solidFill>
                        <a:effectLst/>
                        <a:latin typeface="Calibri" panose="020F0502020204030204" pitchFamily="34" charset="0"/>
                      </a:endParaRPr>
                    </a:p>
                  </a:txBody>
                  <a:tcPr marL="3810" marR="3810" marT="3810" marB="0" anchor="ctr"/>
                </a:tc>
                <a:tc>
                  <a:txBody>
                    <a:bodyPr/>
                    <a:lstStyle/>
                    <a:p>
                      <a:pPr algn="ctr" rtl="1" fontAlgn="ctr"/>
                      <a:r>
                        <a:rPr lang="he-IL" sz="1000" b="1" u="none" strike="noStrike">
                          <a:effectLst/>
                        </a:rPr>
                        <a:t>ג</a:t>
                      </a:r>
                      <a:endParaRPr lang="he-IL" sz="1000" b="1" i="0" u="none" strike="noStrike">
                        <a:solidFill>
                          <a:srgbClr val="000000"/>
                        </a:solidFill>
                        <a:effectLst/>
                        <a:latin typeface="Arial" panose="020B0604020202020204" pitchFamily="34" charset="0"/>
                      </a:endParaRPr>
                    </a:p>
                  </a:txBody>
                  <a:tcPr marL="3810" marR="3810" marT="3810" marB="0" anchor="ctr"/>
                </a:tc>
                <a:extLst>
                  <a:ext uri="{0D108BD9-81ED-4DB2-BD59-A6C34878D82A}">
                    <a16:rowId xmlns:a16="http://schemas.microsoft.com/office/drawing/2014/main" val="10009"/>
                  </a:ext>
                </a:extLst>
              </a:tr>
              <a:tr h="260263">
                <a:tc>
                  <a:txBody>
                    <a:bodyPr/>
                    <a:lstStyle/>
                    <a:p>
                      <a:pPr algn="ctr" rtl="1" fontAlgn="ctr"/>
                      <a:r>
                        <a:rPr lang="en-US" sz="1000" b="1" u="none" strike="noStrike">
                          <a:effectLst/>
                        </a:rPr>
                        <a:t>10</a:t>
                      </a:r>
                      <a:endParaRPr lang="en-US" sz="1000" b="1" i="0" u="none" strike="noStrike">
                        <a:solidFill>
                          <a:srgbClr val="000000"/>
                        </a:solidFill>
                        <a:effectLst/>
                        <a:latin typeface="Calibri" panose="020F0502020204030204" pitchFamily="34" charset="0"/>
                      </a:endParaRPr>
                    </a:p>
                  </a:txBody>
                  <a:tcPr marL="3810" marR="3810" marT="3810" marB="0" anchor="ctr"/>
                </a:tc>
                <a:tc>
                  <a:txBody>
                    <a:bodyPr/>
                    <a:lstStyle/>
                    <a:p>
                      <a:pPr algn="ctr" rtl="1" fontAlgn="ctr"/>
                      <a:r>
                        <a:rPr lang="he-IL" sz="1000" b="1" u="none" strike="noStrike">
                          <a:effectLst/>
                        </a:rPr>
                        <a:t>ג</a:t>
                      </a:r>
                      <a:endParaRPr lang="he-IL" sz="1000" b="1" i="0" u="none" strike="noStrike">
                        <a:solidFill>
                          <a:srgbClr val="000000"/>
                        </a:solidFill>
                        <a:effectLst/>
                        <a:latin typeface="Arial" panose="020B0604020202020204" pitchFamily="34" charset="0"/>
                      </a:endParaRPr>
                    </a:p>
                  </a:txBody>
                  <a:tcPr marL="3810" marR="3810" marT="3810" marB="0" anchor="ctr"/>
                </a:tc>
                <a:extLst>
                  <a:ext uri="{0D108BD9-81ED-4DB2-BD59-A6C34878D82A}">
                    <a16:rowId xmlns:a16="http://schemas.microsoft.com/office/drawing/2014/main" val="10010"/>
                  </a:ext>
                </a:extLst>
              </a:tr>
              <a:tr h="260263">
                <a:tc>
                  <a:txBody>
                    <a:bodyPr/>
                    <a:lstStyle/>
                    <a:p>
                      <a:pPr algn="ctr" rtl="1" fontAlgn="ctr"/>
                      <a:r>
                        <a:rPr lang="en-US" sz="1000" b="1" u="none" strike="noStrike">
                          <a:effectLst/>
                        </a:rPr>
                        <a:t>12</a:t>
                      </a:r>
                      <a:endParaRPr lang="en-US" sz="1000" b="1" i="0" u="none" strike="noStrike">
                        <a:solidFill>
                          <a:srgbClr val="000000"/>
                        </a:solidFill>
                        <a:effectLst/>
                        <a:latin typeface="Calibri" panose="020F0502020204030204" pitchFamily="34" charset="0"/>
                      </a:endParaRPr>
                    </a:p>
                  </a:txBody>
                  <a:tcPr marL="3810" marR="3810" marT="3810" marB="0" anchor="ctr"/>
                </a:tc>
                <a:tc>
                  <a:txBody>
                    <a:bodyPr/>
                    <a:lstStyle/>
                    <a:p>
                      <a:pPr algn="ctr" rtl="1" fontAlgn="ctr"/>
                      <a:r>
                        <a:rPr lang="he-IL" sz="1000" b="1" u="none" strike="noStrike">
                          <a:effectLst/>
                        </a:rPr>
                        <a:t>ג</a:t>
                      </a:r>
                      <a:endParaRPr lang="he-IL" sz="1000" b="1" i="0" u="none" strike="noStrike">
                        <a:solidFill>
                          <a:srgbClr val="000000"/>
                        </a:solidFill>
                        <a:effectLst/>
                        <a:latin typeface="Arial" panose="020B0604020202020204" pitchFamily="34" charset="0"/>
                      </a:endParaRPr>
                    </a:p>
                  </a:txBody>
                  <a:tcPr marL="3810" marR="3810" marT="3810" marB="0" anchor="ctr"/>
                </a:tc>
                <a:extLst>
                  <a:ext uri="{0D108BD9-81ED-4DB2-BD59-A6C34878D82A}">
                    <a16:rowId xmlns:a16="http://schemas.microsoft.com/office/drawing/2014/main" val="10011"/>
                  </a:ext>
                </a:extLst>
              </a:tr>
              <a:tr h="260263">
                <a:tc>
                  <a:txBody>
                    <a:bodyPr/>
                    <a:lstStyle/>
                    <a:p>
                      <a:pPr algn="ctr" rtl="1" fontAlgn="ctr"/>
                      <a:r>
                        <a:rPr lang="en-US" sz="1000" b="1" u="none" strike="noStrike">
                          <a:effectLst/>
                        </a:rPr>
                        <a:t>16</a:t>
                      </a:r>
                      <a:endParaRPr lang="en-US" sz="1000" b="1" i="0" u="none" strike="noStrike">
                        <a:solidFill>
                          <a:srgbClr val="000000"/>
                        </a:solidFill>
                        <a:effectLst/>
                        <a:latin typeface="Calibri" panose="020F0502020204030204" pitchFamily="34" charset="0"/>
                      </a:endParaRPr>
                    </a:p>
                  </a:txBody>
                  <a:tcPr marL="3810" marR="3810" marT="3810" marB="0" anchor="ctr"/>
                </a:tc>
                <a:tc>
                  <a:txBody>
                    <a:bodyPr/>
                    <a:lstStyle/>
                    <a:p>
                      <a:pPr algn="ctr" rtl="1" fontAlgn="ctr"/>
                      <a:r>
                        <a:rPr lang="he-IL" sz="1000" b="1" u="none" strike="noStrike" dirty="0">
                          <a:effectLst/>
                        </a:rPr>
                        <a:t>ג</a:t>
                      </a:r>
                      <a:endParaRPr lang="he-IL" sz="1000" b="1" i="0" u="none" strike="noStrike" dirty="0">
                        <a:solidFill>
                          <a:srgbClr val="000000"/>
                        </a:solidFill>
                        <a:effectLst/>
                        <a:latin typeface="Arial" panose="020B0604020202020204" pitchFamily="34" charset="0"/>
                      </a:endParaRPr>
                    </a:p>
                  </a:txBody>
                  <a:tcPr marL="3810" marR="3810" marT="3810" marB="0" anchor="ctr"/>
                </a:tc>
                <a:extLst>
                  <a:ext uri="{0D108BD9-81ED-4DB2-BD59-A6C34878D82A}">
                    <a16:rowId xmlns:a16="http://schemas.microsoft.com/office/drawing/2014/main" val="10012"/>
                  </a:ext>
                </a:extLst>
              </a:tr>
              <a:tr h="260263">
                <a:tc>
                  <a:txBody>
                    <a:bodyPr/>
                    <a:lstStyle/>
                    <a:p>
                      <a:pPr algn="ctr" rtl="1" fontAlgn="ctr"/>
                      <a:r>
                        <a:rPr lang="en-US" sz="1000" b="1" u="none" strike="noStrike">
                          <a:effectLst/>
                        </a:rPr>
                        <a:t>32</a:t>
                      </a:r>
                      <a:endParaRPr lang="en-US" sz="1000" b="1" i="0" u="none" strike="noStrike">
                        <a:solidFill>
                          <a:srgbClr val="000000"/>
                        </a:solidFill>
                        <a:effectLst/>
                        <a:latin typeface="Calibri" panose="020F0502020204030204" pitchFamily="34" charset="0"/>
                      </a:endParaRPr>
                    </a:p>
                  </a:txBody>
                  <a:tcPr marL="3810" marR="3810" marT="3810" marB="0" anchor="ctr"/>
                </a:tc>
                <a:tc>
                  <a:txBody>
                    <a:bodyPr/>
                    <a:lstStyle/>
                    <a:p>
                      <a:pPr algn="ctr" rtl="1" fontAlgn="ctr"/>
                      <a:r>
                        <a:rPr lang="he-IL" sz="1000" b="1" u="none" strike="noStrike">
                          <a:effectLst/>
                        </a:rPr>
                        <a:t>ג</a:t>
                      </a:r>
                      <a:endParaRPr lang="he-IL" sz="1000" b="1" i="0" u="none" strike="noStrike">
                        <a:solidFill>
                          <a:srgbClr val="000000"/>
                        </a:solidFill>
                        <a:effectLst/>
                        <a:latin typeface="Arial" panose="020B0604020202020204" pitchFamily="34" charset="0"/>
                      </a:endParaRPr>
                    </a:p>
                  </a:txBody>
                  <a:tcPr marL="3810" marR="3810" marT="3810" marB="0" anchor="ctr"/>
                </a:tc>
                <a:extLst>
                  <a:ext uri="{0D108BD9-81ED-4DB2-BD59-A6C34878D82A}">
                    <a16:rowId xmlns:a16="http://schemas.microsoft.com/office/drawing/2014/main" val="10013"/>
                  </a:ext>
                </a:extLst>
              </a:tr>
              <a:tr h="260263">
                <a:tc>
                  <a:txBody>
                    <a:bodyPr/>
                    <a:lstStyle/>
                    <a:p>
                      <a:pPr algn="ctr" rtl="1" fontAlgn="ctr"/>
                      <a:r>
                        <a:rPr lang="en-US" sz="1000" b="1" u="none" strike="noStrike">
                          <a:effectLst/>
                        </a:rPr>
                        <a:t>6</a:t>
                      </a:r>
                      <a:endParaRPr lang="en-US" sz="1000" b="1" i="0" u="none" strike="noStrike">
                        <a:solidFill>
                          <a:srgbClr val="000000"/>
                        </a:solidFill>
                        <a:effectLst/>
                        <a:latin typeface="Calibri" panose="020F0502020204030204" pitchFamily="34" charset="0"/>
                      </a:endParaRPr>
                    </a:p>
                  </a:txBody>
                  <a:tcPr marL="3810" marR="3810" marT="3810" marB="0" anchor="ctr"/>
                </a:tc>
                <a:tc>
                  <a:txBody>
                    <a:bodyPr/>
                    <a:lstStyle/>
                    <a:p>
                      <a:pPr algn="ctr" rtl="1" fontAlgn="ctr"/>
                      <a:r>
                        <a:rPr lang="he-IL" sz="1000" b="1" u="none" strike="noStrike">
                          <a:effectLst/>
                        </a:rPr>
                        <a:t>ד</a:t>
                      </a:r>
                      <a:endParaRPr lang="he-IL" sz="1000" b="1" i="0" u="none" strike="noStrike">
                        <a:solidFill>
                          <a:srgbClr val="000000"/>
                        </a:solidFill>
                        <a:effectLst/>
                        <a:latin typeface="Arial" panose="020B0604020202020204" pitchFamily="34" charset="0"/>
                      </a:endParaRPr>
                    </a:p>
                  </a:txBody>
                  <a:tcPr marL="3810" marR="3810" marT="3810" marB="0" anchor="ctr"/>
                </a:tc>
                <a:extLst>
                  <a:ext uri="{0D108BD9-81ED-4DB2-BD59-A6C34878D82A}">
                    <a16:rowId xmlns:a16="http://schemas.microsoft.com/office/drawing/2014/main" val="10014"/>
                  </a:ext>
                </a:extLst>
              </a:tr>
              <a:tr h="260263">
                <a:tc>
                  <a:txBody>
                    <a:bodyPr/>
                    <a:lstStyle/>
                    <a:p>
                      <a:pPr algn="ctr" rtl="1" fontAlgn="ctr"/>
                      <a:r>
                        <a:rPr lang="en-US" sz="1000" b="1" u="none" strike="noStrike">
                          <a:effectLst/>
                        </a:rPr>
                        <a:t>20</a:t>
                      </a:r>
                      <a:endParaRPr lang="en-US" sz="1000" b="1" i="0" u="none" strike="noStrike">
                        <a:solidFill>
                          <a:srgbClr val="000000"/>
                        </a:solidFill>
                        <a:effectLst/>
                        <a:latin typeface="Calibri" panose="020F0502020204030204" pitchFamily="34" charset="0"/>
                      </a:endParaRPr>
                    </a:p>
                  </a:txBody>
                  <a:tcPr marL="3810" marR="3810" marT="3810" marB="0" anchor="ctr"/>
                </a:tc>
                <a:tc>
                  <a:txBody>
                    <a:bodyPr/>
                    <a:lstStyle/>
                    <a:p>
                      <a:pPr algn="ctr" rtl="1" fontAlgn="ctr"/>
                      <a:r>
                        <a:rPr lang="he-IL" sz="1000" b="1" u="none" strike="noStrike">
                          <a:effectLst/>
                        </a:rPr>
                        <a:t>ד</a:t>
                      </a:r>
                      <a:endParaRPr lang="he-IL" sz="1000" b="1" i="0" u="none" strike="noStrike">
                        <a:solidFill>
                          <a:srgbClr val="000000"/>
                        </a:solidFill>
                        <a:effectLst/>
                        <a:latin typeface="Arial" panose="020B0604020202020204" pitchFamily="34" charset="0"/>
                      </a:endParaRPr>
                    </a:p>
                  </a:txBody>
                  <a:tcPr marL="3810" marR="3810" marT="3810" marB="0" anchor="ctr"/>
                </a:tc>
                <a:extLst>
                  <a:ext uri="{0D108BD9-81ED-4DB2-BD59-A6C34878D82A}">
                    <a16:rowId xmlns:a16="http://schemas.microsoft.com/office/drawing/2014/main" val="10015"/>
                  </a:ext>
                </a:extLst>
              </a:tr>
              <a:tr h="260263">
                <a:tc>
                  <a:txBody>
                    <a:bodyPr/>
                    <a:lstStyle/>
                    <a:p>
                      <a:pPr algn="ctr" rtl="1" fontAlgn="ctr"/>
                      <a:r>
                        <a:rPr lang="en-US" sz="1000" b="1" u="none" strike="noStrike">
                          <a:effectLst/>
                        </a:rPr>
                        <a:t>28</a:t>
                      </a:r>
                      <a:endParaRPr lang="en-US" sz="1000" b="1" i="0" u="none" strike="noStrike">
                        <a:solidFill>
                          <a:srgbClr val="000000"/>
                        </a:solidFill>
                        <a:effectLst/>
                        <a:latin typeface="Calibri" panose="020F0502020204030204" pitchFamily="34" charset="0"/>
                      </a:endParaRPr>
                    </a:p>
                  </a:txBody>
                  <a:tcPr marL="3810" marR="3810" marT="3810" marB="0" anchor="ctr"/>
                </a:tc>
                <a:tc>
                  <a:txBody>
                    <a:bodyPr/>
                    <a:lstStyle/>
                    <a:p>
                      <a:pPr algn="ctr" rtl="1" fontAlgn="ctr"/>
                      <a:r>
                        <a:rPr lang="he-IL" sz="1000" b="1" u="none" strike="noStrike" dirty="0">
                          <a:effectLst/>
                        </a:rPr>
                        <a:t>ה</a:t>
                      </a:r>
                      <a:endParaRPr lang="he-IL" sz="1000" b="1" i="0" u="none" strike="noStrike" dirty="0">
                        <a:solidFill>
                          <a:srgbClr val="000000"/>
                        </a:solidFill>
                        <a:effectLst/>
                        <a:latin typeface="Arial" panose="020B0604020202020204" pitchFamily="34" charset="0"/>
                      </a:endParaRPr>
                    </a:p>
                  </a:txBody>
                  <a:tcPr marL="3810" marR="3810" marT="3810" marB="0" anchor="ctr"/>
                </a:tc>
                <a:extLst>
                  <a:ext uri="{0D108BD9-81ED-4DB2-BD59-A6C34878D82A}">
                    <a16:rowId xmlns:a16="http://schemas.microsoft.com/office/drawing/2014/main" val="10016"/>
                  </a:ext>
                </a:extLst>
              </a:tr>
            </a:tbl>
          </a:graphicData>
        </a:graphic>
      </p:graphicFrame>
      <p:sp>
        <p:nvSpPr>
          <p:cNvPr id="21" name="TextBox 20"/>
          <p:cNvSpPr txBox="1"/>
          <p:nvPr/>
        </p:nvSpPr>
        <p:spPr>
          <a:xfrm>
            <a:off x="6809192" y="761682"/>
            <a:ext cx="2122697" cy="646331"/>
          </a:xfrm>
          <a:prstGeom prst="rect">
            <a:avLst/>
          </a:prstGeom>
          <a:noFill/>
        </p:spPr>
        <p:txBody>
          <a:bodyPr wrap="none" rtlCol="0">
            <a:spAutoFit/>
          </a:bodyPr>
          <a:lstStyle/>
          <a:p>
            <a:pPr algn="r" rtl="1"/>
            <a:r>
              <a:rPr lang="he-IL" dirty="0"/>
              <a:t>קובץ הופכי יום בשבוע</a:t>
            </a:r>
          </a:p>
          <a:p>
            <a:pPr algn="ctr" rtl="1"/>
            <a:r>
              <a:rPr lang="he-IL" dirty="0"/>
              <a:t>בצורה טבלאית</a:t>
            </a:r>
            <a:endParaRPr lang="en-US" dirty="0"/>
          </a:p>
        </p:txBody>
      </p:sp>
      <p:sp>
        <p:nvSpPr>
          <p:cNvPr id="2" name="TextBox 1"/>
          <p:cNvSpPr txBox="1"/>
          <p:nvPr/>
        </p:nvSpPr>
        <p:spPr>
          <a:xfrm>
            <a:off x="8755564" y="1723412"/>
            <a:ext cx="3266466" cy="872034"/>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dirty="0"/>
              <a:t>מיון ראשי לפי השדה המשני</a:t>
            </a:r>
          </a:p>
          <a:p>
            <a:pPr marL="285750" indent="-285750" algn="r" rtl="1">
              <a:lnSpc>
                <a:spcPct val="150000"/>
              </a:lnSpc>
              <a:buFont typeface="Arial" panose="020B0604020202020204" pitchFamily="34" charset="0"/>
              <a:buChar char="•"/>
            </a:pPr>
            <a:r>
              <a:rPr lang="he-IL" dirty="0"/>
              <a:t>מיון משני לפי המפתח</a:t>
            </a:r>
          </a:p>
        </p:txBody>
      </p:sp>
    </p:spTree>
    <p:extLst>
      <p:ext uri="{BB962C8B-B14F-4D97-AF65-F5344CB8AC3E}">
        <p14:creationId xmlns:p14="http://schemas.microsoft.com/office/powerpoint/2010/main" val="1681451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760511855"/>
              </p:ext>
            </p:extLst>
          </p:nvPr>
        </p:nvGraphicFramePr>
        <p:xfrm>
          <a:off x="110541" y="1540696"/>
          <a:ext cx="1110747" cy="4886027"/>
        </p:xfrm>
        <a:graphic>
          <a:graphicData uri="http://schemas.openxmlformats.org/drawingml/2006/table">
            <a:tbl>
              <a:tblPr firstRow="1" firstCol="1" lastRow="1" lastCol="1" bandRow="1" bandCol="1">
                <a:tableStyleId>{5940675A-B579-460E-94D1-54222C63F5DA}</a:tableStyleId>
              </a:tblPr>
              <a:tblGrid>
                <a:gridCol w="415553">
                  <a:extLst>
                    <a:ext uri="{9D8B030D-6E8A-4147-A177-3AD203B41FA5}">
                      <a16:colId xmlns:a16="http://schemas.microsoft.com/office/drawing/2014/main" val="20000"/>
                    </a:ext>
                  </a:extLst>
                </a:gridCol>
                <a:gridCol w="695194">
                  <a:extLst>
                    <a:ext uri="{9D8B030D-6E8A-4147-A177-3AD203B41FA5}">
                      <a16:colId xmlns:a16="http://schemas.microsoft.com/office/drawing/2014/main" val="20001"/>
                    </a:ext>
                  </a:extLst>
                </a:gridCol>
              </a:tblGrid>
              <a:tr h="711995">
                <a:tc>
                  <a:txBody>
                    <a:bodyPr/>
                    <a:lstStyle/>
                    <a:p>
                      <a:pPr algn="ctr" rtl="1" fontAlgn="ctr"/>
                      <a:r>
                        <a:rPr lang="he-IL" sz="1000" u="none" strike="noStrike" dirty="0">
                          <a:effectLst/>
                        </a:rPr>
                        <a:t>קוד כנס (מפתח)</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tc>
                  <a:txBody>
                    <a:bodyPr/>
                    <a:lstStyle/>
                    <a:p>
                      <a:pPr algn="ctr" rtl="1" fontAlgn="ctr"/>
                      <a:r>
                        <a:rPr lang="he-IL" sz="1000" u="none" strike="noStrike" dirty="0">
                          <a:effectLst/>
                        </a:rPr>
                        <a:t>שם המרצה בכנס</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extLst>
                  <a:ext uri="{0D108BD9-81ED-4DB2-BD59-A6C34878D82A}">
                    <a16:rowId xmlns:a16="http://schemas.microsoft.com/office/drawing/2014/main" val="10000"/>
                  </a:ext>
                </a:extLst>
              </a:tr>
              <a:tr h="260877">
                <a:tc>
                  <a:txBody>
                    <a:bodyPr/>
                    <a:lstStyle/>
                    <a:p>
                      <a:pPr algn="ctr" rtl="1" fontAlgn="ctr"/>
                      <a:r>
                        <a:rPr lang="en-US" sz="1000" b="1" u="none" strike="noStrike">
                          <a:effectLst/>
                        </a:rPr>
                        <a:t>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דוד</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1"/>
                  </a:ext>
                </a:extLst>
              </a:tr>
              <a:tr h="260877">
                <a:tc>
                  <a:txBody>
                    <a:bodyPr/>
                    <a:lstStyle/>
                    <a:p>
                      <a:pPr algn="ctr" rtl="1" fontAlgn="ctr"/>
                      <a:r>
                        <a:rPr lang="en-US" sz="1000" b="1" u="none" strike="noStrike">
                          <a:effectLst/>
                        </a:rPr>
                        <a:t>20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2"/>
                  </a:ext>
                </a:extLst>
              </a:tr>
              <a:tr h="260877">
                <a:tc>
                  <a:txBody>
                    <a:bodyPr/>
                    <a:lstStyle/>
                    <a:p>
                      <a:pPr algn="ctr" rtl="1" fontAlgn="ctr"/>
                      <a:r>
                        <a:rPr lang="en-US" sz="1000" b="1" u="none" strike="noStrike">
                          <a:effectLst/>
                        </a:rPr>
                        <a:t>22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דוד</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3"/>
                  </a:ext>
                </a:extLst>
              </a:tr>
              <a:tr h="260877">
                <a:tc>
                  <a:txBody>
                    <a:bodyPr/>
                    <a:lstStyle/>
                    <a:p>
                      <a:pPr algn="ctr" rtl="1" fontAlgn="ctr"/>
                      <a:r>
                        <a:rPr lang="en-US" sz="1000" b="1" u="none" strike="noStrike">
                          <a:effectLst/>
                        </a:rPr>
                        <a:t>28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4"/>
                  </a:ext>
                </a:extLst>
              </a:tr>
              <a:tr h="260877">
                <a:tc>
                  <a:txBody>
                    <a:bodyPr/>
                    <a:lstStyle/>
                    <a:p>
                      <a:pPr algn="ctr" rtl="1" fontAlgn="ctr"/>
                      <a:r>
                        <a:rPr lang="en-US" sz="1000" b="1" u="none" strike="noStrike">
                          <a:effectLst/>
                        </a:rPr>
                        <a:t>32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5"/>
                  </a:ext>
                </a:extLst>
              </a:tr>
              <a:tr h="260877">
                <a:tc>
                  <a:txBody>
                    <a:bodyPr/>
                    <a:lstStyle/>
                    <a:p>
                      <a:pPr algn="ctr" rtl="1" fontAlgn="ctr"/>
                      <a:r>
                        <a:rPr lang="en-US" sz="1000" b="1" u="none" strike="noStrike">
                          <a:effectLst/>
                        </a:rPr>
                        <a:t>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6"/>
                  </a:ext>
                </a:extLst>
              </a:tr>
              <a:tr h="260877">
                <a:tc>
                  <a:txBody>
                    <a:bodyPr/>
                    <a:lstStyle/>
                    <a:p>
                      <a:pPr algn="ctr" rtl="1" fontAlgn="ctr"/>
                      <a:r>
                        <a:rPr lang="en-US" sz="1000" b="1" u="none" strike="noStrike">
                          <a:effectLst/>
                        </a:rPr>
                        <a:t>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7"/>
                  </a:ext>
                </a:extLst>
              </a:tr>
              <a:tr h="260877">
                <a:tc>
                  <a:txBody>
                    <a:bodyPr/>
                    <a:lstStyle/>
                    <a:p>
                      <a:pPr algn="ctr" rtl="1" fontAlgn="ctr"/>
                      <a:r>
                        <a:rPr lang="en-US" sz="1000" b="1" u="none" strike="noStrike">
                          <a:effectLst/>
                        </a:rPr>
                        <a:t>10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8"/>
                  </a:ext>
                </a:extLst>
              </a:tr>
              <a:tr h="260877">
                <a:tc>
                  <a:txBody>
                    <a:bodyPr/>
                    <a:lstStyle/>
                    <a:p>
                      <a:pPr algn="ctr" rtl="1" fontAlgn="ctr"/>
                      <a:r>
                        <a:rPr lang="en-US" sz="1000" b="1" u="none" strike="noStrike">
                          <a:effectLst/>
                        </a:rPr>
                        <a:t>18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9"/>
                  </a:ext>
                </a:extLst>
              </a:tr>
              <a:tr h="260877">
                <a:tc>
                  <a:txBody>
                    <a:bodyPr/>
                    <a:lstStyle/>
                    <a:p>
                      <a:pPr algn="ctr" rtl="1" fontAlgn="ctr"/>
                      <a:r>
                        <a:rPr lang="en-US" sz="1000" b="1" u="none" strike="noStrike">
                          <a:effectLst/>
                        </a:rPr>
                        <a:t>30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0"/>
                  </a:ext>
                </a:extLst>
              </a:tr>
              <a:tr h="260877">
                <a:tc>
                  <a:txBody>
                    <a:bodyPr/>
                    <a:lstStyle/>
                    <a:p>
                      <a:pPr algn="ctr" rtl="1" fontAlgn="ctr"/>
                      <a:r>
                        <a:rPr lang="en-US" sz="1000" b="1" u="none" strike="noStrike">
                          <a:effectLst/>
                        </a:rPr>
                        <a:t>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מירית</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1"/>
                  </a:ext>
                </a:extLst>
              </a:tr>
              <a:tr h="260877">
                <a:tc>
                  <a:txBody>
                    <a:bodyPr/>
                    <a:lstStyle/>
                    <a:p>
                      <a:pPr algn="ctr" rtl="1" fontAlgn="ctr"/>
                      <a:r>
                        <a:rPr lang="en-US" sz="1000" b="1" u="none" strike="noStrike">
                          <a:effectLst/>
                        </a:rPr>
                        <a:t>14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מירית</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2"/>
                  </a:ext>
                </a:extLst>
              </a:tr>
              <a:tr h="260877">
                <a:tc>
                  <a:txBody>
                    <a:bodyPr/>
                    <a:lstStyle/>
                    <a:p>
                      <a:pPr algn="ctr" rtl="1" fontAlgn="ctr"/>
                      <a:r>
                        <a:rPr lang="en-US" sz="1000" b="1" u="none" strike="noStrike">
                          <a:effectLst/>
                        </a:rPr>
                        <a:t>26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מירית</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3"/>
                  </a:ext>
                </a:extLst>
              </a:tr>
              <a:tr h="260877">
                <a:tc>
                  <a:txBody>
                    <a:bodyPr/>
                    <a:lstStyle/>
                    <a:p>
                      <a:pPr algn="ctr" rtl="1" fontAlgn="ctr"/>
                      <a:r>
                        <a:rPr lang="en-US" sz="1000" b="1" u="none" strike="noStrike">
                          <a:effectLst/>
                        </a:rPr>
                        <a:t>12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רני</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4"/>
                  </a:ext>
                </a:extLst>
              </a:tr>
              <a:tr h="260877">
                <a:tc>
                  <a:txBody>
                    <a:bodyPr/>
                    <a:lstStyle/>
                    <a:p>
                      <a:pPr algn="ctr" rtl="1" fontAlgn="ctr"/>
                      <a:r>
                        <a:rPr lang="en-US" sz="1000" b="1" u="none" strike="noStrike">
                          <a:effectLst/>
                        </a:rPr>
                        <a:t>16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רני</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5"/>
                  </a:ext>
                </a:extLst>
              </a:tr>
              <a:tr h="260877">
                <a:tc>
                  <a:txBody>
                    <a:bodyPr/>
                    <a:lstStyle/>
                    <a:p>
                      <a:pPr algn="ctr" rtl="1" fontAlgn="ctr"/>
                      <a:r>
                        <a:rPr lang="en-US" sz="1000" b="1" u="none" strike="noStrike">
                          <a:effectLst/>
                        </a:rPr>
                        <a:t>24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רני</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6"/>
                  </a:ext>
                </a:extLst>
              </a:tr>
            </a:tbl>
          </a:graphicData>
        </a:graphic>
      </p:graphicFrame>
      <p:sp>
        <p:nvSpPr>
          <p:cNvPr id="19" name="TextBox 18"/>
          <p:cNvSpPr txBox="1"/>
          <p:nvPr/>
        </p:nvSpPr>
        <p:spPr>
          <a:xfrm>
            <a:off x="-82047" y="1003875"/>
            <a:ext cx="1495922" cy="461665"/>
          </a:xfrm>
          <a:prstGeom prst="rect">
            <a:avLst/>
          </a:prstGeom>
          <a:noFill/>
        </p:spPr>
        <p:txBody>
          <a:bodyPr wrap="none" rtlCol="0">
            <a:spAutoFit/>
          </a:bodyPr>
          <a:lstStyle/>
          <a:p>
            <a:pPr algn="r" rtl="1"/>
            <a:r>
              <a:rPr lang="he-IL" sz="1200" dirty="0"/>
              <a:t>קובץ הופכי שם מרצה </a:t>
            </a:r>
          </a:p>
          <a:p>
            <a:pPr algn="ctr" rtl="1"/>
            <a:r>
              <a:rPr lang="he-IL" sz="1200" dirty="0"/>
              <a:t>בצורה טבלאית</a:t>
            </a:r>
            <a:endParaRPr lang="en-US" sz="1200" dirty="0"/>
          </a:p>
        </p:txBody>
      </p:sp>
      <p:graphicFrame>
        <p:nvGraphicFramePr>
          <p:cNvPr id="13" name="Table 12"/>
          <p:cNvGraphicFramePr>
            <a:graphicFrameLocks noGrp="1"/>
          </p:cNvGraphicFramePr>
          <p:nvPr>
            <p:extLst>
              <p:ext uri="{D42A27DB-BD31-4B8C-83A1-F6EECF244321}">
                <p14:modId xmlns:p14="http://schemas.microsoft.com/office/powerpoint/2010/main" val="2769070595"/>
              </p:ext>
            </p:extLst>
          </p:nvPr>
        </p:nvGraphicFramePr>
        <p:xfrm>
          <a:off x="6569999" y="4064323"/>
          <a:ext cx="2574000" cy="914400"/>
        </p:xfrm>
        <a:graphic>
          <a:graphicData uri="http://schemas.openxmlformats.org/drawingml/2006/table">
            <a:tbl>
              <a:tblPr firstRow="1" bandRow="1">
                <a:tableStyleId>{5C22544A-7EE6-4342-B048-85BDC9FD1C3A}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379440">
                  <a:extLst>
                    <a:ext uri="{9D8B030D-6E8A-4147-A177-3AD203B41FA5}">
                      <a16:colId xmlns:a16="http://schemas.microsoft.com/office/drawing/2014/main" val="20004"/>
                    </a:ext>
                  </a:extLst>
                </a:gridCol>
              </a:tblGrid>
              <a:tr h="267415">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r>
                        <a:rPr lang="he-IL" sz="1200" b="0" dirty="0"/>
                        <a:t>מירית</a:t>
                      </a:r>
                      <a:endParaRPr lang="en-US" sz="1200" b="0" dirty="0"/>
                    </a:p>
                  </a:txBody>
                  <a:tcPr/>
                </a:tc>
                <a:tc>
                  <a:txBody>
                    <a:bodyPr/>
                    <a:lstStyle/>
                    <a:p>
                      <a:r>
                        <a:rPr lang="he-IL" sz="1200" b="0" dirty="0"/>
                        <a:t>מירית</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18</a:t>
                      </a:r>
                    </a:p>
                  </a:txBody>
                  <a:tcPr/>
                </a:tc>
                <a:tc>
                  <a:txBody>
                    <a:bodyPr/>
                    <a:lstStyle/>
                    <a:p>
                      <a:r>
                        <a:rPr lang="en-US" sz="1400" dirty="0"/>
                        <a:t>30</a:t>
                      </a:r>
                    </a:p>
                  </a:txBody>
                  <a:tcPr/>
                </a:tc>
                <a:tc>
                  <a:txBody>
                    <a:bodyPr/>
                    <a:lstStyle/>
                    <a:p>
                      <a:r>
                        <a:rPr lang="en-US" sz="1400" dirty="0"/>
                        <a:t>6</a:t>
                      </a:r>
                    </a:p>
                  </a:txBody>
                  <a:tcPr/>
                </a:tc>
                <a:tc>
                  <a:txBody>
                    <a:bodyPr/>
                    <a:lstStyle/>
                    <a:p>
                      <a:r>
                        <a:rPr lang="en-US" sz="1400" dirty="0"/>
                        <a:t>14</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6/1</a:t>
                      </a:r>
                    </a:p>
                  </a:txBody>
                  <a:tcPr/>
                </a:tc>
                <a:tc>
                  <a:txBody>
                    <a:bodyPr/>
                    <a:lstStyle/>
                    <a:p>
                      <a:r>
                        <a:rPr lang="en-US" sz="1400" dirty="0"/>
                        <a:t>5/2</a:t>
                      </a:r>
                    </a:p>
                  </a:txBody>
                  <a:tcPr/>
                </a:tc>
                <a:tc>
                  <a:txBody>
                    <a:bodyPr/>
                    <a:lstStyle/>
                    <a:p>
                      <a:r>
                        <a:rPr lang="en-US" sz="1400" dirty="0"/>
                        <a:t>3/2</a:t>
                      </a:r>
                    </a:p>
                  </a:txBody>
                  <a:tcPr/>
                </a:tc>
                <a:tc>
                  <a:txBody>
                    <a:bodyPr/>
                    <a:lstStyle/>
                    <a:p>
                      <a:r>
                        <a:rPr lang="en-US" sz="1400" dirty="0"/>
                        <a:t>6/2</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532570968"/>
              </p:ext>
            </p:extLst>
          </p:nvPr>
        </p:nvGraphicFramePr>
        <p:xfrm>
          <a:off x="1340383" y="4064323"/>
          <a:ext cx="2329745" cy="914400"/>
        </p:xfrm>
        <a:graphic>
          <a:graphicData uri="http://schemas.openxmlformats.org/drawingml/2006/table">
            <a:tbl>
              <a:tblPr firstRow="1" bandRow="1">
                <a:tableStyleId>{5C22544A-7EE6-4342-B048-85BDC9FD1C3A}</a:tableStyleId>
              </a:tblPr>
              <a:tblGrid>
                <a:gridCol w="465949">
                  <a:extLst>
                    <a:ext uri="{9D8B030D-6E8A-4147-A177-3AD203B41FA5}">
                      <a16:colId xmlns:a16="http://schemas.microsoft.com/office/drawing/2014/main" val="20000"/>
                    </a:ext>
                  </a:extLst>
                </a:gridCol>
                <a:gridCol w="465949">
                  <a:extLst>
                    <a:ext uri="{9D8B030D-6E8A-4147-A177-3AD203B41FA5}">
                      <a16:colId xmlns:a16="http://schemas.microsoft.com/office/drawing/2014/main" val="20001"/>
                    </a:ext>
                  </a:extLst>
                </a:gridCol>
                <a:gridCol w="465949">
                  <a:extLst>
                    <a:ext uri="{9D8B030D-6E8A-4147-A177-3AD203B41FA5}">
                      <a16:colId xmlns:a16="http://schemas.microsoft.com/office/drawing/2014/main" val="20002"/>
                    </a:ext>
                  </a:extLst>
                </a:gridCol>
                <a:gridCol w="465949">
                  <a:extLst>
                    <a:ext uri="{9D8B030D-6E8A-4147-A177-3AD203B41FA5}">
                      <a16:colId xmlns:a16="http://schemas.microsoft.com/office/drawing/2014/main" val="20003"/>
                    </a:ext>
                  </a:extLst>
                </a:gridCol>
                <a:gridCol w="465949">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8</a:t>
                      </a:r>
                    </a:p>
                  </a:txBody>
                  <a:tcPr/>
                </a:tc>
                <a:tc>
                  <a:txBody>
                    <a:bodyPr/>
                    <a:lstStyle/>
                    <a:p>
                      <a:r>
                        <a:rPr lang="en-US" sz="1400" dirty="0"/>
                        <a:t>20</a:t>
                      </a:r>
                    </a:p>
                  </a:txBody>
                  <a:tcPr/>
                </a:tc>
                <a:tc>
                  <a:txBody>
                    <a:bodyPr/>
                    <a:lstStyle/>
                    <a:p>
                      <a:r>
                        <a:rPr lang="en-US" sz="1400" dirty="0"/>
                        <a:t>22</a:t>
                      </a:r>
                    </a:p>
                  </a:txBody>
                  <a:tcPr/>
                </a:tc>
                <a:tc>
                  <a:txBody>
                    <a:bodyPr/>
                    <a:lstStyle/>
                    <a:p>
                      <a:r>
                        <a:rPr lang="en-US" sz="1400" dirty="0"/>
                        <a:t>28</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5/1</a:t>
                      </a:r>
                    </a:p>
                  </a:txBody>
                  <a:tcPr/>
                </a:tc>
                <a:tc>
                  <a:txBody>
                    <a:bodyPr/>
                    <a:lstStyle/>
                    <a:p>
                      <a:r>
                        <a:rPr lang="en-US" sz="1400" dirty="0"/>
                        <a:t>2/2</a:t>
                      </a:r>
                    </a:p>
                  </a:txBody>
                  <a:tcPr/>
                </a:tc>
                <a:tc>
                  <a:txBody>
                    <a:bodyPr/>
                    <a:lstStyle/>
                    <a:p>
                      <a:r>
                        <a:rPr lang="en-US" sz="1400" dirty="0"/>
                        <a:t>1/1</a:t>
                      </a:r>
                    </a:p>
                  </a:txBody>
                  <a:tcPr/>
                </a:tc>
                <a:tc>
                  <a:txBody>
                    <a:bodyPr/>
                    <a:lstStyle/>
                    <a:p>
                      <a:r>
                        <a:rPr lang="en-US" sz="1400" dirty="0"/>
                        <a:t>8/1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507440943"/>
              </p:ext>
            </p:extLst>
          </p:nvPr>
        </p:nvGraphicFramePr>
        <p:xfrm>
          <a:off x="3958324" y="4064323"/>
          <a:ext cx="2323479" cy="914400"/>
        </p:xfrm>
        <a:graphic>
          <a:graphicData uri="http://schemas.openxmlformats.org/drawingml/2006/table">
            <a:tbl>
              <a:tblPr firstRow="1" bandRow="1">
                <a:tableStyleId>{5C22544A-7EE6-4342-B048-85BDC9FD1C3A}</a:tableStyleId>
              </a:tblPr>
              <a:tblGrid>
                <a:gridCol w="477222">
                  <a:extLst>
                    <a:ext uri="{9D8B030D-6E8A-4147-A177-3AD203B41FA5}">
                      <a16:colId xmlns:a16="http://schemas.microsoft.com/office/drawing/2014/main" val="20000"/>
                    </a:ext>
                  </a:extLst>
                </a:gridCol>
                <a:gridCol w="477222">
                  <a:extLst>
                    <a:ext uri="{9D8B030D-6E8A-4147-A177-3AD203B41FA5}">
                      <a16:colId xmlns:a16="http://schemas.microsoft.com/office/drawing/2014/main" val="20001"/>
                    </a:ext>
                  </a:extLst>
                </a:gridCol>
                <a:gridCol w="477222">
                  <a:extLst>
                    <a:ext uri="{9D8B030D-6E8A-4147-A177-3AD203B41FA5}">
                      <a16:colId xmlns:a16="http://schemas.microsoft.com/office/drawing/2014/main" val="20002"/>
                    </a:ext>
                  </a:extLst>
                </a:gridCol>
                <a:gridCol w="477222">
                  <a:extLst>
                    <a:ext uri="{9D8B030D-6E8A-4147-A177-3AD203B41FA5}">
                      <a16:colId xmlns:a16="http://schemas.microsoft.com/office/drawing/2014/main" val="20003"/>
                    </a:ext>
                  </a:extLst>
                </a:gridCol>
                <a:gridCol w="414591">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32</a:t>
                      </a:r>
                    </a:p>
                  </a:txBody>
                  <a:tcPr/>
                </a:tc>
                <a:tc>
                  <a:txBody>
                    <a:bodyPr/>
                    <a:lstStyle/>
                    <a:p>
                      <a:r>
                        <a:rPr lang="en-US" sz="1400" dirty="0"/>
                        <a:t>2</a:t>
                      </a:r>
                    </a:p>
                  </a:txBody>
                  <a:tcPr/>
                </a:tc>
                <a:tc>
                  <a:txBody>
                    <a:bodyPr/>
                    <a:lstStyle/>
                    <a:p>
                      <a:r>
                        <a:rPr lang="en-US" sz="1400" dirty="0"/>
                        <a:t>4</a:t>
                      </a:r>
                    </a:p>
                  </a:txBody>
                  <a:tcPr/>
                </a:tc>
                <a:tc>
                  <a:txBody>
                    <a:bodyPr/>
                    <a:lstStyle/>
                    <a:p>
                      <a:r>
                        <a:rPr lang="en-US" sz="1400" dirty="0"/>
                        <a:t>10</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3/1</a:t>
                      </a:r>
                    </a:p>
                  </a:txBody>
                  <a:tcPr/>
                </a:tc>
                <a:tc>
                  <a:txBody>
                    <a:bodyPr/>
                    <a:lstStyle/>
                    <a:p>
                      <a:r>
                        <a:rPr lang="en-US" sz="1400" dirty="0"/>
                        <a:t>4/1</a:t>
                      </a:r>
                    </a:p>
                  </a:txBody>
                  <a:tcPr/>
                </a:tc>
                <a:tc>
                  <a:txBody>
                    <a:bodyPr/>
                    <a:lstStyle/>
                    <a:p>
                      <a:r>
                        <a:rPr lang="en-US" sz="1400" dirty="0"/>
                        <a:t>4/2</a:t>
                      </a:r>
                    </a:p>
                  </a:txBody>
                  <a:tcPr/>
                </a:tc>
                <a:tc>
                  <a:txBody>
                    <a:bodyPr/>
                    <a:lstStyle/>
                    <a:p>
                      <a:r>
                        <a:rPr lang="en-US" sz="1400" dirty="0"/>
                        <a:t>2/1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31053729"/>
              </p:ext>
            </p:extLst>
          </p:nvPr>
        </p:nvGraphicFramePr>
        <p:xfrm>
          <a:off x="9429238" y="4064323"/>
          <a:ext cx="2530162" cy="914400"/>
        </p:xfrm>
        <a:graphic>
          <a:graphicData uri="http://schemas.openxmlformats.org/drawingml/2006/table">
            <a:tbl>
              <a:tblPr firstRow="1" bandRow="1">
                <a:tableStyleId>{5C22544A-7EE6-4342-B048-85BDC9FD1C3A}</a:tableStyleId>
              </a:tblPr>
              <a:tblGrid>
                <a:gridCol w="551126">
                  <a:extLst>
                    <a:ext uri="{9D8B030D-6E8A-4147-A177-3AD203B41FA5}">
                      <a16:colId xmlns:a16="http://schemas.microsoft.com/office/drawing/2014/main" val="20000"/>
                    </a:ext>
                  </a:extLst>
                </a:gridCol>
                <a:gridCol w="551126">
                  <a:extLst>
                    <a:ext uri="{9D8B030D-6E8A-4147-A177-3AD203B41FA5}">
                      <a16:colId xmlns:a16="http://schemas.microsoft.com/office/drawing/2014/main" val="20001"/>
                    </a:ext>
                  </a:extLst>
                </a:gridCol>
                <a:gridCol w="551126">
                  <a:extLst>
                    <a:ext uri="{9D8B030D-6E8A-4147-A177-3AD203B41FA5}">
                      <a16:colId xmlns:a16="http://schemas.microsoft.com/office/drawing/2014/main" val="20002"/>
                    </a:ext>
                  </a:extLst>
                </a:gridCol>
                <a:gridCol w="551126">
                  <a:extLst>
                    <a:ext uri="{9D8B030D-6E8A-4147-A177-3AD203B41FA5}">
                      <a16:colId xmlns:a16="http://schemas.microsoft.com/office/drawing/2014/main" val="20003"/>
                    </a:ext>
                  </a:extLst>
                </a:gridCol>
                <a:gridCol w="325658">
                  <a:extLst>
                    <a:ext uri="{9D8B030D-6E8A-4147-A177-3AD203B41FA5}">
                      <a16:colId xmlns:a16="http://schemas.microsoft.com/office/drawing/2014/main" val="20004"/>
                    </a:ext>
                  </a:extLst>
                </a:gridCol>
              </a:tblGrid>
              <a:tr h="267415">
                <a:tc>
                  <a:txBody>
                    <a:bodyPr/>
                    <a:lstStyle/>
                    <a:p>
                      <a:r>
                        <a:rPr lang="he-IL" sz="1200" b="0" dirty="0"/>
                        <a:t>מירית</a:t>
                      </a:r>
                      <a:endParaRPr lang="en-US" sz="1200" b="0" dirty="0"/>
                    </a:p>
                  </a:txBody>
                  <a:tcPr/>
                </a:tc>
                <a:tc>
                  <a:txBody>
                    <a:bodyPr/>
                    <a:lstStyle/>
                    <a:p>
                      <a:r>
                        <a:rPr lang="he-IL" sz="1200" b="0" dirty="0"/>
                        <a:t>רני</a:t>
                      </a:r>
                      <a:endParaRPr lang="en-US" sz="1200" b="0" dirty="0"/>
                    </a:p>
                  </a:txBody>
                  <a:tcPr/>
                </a:tc>
                <a:tc>
                  <a:txBody>
                    <a:bodyPr/>
                    <a:lstStyle/>
                    <a:p>
                      <a:r>
                        <a:rPr lang="he-IL" sz="1200" b="0" dirty="0"/>
                        <a:t>רני</a:t>
                      </a:r>
                      <a:endParaRPr lang="en-US" sz="1200" b="0" dirty="0"/>
                    </a:p>
                  </a:txBody>
                  <a:tcPr/>
                </a:tc>
                <a:tc>
                  <a:txBody>
                    <a:bodyPr/>
                    <a:lstStyle/>
                    <a:p>
                      <a:r>
                        <a:rPr lang="he-IL" sz="1200" b="0" dirty="0"/>
                        <a:t>רני</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26</a:t>
                      </a:r>
                    </a:p>
                  </a:txBody>
                  <a:tcPr/>
                </a:tc>
                <a:tc>
                  <a:txBody>
                    <a:bodyPr/>
                    <a:lstStyle/>
                    <a:p>
                      <a:r>
                        <a:rPr lang="en-US" sz="1400" dirty="0"/>
                        <a:t>12</a:t>
                      </a:r>
                    </a:p>
                  </a:txBody>
                  <a:tcPr/>
                </a:tc>
                <a:tc>
                  <a:txBody>
                    <a:bodyPr/>
                    <a:lstStyle/>
                    <a:p>
                      <a:r>
                        <a:rPr lang="en-US" sz="1400" dirty="0"/>
                        <a:t>16</a:t>
                      </a:r>
                    </a:p>
                  </a:txBody>
                  <a:tcPr/>
                </a:tc>
                <a:tc>
                  <a:txBody>
                    <a:bodyPr/>
                    <a:lstStyle/>
                    <a:p>
                      <a:r>
                        <a:rPr lang="en-US" sz="1400" dirty="0"/>
                        <a:t>24</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8/2</a:t>
                      </a:r>
                    </a:p>
                  </a:txBody>
                  <a:tcPr/>
                </a:tc>
                <a:tc>
                  <a:txBody>
                    <a:bodyPr/>
                    <a:lstStyle/>
                    <a:p>
                      <a:r>
                        <a:rPr lang="en-US" sz="1400" dirty="0"/>
                        <a:t>7/2</a:t>
                      </a:r>
                    </a:p>
                  </a:txBody>
                  <a:tcPr/>
                </a:tc>
                <a:tc>
                  <a:txBody>
                    <a:bodyPr/>
                    <a:lstStyle/>
                    <a:p>
                      <a:r>
                        <a:rPr lang="en-US" sz="1400" dirty="0"/>
                        <a:t>1/2</a:t>
                      </a:r>
                    </a:p>
                  </a:txBody>
                  <a:tcPr/>
                </a:tc>
                <a:tc>
                  <a:txBody>
                    <a:bodyPr/>
                    <a:lstStyle/>
                    <a:p>
                      <a:r>
                        <a:rPr lang="en-US" sz="1400" dirty="0"/>
                        <a:t>7/1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580285216"/>
              </p:ext>
            </p:extLst>
          </p:nvPr>
        </p:nvGraphicFramePr>
        <p:xfrm>
          <a:off x="4648995" y="2039300"/>
          <a:ext cx="2730575" cy="609600"/>
        </p:xfrm>
        <a:graphic>
          <a:graphicData uri="http://schemas.openxmlformats.org/drawingml/2006/table">
            <a:tbl>
              <a:tblPr firstRow="1" bandRow="1">
                <a:tableStyleId>{5C22544A-7EE6-4342-B048-85BDC9FD1C3A}</a:tableStyleId>
              </a:tblPr>
              <a:tblGrid>
                <a:gridCol w="546115">
                  <a:extLst>
                    <a:ext uri="{9D8B030D-6E8A-4147-A177-3AD203B41FA5}">
                      <a16:colId xmlns:a16="http://schemas.microsoft.com/office/drawing/2014/main" val="20000"/>
                    </a:ext>
                  </a:extLst>
                </a:gridCol>
                <a:gridCol w="546115">
                  <a:extLst>
                    <a:ext uri="{9D8B030D-6E8A-4147-A177-3AD203B41FA5}">
                      <a16:colId xmlns:a16="http://schemas.microsoft.com/office/drawing/2014/main" val="20001"/>
                    </a:ext>
                  </a:extLst>
                </a:gridCol>
                <a:gridCol w="546115">
                  <a:extLst>
                    <a:ext uri="{9D8B030D-6E8A-4147-A177-3AD203B41FA5}">
                      <a16:colId xmlns:a16="http://schemas.microsoft.com/office/drawing/2014/main" val="20002"/>
                    </a:ext>
                  </a:extLst>
                </a:gridCol>
                <a:gridCol w="546115">
                  <a:extLst>
                    <a:ext uri="{9D8B030D-6E8A-4147-A177-3AD203B41FA5}">
                      <a16:colId xmlns:a16="http://schemas.microsoft.com/office/drawing/2014/main" val="20003"/>
                    </a:ext>
                  </a:extLst>
                </a:gridCol>
                <a:gridCol w="546115">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דינה</a:t>
                      </a:r>
                      <a:endParaRPr lang="en-US" sz="1200" b="0" dirty="0"/>
                    </a:p>
                  </a:txBody>
                  <a:tcPr/>
                </a:tc>
                <a:tc>
                  <a:txBody>
                    <a:bodyPr/>
                    <a:lstStyle/>
                    <a:p>
                      <a:r>
                        <a:rPr lang="he-IL" sz="1200" b="0" dirty="0"/>
                        <a:t>מירית</a:t>
                      </a:r>
                      <a:endParaRPr lang="en-US" sz="1200" b="0" dirty="0"/>
                    </a:p>
                  </a:txBody>
                  <a:tcPr/>
                </a:tc>
                <a:tc>
                  <a:txBody>
                    <a:bodyPr/>
                    <a:lstStyle/>
                    <a:p>
                      <a:r>
                        <a:rPr lang="he-IL" sz="1200" b="0" dirty="0"/>
                        <a:t>רני</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28</a:t>
                      </a:r>
                    </a:p>
                  </a:txBody>
                  <a:tcPr/>
                </a:tc>
                <a:tc>
                  <a:txBody>
                    <a:bodyPr/>
                    <a:lstStyle/>
                    <a:p>
                      <a:r>
                        <a:rPr lang="en-US" sz="1400" dirty="0"/>
                        <a:t>10</a:t>
                      </a:r>
                    </a:p>
                  </a:txBody>
                  <a:tcPr/>
                </a:tc>
                <a:tc>
                  <a:txBody>
                    <a:bodyPr/>
                    <a:lstStyle/>
                    <a:p>
                      <a:r>
                        <a:rPr lang="en-US" sz="1400" dirty="0"/>
                        <a:t>14</a:t>
                      </a:r>
                    </a:p>
                  </a:txBody>
                  <a:tcPr/>
                </a:tc>
                <a:tc>
                  <a:txBody>
                    <a:bodyPr/>
                    <a:lstStyle/>
                    <a:p>
                      <a:r>
                        <a:rPr lang="en-US" sz="1400" dirty="0"/>
                        <a:t>24</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sp>
        <p:nvSpPr>
          <p:cNvPr id="24" name="TextBox 23"/>
          <p:cNvSpPr txBox="1"/>
          <p:nvPr/>
        </p:nvSpPr>
        <p:spPr>
          <a:xfrm>
            <a:off x="1997901" y="5601249"/>
            <a:ext cx="5047989" cy="369332"/>
          </a:xfrm>
          <a:prstGeom prst="rect">
            <a:avLst/>
          </a:prstGeom>
          <a:noFill/>
        </p:spPr>
        <p:txBody>
          <a:bodyPr wrap="square" rtlCol="0">
            <a:spAutoFit/>
          </a:bodyPr>
          <a:lstStyle/>
          <a:p>
            <a:pPr algn="r" rtl="1"/>
            <a:r>
              <a:rPr lang="he-IL" dirty="0">
                <a:solidFill>
                  <a:srgbClr val="FF0000"/>
                </a:solidFill>
              </a:rPr>
              <a:t>מיון משני לפי מפתח ראשי. נכלול מצביע לקובץ הנתונים</a:t>
            </a:r>
            <a:endParaRPr lang="en-US" dirty="0">
              <a:solidFill>
                <a:srgbClr val="FF0000"/>
              </a:solidFill>
            </a:endParaRPr>
          </a:p>
        </p:txBody>
      </p:sp>
      <p:cxnSp>
        <p:nvCxnSpPr>
          <p:cNvPr id="25" name="Straight Arrow Connector 24"/>
          <p:cNvCxnSpPr/>
          <p:nvPr/>
        </p:nvCxnSpPr>
        <p:spPr>
          <a:xfrm flipH="1" flipV="1">
            <a:off x="4321480" y="5166986"/>
            <a:ext cx="655031" cy="43426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323200" y="1180936"/>
            <a:ext cx="2252541" cy="369332"/>
          </a:xfrm>
          <a:prstGeom prst="rect">
            <a:avLst/>
          </a:prstGeom>
          <a:noFill/>
        </p:spPr>
        <p:txBody>
          <a:bodyPr wrap="none" rtlCol="0">
            <a:spAutoFit/>
          </a:bodyPr>
          <a:lstStyle/>
          <a:p>
            <a:pPr algn="r" rtl="1"/>
            <a:r>
              <a:rPr lang="he-IL" dirty="0"/>
              <a:t>קובץ הופכי – שם מרצה</a:t>
            </a:r>
            <a:endParaRPr lang="en-US" dirty="0"/>
          </a:p>
        </p:txBody>
      </p:sp>
      <p:cxnSp>
        <p:nvCxnSpPr>
          <p:cNvPr id="28" name="Straight Arrow Connector 27"/>
          <p:cNvCxnSpPr/>
          <p:nvPr/>
        </p:nvCxnSpPr>
        <p:spPr>
          <a:xfrm flipH="1">
            <a:off x="1647173" y="2648900"/>
            <a:ext cx="332933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171034" y="2661508"/>
            <a:ext cx="1306383" cy="139020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55379" y="2661507"/>
            <a:ext cx="87756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502001" y="2661506"/>
            <a:ext cx="3208602" cy="139020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703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sp>
        <p:nvSpPr>
          <p:cNvPr id="19" name="TextBox 18"/>
          <p:cNvSpPr txBox="1"/>
          <p:nvPr/>
        </p:nvSpPr>
        <p:spPr>
          <a:xfrm>
            <a:off x="84069" y="1010138"/>
            <a:ext cx="1064714" cy="461665"/>
          </a:xfrm>
          <a:prstGeom prst="rect">
            <a:avLst/>
          </a:prstGeom>
          <a:noFill/>
        </p:spPr>
        <p:txBody>
          <a:bodyPr wrap="none" rtlCol="0">
            <a:spAutoFit/>
          </a:bodyPr>
          <a:lstStyle/>
          <a:p>
            <a:pPr algn="ctr" rtl="1"/>
            <a:r>
              <a:rPr lang="he-IL" sz="1200" dirty="0"/>
              <a:t>קובץ הופכי יום</a:t>
            </a:r>
          </a:p>
          <a:p>
            <a:pPr algn="ctr" rtl="1"/>
            <a:r>
              <a:rPr lang="he-IL" sz="1200" dirty="0"/>
              <a:t>בצורה טבלאית</a:t>
            </a:r>
            <a:endParaRPr lang="en-US" sz="1200" dirty="0"/>
          </a:p>
        </p:txBody>
      </p:sp>
      <p:graphicFrame>
        <p:nvGraphicFramePr>
          <p:cNvPr id="13" name="Table 12"/>
          <p:cNvGraphicFramePr>
            <a:graphicFrameLocks noGrp="1"/>
          </p:cNvGraphicFramePr>
          <p:nvPr>
            <p:extLst>
              <p:ext uri="{D42A27DB-BD31-4B8C-83A1-F6EECF244321}">
                <p14:modId xmlns:p14="http://schemas.microsoft.com/office/powerpoint/2010/main" val="3895554587"/>
              </p:ext>
            </p:extLst>
          </p:nvPr>
        </p:nvGraphicFramePr>
        <p:xfrm>
          <a:off x="6569999" y="4064323"/>
          <a:ext cx="2574000" cy="914400"/>
        </p:xfrm>
        <a:graphic>
          <a:graphicData uri="http://schemas.openxmlformats.org/drawingml/2006/table">
            <a:tbl>
              <a:tblPr firstRow="1" bandRow="1">
                <a:tableStyleId>{5C22544A-7EE6-4342-B048-85BDC9FD1C3A}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379440">
                  <a:extLst>
                    <a:ext uri="{9D8B030D-6E8A-4147-A177-3AD203B41FA5}">
                      <a16:colId xmlns:a16="http://schemas.microsoft.com/office/drawing/2014/main" val="20004"/>
                    </a:ext>
                  </a:extLst>
                </a:gridCol>
              </a:tblGrid>
              <a:tr h="267415">
                <a:tc>
                  <a:txBody>
                    <a:bodyPr/>
                    <a:lstStyle/>
                    <a:p>
                      <a:r>
                        <a:rPr lang="he-IL" sz="1200" b="0" dirty="0"/>
                        <a:t>ג</a:t>
                      </a:r>
                      <a:endParaRPr lang="en-US" sz="1200" b="0" dirty="0"/>
                    </a:p>
                  </a:txBody>
                  <a:tcPr/>
                </a:tc>
                <a:tc>
                  <a:txBody>
                    <a:bodyPr/>
                    <a:lstStyle/>
                    <a:p>
                      <a:r>
                        <a:rPr lang="he-IL" sz="1200" b="0" dirty="0"/>
                        <a:t>ג</a:t>
                      </a:r>
                      <a:endParaRPr lang="en-US" sz="1200" b="0" dirty="0"/>
                    </a:p>
                  </a:txBody>
                  <a:tcPr/>
                </a:tc>
                <a:tc>
                  <a:txBody>
                    <a:bodyPr/>
                    <a:lstStyle/>
                    <a:p>
                      <a:r>
                        <a:rPr lang="he-IL" sz="1200" b="0" dirty="0"/>
                        <a:t>ג</a:t>
                      </a:r>
                      <a:endParaRPr lang="en-US" sz="1200" b="0" dirty="0"/>
                    </a:p>
                  </a:txBody>
                  <a:tcPr/>
                </a:tc>
                <a:tc>
                  <a:txBody>
                    <a:bodyPr/>
                    <a:lstStyle/>
                    <a:p>
                      <a:r>
                        <a:rPr lang="he-IL" sz="1200" b="0" dirty="0"/>
                        <a:t>ג</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4</a:t>
                      </a:r>
                    </a:p>
                  </a:txBody>
                  <a:tcPr/>
                </a:tc>
                <a:tc>
                  <a:txBody>
                    <a:bodyPr/>
                    <a:lstStyle/>
                    <a:p>
                      <a:r>
                        <a:rPr lang="en-US" sz="1400" dirty="0"/>
                        <a:t>10</a:t>
                      </a:r>
                    </a:p>
                  </a:txBody>
                  <a:tcPr/>
                </a:tc>
                <a:tc>
                  <a:txBody>
                    <a:bodyPr/>
                    <a:lstStyle/>
                    <a:p>
                      <a:r>
                        <a:rPr lang="en-US" sz="1400" dirty="0"/>
                        <a:t>12</a:t>
                      </a:r>
                    </a:p>
                  </a:txBody>
                  <a:tcPr/>
                </a:tc>
                <a:tc>
                  <a:txBody>
                    <a:bodyPr/>
                    <a:lstStyle/>
                    <a:p>
                      <a:r>
                        <a:rPr lang="en-US" sz="1400" dirty="0"/>
                        <a:t>16</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4/2</a:t>
                      </a:r>
                    </a:p>
                  </a:txBody>
                  <a:tcPr/>
                </a:tc>
                <a:tc>
                  <a:txBody>
                    <a:bodyPr/>
                    <a:lstStyle/>
                    <a:p>
                      <a:r>
                        <a:rPr lang="en-US" sz="1400" dirty="0"/>
                        <a:t>2/1</a:t>
                      </a:r>
                    </a:p>
                  </a:txBody>
                  <a:tcPr/>
                </a:tc>
                <a:tc>
                  <a:txBody>
                    <a:bodyPr/>
                    <a:lstStyle/>
                    <a:p>
                      <a:r>
                        <a:rPr lang="en-US" sz="1400" dirty="0"/>
                        <a:t>7/2</a:t>
                      </a:r>
                    </a:p>
                  </a:txBody>
                  <a:tcPr/>
                </a:tc>
                <a:tc>
                  <a:txBody>
                    <a:bodyPr/>
                    <a:lstStyle/>
                    <a:p>
                      <a:r>
                        <a:rPr lang="en-US" sz="1400" dirty="0"/>
                        <a:t>1/2</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486659200"/>
              </p:ext>
            </p:extLst>
          </p:nvPr>
        </p:nvGraphicFramePr>
        <p:xfrm>
          <a:off x="1340383" y="4064323"/>
          <a:ext cx="2329745" cy="914400"/>
        </p:xfrm>
        <a:graphic>
          <a:graphicData uri="http://schemas.openxmlformats.org/drawingml/2006/table">
            <a:tbl>
              <a:tblPr firstRow="1" bandRow="1">
                <a:tableStyleId>{5C22544A-7EE6-4342-B048-85BDC9FD1C3A}</a:tableStyleId>
              </a:tblPr>
              <a:tblGrid>
                <a:gridCol w="465949">
                  <a:extLst>
                    <a:ext uri="{9D8B030D-6E8A-4147-A177-3AD203B41FA5}">
                      <a16:colId xmlns:a16="http://schemas.microsoft.com/office/drawing/2014/main" val="20000"/>
                    </a:ext>
                  </a:extLst>
                </a:gridCol>
                <a:gridCol w="465949">
                  <a:extLst>
                    <a:ext uri="{9D8B030D-6E8A-4147-A177-3AD203B41FA5}">
                      <a16:colId xmlns:a16="http://schemas.microsoft.com/office/drawing/2014/main" val="20001"/>
                    </a:ext>
                  </a:extLst>
                </a:gridCol>
                <a:gridCol w="465949">
                  <a:extLst>
                    <a:ext uri="{9D8B030D-6E8A-4147-A177-3AD203B41FA5}">
                      <a16:colId xmlns:a16="http://schemas.microsoft.com/office/drawing/2014/main" val="20002"/>
                    </a:ext>
                  </a:extLst>
                </a:gridCol>
                <a:gridCol w="465949">
                  <a:extLst>
                    <a:ext uri="{9D8B030D-6E8A-4147-A177-3AD203B41FA5}">
                      <a16:colId xmlns:a16="http://schemas.microsoft.com/office/drawing/2014/main" val="20003"/>
                    </a:ext>
                  </a:extLst>
                </a:gridCol>
                <a:gridCol w="465949">
                  <a:extLst>
                    <a:ext uri="{9D8B030D-6E8A-4147-A177-3AD203B41FA5}">
                      <a16:colId xmlns:a16="http://schemas.microsoft.com/office/drawing/2014/main" val="20004"/>
                    </a:ext>
                  </a:extLst>
                </a:gridCol>
              </a:tblGrid>
              <a:tr h="267415">
                <a:tc>
                  <a:txBody>
                    <a:bodyPr/>
                    <a:lstStyle/>
                    <a:p>
                      <a:r>
                        <a:rPr lang="he-IL" sz="1200" b="0" dirty="0"/>
                        <a:t>א</a:t>
                      </a:r>
                      <a:endParaRPr lang="en-US" sz="1200" b="0" dirty="0"/>
                    </a:p>
                  </a:txBody>
                  <a:tcPr/>
                </a:tc>
                <a:tc>
                  <a:txBody>
                    <a:bodyPr/>
                    <a:lstStyle/>
                    <a:p>
                      <a:r>
                        <a:rPr lang="he-IL" sz="1200" b="0" dirty="0"/>
                        <a:t>א</a:t>
                      </a:r>
                      <a:endParaRPr lang="en-US" sz="1200" b="0" dirty="0"/>
                    </a:p>
                  </a:txBody>
                  <a:tcPr/>
                </a:tc>
                <a:tc>
                  <a:txBody>
                    <a:bodyPr/>
                    <a:lstStyle/>
                    <a:p>
                      <a:r>
                        <a:rPr lang="he-IL" sz="1200" b="0" dirty="0"/>
                        <a:t>א</a:t>
                      </a:r>
                      <a:endParaRPr lang="en-US" sz="1200" b="0" dirty="0"/>
                    </a:p>
                  </a:txBody>
                  <a:tcPr/>
                </a:tc>
                <a:tc>
                  <a:txBody>
                    <a:bodyPr/>
                    <a:lstStyle/>
                    <a:p>
                      <a:r>
                        <a:rPr lang="he-IL" sz="1200" b="0" dirty="0"/>
                        <a:t>ב</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2</a:t>
                      </a:r>
                    </a:p>
                  </a:txBody>
                  <a:tcPr/>
                </a:tc>
                <a:tc>
                  <a:txBody>
                    <a:bodyPr/>
                    <a:lstStyle/>
                    <a:p>
                      <a:r>
                        <a:rPr lang="en-US" sz="1400" dirty="0"/>
                        <a:t>14</a:t>
                      </a:r>
                    </a:p>
                  </a:txBody>
                  <a:tcPr/>
                </a:tc>
                <a:tc>
                  <a:txBody>
                    <a:bodyPr/>
                    <a:lstStyle/>
                    <a:p>
                      <a:r>
                        <a:rPr lang="en-US" sz="1400" dirty="0"/>
                        <a:t>24</a:t>
                      </a:r>
                    </a:p>
                  </a:txBody>
                  <a:tcPr/>
                </a:tc>
                <a:tc>
                  <a:txBody>
                    <a:bodyPr/>
                    <a:lstStyle/>
                    <a:p>
                      <a:r>
                        <a:rPr lang="en-US" sz="1400" dirty="0"/>
                        <a:t>8</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4/1</a:t>
                      </a:r>
                    </a:p>
                  </a:txBody>
                  <a:tcPr/>
                </a:tc>
                <a:tc>
                  <a:txBody>
                    <a:bodyPr/>
                    <a:lstStyle/>
                    <a:p>
                      <a:r>
                        <a:rPr lang="en-US" sz="1400" dirty="0"/>
                        <a:t>6/2</a:t>
                      </a:r>
                    </a:p>
                  </a:txBody>
                  <a:tcPr/>
                </a:tc>
                <a:tc>
                  <a:txBody>
                    <a:bodyPr/>
                    <a:lstStyle/>
                    <a:p>
                      <a:r>
                        <a:rPr lang="en-US" sz="1400" dirty="0"/>
                        <a:t>7/1</a:t>
                      </a:r>
                    </a:p>
                  </a:txBody>
                  <a:tcPr/>
                </a:tc>
                <a:tc>
                  <a:txBody>
                    <a:bodyPr/>
                    <a:lstStyle/>
                    <a:p>
                      <a:r>
                        <a:rPr lang="en-US" sz="1400" dirty="0"/>
                        <a:t>5/1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905412347"/>
              </p:ext>
            </p:extLst>
          </p:nvPr>
        </p:nvGraphicFramePr>
        <p:xfrm>
          <a:off x="3958324" y="4064323"/>
          <a:ext cx="2323479" cy="914400"/>
        </p:xfrm>
        <a:graphic>
          <a:graphicData uri="http://schemas.openxmlformats.org/drawingml/2006/table">
            <a:tbl>
              <a:tblPr firstRow="1" bandRow="1">
                <a:tableStyleId>{5C22544A-7EE6-4342-B048-85BDC9FD1C3A}</a:tableStyleId>
              </a:tblPr>
              <a:tblGrid>
                <a:gridCol w="477222">
                  <a:extLst>
                    <a:ext uri="{9D8B030D-6E8A-4147-A177-3AD203B41FA5}">
                      <a16:colId xmlns:a16="http://schemas.microsoft.com/office/drawing/2014/main" val="20000"/>
                    </a:ext>
                  </a:extLst>
                </a:gridCol>
                <a:gridCol w="477222">
                  <a:extLst>
                    <a:ext uri="{9D8B030D-6E8A-4147-A177-3AD203B41FA5}">
                      <a16:colId xmlns:a16="http://schemas.microsoft.com/office/drawing/2014/main" val="20001"/>
                    </a:ext>
                  </a:extLst>
                </a:gridCol>
                <a:gridCol w="477222">
                  <a:extLst>
                    <a:ext uri="{9D8B030D-6E8A-4147-A177-3AD203B41FA5}">
                      <a16:colId xmlns:a16="http://schemas.microsoft.com/office/drawing/2014/main" val="20002"/>
                    </a:ext>
                  </a:extLst>
                </a:gridCol>
                <a:gridCol w="477222">
                  <a:extLst>
                    <a:ext uri="{9D8B030D-6E8A-4147-A177-3AD203B41FA5}">
                      <a16:colId xmlns:a16="http://schemas.microsoft.com/office/drawing/2014/main" val="20003"/>
                    </a:ext>
                  </a:extLst>
                </a:gridCol>
                <a:gridCol w="414591">
                  <a:extLst>
                    <a:ext uri="{9D8B030D-6E8A-4147-A177-3AD203B41FA5}">
                      <a16:colId xmlns:a16="http://schemas.microsoft.com/office/drawing/2014/main" val="20004"/>
                    </a:ext>
                  </a:extLst>
                </a:gridCol>
              </a:tblGrid>
              <a:tr h="267415">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18</a:t>
                      </a:r>
                    </a:p>
                  </a:txBody>
                  <a:tcPr/>
                </a:tc>
                <a:tc>
                  <a:txBody>
                    <a:bodyPr/>
                    <a:lstStyle/>
                    <a:p>
                      <a:r>
                        <a:rPr lang="en-US" sz="1400"/>
                        <a:t>22</a:t>
                      </a:r>
                      <a:endParaRPr lang="en-US" sz="1400" dirty="0"/>
                    </a:p>
                  </a:txBody>
                  <a:tcPr/>
                </a:tc>
                <a:tc>
                  <a:txBody>
                    <a:bodyPr/>
                    <a:lstStyle/>
                    <a:p>
                      <a:r>
                        <a:rPr lang="en-US" sz="1400" dirty="0"/>
                        <a:t>26</a:t>
                      </a:r>
                    </a:p>
                  </a:txBody>
                  <a:tcPr/>
                </a:tc>
                <a:tc>
                  <a:txBody>
                    <a:bodyPr/>
                    <a:lstStyle/>
                    <a:p>
                      <a:r>
                        <a:rPr lang="en-US" sz="1400" dirty="0"/>
                        <a:t>30</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6/1</a:t>
                      </a:r>
                    </a:p>
                  </a:txBody>
                  <a:tcPr/>
                </a:tc>
                <a:tc>
                  <a:txBody>
                    <a:bodyPr/>
                    <a:lstStyle/>
                    <a:p>
                      <a:r>
                        <a:rPr lang="en-US" sz="1400" dirty="0"/>
                        <a:t>1/1</a:t>
                      </a:r>
                    </a:p>
                  </a:txBody>
                  <a:tcPr/>
                </a:tc>
                <a:tc>
                  <a:txBody>
                    <a:bodyPr/>
                    <a:lstStyle/>
                    <a:p>
                      <a:r>
                        <a:rPr lang="en-US" sz="1400" dirty="0"/>
                        <a:t>8/2</a:t>
                      </a:r>
                    </a:p>
                  </a:txBody>
                  <a:tcPr/>
                </a:tc>
                <a:tc>
                  <a:txBody>
                    <a:bodyPr/>
                    <a:lstStyle/>
                    <a:p>
                      <a:r>
                        <a:rPr lang="en-US" sz="1400" dirty="0"/>
                        <a:t>5/2</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101949918"/>
              </p:ext>
            </p:extLst>
          </p:nvPr>
        </p:nvGraphicFramePr>
        <p:xfrm>
          <a:off x="9429238" y="4064323"/>
          <a:ext cx="2530162" cy="914400"/>
        </p:xfrm>
        <a:graphic>
          <a:graphicData uri="http://schemas.openxmlformats.org/drawingml/2006/table">
            <a:tbl>
              <a:tblPr firstRow="1" bandRow="1">
                <a:tableStyleId>{5C22544A-7EE6-4342-B048-85BDC9FD1C3A}</a:tableStyleId>
              </a:tblPr>
              <a:tblGrid>
                <a:gridCol w="551126">
                  <a:extLst>
                    <a:ext uri="{9D8B030D-6E8A-4147-A177-3AD203B41FA5}">
                      <a16:colId xmlns:a16="http://schemas.microsoft.com/office/drawing/2014/main" val="20000"/>
                    </a:ext>
                  </a:extLst>
                </a:gridCol>
                <a:gridCol w="551126">
                  <a:extLst>
                    <a:ext uri="{9D8B030D-6E8A-4147-A177-3AD203B41FA5}">
                      <a16:colId xmlns:a16="http://schemas.microsoft.com/office/drawing/2014/main" val="20001"/>
                    </a:ext>
                  </a:extLst>
                </a:gridCol>
                <a:gridCol w="551126">
                  <a:extLst>
                    <a:ext uri="{9D8B030D-6E8A-4147-A177-3AD203B41FA5}">
                      <a16:colId xmlns:a16="http://schemas.microsoft.com/office/drawing/2014/main" val="20002"/>
                    </a:ext>
                  </a:extLst>
                </a:gridCol>
                <a:gridCol w="551126">
                  <a:extLst>
                    <a:ext uri="{9D8B030D-6E8A-4147-A177-3AD203B41FA5}">
                      <a16:colId xmlns:a16="http://schemas.microsoft.com/office/drawing/2014/main" val="20003"/>
                    </a:ext>
                  </a:extLst>
                </a:gridCol>
                <a:gridCol w="325658">
                  <a:extLst>
                    <a:ext uri="{9D8B030D-6E8A-4147-A177-3AD203B41FA5}">
                      <a16:colId xmlns:a16="http://schemas.microsoft.com/office/drawing/2014/main" val="20004"/>
                    </a:ext>
                  </a:extLst>
                </a:gridCol>
              </a:tblGrid>
              <a:tr h="267415">
                <a:tc>
                  <a:txBody>
                    <a:bodyPr/>
                    <a:lstStyle/>
                    <a:p>
                      <a:r>
                        <a:rPr lang="he-IL" sz="1200" b="0" dirty="0"/>
                        <a:t>ג</a:t>
                      </a:r>
                      <a:endParaRPr lang="en-US" sz="1200" b="0" dirty="0"/>
                    </a:p>
                  </a:txBody>
                  <a:tcPr/>
                </a:tc>
                <a:tc>
                  <a:txBody>
                    <a:bodyPr/>
                    <a:lstStyle/>
                    <a:p>
                      <a:r>
                        <a:rPr lang="he-IL" sz="1200" b="0" dirty="0"/>
                        <a:t>ד</a:t>
                      </a:r>
                      <a:endParaRPr lang="en-US" sz="1200" b="0" dirty="0"/>
                    </a:p>
                  </a:txBody>
                  <a:tcPr/>
                </a:tc>
                <a:tc>
                  <a:txBody>
                    <a:bodyPr/>
                    <a:lstStyle/>
                    <a:p>
                      <a:r>
                        <a:rPr lang="he-IL" sz="1200" b="0" dirty="0"/>
                        <a:t>ד</a:t>
                      </a:r>
                      <a:endParaRPr lang="en-US" sz="1200" b="0" dirty="0"/>
                    </a:p>
                  </a:txBody>
                  <a:tcPr/>
                </a:tc>
                <a:tc>
                  <a:txBody>
                    <a:bodyPr/>
                    <a:lstStyle/>
                    <a:p>
                      <a:r>
                        <a:rPr lang="he-IL" sz="1200" b="0" dirty="0"/>
                        <a:t>ה</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32</a:t>
                      </a:r>
                    </a:p>
                  </a:txBody>
                  <a:tcPr/>
                </a:tc>
                <a:tc>
                  <a:txBody>
                    <a:bodyPr/>
                    <a:lstStyle/>
                    <a:p>
                      <a:r>
                        <a:rPr lang="en-US" sz="1400" dirty="0"/>
                        <a:t>6</a:t>
                      </a:r>
                    </a:p>
                  </a:txBody>
                  <a:tcPr/>
                </a:tc>
                <a:tc>
                  <a:txBody>
                    <a:bodyPr/>
                    <a:lstStyle/>
                    <a:p>
                      <a:r>
                        <a:rPr lang="en-US" sz="1400" dirty="0"/>
                        <a:t>20</a:t>
                      </a:r>
                    </a:p>
                  </a:txBody>
                  <a:tcPr/>
                </a:tc>
                <a:tc>
                  <a:txBody>
                    <a:bodyPr/>
                    <a:lstStyle/>
                    <a:p>
                      <a:r>
                        <a:rPr lang="en-US" sz="1400" dirty="0"/>
                        <a:t>28</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3/1</a:t>
                      </a:r>
                    </a:p>
                  </a:txBody>
                  <a:tcPr/>
                </a:tc>
                <a:tc>
                  <a:txBody>
                    <a:bodyPr/>
                    <a:lstStyle/>
                    <a:p>
                      <a:r>
                        <a:rPr lang="en-US" sz="1400" dirty="0"/>
                        <a:t>3/2</a:t>
                      </a:r>
                    </a:p>
                  </a:txBody>
                  <a:tcPr/>
                </a:tc>
                <a:tc>
                  <a:txBody>
                    <a:bodyPr/>
                    <a:lstStyle/>
                    <a:p>
                      <a:r>
                        <a:rPr lang="en-US" sz="1400" dirty="0"/>
                        <a:t>2/2</a:t>
                      </a:r>
                    </a:p>
                  </a:txBody>
                  <a:tcPr/>
                </a:tc>
                <a:tc>
                  <a:txBody>
                    <a:bodyPr/>
                    <a:lstStyle/>
                    <a:p>
                      <a:r>
                        <a:rPr lang="en-US" sz="1400" dirty="0"/>
                        <a:t>8/1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484567546"/>
              </p:ext>
            </p:extLst>
          </p:nvPr>
        </p:nvGraphicFramePr>
        <p:xfrm>
          <a:off x="4648995" y="2039300"/>
          <a:ext cx="2730575" cy="609600"/>
        </p:xfrm>
        <a:graphic>
          <a:graphicData uri="http://schemas.openxmlformats.org/drawingml/2006/table">
            <a:tbl>
              <a:tblPr firstRow="1" bandRow="1">
                <a:tableStyleId>{5C22544A-7EE6-4342-B048-85BDC9FD1C3A}</a:tableStyleId>
              </a:tblPr>
              <a:tblGrid>
                <a:gridCol w="546115">
                  <a:extLst>
                    <a:ext uri="{9D8B030D-6E8A-4147-A177-3AD203B41FA5}">
                      <a16:colId xmlns:a16="http://schemas.microsoft.com/office/drawing/2014/main" val="20000"/>
                    </a:ext>
                  </a:extLst>
                </a:gridCol>
                <a:gridCol w="546115">
                  <a:extLst>
                    <a:ext uri="{9D8B030D-6E8A-4147-A177-3AD203B41FA5}">
                      <a16:colId xmlns:a16="http://schemas.microsoft.com/office/drawing/2014/main" val="20001"/>
                    </a:ext>
                  </a:extLst>
                </a:gridCol>
                <a:gridCol w="546115">
                  <a:extLst>
                    <a:ext uri="{9D8B030D-6E8A-4147-A177-3AD203B41FA5}">
                      <a16:colId xmlns:a16="http://schemas.microsoft.com/office/drawing/2014/main" val="20002"/>
                    </a:ext>
                  </a:extLst>
                </a:gridCol>
                <a:gridCol w="546115">
                  <a:extLst>
                    <a:ext uri="{9D8B030D-6E8A-4147-A177-3AD203B41FA5}">
                      <a16:colId xmlns:a16="http://schemas.microsoft.com/office/drawing/2014/main" val="20003"/>
                    </a:ext>
                  </a:extLst>
                </a:gridCol>
                <a:gridCol w="546115">
                  <a:extLst>
                    <a:ext uri="{9D8B030D-6E8A-4147-A177-3AD203B41FA5}">
                      <a16:colId xmlns:a16="http://schemas.microsoft.com/office/drawing/2014/main" val="20004"/>
                    </a:ext>
                  </a:extLst>
                </a:gridCol>
              </a:tblGrid>
              <a:tr h="267415">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r>
                        <a:rPr lang="he-IL" sz="1200" b="0" dirty="0"/>
                        <a:t>ג</a:t>
                      </a:r>
                      <a:endParaRPr lang="en-US" sz="1200" b="0" dirty="0"/>
                    </a:p>
                  </a:txBody>
                  <a:tcPr/>
                </a:tc>
                <a:tc>
                  <a:txBody>
                    <a:bodyPr/>
                    <a:lstStyle/>
                    <a:p>
                      <a:r>
                        <a:rPr lang="he-IL" sz="1200" b="0" dirty="0"/>
                        <a:t>ה</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he-IL" sz="1400" dirty="0"/>
                        <a:t>8</a:t>
                      </a:r>
                      <a:endParaRPr lang="en-US" sz="1400" dirty="0"/>
                    </a:p>
                  </a:txBody>
                  <a:tcPr/>
                </a:tc>
                <a:tc>
                  <a:txBody>
                    <a:bodyPr/>
                    <a:lstStyle/>
                    <a:p>
                      <a:r>
                        <a:rPr lang="he-IL" sz="1400" dirty="0"/>
                        <a:t>30</a:t>
                      </a:r>
                      <a:endParaRPr lang="en-US" sz="1400" dirty="0"/>
                    </a:p>
                  </a:txBody>
                  <a:tcPr/>
                </a:tc>
                <a:tc>
                  <a:txBody>
                    <a:bodyPr/>
                    <a:lstStyle/>
                    <a:p>
                      <a:r>
                        <a:rPr lang="he-IL" sz="1400" dirty="0"/>
                        <a:t>16</a:t>
                      </a:r>
                      <a:endParaRPr lang="en-US" sz="1400" dirty="0"/>
                    </a:p>
                  </a:txBody>
                  <a:tcPr/>
                </a:tc>
                <a:tc>
                  <a:txBody>
                    <a:bodyPr/>
                    <a:lstStyle/>
                    <a:p>
                      <a:r>
                        <a:rPr lang="he-IL" sz="1400" dirty="0"/>
                        <a:t>28</a:t>
                      </a:r>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sp>
        <p:nvSpPr>
          <p:cNvPr id="24" name="TextBox 23"/>
          <p:cNvSpPr txBox="1"/>
          <p:nvPr/>
        </p:nvSpPr>
        <p:spPr>
          <a:xfrm>
            <a:off x="1997901" y="5601249"/>
            <a:ext cx="5047989" cy="369332"/>
          </a:xfrm>
          <a:prstGeom prst="rect">
            <a:avLst/>
          </a:prstGeom>
          <a:noFill/>
        </p:spPr>
        <p:txBody>
          <a:bodyPr wrap="square" rtlCol="0">
            <a:spAutoFit/>
          </a:bodyPr>
          <a:lstStyle/>
          <a:p>
            <a:pPr algn="r" rtl="1"/>
            <a:r>
              <a:rPr lang="he-IL" dirty="0">
                <a:solidFill>
                  <a:srgbClr val="FF0000"/>
                </a:solidFill>
              </a:rPr>
              <a:t>מיון משני לפי מפתח ראשי. נכלול מצביע לקובץ הנתונים</a:t>
            </a:r>
            <a:endParaRPr lang="en-US" dirty="0">
              <a:solidFill>
                <a:srgbClr val="FF0000"/>
              </a:solidFill>
            </a:endParaRPr>
          </a:p>
        </p:txBody>
      </p:sp>
      <p:cxnSp>
        <p:nvCxnSpPr>
          <p:cNvPr id="25" name="Straight Arrow Connector 24"/>
          <p:cNvCxnSpPr/>
          <p:nvPr/>
        </p:nvCxnSpPr>
        <p:spPr>
          <a:xfrm flipH="1" flipV="1">
            <a:off x="4321480" y="5166986"/>
            <a:ext cx="655031" cy="43426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938753" y="1180936"/>
            <a:ext cx="1636988" cy="369332"/>
          </a:xfrm>
          <a:prstGeom prst="rect">
            <a:avLst/>
          </a:prstGeom>
          <a:noFill/>
        </p:spPr>
        <p:txBody>
          <a:bodyPr wrap="none" rtlCol="0">
            <a:spAutoFit/>
          </a:bodyPr>
          <a:lstStyle/>
          <a:p>
            <a:pPr algn="r" rtl="1"/>
            <a:r>
              <a:rPr lang="he-IL" dirty="0"/>
              <a:t>קובץ הופכי – יום</a:t>
            </a:r>
            <a:endParaRPr lang="en-US" dirty="0"/>
          </a:p>
        </p:txBody>
      </p:sp>
      <p:cxnSp>
        <p:nvCxnSpPr>
          <p:cNvPr id="28" name="Straight Arrow Connector 27"/>
          <p:cNvCxnSpPr/>
          <p:nvPr/>
        </p:nvCxnSpPr>
        <p:spPr>
          <a:xfrm flipH="1">
            <a:off x="1647173" y="2648900"/>
            <a:ext cx="332933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171034" y="2661508"/>
            <a:ext cx="1306383" cy="139020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55379" y="2661507"/>
            <a:ext cx="87756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502001" y="2661506"/>
            <a:ext cx="3208602" cy="139020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2886759446"/>
              </p:ext>
            </p:extLst>
          </p:nvPr>
        </p:nvGraphicFramePr>
        <p:xfrm>
          <a:off x="86585" y="1550268"/>
          <a:ext cx="1059684" cy="4886029"/>
        </p:xfrm>
        <a:graphic>
          <a:graphicData uri="http://schemas.openxmlformats.org/drawingml/2006/table">
            <a:tbl>
              <a:tblPr firstRow="1" firstCol="1" lastRow="1" lastCol="1" bandRow="1" bandCol="1">
                <a:tableStyleId>{5940675A-B579-460E-94D1-54222C63F5DA}</a:tableStyleId>
              </a:tblPr>
              <a:tblGrid>
                <a:gridCol w="529842">
                  <a:extLst>
                    <a:ext uri="{9D8B030D-6E8A-4147-A177-3AD203B41FA5}">
                      <a16:colId xmlns:a16="http://schemas.microsoft.com/office/drawing/2014/main" val="20000"/>
                    </a:ext>
                  </a:extLst>
                </a:gridCol>
                <a:gridCol w="529842">
                  <a:extLst>
                    <a:ext uri="{9D8B030D-6E8A-4147-A177-3AD203B41FA5}">
                      <a16:colId xmlns:a16="http://schemas.microsoft.com/office/drawing/2014/main" val="20001"/>
                    </a:ext>
                  </a:extLst>
                </a:gridCol>
              </a:tblGrid>
              <a:tr h="721821">
                <a:tc>
                  <a:txBody>
                    <a:bodyPr/>
                    <a:lstStyle/>
                    <a:p>
                      <a:pPr algn="ctr" rtl="1" fontAlgn="ctr"/>
                      <a:r>
                        <a:rPr lang="he-IL" sz="1000" u="none" strike="noStrike" dirty="0">
                          <a:effectLst/>
                        </a:rPr>
                        <a:t>קוד כנס (מפתח)</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tc>
                  <a:txBody>
                    <a:bodyPr/>
                    <a:lstStyle/>
                    <a:p>
                      <a:pPr algn="ctr" rtl="1" fontAlgn="ctr"/>
                      <a:r>
                        <a:rPr lang="he-IL" sz="1000" u="none" strike="noStrike" dirty="0">
                          <a:effectLst/>
                        </a:rPr>
                        <a:t>יום בשבוע</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extLst>
                  <a:ext uri="{0D108BD9-81ED-4DB2-BD59-A6C34878D82A}">
                    <a16:rowId xmlns:a16="http://schemas.microsoft.com/office/drawing/2014/main" val="10000"/>
                  </a:ext>
                </a:extLst>
              </a:tr>
              <a:tr h="260263">
                <a:tc>
                  <a:txBody>
                    <a:bodyPr/>
                    <a:lstStyle/>
                    <a:p>
                      <a:pPr algn="ctr" rtl="1" fontAlgn="ctr"/>
                      <a:r>
                        <a:rPr lang="en-US" sz="1000" b="1" u="none" strike="noStrike" dirty="0">
                          <a:effectLst/>
                        </a:rPr>
                        <a:t>2</a:t>
                      </a:r>
                      <a:endParaRPr lang="en-US" sz="1000" b="1" i="0" u="none" strike="noStrike" dirty="0">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א</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1"/>
                  </a:ext>
                </a:extLst>
              </a:tr>
              <a:tr h="260263">
                <a:tc>
                  <a:txBody>
                    <a:bodyPr/>
                    <a:lstStyle/>
                    <a:p>
                      <a:pPr algn="ctr" rtl="1" fontAlgn="ctr"/>
                      <a:r>
                        <a:rPr lang="en-US" sz="1000" b="1" u="none" strike="noStrike">
                          <a:effectLst/>
                        </a:rPr>
                        <a:t>14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א</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2"/>
                  </a:ext>
                </a:extLst>
              </a:tr>
              <a:tr h="260263">
                <a:tc>
                  <a:txBody>
                    <a:bodyPr/>
                    <a:lstStyle/>
                    <a:p>
                      <a:pPr algn="ctr" rtl="1" fontAlgn="ctr"/>
                      <a:r>
                        <a:rPr lang="en-US" sz="1000" b="1" u="none" strike="noStrike">
                          <a:effectLst/>
                        </a:rPr>
                        <a:t>24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א</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3"/>
                  </a:ext>
                </a:extLst>
              </a:tr>
              <a:tr h="260263">
                <a:tc>
                  <a:txBody>
                    <a:bodyPr/>
                    <a:lstStyle/>
                    <a:p>
                      <a:pPr algn="ctr" rtl="1" fontAlgn="ctr"/>
                      <a:r>
                        <a:rPr lang="en-US" sz="1000" b="1" u="none" strike="noStrike">
                          <a:effectLst/>
                        </a:rPr>
                        <a:t>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4"/>
                  </a:ext>
                </a:extLst>
              </a:tr>
              <a:tr h="260263">
                <a:tc>
                  <a:txBody>
                    <a:bodyPr/>
                    <a:lstStyle/>
                    <a:p>
                      <a:pPr algn="ctr" rtl="1" fontAlgn="ctr"/>
                      <a:r>
                        <a:rPr lang="en-US" sz="1000" b="1" u="none" strike="noStrike">
                          <a:effectLst/>
                        </a:rPr>
                        <a:t>18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5"/>
                  </a:ext>
                </a:extLst>
              </a:tr>
              <a:tr h="260263">
                <a:tc>
                  <a:txBody>
                    <a:bodyPr/>
                    <a:lstStyle/>
                    <a:p>
                      <a:pPr algn="ctr" rtl="1" fontAlgn="ctr"/>
                      <a:r>
                        <a:rPr lang="en-US" sz="1000" b="1" u="none" strike="noStrike">
                          <a:effectLst/>
                        </a:rPr>
                        <a:t>22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6"/>
                  </a:ext>
                </a:extLst>
              </a:tr>
              <a:tr h="260263">
                <a:tc>
                  <a:txBody>
                    <a:bodyPr/>
                    <a:lstStyle/>
                    <a:p>
                      <a:pPr algn="ctr" rtl="1" fontAlgn="ctr"/>
                      <a:r>
                        <a:rPr lang="en-US" sz="1000" b="1" u="none" strike="noStrike">
                          <a:effectLst/>
                        </a:rPr>
                        <a:t>26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7"/>
                  </a:ext>
                </a:extLst>
              </a:tr>
              <a:tr h="260263">
                <a:tc>
                  <a:txBody>
                    <a:bodyPr/>
                    <a:lstStyle/>
                    <a:p>
                      <a:pPr algn="ctr" rtl="1" fontAlgn="ctr"/>
                      <a:r>
                        <a:rPr lang="en-US" sz="1000" b="1" u="none" strike="noStrike">
                          <a:effectLst/>
                        </a:rPr>
                        <a:t>30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8"/>
                  </a:ext>
                </a:extLst>
              </a:tr>
              <a:tr h="260263">
                <a:tc>
                  <a:txBody>
                    <a:bodyPr/>
                    <a:lstStyle/>
                    <a:p>
                      <a:pPr algn="ctr" rtl="1" fontAlgn="ctr"/>
                      <a:r>
                        <a:rPr lang="en-US" sz="1000" b="1" u="none" strike="noStrike">
                          <a:effectLst/>
                        </a:rPr>
                        <a:t>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ג</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9"/>
                  </a:ext>
                </a:extLst>
              </a:tr>
              <a:tr h="260263">
                <a:tc>
                  <a:txBody>
                    <a:bodyPr/>
                    <a:lstStyle/>
                    <a:p>
                      <a:pPr algn="ctr" rtl="1" fontAlgn="ctr"/>
                      <a:r>
                        <a:rPr lang="en-US" sz="1000" b="1" u="none" strike="noStrike">
                          <a:effectLst/>
                        </a:rPr>
                        <a:t>10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ג</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0"/>
                  </a:ext>
                </a:extLst>
              </a:tr>
              <a:tr h="260263">
                <a:tc>
                  <a:txBody>
                    <a:bodyPr/>
                    <a:lstStyle/>
                    <a:p>
                      <a:pPr algn="ctr" rtl="1" fontAlgn="ctr"/>
                      <a:r>
                        <a:rPr lang="en-US" sz="1000" b="1" u="none" strike="noStrike">
                          <a:effectLst/>
                        </a:rPr>
                        <a:t>12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ג</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1"/>
                  </a:ext>
                </a:extLst>
              </a:tr>
              <a:tr h="260263">
                <a:tc>
                  <a:txBody>
                    <a:bodyPr/>
                    <a:lstStyle/>
                    <a:p>
                      <a:pPr algn="ctr" rtl="1" fontAlgn="ctr"/>
                      <a:r>
                        <a:rPr lang="en-US" sz="1000" b="1" u="none" strike="noStrike">
                          <a:effectLst/>
                        </a:rPr>
                        <a:t>16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ג</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2"/>
                  </a:ext>
                </a:extLst>
              </a:tr>
              <a:tr h="260263">
                <a:tc>
                  <a:txBody>
                    <a:bodyPr/>
                    <a:lstStyle/>
                    <a:p>
                      <a:pPr algn="ctr" rtl="1" fontAlgn="ctr"/>
                      <a:r>
                        <a:rPr lang="en-US" sz="1000" b="1" u="none" strike="noStrike">
                          <a:effectLst/>
                        </a:rPr>
                        <a:t>32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ג</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3"/>
                  </a:ext>
                </a:extLst>
              </a:tr>
              <a:tr h="260263">
                <a:tc>
                  <a:txBody>
                    <a:bodyPr/>
                    <a:lstStyle/>
                    <a:p>
                      <a:pPr algn="ctr" rtl="1" fontAlgn="ctr"/>
                      <a:r>
                        <a:rPr lang="en-US" sz="1000" b="1" u="none" strike="noStrike">
                          <a:effectLst/>
                        </a:rPr>
                        <a:t>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4"/>
                  </a:ext>
                </a:extLst>
              </a:tr>
              <a:tr h="260263">
                <a:tc>
                  <a:txBody>
                    <a:bodyPr/>
                    <a:lstStyle/>
                    <a:p>
                      <a:pPr algn="ctr" rtl="1" fontAlgn="ctr"/>
                      <a:r>
                        <a:rPr lang="en-US" sz="1000" b="1" u="none" strike="noStrike">
                          <a:effectLst/>
                        </a:rPr>
                        <a:t>20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5"/>
                  </a:ext>
                </a:extLst>
              </a:tr>
              <a:tr h="260263">
                <a:tc>
                  <a:txBody>
                    <a:bodyPr/>
                    <a:lstStyle/>
                    <a:p>
                      <a:pPr algn="ctr" rtl="1" fontAlgn="ctr"/>
                      <a:r>
                        <a:rPr lang="en-US" sz="1000" b="1" u="none" strike="noStrike">
                          <a:effectLst/>
                        </a:rPr>
                        <a:t>28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ה</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521032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769791575"/>
              </p:ext>
            </p:extLst>
          </p:nvPr>
        </p:nvGraphicFramePr>
        <p:xfrm>
          <a:off x="3127696" y="2684235"/>
          <a:ext cx="3523020" cy="1944939"/>
        </p:xfrm>
        <a:graphic>
          <a:graphicData uri="http://schemas.openxmlformats.org/drawingml/2006/table">
            <a:tbl>
              <a:tblPr rtl="1" firstRow="1" firstCol="1" lastRow="1" lastCol="1" bandRow="1" bandCol="1">
                <a:tableStyleId>{5940675A-B579-460E-94D1-54222C63F5DA}</a:tableStyleId>
              </a:tblPr>
              <a:tblGrid>
                <a:gridCol w="1020167">
                  <a:extLst>
                    <a:ext uri="{9D8B030D-6E8A-4147-A177-3AD203B41FA5}">
                      <a16:colId xmlns:a16="http://schemas.microsoft.com/office/drawing/2014/main" val="20000"/>
                    </a:ext>
                  </a:extLst>
                </a:gridCol>
                <a:gridCol w="790375">
                  <a:extLst>
                    <a:ext uri="{9D8B030D-6E8A-4147-A177-3AD203B41FA5}">
                      <a16:colId xmlns:a16="http://schemas.microsoft.com/office/drawing/2014/main" val="20001"/>
                    </a:ext>
                  </a:extLst>
                </a:gridCol>
                <a:gridCol w="790375">
                  <a:extLst>
                    <a:ext uri="{9D8B030D-6E8A-4147-A177-3AD203B41FA5}">
                      <a16:colId xmlns:a16="http://schemas.microsoft.com/office/drawing/2014/main" val="20002"/>
                    </a:ext>
                  </a:extLst>
                </a:gridCol>
                <a:gridCol w="922103">
                  <a:extLst>
                    <a:ext uri="{9D8B030D-6E8A-4147-A177-3AD203B41FA5}">
                      <a16:colId xmlns:a16="http://schemas.microsoft.com/office/drawing/2014/main" val="20003"/>
                    </a:ext>
                  </a:extLst>
                </a:gridCol>
              </a:tblGrid>
              <a:tr h="972468">
                <a:tc>
                  <a:txBody>
                    <a:bodyPr/>
                    <a:lstStyle/>
                    <a:p>
                      <a:pPr marL="0" marR="0" algn="ctr" rtl="1">
                        <a:lnSpc>
                          <a:spcPct val="150000"/>
                        </a:lnSpc>
                        <a:spcBef>
                          <a:spcPts val="0"/>
                        </a:spcBef>
                        <a:spcAft>
                          <a:spcPts val="0"/>
                        </a:spcAft>
                      </a:pPr>
                      <a:r>
                        <a:rPr lang="he-IL" sz="1000" dirty="0">
                          <a:effectLst/>
                        </a:rPr>
                        <a:t>קוד כנס (מפתח)</a:t>
                      </a:r>
                      <a:endParaRPr lang="en-US" sz="1100" dirty="0">
                        <a:effectLst/>
                        <a:latin typeface="Times New Roman" panose="02020603050405020304" pitchFamily="18" charset="0"/>
                        <a:ea typeface="Times New Roman" panose="02020603050405020304" pitchFamily="18" charset="0"/>
                      </a:endParaRPr>
                    </a:p>
                  </a:txBody>
                  <a:tcPr marL="62459" marR="62459" marT="0" marB="0">
                    <a:solidFill>
                      <a:schemeClr val="accent1">
                        <a:lumMod val="60000"/>
                        <a:lumOff val="40000"/>
                      </a:schemeClr>
                    </a:solidFill>
                  </a:tcPr>
                </a:tc>
                <a:tc>
                  <a:txBody>
                    <a:bodyPr/>
                    <a:lstStyle/>
                    <a:p>
                      <a:pPr marL="0" marR="0" algn="ctr" rtl="1">
                        <a:lnSpc>
                          <a:spcPct val="150000"/>
                        </a:lnSpc>
                        <a:spcBef>
                          <a:spcPts val="0"/>
                        </a:spcBef>
                        <a:spcAft>
                          <a:spcPts val="0"/>
                        </a:spcAft>
                      </a:pPr>
                      <a:r>
                        <a:rPr lang="he-IL" sz="1000" dirty="0">
                          <a:effectLst/>
                        </a:rPr>
                        <a:t>שם המרצה בכנס</a:t>
                      </a:r>
                      <a:endParaRPr lang="en-US" sz="1100" dirty="0">
                        <a:effectLst/>
                        <a:latin typeface="Times New Roman" panose="02020603050405020304" pitchFamily="18" charset="0"/>
                        <a:ea typeface="Times New Roman" panose="02020603050405020304" pitchFamily="18" charset="0"/>
                      </a:endParaRPr>
                    </a:p>
                  </a:txBody>
                  <a:tcPr marL="62459" marR="62459" marT="0" marB="0">
                    <a:solidFill>
                      <a:schemeClr val="accent1">
                        <a:lumMod val="60000"/>
                        <a:lumOff val="40000"/>
                      </a:schemeClr>
                    </a:solidFill>
                  </a:tcPr>
                </a:tc>
                <a:tc>
                  <a:txBody>
                    <a:bodyPr/>
                    <a:lstStyle/>
                    <a:p>
                      <a:pPr marL="0" marR="0" algn="ctr" rtl="1">
                        <a:lnSpc>
                          <a:spcPct val="150000"/>
                        </a:lnSpc>
                        <a:spcBef>
                          <a:spcPts val="0"/>
                        </a:spcBef>
                        <a:spcAft>
                          <a:spcPts val="0"/>
                        </a:spcAft>
                      </a:pPr>
                      <a:r>
                        <a:rPr lang="he-IL" sz="1000" dirty="0">
                          <a:effectLst/>
                        </a:rPr>
                        <a:t>זמן ההרצאה     בדקות</a:t>
                      </a:r>
                      <a:endParaRPr lang="en-US" sz="1100" dirty="0">
                        <a:effectLst/>
                        <a:latin typeface="Times New Roman" panose="02020603050405020304" pitchFamily="18" charset="0"/>
                        <a:ea typeface="Times New Roman" panose="02020603050405020304" pitchFamily="18" charset="0"/>
                      </a:endParaRPr>
                    </a:p>
                  </a:txBody>
                  <a:tcPr marL="62459" marR="62459" marT="0" marB="0">
                    <a:solidFill>
                      <a:schemeClr val="accent1">
                        <a:lumMod val="60000"/>
                        <a:lumOff val="40000"/>
                      </a:schemeClr>
                    </a:solidFill>
                  </a:tcPr>
                </a:tc>
                <a:tc>
                  <a:txBody>
                    <a:bodyPr/>
                    <a:lstStyle/>
                    <a:p>
                      <a:pPr marL="0" marR="0" algn="ctr" rtl="1">
                        <a:lnSpc>
                          <a:spcPct val="150000"/>
                        </a:lnSpc>
                        <a:spcBef>
                          <a:spcPts val="0"/>
                        </a:spcBef>
                        <a:spcAft>
                          <a:spcPts val="0"/>
                        </a:spcAft>
                      </a:pPr>
                      <a:r>
                        <a:rPr lang="he-IL" sz="1000" dirty="0">
                          <a:effectLst/>
                        </a:rPr>
                        <a:t>יום בשבוע</a:t>
                      </a:r>
                      <a:endParaRPr lang="en-US" sz="1100" dirty="0">
                        <a:effectLst/>
                        <a:latin typeface="Times New Roman" panose="02020603050405020304" pitchFamily="18" charset="0"/>
                        <a:ea typeface="Times New Roman" panose="02020603050405020304" pitchFamily="18" charset="0"/>
                      </a:endParaRPr>
                    </a:p>
                  </a:txBody>
                  <a:tcPr marL="62459" marR="62459" marT="0" marB="0">
                    <a:solidFill>
                      <a:schemeClr val="accent1">
                        <a:lumMod val="60000"/>
                        <a:lumOff val="40000"/>
                      </a:schemeClr>
                    </a:solidFill>
                  </a:tcPr>
                </a:tc>
                <a:extLst>
                  <a:ext uri="{0D108BD9-81ED-4DB2-BD59-A6C34878D82A}">
                    <a16:rowId xmlns:a16="http://schemas.microsoft.com/office/drawing/2014/main" val="10000"/>
                  </a:ext>
                </a:extLst>
              </a:tr>
              <a:tr h="324157">
                <a:tc>
                  <a:txBody>
                    <a:bodyPr/>
                    <a:lstStyle/>
                    <a:p>
                      <a:pPr marL="0" marR="0" algn="ctr" rtl="1">
                        <a:lnSpc>
                          <a:spcPct val="150000"/>
                        </a:lnSpc>
                        <a:spcBef>
                          <a:spcPts val="0"/>
                        </a:spcBef>
                        <a:spcAft>
                          <a:spcPts val="0"/>
                        </a:spcAft>
                      </a:pPr>
                      <a:r>
                        <a:rPr lang="he-IL" sz="1200" b="1">
                          <a:effectLst/>
                          <a:latin typeface="Times New Roman" panose="02020603050405020304" pitchFamily="18" charset="0"/>
                          <a:ea typeface="Times New Roman" panose="02020603050405020304" pitchFamily="18" charset="0"/>
                          <a:cs typeface="+mn-cs"/>
                        </a:rPr>
                        <a:t>19</a:t>
                      </a:r>
                      <a:endParaRPr lang="en-US" sz="1400" b="1">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a:effectLst/>
                          <a:latin typeface="Times New Roman" panose="02020603050405020304" pitchFamily="18" charset="0"/>
                          <a:ea typeface="Times New Roman" panose="02020603050405020304" pitchFamily="18" charset="0"/>
                          <a:cs typeface="+mn-cs"/>
                        </a:rPr>
                        <a:t>מירית</a:t>
                      </a:r>
                      <a:endParaRPr lang="en-US" sz="1400" b="1">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a:effectLst/>
                          <a:latin typeface="Times New Roman" panose="02020603050405020304" pitchFamily="18" charset="0"/>
                          <a:ea typeface="Times New Roman" panose="02020603050405020304" pitchFamily="18" charset="0"/>
                          <a:cs typeface="+mn-cs"/>
                        </a:rPr>
                        <a:t>35</a:t>
                      </a:r>
                      <a:endParaRPr lang="en-US" sz="1400" b="1">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a:effectLst/>
                          <a:latin typeface="Times New Roman" panose="02020603050405020304" pitchFamily="18" charset="0"/>
                          <a:ea typeface="Times New Roman" panose="02020603050405020304" pitchFamily="18" charset="0"/>
                          <a:cs typeface="+mn-cs"/>
                        </a:rPr>
                        <a:t>ג</a:t>
                      </a:r>
                      <a:endParaRPr lang="en-US" sz="1400" b="1">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extLst>
                  <a:ext uri="{0D108BD9-81ED-4DB2-BD59-A6C34878D82A}">
                    <a16:rowId xmlns:a16="http://schemas.microsoft.com/office/drawing/2014/main" val="10001"/>
                  </a:ext>
                </a:extLst>
              </a:tr>
              <a:tr h="324157">
                <a:tc>
                  <a:txBody>
                    <a:bodyPr/>
                    <a:lstStyle/>
                    <a:p>
                      <a:pPr marL="0" marR="0" algn="ctr" rtl="1">
                        <a:lnSpc>
                          <a:spcPct val="150000"/>
                        </a:lnSpc>
                        <a:spcBef>
                          <a:spcPts val="0"/>
                        </a:spcBef>
                        <a:spcAft>
                          <a:spcPts val="0"/>
                        </a:spcAft>
                      </a:pPr>
                      <a:r>
                        <a:rPr lang="he-IL" sz="1200" b="1">
                          <a:effectLst/>
                          <a:latin typeface="Times New Roman" panose="02020603050405020304" pitchFamily="18" charset="0"/>
                          <a:ea typeface="Times New Roman" panose="02020603050405020304" pitchFamily="18" charset="0"/>
                          <a:cs typeface="+mn-cs"/>
                        </a:rPr>
                        <a:t>3</a:t>
                      </a:r>
                      <a:endParaRPr lang="en-US" sz="1400" b="1">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a:effectLst/>
                          <a:latin typeface="Times New Roman" panose="02020603050405020304" pitchFamily="18" charset="0"/>
                          <a:ea typeface="Times New Roman" panose="02020603050405020304" pitchFamily="18" charset="0"/>
                          <a:cs typeface="+mn-cs"/>
                        </a:rPr>
                        <a:t>מירית</a:t>
                      </a:r>
                      <a:endParaRPr lang="en-US" sz="1400" b="1">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a:effectLst/>
                          <a:latin typeface="Times New Roman" panose="02020603050405020304" pitchFamily="18" charset="0"/>
                          <a:ea typeface="Times New Roman" panose="02020603050405020304" pitchFamily="18" charset="0"/>
                          <a:cs typeface="+mn-cs"/>
                        </a:rPr>
                        <a:t>40</a:t>
                      </a:r>
                      <a:endParaRPr lang="en-US" sz="1400" b="1">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a:effectLst/>
                          <a:latin typeface="Times New Roman" panose="02020603050405020304" pitchFamily="18" charset="0"/>
                          <a:ea typeface="Times New Roman" panose="02020603050405020304" pitchFamily="18" charset="0"/>
                          <a:cs typeface="+mn-cs"/>
                        </a:rPr>
                        <a:t>ב</a:t>
                      </a:r>
                      <a:endParaRPr lang="en-US" sz="1400" b="1">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extLst>
                  <a:ext uri="{0D108BD9-81ED-4DB2-BD59-A6C34878D82A}">
                    <a16:rowId xmlns:a16="http://schemas.microsoft.com/office/drawing/2014/main" val="10002"/>
                  </a:ext>
                </a:extLst>
              </a:tr>
              <a:tr h="324157">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5</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רני</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60</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ג</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extLst>
                  <a:ext uri="{0D108BD9-81ED-4DB2-BD59-A6C34878D82A}">
                    <a16:rowId xmlns:a16="http://schemas.microsoft.com/office/drawing/2014/main" val="10003"/>
                  </a:ext>
                </a:extLst>
              </a:tr>
            </a:tbl>
          </a:graphicData>
        </a:graphic>
      </p:graphicFrame>
      <p:sp>
        <p:nvSpPr>
          <p:cNvPr id="9" name="TextBox 8"/>
          <p:cNvSpPr txBox="1"/>
          <p:nvPr/>
        </p:nvSpPr>
        <p:spPr>
          <a:xfrm>
            <a:off x="3701684" y="2003432"/>
            <a:ext cx="2313454" cy="369332"/>
          </a:xfrm>
          <a:prstGeom prst="rect">
            <a:avLst/>
          </a:prstGeom>
          <a:noFill/>
        </p:spPr>
        <p:txBody>
          <a:bodyPr wrap="none" rtlCol="0">
            <a:spAutoFit/>
          </a:bodyPr>
          <a:lstStyle/>
          <a:p>
            <a:pPr algn="r" rtl="1"/>
            <a:r>
              <a:rPr lang="he-IL" dirty="0"/>
              <a:t>רשומות לפי סדר הוספה</a:t>
            </a:r>
            <a:endParaRPr lang="en-US" dirty="0"/>
          </a:p>
        </p:txBody>
      </p:sp>
      <p:sp>
        <p:nvSpPr>
          <p:cNvPr id="11" name="TextBox 10"/>
          <p:cNvSpPr txBox="1"/>
          <p:nvPr/>
        </p:nvSpPr>
        <p:spPr>
          <a:xfrm>
            <a:off x="8897457" y="78723"/>
            <a:ext cx="3124573"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סעיף ב'</a:t>
            </a:r>
            <a:endParaRPr lang="en-US" sz="2800" b="1" dirty="0">
              <a:solidFill>
                <a:schemeClr val="bg1"/>
              </a:solidFill>
              <a:latin typeface="Segoe UI" panose="020B0502040204020203" pitchFamily="34" charset="0"/>
              <a:cs typeface="Segoe UI" panose="020B0502040204020203" pitchFamily="34" charset="0"/>
            </a:endParaRPr>
          </a:p>
        </p:txBody>
      </p:sp>
      <p:sp>
        <p:nvSpPr>
          <p:cNvPr id="6" name="TextBox 5"/>
          <p:cNvSpPr txBox="1">
            <a:spLocks noChangeAspect="1"/>
          </p:cNvSpPr>
          <p:nvPr/>
        </p:nvSpPr>
        <p:spPr>
          <a:xfrm>
            <a:off x="283884" y="721682"/>
            <a:ext cx="11741687" cy="1754326"/>
          </a:xfrm>
          <a:prstGeom prst="rect">
            <a:avLst/>
          </a:prstGeom>
          <a:noFill/>
        </p:spPr>
        <p:txBody>
          <a:bodyPr wrap="square" rtlCol="0">
            <a:spAutoFit/>
          </a:bodyPr>
          <a:lstStyle/>
          <a:p>
            <a:pPr algn="r" rtl="1">
              <a:lnSpc>
                <a:spcPct val="150000"/>
              </a:lnSpc>
            </a:pPr>
            <a:r>
              <a:rPr lang="he-IL" sz="2400" dirty="0">
                <a:latin typeface="Gisha" panose="020B0502040204020203" pitchFamily="34" charset="-79"/>
                <a:cs typeface="Gisha" panose="020B0502040204020203" pitchFamily="34" charset="-79"/>
              </a:rPr>
              <a:t>לקובץ התווספו שלושת הרשומות המופיעו בטבלה הבאה. </a:t>
            </a:r>
            <a:endParaRPr lang="he-IL" sz="2400" b="1" u="sng" dirty="0">
              <a:latin typeface="Gisha" panose="020B0502040204020203" pitchFamily="34" charset="-79"/>
              <a:cs typeface="Gisha" panose="020B0502040204020203" pitchFamily="34" charset="-79"/>
            </a:endParaRPr>
          </a:p>
          <a:p>
            <a:pPr algn="r" rtl="1">
              <a:lnSpc>
                <a:spcPct val="150000"/>
              </a:lnSpc>
            </a:pPr>
            <a:r>
              <a:rPr lang="he-IL" sz="2400" u="sng" dirty="0">
                <a:latin typeface="Gisha" panose="020B0502040204020203" pitchFamily="34" charset="-79"/>
                <a:cs typeface="Gisha" panose="020B0502040204020203" pitchFamily="34" charset="-79"/>
              </a:rPr>
              <a:t>עדכנו בכל מקום הנדרש.</a:t>
            </a:r>
            <a:endParaRPr lang="en-US" sz="2400" dirty="0">
              <a:latin typeface="Gisha" panose="020B0502040204020203" pitchFamily="34" charset="-79"/>
              <a:cs typeface="Gisha" panose="020B0502040204020203" pitchFamily="34" charset="-79"/>
            </a:endParaRPr>
          </a:p>
          <a:p>
            <a:pPr algn="r" rtl="1">
              <a:lnSpc>
                <a:spcPct val="150000"/>
              </a:lnSpc>
            </a:pPr>
            <a:endParaRPr lang="he-IL" sz="24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572390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9219660" y="78723"/>
            <a:ext cx="2802370"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sp>
        <p:nvSpPr>
          <p:cNvPr id="2" name="מלבן 1"/>
          <p:cNvSpPr/>
          <p:nvPr/>
        </p:nvSpPr>
        <p:spPr>
          <a:xfrm>
            <a:off x="3718688" y="916038"/>
            <a:ext cx="8303342" cy="2677656"/>
          </a:xfrm>
          <a:prstGeom prst="rect">
            <a:avLst/>
          </a:prstGeom>
        </p:spPr>
        <p:txBody>
          <a:bodyPr wrap="square">
            <a:spAutoFit/>
          </a:bodyPr>
          <a:lstStyle/>
          <a:p>
            <a:pPr algn="r" rtl="1">
              <a:lnSpc>
                <a:spcPct val="200000"/>
              </a:lnSpc>
            </a:pPr>
            <a:r>
              <a:rPr lang="he-IL" sz="2800" u="sng" dirty="0">
                <a:latin typeface="Gisha" panose="020B0502040204020203" pitchFamily="34" charset="-79"/>
                <a:cs typeface="Gisha" panose="020B0502040204020203" pitchFamily="34" charset="-79"/>
              </a:rPr>
              <a:t>שלבי ההוספה:</a:t>
            </a:r>
            <a:br>
              <a:rPr lang="en-US" sz="2800" dirty="0">
                <a:latin typeface="Gisha" panose="020B0502040204020203" pitchFamily="34" charset="-79"/>
                <a:cs typeface="Gisha" panose="020B0502040204020203" pitchFamily="34" charset="-79"/>
              </a:rPr>
            </a:br>
            <a:r>
              <a:rPr lang="he-IL" sz="2800" dirty="0">
                <a:latin typeface="Gisha" panose="020B0502040204020203" pitchFamily="34" charset="-79"/>
                <a:cs typeface="Gisha" panose="020B0502040204020203" pitchFamily="34" charset="-79"/>
              </a:rPr>
              <a:t>1. הוספה רגילה לקובץ הנתונים</a:t>
            </a:r>
            <a:br>
              <a:rPr lang="en-US" sz="2800" dirty="0">
                <a:latin typeface="Gisha" panose="020B0502040204020203" pitchFamily="34" charset="-79"/>
                <a:cs typeface="Gisha" panose="020B0502040204020203" pitchFamily="34" charset="-79"/>
              </a:rPr>
            </a:br>
            <a:r>
              <a:rPr lang="he-IL" sz="2800" dirty="0">
                <a:latin typeface="Gisha" panose="020B0502040204020203" pitchFamily="34" charset="-79"/>
                <a:cs typeface="Gisha" panose="020B0502040204020203" pitchFamily="34" charset="-79"/>
              </a:rPr>
              <a:t>2. הוספה לכל אחד מקבצי האינדקס</a:t>
            </a:r>
          </a:p>
        </p:txBody>
      </p:sp>
    </p:spTree>
    <p:extLst>
      <p:ext uri="{BB962C8B-B14F-4D97-AF65-F5344CB8AC3E}">
        <p14:creationId xmlns:p14="http://schemas.microsoft.com/office/powerpoint/2010/main" val="2185614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224053529"/>
              </p:ext>
            </p:extLst>
          </p:nvPr>
        </p:nvGraphicFramePr>
        <p:xfrm>
          <a:off x="472784" y="2583221"/>
          <a:ext cx="2934295" cy="1944939"/>
        </p:xfrm>
        <a:graphic>
          <a:graphicData uri="http://schemas.openxmlformats.org/drawingml/2006/table">
            <a:tbl>
              <a:tblPr rtl="1" firstRow="1" firstCol="1" lastRow="1" lastCol="1" bandRow="1" bandCol="1">
                <a:tableStyleId>{5940675A-B579-460E-94D1-54222C63F5DA}</a:tableStyleId>
              </a:tblPr>
              <a:tblGrid>
                <a:gridCol w="849689">
                  <a:extLst>
                    <a:ext uri="{9D8B030D-6E8A-4147-A177-3AD203B41FA5}">
                      <a16:colId xmlns:a16="http://schemas.microsoft.com/office/drawing/2014/main" val="20000"/>
                    </a:ext>
                  </a:extLst>
                </a:gridCol>
                <a:gridCol w="658297">
                  <a:extLst>
                    <a:ext uri="{9D8B030D-6E8A-4147-A177-3AD203B41FA5}">
                      <a16:colId xmlns:a16="http://schemas.microsoft.com/office/drawing/2014/main" val="20001"/>
                    </a:ext>
                  </a:extLst>
                </a:gridCol>
                <a:gridCol w="658297">
                  <a:extLst>
                    <a:ext uri="{9D8B030D-6E8A-4147-A177-3AD203B41FA5}">
                      <a16:colId xmlns:a16="http://schemas.microsoft.com/office/drawing/2014/main" val="20002"/>
                    </a:ext>
                  </a:extLst>
                </a:gridCol>
                <a:gridCol w="768012">
                  <a:extLst>
                    <a:ext uri="{9D8B030D-6E8A-4147-A177-3AD203B41FA5}">
                      <a16:colId xmlns:a16="http://schemas.microsoft.com/office/drawing/2014/main" val="20003"/>
                    </a:ext>
                  </a:extLst>
                </a:gridCol>
              </a:tblGrid>
              <a:tr h="972468">
                <a:tc>
                  <a:txBody>
                    <a:bodyPr/>
                    <a:lstStyle/>
                    <a:p>
                      <a:pPr marL="0" marR="0" algn="ctr" rtl="1">
                        <a:lnSpc>
                          <a:spcPct val="150000"/>
                        </a:lnSpc>
                        <a:spcBef>
                          <a:spcPts val="0"/>
                        </a:spcBef>
                        <a:spcAft>
                          <a:spcPts val="0"/>
                        </a:spcAft>
                      </a:pPr>
                      <a:r>
                        <a:rPr lang="he-IL" sz="1000" dirty="0">
                          <a:effectLst/>
                        </a:rPr>
                        <a:t>קוד כנס (מפתח)</a:t>
                      </a:r>
                      <a:endParaRPr lang="en-US" sz="1100" dirty="0">
                        <a:effectLst/>
                        <a:latin typeface="Times New Roman" panose="02020603050405020304" pitchFamily="18" charset="0"/>
                        <a:ea typeface="Times New Roman" panose="02020603050405020304" pitchFamily="18" charset="0"/>
                      </a:endParaRPr>
                    </a:p>
                  </a:txBody>
                  <a:tcPr marL="62459" marR="62459" marT="0" marB="0">
                    <a:solidFill>
                      <a:schemeClr val="accent1">
                        <a:lumMod val="60000"/>
                        <a:lumOff val="40000"/>
                      </a:schemeClr>
                    </a:solidFill>
                  </a:tcPr>
                </a:tc>
                <a:tc>
                  <a:txBody>
                    <a:bodyPr/>
                    <a:lstStyle/>
                    <a:p>
                      <a:pPr marL="0" marR="0" algn="ctr" rtl="1">
                        <a:lnSpc>
                          <a:spcPct val="150000"/>
                        </a:lnSpc>
                        <a:spcBef>
                          <a:spcPts val="0"/>
                        </a:spcBef>
                        <a:spcAft>
                          <a:spcPts val="0"/>
                        </a:spcAft>
                      </a:pPr>
                      <a:r>
                        <a:rPr lang="he-IL" sz="1000" dirty="0">
                          <a:effectLst/>
                        </a:rPr>
                        <a:t>שם המרצה בכנס</a:t>
                      </a:r>
                      <a:endParaRPr lang="en-US" sz="1100" dirty="0">
                        <a:effectLst/>
                        <a:latin typeface="Times New Roman" panose="02020603050405020304" pitchFamily="18" charset="0"/>
                        <a:ea typeface="Times New Roman" panose="02020603050405020304" pitchFamily="18" charset="0"/>
                      </a:endParaRPr>
                    </a:p>
                  </a:txBody>
                  <a:tcPr marL="62459" marR="62459" marT="0" marB="0">
                    <a:solidFill>
                      <a:schemeClr val="accent1">
                        <a:lumMod val="60000"/>
                        <a:lumOff val="40000"/>
                      </a:schemeClr>
                    </a:solidFill>
                  </a:tcPr>
                </a:tc>
                <a:tc>
                  <a:txBody>
                    <a:bodyPr/>
                    <a:lstStyle/>
                    <a:p>
                      <a:pPr marL="0" marR="0" algn="ctr" rtl="1">
                        <a:lnSpc>
                          <a:spcPct val="150000"/>
                        </a:lnSpc>
                        <a:spcBef>
                          <a:spcPts val="0"/>
                        </a:spcBef>
                        <a:spcAft>
                          <a:spcPts val="0"/>
                        </a:spcAft>
                      </a:pPr>
                      <a:r>
                        <a:rPr lang="he-IL" sz="1000" dirty="0">
                          <a:effectLst/>
                        </a:rPr>
                        <a:t>זמן ההרצאה     בדקות</a:t>
                      </a:r>
                      <a:endParaRPr lang="en-US" sz="1100" dirty="0">
                        <a:effectLst/>
                        <a:latin typeface="Times New Roman" panose="02020603050405020304" pitchFamily="18" charset="0"/>
                        <a:ea typeface="Times New Roman" panose="02020603050405020304" pitchFamily="18" charset="0"/>
                      </a:endParaRPr>
                    </a:p>
                  </a:txBody>
                  <a:tcPr marL="62459" marR="62459" marT="0" marB="0">
                    <a:solidFill>
                      <a:schemeClr val="accent1">
                        <a:lumMod val="60000"/>
                        <a:lumOff val="40000"/>
                      </a:schemeClr>
                    </a:solidFill>
                  </a:tcPr>
                </a:tc>
                <a:tc>
                  <a:txBody>
                    <a:bodyPr/>
                    <a:lstStyle/>
                    <a:p>
                      <a:pPr marL="0" marR="0" algn="ctr" rtl="1">
                        <a:lnSpc>
                          <a:spcPct val="150000"/>
                        </a:lnSpc>
                        <a:spcBef>
                          <a:spcPts val="0"/>
                        </a:spcBef>
                        <a:spcAft>
                          <a:spcPts val="0"/>
                        </a:spcAft>
                      </a:pPr>
                      <a:r>
                        <a:rPr lang="he-IL" sz="1000" dirty="0">
                          <a:effectLst/>
                        </a:rPr>
                        <a:t>יום בשבוע</a:t>
                      </a:r>
                      <a:endParaRPr lang="en-US" sz="1100" dirty="0">
                        <a:effectLst/>
                        <a:latin typeface="Times New Roman" panose="02020603050405020304" pitchFamily="18" charset="0"/>
                        <a:ea typeface="Times New Roman" panose="02020603050405020304" pitchFamily="18" charset="0"/>
                      </a:endParaRPr>
                    </a:p>
                  </a:txBody>
                  <a:tcPr marL="62459" marR="62459" marT="0" marB="0">
                    <a:solidFill>
                      <a:schemeClr val="accent1">
                        <a:lumMod val="60000"/>
                        <a:lumOff val="40000"/>
                      </a:schemeClr>
                    </a:solidFill>
                  </a:tcPr>
                </a:tc>
                <a:extLst>
                  <a:ext uri="{0D108BD9-81ED-4DB2-BD59-A6C34878D82A}">
                    <a16:rowId xmlns:a16="http://schemas.microsoft.com/office/drawing/2014/main" val="10000"/>
                  </a:ext>
                </a:extLst>
              </a:tr>
              <a:tr h="324157">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19</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a:effectLst/>
                          <a:latin typeface="Times New Roman" panose="02020603050405020304" pitchFamily="18" charset="0"/>
                          <a:ea typeface="Times New Roman" panose="02020603050405020304" pitchFamily="18" charset="0"/>
                          <a:cs typeface="+mn-cs"/>
                        </a:rPr>
                        <a:t>מירית</a:t>
                      </a:r>
                      <a:endParaRPr lang="en-US" sz="1400" b="1">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a:effectLst/>
                          <a:latin typeface="Times New Roman" panose="02020603050405020304" pitchFamily="18" charset="0"/>
                          <a:ea typeface="Times New Roman" panose="02020603050405020304" pitchFamily="18" charset="0"/>
                          <a:cs typeface="+mn-cs"/>
                        </a:rPr>
                        <a:t>35</a:t>
                      </a:r>
                      <a:endParaRPr lang="en-US" sz="1400" b="1">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a:effectLst/>
                          <a:latin typeface="Times New Roman" panose="02020603050405020304" pitchFamily="18" charset="0"/>
                          <a:ea typeface="Times New Roman" panose="02020603050405020304" pitchFamily="18" charset="0"/>
                          <a:cs typeface="+mn-cs"/>
                        </a:rPr>
                        <a:t>ג</a:t>
                      </a:r>
                      <a:endParaRPr lang="en-US" sz="1400" b="1">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extLst>
                  <a:ext uri="{0D108BD9-81ED-4DB2-BD59-A6C34878D82A}">
                    <a16:rowId xmlns:a16="http://schemas.microsoft.com/office/drawing/2014/main" val="10001"/>
                  </a:ext>
                </a:extLst>
              </a:tr>
              <a:tr h="324157">
                <a:tc>
                  <a:txBody>
                    <a:bodyPr/>
                    <a:lstStyle/>
                    <a:p>
                      <a:pPr marL="0" marR="0" algn="ctr" rtl="1">
                        <a:lnSpc>
                          <a:spcPct val="150000"/>
                        </a:lnSpc>
                        <a:spcBef>
                          <a:spcPts val="0"/>
                        </a:spcBef>
                        <a:spcAft>
                          <a:spcPts val="0"/>
                        </a:spcAft>
                      </a:pPr>
                      <a:r>
                        <a:rPr lang="he-IL" sz="1200" b="1">
                          <a:effectLst/>
                          <a:latin typeface="Times New Roman" panose="02020603050405020304" pitchFamily="18" charset="0"/>
                          <a:ea typeface="Times New Roman" panose="02020603050405020304" pitchFamily="18" charset="0"/>
                          <a:cs typeface="+mn-cs"/>
                        </a:rPr>
                        <a:t>3</a:t>
                      </a:r>
                      <a:endParaRPr lang="en-US" sz="1400" b="1">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a:effectLst/>
                          <a:latin typeface="Times New Roman" panose="02020603050405020304" pitchFamily="18" charset="0"/>
                          <a:ea typeface="Times New Roman" panose="02020603050405020304" pitchFamily="18" charset="0"/>
                          <a:cs typeface="+mn-cs"/>
                        </a:rPr>
                        <a:t>מירית</a:t>
                      </a:r>
                      <a:endParaRPr lang="en-US" sz="1400" b="1">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a:effectLst/>
                          <a:latin typeface="Times New Roman" panose="02020603050405020304" pitchFamily="18" charset="0"/>
                          <a:ea typeface="Times New Roman" panose="02020603050405020304" pitchFamily="18" charset="0"/>
                          <a:cs typeface="+mn-cs"/>
                        </a:rPr>
                        <a:t>40</a:t>
                      </a:r>
                      <a:endParaRPr lang="en-US" sz="1400" b="1">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a:effectLst/>
                          <a:latin typeface="Times New Roman" panose="02020603050405020304" pitchFamily="18" charset="0"/>
                          <a:ea typeface="Times New Roman" panose="02020603050405020304" pitchFamily="18" charset="0"/>
                          <a:cs typeface="+mn-cs"/>
                        </a:rPr>
                        <a:t>ב</a:t>
                      </a:r>
                      <a:endParaRPr lang="en-US" sz="1400" b="1">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extLst>
                  <a:ext uri="{0D108BD9-81ED-4DB2-BD59-A6C34878D82A}">
                    <a16:rowId xmlns:a16="http://schemas.microsoft.com/office/drawing/2014/main" val="10002"/>
                  </a:ext>
                </a:extLst>
              </a:tr>
              <a:tr h="324157">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5</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רני</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60</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ג</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extLst>
                  <a:ext uri="{0D108BD9-81ED-4DB2-BD59-A6C34878D82A}">
                    <a16:rowId xmlns:a16="http://schemas.microsoft.com/office/drawing/2014/main" val="10003"/>
                  </a:ext>
                </a:extLst>
              </a:tr>
            </a:tbl>
          </a:graphicData>
        </a:graphic>
      </p:graphicFrame>
      <p:sp>
        <p:nvSpPr>
          <p:cNvPr id="9" name="TextBox 8"/>
          <p:cNvSpPr txBox="1"/>
          <p:nvPr/>
        </p:nvSpPr>
        <p:spPr>
          <a:xfrm>
            <a:off x="738674" y="2119202"/>
            <a:ext cx="2313454" cy="369332"/>
          </a:xfrm>
          <a:prstGeom prst="rect">
            <a:avLst/>
          </a:prstGeom>
          <a:noFill/>
        </p:spPr>
        <p:txBody>
          <a:bodyPr wrap="none" rtlCol="0">
            <a:spAutoFit/>
          </a:bodyPr>
          <a:lstStyle/>
          <a:p>
            <a:pPr algn="r" rtl="1"/>
            <a:r>
              <a:rPr lang="he-IL" dirty="0"/>
              <a:t>רשומות לפי סדר הוספה</a:t>
            </a:r>
            <a:endParaRPr lang="en-US" dirty="0"/>
          </a:p>
        </p:txBody>
      </p:sp>
      <p:sp>
        <p:nvSpPr>
          <p:cNvPr id="11" name="TextBox 10"/>
          <p:cNvSpPr txBox="1"/>
          <p:nvPr/>
        </p:nvSpPr>
        <p:spPr>
          <a:xfrm>
            <a:off x="9219660" y="78723"/>
            <a:ext cx="2802370"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272797544"/>
              </p:ext>
            </p:extLst>
          </p:nvPr>
        </p:nvGraphicFramePr>
        <p:xfrm>
          <a:off x="3802287" y="1942693"/>
          <a:ext cx="7974954" cy="3410598"/>
        </p:xfrm>
        <a:graphic>
          <a:graphicData uri="http://schemas.openxmlformats.org/drawingml/2006/table">
            <a:tbl>
              <a:tblPr>
                <a:tableStyleId>{5C22544A-7EE6-4342-B048-85BDC9FD1C3A}</a:tableStyleId>
              </a:tblPr>
              <a:tblGrid>
                <a:gridCol w="886106">
                  <a:extLst>
                    <a:ext uri="{9D8B030D-6E8A-4147-A177-3AD203B41FA5}">
                      <a16:colId xmlns:a16="http://schemas.microsoft.com/office/drawing/2014/main" val="20000"/>
                    </a:ext>
                  </a:extLst>
                </a:gridCol>
                <a:gridCol w="886106">
                  <a:extLst>
                    <a:ext uri="{9D8B030D-6E8A-4147-A177-3AD203B41FA5}">
                      <a16:colId xmlns:a16="http://schemas.microsoft.com/office/drawing/2014/main" val="20001"/>
                    </a:ext>
                  </a:extLst>
                </a:gridCol>
                <a:gridCol w="886106">
                  <a:extLst>
                    <a:ext uri="{9D8B030D-6E8A-4147-A177-3AD203B41FA5}">
                      <a16:colId xmlns:a16="http://schemas.microsoft.com/office/drawing/2014/main" val="20002"/>
                    </a:ext>
                  </a:extLst>
                </a:gridCol>
                <a:gridCol w="886106">
                  <a:extLst>
                    <a:ext uri="{9D8B030D-6E8A-4147-A177-3AD203B41FA5}">
                      <a16:colId xmlns:a16="http://schemas.microsoft.com/office/drawing/2014/main" val="20003"/>
                    </a:ext>
                  </a:extLst>
                </a:gridCol>
                <a:gridCol w="886106">
                  <a:extLst>
                    <a:ext uri="{9D8B030D-6E8A-4147-A177-3AD203B41FA5}">
                      <a16:colId xmlns:a16="http://schemas.microsoft.com/office/drawing/2014/main" val="20004"/>
                    </a:ext>
                  </a:extLst>
                </a:gridCol>
                <a:gridCol w="886106">
                  <a:extLst>
                    <a:ext uri="{9D8B030D-6E8A-4147-A177-3AD203B41FA5}">
                      <a16:colId xmlns:a16="http://schemas.microsoft.com/office/drawing/2014/main" val="20005"/>
                    </a:ext>
                  </a:extLst>
                </a:gridCol>
                <a:gridCol w="886106">
                  <a:extLst>
                    <a:ext uri="{9D8B030D-6E8A-4147-A177-3AD203B41FA5}">
                      <a16:colId xmlns:a16="http://schemas.microsoft.com/office/drawing/2014/main" val="20006"/>
                    </a:ext>
                  </a:extLst>
                </a:gridCol>
                <a:gridCol w="886106">
                  <a:extLst>
                    <a:ext uri="{9D8B030D-6E8A-4147-A177-3AD203B41FA5}">
                      <a16:colId xmlns:a16="http://schemas.microsoft.com/office/drawing/2014/main" val="20007"/>
                    </a:ext>
                  </a:extLst>
                </a:gridCol>
                <a:gridCol w="886106">
                  <a:extLst>
                    <a:ext uri="{9D8B030D-6E8A-4147-A177-3AD203B41FA5}">
                      <a16:colId xmlns:a16="http://schemas.microsoft.com/office/drawing/2014/main" val="20008"/>
                    </a:ext>
                  </a:extLst>
                </a:gridCol>
              </a:tblGrid>
              <a:tr h="283724">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tc>
                <a:tc gridSpan="4">
                  <a:txBody>
                    <a:bodyPr/>
                    <a:lstStyle/>
                    <a:p>
                      <a:pPr algn="ctr" fontAlgn="b"/>
                      <a:r>
                        <a:rPr lang="en-US" sz="1400" b="1" u="none" strike="noStrike" dirty="0">
                          <a:effectLst/>
                          <a:cs typeface="+mn-cs"/>
                        </a:rPr>
                        <a:t>RECORD #1</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1400" b="1" u="none" strike="noStrike" dirty="0">
                          <a:effectLst/>
                          <a:cs typeface="+mn-cs"/>
                        </a:rPr>
                        <a:t>RECORD #2</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3724">
                <a:tc>
                  <a:txBody>
                    <a:bodyPr/>
                    <a:lstStyle/>
                    <a:p>
                      <a:pPr algn="ctr" fontAlgn="b"/>
                      <a:r>
                        <a:rPr lang="en-US" sz="1400" b="1" u="none" strike="noStrike">
                          <a:effectLst/>
                          <a:cs typeface="+mn-cs"/>
                        </a:rPr>
                        <a:t>#</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fontAlgn="b"/>
                      <a:r>
                        <a:rPr lang="en-US" sz="1400" b="1" u="none" strike="noStrike">
                          <a:effectLst/>
                          <a:cs typeface="+mn-cs"/>
                        </a:rPr>
                        <a:t>ID</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b"/>
                      <a:r>
                        <a:rPr lang="he-IL" sz="1400" b="1" u="none" strike="noStrike">
                          <a:effectLst/>
                          <a:cs typeface="+mn-cs"/>
                        </a:rPr>
                        <a:t>שם המרצה</a:t>
                      </a:r>
                      <a:endParaRPr lang="he-IL"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b"/>
                      <a:r>
                        <a:rPr lang="he-IL" sz="1400" b="1" u="none" strike="noStrike">
                          <a:effectLst/>
                          <a:cs typeface="+mn-cs"/>
                        </a:rPr>
                        <a:t>זמן</a:t>
                      </a:r>
                      <a:endParaRPr lang="he-IL"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b"/>
                      <a:r>
                        <a:rPr lang="he-IL" sz="1400" b="1" u="none" strike="noStrike" dirty="0">
                          <a:effectLst/>
                          <a:cs typeface="+mn-cs"/>
                        </a:rPr>
                        <a:t>יום בשבוע</a:t>
                      </a:r>
                      <a:endParaRPr lang="he-IL"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dirty="0">
                          <a:effectLst/>
                          <a:cs typeface="+mn-cs"/>
                        </a:rPr>
                        <a:t>ID</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b"/>
                      <a:r>
                        <a:rPr lang="he-IL" sz="1400" b="1" u="none" strike="noStrike">
                          <a:effectLst/>
                          <a:cs typeface="+mn-cs"/>
                        </a:rPr>
                        <a:t>שם המרצה</a:t>
                      </a:r>
                      <a:endParaRPr lang="he-IL"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b"/>
                      <a:r>
                        <a:rPr lang="he-IL" sz="1400" b="1" u="none" strike="noStrike">
                          <a:effectLst/>
                          <a:cs typeface="+mn-cs"/>
                        </a:rPr>
                        <a:t>זמן</a:t>
                      </a:r>
                      <a:endParaRPr lang="he-IL"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b"/>
                      <a:r>
                        <a:rPr lang="he-IL" sz="1400" b="1" u="none" strike="noStrike">
                          <a:effectLst/>
                          <a:cs typeface="+mn-cs"/>
                        </a:rPr>
                        <a:t>יום בשבוע</a:t>
                      </a:r>
                      <a:endParaRPr lang="he-IL"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1"/>
                  </a:ext>
                </a:extLst>
              </a:tr>
              <a:tr h="283724">
                <a:tc>
                  <a:txBody>
                    <a:bodyPr/>
                    <a:lstStyle/>
                    <a:p>
                      <a:pPr algn="ctr" fontAlgn="b"/>
                      <a:r>
                        <a:rPr lang="en-US" sz="1400" b="1" u="none" strike="noStrike">
                          <a:effectLst/>
                          <a:cs typeface="+mn-cs"/>
                        </a:rPr>
                        <a:t>1</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22</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דוד</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40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ב</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dirty="0">
                          <a:effectLst/>
                          <a:cs typeface="+mn-cs"/>
                        </a:rPr>
                        <a:t>16</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רני</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a:effectLst/>
                          <a:cs typeface="+mn-cs"/>
                        </a:rPr>
                        <a:t>60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ג</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2"/>
                  </a:ext>
                </a:extLst>
              </a:tr>
              <a:tr h="283724">
                <a:tc>
                  <a:txBody>
                    <a:bodyPr/>
                    <a:lstStyle/>
                    <a:p>
                      <a:pPr algn="ctr" fontAlgn="b"/>
                      <a:r>
                        <a:rPr lang="en-US" sz="1400" b="1" u="none" strike="noStrike">
                          <a:effectLst/>
                          <a:cs typeface="+mn-cs"/>
                        </a:rPr>
                        <a:t>2</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10</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דינה</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50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ג</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20</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דוד</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a:effectLst/>
                          <a:cs typeface="+mn-cs"/>
                        </a:rPr>
                        <a:t>40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ד</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3"/>
                  </a:ext>
                </a:extLst>
              </a:tr>
              <a:tr h="283724">
                <a:tc>
                  <a:txBody>
                    <a:bodyPr/>
                    <a:lstStyle/>
                    <a:p>
                      <a:pPr algn="ctr" fontAlgn="b"/>
                      <a:r>
                        <a:rPr lang="en-US" sz="1400" b="1" u="none" strike="noStrike" dirty="0">
                          <a:effectLst/>
                          <a:cs typeface="+mn-cs"/>
                        </a:rPr>
                        <a:t>3</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32</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דוד</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50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ג</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6</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מירית</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a:effectLst/>
                          <a:cs typeface="+mn-cs"/>
                        </a:rPr>
                        <a:t>55</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ד</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4"/>
                  </a:ext>
                </a:extLst>
              </a:tr>
              <a:tr h="283724">
                <a:tc>
                  <a:txBody>
                    <a:bodyPr/>
                    <a:lstStyle/>
                    <a:p>
                      <a:pPr algn="ctr" fontAlgn="b"/>
                      <a:r>
                        <a:rPr lang="en-US" sz="1400" b="1" u="none" strike="noStrike">
                          <a:effectLst/>
                          <a:cs typeface="+mn-cs"/>
                        </a:rPr>
                        <a:t>4</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2</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דינה</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60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א</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4</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דינה</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a:effectLst/>
                          <a:cs typeface="+mn-cs"/>
                        </a:rPr>
                        <a:t>45</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ג</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5"/>
                  </a:ext>
                </a:extLst>
              </a:tr>
              <a:tr h="283724">
                <a:tc>
                  <a:txBody>
                    <a:bodyPr/>
                    <a:lstStyle/>
                    <a:p>
                      <a:pPr algn="ctr" fontAlgn="b"/>
                      <a:r>
                        <a:rPr lang="en-US" sz="1400" b="1" u="none" strike="noStrike" dirty="0">
                          <a:effectLst/>
                          <a:cs typeface="+mn-cs"/>
                        </a:rPr>
                        <a:t>5</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8</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דוד</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30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ב</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30</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דינה</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a:effectLst/>
                          <a:cs typeface="+mn-cs"/>
                        </a:rPr>
                        <a:t>40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ב</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6"/>
                  </a:ext>
                </a:extLst>
              </a:tr>
              <a:tr h="283724">
                <a:tc>
                  <a:txBody>
                    <a:bodyPr/>
                    <a:lstStyle/>
                    <a:p>
                      <a:pPr algn="ctr" fontAlgn="b"/>
                      <a:r>
                        <a:rPr lang="en-US" sz="1400" b="1" u="none" strike="noStrike">
                          <a:effectLst/>
                          <a:cs typeface="+mn-cs"/>
                        </a:rPr>
                        <a:t>6</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18</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דינה</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40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ב</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14</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מירית</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dirty="0">
                          <a:effectLst/>
                          <a:cs typeface="+mn-cs"/>
                        </a:rPr>
                        <a:t>30</a:t>
                      </a:r>
                      <a:endParaRPr lang="en-US" sz="1400" b="0"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א</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7"/>
                  </a:ext>
                </a:extLst>
              </a:tr>
              <a:tr h="283724">
                <a:tc>
                  <a:txBody>
                    <a:bodyPr/>
                    <a:lstStyle/>
                    <a:p>
                      <a:pPr algn="ctr" fontAlgn="b"/>
                      <a:r>
                        <a:rPr lang="en-US" sz="1400" b="1" u="none" strike="noStrike">
                          <a:effectLst/>
                          <a:cs typeface="+mn-cs"/>
                        </a:rPr>
                        <a:t>7</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dirty="0">
                          <a:effectLst/>
                          <a:cs typeface="+mn-cs"/>
                        </a:rPr>
                        <a:t>24</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רני</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50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א</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12</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רני</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dirty="0">
                          <a:effectLst/>
                          <a:cs typeface="+mn-cs"/>
                        </a:rPr>
                        <a:t>30</a:t>
                      </a:r>
                      <a:endParaRPr lang="en-US" sz="1400" b="0"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ג</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8"/>
                  </a:ext>
                </a:extLst>
              </a:tr>
              <a:tr h="283724">
                <a:tc>
                  <a:txBody>
                    <a:bodyPr/>
                    <a:lstStyle/>
                    <a:p>
                      <a:pPr algn="ctr" fontAlgn="b"/>
                      <a:r>
                        <a:rPr lang="en-US" sz="1400" b="1" u="none" strike="noStrike">
                          <a:effectLst/>
                          <a:cs typeface="+mn-cs"/>
                        </a:rPr>
                        <a:t>8</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28</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דוד</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dirty="0">
                          <a:effectLst/>
                          <a:cs typeface="+mn-cs"/>
                        </a:rPr>
                        <a:t>40</a:t>
                      </a:r>
                      <a:endParaRPr lang="en-US" sz="1400" b="0"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ה</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26</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מירית</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dirty="0">
                          <a:effectLst/>
                          <a:cs typeface="+mn-cs"/>
                        </a:rPr>
                        <a:t>45</a:t>
                      </a:r>
                      <a:endParaRPr lang="en-US" sz="1400" b="0"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ב</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9"/>
                  </a:ext>
                </a:extLst>
              </a:tr>
              <a:tr h="283724">
                <a:tc>
                  <a:txBody>
                    <a:bodyPr/>
                    <a:lstStyle/>
                    <a:p>
                      <a:pPr algn="ctr" fontAlgn="b"/>
                      <a:r>
                        <a:rPr lang="en-US" sz="1400" b="1" u="none" strike="noStrike">
                          <a:effectLst/>
                          <a:cs typeface="+mn-cs"/>
                        </a:rPr>
                        <a:t>9</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fontAlgn="b"/>
                      <a:r>
                        <a:rPr lang="en-US" sz="1400" b="1" u="none" strike="noStrike">
                          <a:effectLst/>
                          <a:cs typeface="+mn-cs"/>
                        </a:rPr>
                        <a:t> </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a:effectLst/>
                          <a:cs typeface="+mn-cs"/>
                        </a:rPr>
                        <a:t> </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a:effectLst/>
                          <a:cs typeface="+mn-cs"/>
                        </a:rPr>
                        <a:t> </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a:effectLst/>
                          <a:cs typeface="+mn-cs"/>
                        </a:rPr>
                        <a:t> </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1" u="none" strike="noStrike">
                          <a:effectLst/>
                          <a:cs typeface="+mn-cs"/>
                        </a:rPr>
                        <a:t> </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1" u="none" strike="noStrike">
                          <a:effectLst/>
                          <a:cs typeface="+mn-cs"/>
                        </a:rPr>
                        <a:t> </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10"/>
                  </a:ext>
                </a:extLst>
              </a:tr>
              <a:tr h="289634">
                <a:tc>
                  <a:txBody>
                    <a:bodyPr/>
                    <a:lstStyle/>
                    <a:p>
                      <a:pPr algn="ctr" fontAlgn="b"/>
                      <a:r>
                        <a:rPr lang="en-US" sz="1400" b="1" u="none" strike="noStrike" dirty="0">
                          <a:effectLst/>
                          <a:cs typeface="+mn-cs"/>
                        </a:rPr>
                        <a:t>10</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11"/>
                  </a:ext>
                </a:extLst>
              </a:tr>
            </a:tbl>
          </a:graphicData>
        </a:graphic>
      </p:graphicFrame>
      <p:sp>
        <p:nvSpPr>
          <p:cNvPr id="7" name="TextBox 6"/>
          <p:cNvSpPr txBox="1"/>
          <p:nvPr/>
        </p:nvSpPr>
        <p:spPr>
          <a:xfrm>
            <a:off x="6420168" y="1429288"/>
            <a:ext cx="2642070" cy="369332"/>
          </a:xfrm>
          <a:prstGeom prst="rect">
            <a:avLst/>
          </a:prstGeom>
          <a:noFill/>
        </p:spPr>
        <p:txBody>
          <a:bodyPr wrap="none" rtlCol="0">
            <a:spAutoFit/>
          </a:bodyPr>
          <a:lstStyle/>
          <a:p>
            <a:pPr algn="r" rtl="1"/>
            <a:r>
              <a:rPr lang="he-IL" dirty="0"/>
              <a:t>קובץ הנתונים (קובץ ערימה)</a:t>
            </a:r>
            <a:endParaRPr lang="en-US" dirty="0"/>
          </a:p>
        </p:txBody>
      </p:sp>
    </p:spTree>
    <p:extLst>
      <p:ext uri="{BB962C8B-B14F-4D97-AF65-F5344CB8AC3E}">
        <p14:creationId xmlns:p14="http://schemas.microsoft.com/office/powerpoint/2010/main" val="1587532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472784" y="2583221"/>
          <a:ext cx="2934295" cy="1944939"/>
        </p:xfrm>
        <a:graphic>
          <a:graphicData uri="http://schemas.openxmlformats.org/drawingml/2006/table">
            <a:tbl>
              <a:tblPr rtl="1" firstRow="1" firstCol="1" lastRow="1" lastCol="1" bandRow="1" bandCol="1">
                <a:tableStyleId>{5940675A-B579-460E-94D1-54222C63F5DA}</a:tableStyleId>
              </a:tblPr>
              <a:tblGrid>
                <a:gridCol w="849689">
                  <a:extLst>
                    <a:ext uri="{9D8B030D-6E8A-4147-A177-3AD203B41FA5}">
                      <a16:colId xmlns:a16="http://schemas.microsoft.com/office/drawing/2014/main" val="20000"/>
                    </a:ext>
                  </a:extLst>
                </a:gridCol>
                <a:gridCol w="658297">
                  <a:extLst>
                    <a:ext uri="{9D8B030D-6E8A-4147-A177-3AD203B41FA5}">
                      <a16:colId xmlns:a16="http://schemas.microsoft.com/office/drawing/2014/main" val="20001"/>
                    </a:ext>
                  </a:extLst>
                </a:gridCol>
                <a:gridCol w="658297">
                  <a:extLst>
                    <a:ext uri="{9D8B030D-6E8A-4147-A177-3AD203B41FA5}">
                      <a16:colId xmlns:a16="http://schemas.microsoft.com/office/drawing/2014/main" val="20002"/>
                    </a:ext>
                  </a:extLst>
                </a:gridCol>
                <a:gridCol w="768012">
                  <a:extLst>
                    <a:ext uri="{9D8B030D-6E8A-4147-A177-3AD203B41FA5}">
                      <a16:colId xmlns:a16="http://schemas.microsoft.com/office/drawing/2014/main" val="20003"/>
                    </a:ext>
                  </a:extLst>
                </a:gridCol>
              </a:tblGrid>
              <a:tr h="972468">
                <a:tc>
                  <a:txBody>
                    <a:bodyPr/>
                    <a:lstStyle/>
                    <a:p>
                      <a:pPr marL="0" marR="0" algn="ctr" rtl="1">
                        <a:lnSpc>
                          <a:spcPct val="150000"/>
                        </a:lnSpc>
                        <a:spcBef>
                          <a:spcPts val="0"/>
                        </a:spcBef>
                        <a:spcAft>
                          <a:spcPts val="0"/>
                        </a:spcAft>
                      </a:pPr>
                      <a:r>
                        <a:rPr lang="he-IL" sz="1000" dirty="0">
                          <a:effectLst/>
                        </a:rPr>
                        <a:t>קוד כנס (מפתח)</a:t>
                      </a:r>
                      <a:endParaRPr lang="en-US" sz="1100" dirty="0">
                        <a:effectLst/>
                        <a:latin typeface="Times New Roman" panose="02020603050405020304" pitchFamily="18" charset="0"/>
                        <a:ea typeface="Times New Roman" panose="02020603050405020304" pitchFamily="18" charset="0"/>
                      </a:endParaRPr>
                    </a:p>
                  </a:txBody>
                  <a:tcPr marL="62459" marR="62459" marT="0" marB="0">
                    <a:solidFill>
                      <a:schemeClr val="accent1">
                        <a:lumMod val="60000"/>
                        <a:lumOff val="40000"/>
                      </a:schemeClr>
                    </a:solidFill>
                  </a:tcPr>
                </a:tc>
                <a:tc>
                  <a:txBody>
                    <a:bodyPr/>
                    <a:lstStyle/>
                    <a:p>
                      <a:pPr marL="0" marR="0" algn="ctr" rtl="1">
                        <a:lnSpc>
                          <a:spcPct val="150000"/>
                        </a:lnSpc>
                        <a:spcBef>
                          <a:spcPts val="0"/>
                        </a:spcBef>
                        <a:spcAft>
                          <a:spcPts val="0"/>
                        </a:spcAft>
                      </a:pPr>
                      <a:r>
                        <a:rPr lang="he-IL" sz="1000" dirty="0">
                          <a:effectLst/>
                        </a:rPr>
                        <a:t>שם המרצה בכנס</a:t>
                      </a:r>
                      <a:endParaRPr lang="en-US" sz="1100" dirty="0">
                        <a:effectLst/>
                        <a:latin typeface="Times New Roman" panose="02020603050405020304" pitchFamily="18" charset="0"/>
                        <a:ea typeface="Times New Roman" panose="02020603050405020304" pitchFamily="18" charset="0"/>
                      </a:endParaRPr>
                    </a:p>
                  </a:txBody>
                  <a:tcPr marL="62459" marR="62459" marT="0" marB="0">
                    <a:solidFill>
                      <a:schemeClr val="accent1">
                        <a:lumMod val="60000"/>
                        <a:lumOff val="40000"/>
                      </a:schemeClr>
                    </a:solidFill>
                  </a:tcPr>
                </a:tc>
                <a:tc>
                  <a:txBody>
                    <a:bodyPr/>
                    <a:lstStyle/>
                    <a:p>
                      <a:pPr marL="0" marR="0" algn="ctr" rtl="1">
                        <a:lnSpc>
                          <a:spcPct val="150000"/>
                        </a:lnSpc>
                        <a:spcBef>
                          <a:spcPts val="0"/>
                        </a:spcBef>
                        <a:spcAft>
                          <a:spcPts val="0"/>
                        </a:spcAft>
                      </a:pPr>
                      <a:r>
                        <a:rPr lang="he-IL" sz="1000" dirty="0">
                          <a:effectLst/>
                        </a:rPr>
                        <a:t>זמן ההרצאה     בדקות</a:t>
                      </a:r>
                      <a:endParaRPr lang="en-US" sz="1100" dirty="0">
                        <a:effectLst/>
                        <a:latin typeface="Times New Roman" panose="02020603050405020304" pitchFamily="18" charset="0"/>
                        <a:ea typeface="Times New Roman" panose="02020603050405020304" pitchFamily="18" charset="0"/>
                      </a:endParaRPr>
                    </a:p>
                  </a:txBody>
                  <a:tcPr marL="62459" marR="62459" marT="0" marB="0">
                    <a:solidFill>
                      <a:schemeClr val="accent1">
                        <a:lumMod val="60000"/>
                        <a:lumOff val="40000"/>
                      </a:schemeClr>
                    </a:solidFill>
                  </a:tcPr>
                </a:tc>
                <a:tc>
                  <a:txBody>
                    <a:bodyPr/>
                    <a:lstStyle/>
                    <a:p>
                      <a:pPr marL="0" marR="0" algn="ctr" rtl="1">
                        <a:lnSpc>
                          <a:spcPct val="150000"/>
                        </a:lnSpc>
                        <a:spcBef>
                          <a:spcPts val="0"/>
                        </a:spcBef>
                        <a:spcAft>
                          <a:spcPts val="0"/>
                        </a:spcAft>
                      </a:pPr>
                      <a:r>
                        <a:rPr lang="he-IL" sz="1000" dirty="0">
                          <a:effectLst/>
                        </a:rPr>
                        <a:t>יום בשבוע</a:t>
                      </a:r>
                      <a:endParaRPr lang="en-US" sz="1100" dirty="0">
                        <a:effectLst/>
                        <a:latin typeface="Times New Roman" panose="02020603050405020304" pitchFamily="18" charset="0"/>
                        <a:ea typeface="Times New Roman" panose="02020603050405020304" pitchFamily="18" charset="0"/>
                      </a:endParaRPr>
                    </a:p>
                  </a:txBody>
                  <a:tcPr marL="62459" marR="62459" marT="0" marB="0">
                    <a:solidFill>
                      <a:schemeClr val="accent1">
                        <a:lumMod val="60000"/>
                        <a:lumOff val="40000"/>
                      </a:schemeClr>
                    </a:solidFill>
                  </a:tcPr>
                </a:tc>
                <a:extLst>
                  <a:ext uri="{0D108BD9-81ED-4DB2-BD59-A6C34878D82A}">
                    <a16:rowId xmlns:a16="http://schemas.microsoft.com/office/drawing/2014/main" val="10000"/>
                  </a:ext>
                </a:extLst>
              </a:tr>
              <a:tr h="324157">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19</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מירית</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35</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ג</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extLst>
                  <a:ext uri="{0D108BD9-81ED-4DB2-BD59-A6C34878D82A}">
                    <a16:rowId xmlns:a16="http://schemas.microsoft.com/office/drawing/2014/main" val="10001"/>
                  </a:ext>
                </a:extLst>
              </a:tr>
              <a:tr h="324157">
                <a:tc>
                  <a:txBody>
                    <a:bodyPr/>
                    <a:lstStyle/>
                    <a:p>
                      <a:pPr marL="0" marR="0" algn="ctr" rtl="1">
                        <a:lnSpc>
                          <a:spcPct val="150000"/>
                        </a:lnSpc>
                        <a:spcBef>
                          <a:spcPts val="0"/>
                        </a:spcBef>
                        <a:spcAft>
                          <a:spcPts val="0"/>
                        </a:spcAft>
                      </a:pPr>
                      <a:r>
                        <a:rPr lang="he-IL" sz="1200" b="1">
                          <a:effectLst/>
                          <a:latin typeface="Times New Roman" panose="02020603050405020304" pitchFamily="18" charset="0"/>
                          <a:ea typeface="Times New Roman" panose="02020603050405020304" pitchFamily="18" charset="0"/>
                          <a:cs typeface="+mn-cs"/>
                        </a:rPr>
                        <a:t>3</a:t>
                      </a:r>
                      <a:endParaRPr lang="en-US" sz="1400" b="1">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a:effectLst/>
                          <a:latin typeface="Times New Roman" panose="02020603050405020304" pitchFamily="18" charset="0"/>
                          <a:ea typeface="Times New Roman" panose="02020603050405020304" pitchFamily="18" charset="0"/>
                          <a:cs typeface="+mn-cs"/>
                        </a:rPr>
                        <a:t>מירית</a:t>
                      </a:r>
                      <a:endParaRPr lang="en-US" sz="1400" b="1">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a:effectLst/>
                          <a:latin typeface="Times New Roman" panose="02020603050405020304" pitchFamily="18" charset="0"/>
                          <a:ea typeface="Times New Roman" panose="02020603050405020304" pitchFamily="18" charset="0"/>
                          <a:cs typeface="+mn-cs"/>
                        </a:rPr>
                        <a:t>40</a:t>
                      </a:r>
                      <a:endParaRPr lang="en-US" sz="1400" b="1">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a:effectLst/>
                          <a:latin typeface="Times New Roman" panose="02020603050405020304" pitchFamily="18" charset="0"/>
                          <a:ea typeface="Times New Roman" panose="02020603050405020304" pitchFamily="18" charset="0"/>
                          <a:cs typeface="+mn-cs"/>
                        </a:rPr>
                        <a:t>ב</a:t>
                      </a:r>
                      <a:endParaRPr lang="en-US" sz="1400" b="1">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extLst>
                  <a:ext uri="{0D108BD9-81ED-4DB2-BD59-A6C34878D82A}">
                    <a16:rowId xmlns:a16="http://schemas.microsoft.com/office/drawing/2014/main" val="10002"/>
                  </a:ext>
                </a:extLst>
              </a:tr>
              <a:tr h="324157">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5</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רני</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60</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ג</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extLst>
                  <a:ext uri="{0D108BD9-81ED-4DB2-BD59-A6C34878D82A}">
                    <a16:rowId xmlns:a16="http://schemas.microsoft.com/office/drawing/2014/main" val="10003"/>
                  </a:ext>
                </a:extLst>
              </a:tr>
            </a:tbl>
          </a:graphicData>
        </a:graphic>
      </p:graphicFrame>
      <p:sp>
        <p:nvSpPr>
          <p:cNvPr id="9" name="TextBox 8"/>
          <p:cNvSpPr txBox="1"/>
          <p:nvPr/>
        </p:nvSpPr>
        <p:spPr>
          <a:xfrm>
            <a:off x="738674" y="2119202"/>
            <a:ext cx="2313454" cy="369332"/>
          </a:xfrm>
          <a:prstGeom prst="rect">
            <a:avLst/>
          </a:prstGeom>
          <a:noFill/>
        </p:spPr>
        <p:txBody>
          <a:bodyPr wrap="none" rtlCol="0">
            <a:spAutoFit/>
          </a:bodyPr>
          <a:lstStyle/>
          <a:p>
            <a:pPr algn="r" rtl="1"/>
            <a:r>
              <a:rPr lang="he-IL" dirty="0"/>
              <a:t>רשומות לפי סדר הוספה</a:t>
            </a:r>
            <a:endParaRPr lang="en-US" dirty="0"/>
          </a:p>
        </p:txBody>
      </p:sp>
      <p:sp>
        <p:nvSpPr>
          <p:cNvPr id="11" name="TextBox 10"/>
          <p:cNvSpPr txBox="1"/>
          <p:nvPr/>
        </p:nvSpPr>
        <p:spPr>
          <a:xfrm>
            <a:off x="9219660" y="78723"/>
            <a:ext cx="2802370"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690820574"/>
              </p:ext>
            </p:extLst>
          </p:nvPr>
        </p:nvGraphicFramePr>
        <p:xfrm>
          <a:off x="3802287" y="1942693"/>
          <a:ext cx="7974954" cy="3410598"/>
        </p:xfrm>
        <a:graphic>
          <a:graphicData uri="http://schemas.openxmlformats.org/drawingml/2006/table">
            <a:tbl>
              <a:tblPr>
                <a:tableStyleId>{5C22544A-7EE6-4342-B048-85BDC9FD1C3A}</a:tableStyleId>
              </a:tblPr>
              <a:tblGrid>
                <a:gridCol w="886106">
                  <a:extLst>
                    <a:ext uri="{9D8B030D-6E8A-4147-A177-3AD203B41FA5}">
                      <a16:colId xmlns:a16="http://schemas.microsoft.com/office/drawing/2014/main" val="20000"/>
                    </a:ext>
                  </a:extLst>
                </a:gridCol>
                <a:gridCol w="886106">
                  <a:extLst>
                    <a:ext uri="{9D8B030D-6E8A-4147-A177-3AD203B41FA5}">
                      <a16:colId xmlns:a16="http://schemas.microsoft.com/office/drawing/2014/main" val="20001"/>
                    </a:ext>
                  </a:extLst>
                </a:gridCol>
                <a:gridCol w="886106">
                  <a:extLst>
                    <a:ext uri="{9D8B030D-6E8A-4147-A177-3AD203B41FA5}">
                      <a16:colId xmlns:a16="http://schemas.microsoft.com/office/drawing/2014/main" val="20002"/>
                    </a:ext>
                  </a:extLst>
                </a:gridCol>
                <a:gridCol w="886106">
                  <a:extLst>
                    <a:ext uri="{9D8B030D-6E8A-4147-A177-3AD203B41FA5}">
                      <a16:colId xmlns:a16="http://schemas.microsoft.com/office/drawing/2014/main" val="20003"/>
                    </a:ext>
                  </a:extLst>
                </a:gridCol>
                <a:gridCol w="886106">
                  <a:extLst>
                    <a:ext uri="{9D8B030D-6E8A-4147-A177-3AD203B41FA5}">
                      <a16:colId xmlns:a16="http://schemas.microsoft.com/office/drawing/2014/main" val="20004"/>
                    </a:ext>
                  </a:extLst>
                </a:gridCol>
                <a:gridCol w="886106">
                  <a:extLst>
                    <a:ext uri="{9D8B030D-6E8A-4147-A177-3AD203B41FA5}">
                      <a16:colId xmlns:a16="http://schemas.microsoft.com/office/drawing/2014/main" val="20005"/>
                    </a:ext>
                  </a:extLst>
                </a:gridCol>
                <a:gridCol w="886106">
                  <a:extLst>
                    <a:ext uri="{9D8B030D-6E8A-4147-A177-3AD203B41FA5}">
                      <a16:colId xmlns:a16="http://schemas.microsoft.com/office/drawing/2014/main" val="20006"/>
                    </a:ext>
                  </a:extLst>
                </a:gridCol>
                <a:gridCol w="886106">
                  <a:extLst>
                    <a:ext uri="{9D8B030D-6E8A-4147-A177-3AD203B41FA5}">
                      <a16:colId xmlns:a16="http://schemas.microsoft.com/office/drawing/2014/main" val="20007"/>
                    </a:ext>
                  </a:extLst>
                </a:gridCol>
                <a:gridCol w="886106">
                  <a:extLst>
                    <a:ext uri="{9D8B030D-6E8A-4147-A177-3AD203B41FA5}">
                      <a16:colId xmlns:a16="http://schemas.microsoft.com/office/drawing/2014/main" val="20008"/>
                    </a:ext>
                  </a:extLst>
                </a:gridCol>
              </a:tblGrid>
              <a:tr h="283724">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tc>
                <a:tc gridSpan="4">
                  <a:txBody>
                    <a:bodyPr/>
                    <a:lstStyle/>
                    <a:p>
                      <a:pPr algn="ctr" fontAlgn="b"/>
                      <a:r>
                        <a:rPr lang="en-US" sz="1400" b="1" u="none" strike="noStrike" dirty="0">
                          <a:effectLst/>
                          <a:cs typeface="+mn-cs"/>
                        </a:rPr>
                        <a:t>RECORD #1</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1400" b="1" u="none" strike="noStrike" dirty="0">
                          <a:effectLst/>
                          <a:cs typeface="+mn-cs"/>
                        </a:rPr>
                        <a:t>RECORD #2</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3724">
                <a:tc>
                  <a:txBody>
                    <a:bodyPr/>
                    <a:lstStyle/>
                    <a:p>
                      <a:pPr algn="ctr" fontAlgn="b"/>
                      <a:r>
                        <a:rPr lang="en-US" sz="1400" b="1" u="none" strike="noStrike">
                          <a:effectLst/>
                          <a:cs typeface="+mn-cs"/>
                        </a:rPr>
                        <a:t>#</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fontAlgn="b"/>
                      <a:r>
                        <a:rPr lang="en-US" sz="1400" b="1" u="none" strike="noStrike">
                          <a:effectLst/>
                          <a:cs typeface="+mn-cs"/>
                        </a:rPr>
                        <a:t>ID</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b"/>
                      <a:r>
                        <a:rPr lang="he-IL" sz="1400" b="1" u="none" strike="noStrike">
                          <a:effectLst/>
                          <a:cs typeface="+mn-cs"/>
                        </a:rPr>
                        <a:t>שם המרצה</a:t>
                      </a:r>
                      <a:endParaRPr lang="he-IL"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b"/>
                      <a:r>
                        <a:rPr lang="he-IL" sz="1400" b="1" u="none" strike="noStrike">
                          <a:effectLst/>
                          <a:cs typeface="+mn-cs"/>
                        </a:rPr>
                        <a:t>זמן</a:t>
                      </a:r>
                      <a:endParaRPr lang="he-IL"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b"/>
                      <a:r>
                        <a:rPr lang="he-IL" sz="1400" b="1" u="none" strike="noStrike" dirty="0">
                          <a:effectLst/>
                          <a:cs typeface="+mn-cs"/>
                        </a:rPr>
                        <a:t>יום בשבוע</a:t>
                      </a:r>
                      <a:endParaRPr lang="he-IL"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dirty="0">
                          <a:effectLst/>
                          <a:cs typeface="+mn-cs"/>
                        </a:rPr>
                        <a:t>ID</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b"/>
                      <a:r>
                        <a:rPr lang="he-IL" sz="1400" b="1" u="none" strike="noStrike">
                          <a:effectLst/>
                          <a:cs typeface="+mn-cs"/>
                        </a:rPr>
                        <a:t>שם המרצה</a:t>
                      </a:r>
                      <a:endParaRPr lang="he-IL"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b"/>
                      <a:r>
                        <a:rPr lang="he-IL" sz="1400" b="1" u="none" strike="noStrike">
                          <a:effectLst/>
                          <a:cs typeface="+mn-cs"/>
                        </a:rPr>
                        <a:t>זמן</a:t>
                      </a:r>
                      <a:endParaRPr lang="he-IL"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b"/>
                      <a:r>
                        <a:rPr lang="he-IL" sz="1400" b="1" u="none" strike="noStrike">
                          <a:effectLst/>
                          <a:cs typeface="+mn-cs"/>
                        </a:rPr>
                        <a:t>יום בשבוע</a:t>
                      </a:r>
                      <a:endParaRPr lang="he-IL"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1"/>
                  </a:ext>
                </a:extLst>
              </a:tr>
              <a:tr h="283724">
                <a:tc>
                  <a:txBody>
                    <a:bodyPr/>
                    <a:lstStyle/>
                    <a:p>
                      <a:pPr algn="ctr" fontAlgn="b"/>
                      <a:r>
                        <a:rPr lang="en-US" sz="1400" b="1" u="none" strike="noStrike">
                          <a:effectLst/>
                          <a:cs typeface="+mn-cs"/>
                        </a:rPr>
                        <a:t>1</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22</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דוד</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40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ב</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dirty="0">
                          <a:effectLst/>
                          <a:cs typeface="+mn-cs"/>
                        </a:rPr>
                        <a:t>16</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רני</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a:effectLst/>
                          <a:cs typeface="+mn-cs"/>
                        </a:rPr>
                        <a:t>60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ג</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2"/>
                  </a:ext>
                </a:extLst>
              </a:tr>
              <a:tr h="283724">
                <a:tc>
                  <a:txBody>
                    <a:bodyPr/>
                    <a:lstStyle/>
                    <a:p>
                      <a:pPr algn="ctr" fontAlgn="b"/>
                      <a:r>
                        <a:rPr lang="en-US" sz="1400" b="1" u="none" strike="noStrike">
                          <a:effectLst/>
                          <a:cs typeface="+mn-cs"/>
                        </a:rPr>
                        <a:t>2</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10</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דינה</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50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ג</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20</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דוד</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a:effectLst/>
                          <a:cs typeface="+mn-cs"/>
                        </a:rPr>
                        <a:t>40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ד</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3"/>
                  </a:ext>
                </a:extLst>
              </a:tr>
              <a:tr h="283724">
                <a:tc>
                  <a:txBody>
                    <a:bodyPr/>
                    <a:lstStyle/>
                    <a:p>
                      <a:pPr algn="ctr" fontAlgn="b"/>
                      <a:r>
                        <a:rPr lang="en-US" sz="1400" b="1" u="none" strike="noStrike" dirty="0">
                          <a:effectLst/>
                          <a:cs typeface="+mn-cs"/>
                        </a:rPr>
                        <a:t>3</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32</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דוד</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50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ג</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6</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מירית</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a:effectLst/>
                          <a:cs typeface="+mn-cs"/>
                        </a:rPr>
                        <a:t>55</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ד</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4"/>
                  </a:ext>
                </a:extLst>
              </a:tr>
              <a:tr h="283724">
                <a:tc>
                  <a:txBody>
                    <a:bodyPr/>
                    <a:lstStyle/>
                    <a:p>
                      <a:pPr algn="ctr" fontAlgn="b"/>
                      <a:r>
                        <a:rPr lang="en-US" sz="1400" b="1" u="none" strike="noStrike">
                          <a:effectLst/>
                          <a:cs typeface="+mn-cs"/>
                        </a:rPr>
                        <a:t>4</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2</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דינה</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60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א</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4</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דינה</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a:effectLst/>
                          <a:cs typeface="+mn-cs"/>
                        </a:rPr>
                        <a:t>45</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ג</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5"/>
                  </a:ext>
                </a:extLst>
              </a:tr>
              <a:tr h="283724">
                <a:tc>
                  <a:txBody>
                    <a:bodyPr/>
                    <a:lstStyle/>
                    <a:p>
                      <a:pPr algn="ctr" fontAlgn="b"/>
                      <a:r>
                        <a:rPr lang="en-US" sz="1400" b="1" u="none" strike="noStrike" dirty="0">
                          <a:effectLst/>
                          <a:cs typeface="+mn-cs"/>
                        </a:rPr>
                        <a:t>5</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8</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דוד</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30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ב</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30</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דינה</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a:effectLst/>
                          <a:cs typeface="+mn-cs"/>
                        </a:rPr>
                        <a:t>40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ב</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6"/>
                  </a:ext>
                </a:extLst>
              </a:tr>
              <a:tr h="283724">
                <a:tc>
                  <a:txBody>
                    <a:bodyPr/>
                    <a:lstStyle/>
                    <a:p>
                      <a:pPr algn="ctr" fontAlgn="b"/>
                      <a:r>
                        <a:rPr lang="en-US" sz="1400" b="1" u="none" strike="noStrike">
                          <a:effectLst/>
                          <a:cs typeface="+mn-cs"/>
                        </a:rPr>
                        <a:t>6</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18</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דינה</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40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ב</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14</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מירית</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dirty="0">
                          <a:effectLst/>
                          <a:cs typeface="+mn-cs"/>
                        </a:rPr>
                        <a:t>30</a:t>
                      </a:r>
                      <a:endParaRPr lang="en-US" sz="1400" b="0"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א</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7"/>
                  </a:ext>
                </a:extLst>
              </a:tr>
              <a:tr h="283724">
                <a:tc>
                  <a:txBody>
                    <a:bodyPr/>
                    <a:lstStyle/>
                    <a:p>
                      <a:pPr algn="ctr" fontAlgn="b"/>
                      <a:r>
                        <a:rPr lang="en-US" sz="1400" b="1" u="none" strike="noStrike">
                          <a:effectLst/>
                          <a:cs typeface="+mn-cs"/>
                        </a:rPr>
                        <a:t>7</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dirty="0">
                          <a:effectLst/>
                          <a:cs typeface="+mn-cs"/>
                        </a:rPr>
                        <a:t>24</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רני</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50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א</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12</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רני</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dirty="0">
                          <a:effectLst/>
                          <a:cs typeface="+mn-cs"/>
                        </a:rPr>
                        <a:t>30</a:t>
                      </a:r>
                      <a:endParaRPr lang="en-US" sz="1400" b="0"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ג</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8"/>
                  </a:ext>
                </a:extLst>
              </a:tr>
              <a:tr h="283724">
                <a:tc>
                  <a:txBody>
                    <a:bodyPr/>
                    <a:lstStyle/>
                    <a:p>
                      <a:pPr algn="ctr" fontAlgn="b"/>
                      <a:r>
                        <a:rPr lang="en-US" sz="1400" b="1" u="none" strike="noStrike">
                          <a:effectLst/>
                          <a:cs typeface="+mn-cs"/>
                        </a:rPr>
                        <a:t>8</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28</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דוד</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dirty="0">
                          <a:effectLst/>
                          <a:cs typeface="+mn-cs"/>
                        </a:rPr>
                        <a:t>40</a:t>
                      </a:r>
                      <a:endParaRPr lang="en-US" sz="1400" b="0"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ה</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26</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מירית</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dirty="0">
                          <a:effectLst/>
                          <a:cs typeface="+mn-cs"/>
                        </a:rPr>
                        <a:t>45</a:t>
                      </a:r>
                      <a:endParaRPr lang="en-US" sz="1400" b="0"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ב</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9"/>
                  </a:ext>
                </a:extLst>
              </a:tr>
              <a:tr h="283724">
                <a:tc>
                  <a:txBody>
                    <a:bodyPr/>
                    <a:lstStyle/>
                    <a:p>
                      <a:pPr algn="ctr" fontAlgn="b"/>
                      <a:r>
                        <a:rPr lang="en-US" sz="1400" b="1" u="none" strike="noStrike">
                          <a:effectLst/>
                          <a:cs typeface="+mn-cs"/>
                        </a:rPr>
                        <a:t>9</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fontAlgn="b"/>
                      <a:r>
                        <a:rPr lang="en-US" sz="1400" b="1" u="none" strike="noStrike" dirty="0">
                          <a:solidFill>
                            <a:srgbClr val="FF0000"/>
                          </a:solidFill>
                          <a:effectLst/>
                          <a:cs typeface="+mn-cs"/>
                        </a:rPr>
                        <a:t>19 </a:t>
                      </a:r>
                      <a:endParaRPr lang="en-US" sz="1400" b="1" i="0" u="none" strike="noStrike" dirty="0">
                        <a:solidFill>
                          <a:srgbClr val="FF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dirty="0">
                          <a:solidFill>
                            <a:srgbClr val="FF0000"/>
                          </a:solidFill>
                          <a:effectLst/>
                          <a:cs typeface="+mn-cs"/>
                        </a:rPr>
                        <a:t> </a:t>
                      </a:r>
                      <a:r>
                        <a:rPr lang="he-IL" sz="1400" b="1" u="none" strike="noStrike" dirty="0">
                          <a:solidFill>
                            <a:srgbClr val="FF0000"/>
                          </a:solidFill>
                          <a:effectLst/>
                          <a:cs typeface="+mn-cs"/>
                        </a:rPr>
                        <a:t>מירית</a:t>
                      </a:r>
                      <a:endParaRPr lang="en-US" sz="1400" b="1" i="0" u="none" strike="noStrike" dirty="0">
                        <a:solidFill>
                          <a:srgbClr val="FF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dirty="0">
                          <a:solidFill>
                            <a:srgbClr val="FF0000"/>
                          </a:solidFill>
                          <a:effectLst/>
                          <a:cs typeface="+mn-cs"/>
                        </a:rPr>
                        <a:t>35 </a:t>
                      </a:r>
                      <a:endParaRPr lang="en-US" sz="1400" b="1" i="0" u="none" strike="noStrike" dirty="0">
                        <a:solidFill>
                          <a:srgbClr val="FF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he-IL" sz="1400" b="1" u="none" strike="noStrike" dirty="0">
                          <a:solidFill>
                            <a:srgbClr val="FF0000"/>
                          </a:solidFill>
                          <a:effectLst/>
                          <a:cs typeface="+mn-cs"/>
                        </a:rPr>
                        <a:t>ג</a:t>
                      </a:r>
                      <a:endParaRPr lang="en-US" sz="1400" b="1" i="0" u="none" strike="noStrike" dirty="0">
                        <a:solidFill>
                          <a:srgbClr val="FF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dirty="0">
                          <a:solidFill>
                            <a:srgbClr val="FF0000"/>
                          </a:solidFill>
                          <a:effectLst/>
                          <a:cs typeface="+mn-cs"/>
                        </a:rPr>
                        <a:t> 3</a:t>
                      </a:r>
                      <a:endParaRPr lang="en-US" sz="1400" b="1" i="0" u="none" strike="noStrike" dirty="0">
                        <a:solidFill>
                          <a:srgbClr val="FF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1" u="none" strike="noStrike" dirty="0">
                          <a:solidFill>
                            <a:srgbClr val="FF0000"/>
                          </a:solidFill>
                          <a:effectLst/>
                          <a:cs typeface="+mn-cs"/>
                        </a:rPr>
                        <a:t> </a:t>
                      </a:r>
                      <a:r>
                        <a:rPr lang="he-IL" sz="1400" b="1" u="none" strike="noStrike" dirty="0">
                          <a:solidFill>
                            <a:srgbClr val="FF0000"/>
                          </a:solidFill>
                          <a:effectLst/>
                          <a:cs typeface="+mn-cs"/>
                        </a:rPr>
                        <a:t>מירית</a:t>
                      </a:r>
                      <a:endParaRPr lang="en-US" sz="1400" b="1" i="0" u="none" strike="noStrike" dirty="0">
                        <a:solidFill>
                          <a:srgbClr val="FF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1" u="none" strike="noStrike" dirty="0">
                          <a:solidFill>
                            <a:srgbClr val="FF0000"/>
                          </a:solidFill>
                          <a:effectLst/>
                          <a:cs typeface="+mn-cs"/>
                        </a:rPr>
                        <a:t>40 </a:t>
                      </a:r>
                      <a:endParaRPr lang="en-US" sz="1400" b="1" i="0" u="none" strike="noStrike" dirty="0">
                        <a:solidFill>
                          <a:srgbClr val="FF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1" u="none" strike="noStrike" dirty="0">
                          <a:solidFill>
                            <a:srgbClr val="FF0000"/>
                          </a:solidFill>
                          <a:effectLst/>
                          <a:cs typeface="+mn-cs"/>
                        </a:rPr>
                        <a:t> </a:t>
                      </a:r>
                      <a:r>
                        <a:rPr lang="he-IL" sz="1400" b="1" u="none" strike="noStrike" dirty="0">
                          <a:solidFill>
                            <a:srgbClr val="FF0000"/>
                          </a:solidFill>
                          <a:effectLst/>
                          <a:cs typeface="+mn-cs"/>
                        </a:rPr>
                        <a:t>ב</a:t>
                      </a:r>
                      <a:endParaRPr lang="en-US" sz="1400" b="1" i="0" u="none" strike="noStrike" dirty="0">
                        <a:solidFill>
                          <a:srgbClr val="FF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10"/>
                  </a:ext>
                </a:extLst>
              </a:tr>
              <a:tr h="289634">
                <a:tc>
                  <a:txBody>
                    <a:bodyPr/>
                    <a:lstStyle/>
                    <a:p>
                      <a:pPr algn="ctr" fontAlgn="b"/>
                      <a:r>
                        <a:rPr lang="en-US" sz="1400" b="1" u="none" strike="noStrike" dirty="0">
                          <a:effectLst/>
                          <a:cs typeface="+mn-cs"/>
                        </a:rPr>
                        <a:t>10</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tc>
                <a:tc>
                  <a:txBody>
                    <a:bodyPr/>
                    <a:lstStyle/>
                    <a:p>
                      <a:pPr algn="ctr" fontAlgn="b"/>
                      <a:r>
                        <a:rPr lang="en-US" sz="1400" b="1" u="none" strike="noStrike" dirty="0">
                          <a:solidFill>
                            <a:srgbClr val="FF0000"/>
                          </a:solidFill>
                          <a:effectLst/>
                          <a:cs typeface="+mn-cs"/>
                        </a:rPr>
                        <a:t> 5</a:t>
                      </a:r>
                      <a:endParaRPr lang="en-US" sz="1400" b="1" i="0" u="none" strike="noStrike" dirty="0">
                        <a:solidFill>
                          <a:srgbClr val="FF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dirty="0">
                          <a:solidFill>
                            <a:srgbClr val="FF0000"/>
                          </a:solidFill>
                          <a:effectLst/>
                          <a:cs typeface="+mn-cs"/>
                        </a:rPr>
                        <a:t> </a:t>
                      </a:r>
                      <a:r>
                        <a:rPr lang="he-IL" sz="1400" b="1" u="none" strike="noStrike" dirty="0">
                          <a:solidFill>
                            <a:srgbClr val="FF0000"/>
                          </a:solidFill>
                          <a:effectLst/>
                          <a:cs typeface="+mn-cs"/>
                        </a:rPr>
                        <a:t>רני</a:t>
                      </a:r>
                      <a:endParaRPr lang="en-US" sz="1400" b="1" i="0" u="none" strike="noStrike" dirty="0">
                        <a:solidFill>
                          <a:srgbClr val="FF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dirty="0">
                          <a:solidFill>
                            <a:srgbClr val="FF0000"/>
                          </a:solidFill>
                          <a:effectLst/>
                          <a:cs typeface="+mn-cs"/>
                        </a:rPr>
                        <a:t> 60</a:t>
                      </a:r>
                      <a:endParaRPr lang="en-US" sz="1400" b="1" i="0" u="none" strike="noStrike" dirty="0">
                        <a:solidFill>
                          <a:srgbClr val="FF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he-IL" sz="1400" b="1" u="none" strike="noStrike" dirty="0">
                          <a:solidFill>
                            <a:srgbClr val="FF0000"/>
                          </a:solidFill>
                          <a:effectLst/>
                          <a:cs typeface="+mn-cs"/>
                        </a:rPr>
                        <a:t>ג</a:t>
                      </a:r>
                      <a:r>
                        <a:rPr lang="en-US" sz="1400" b="1" u="none" strike="noStrike" dirty="0">
                          <a:solidFill>
                            <a:srgbClr val="FF0000"/>
                          </a:solidFill>
                          <a:effectLst/>
                          <a:cs typeface="+mn-cs"/>
                        </a:rPr>
                        <a:t> </a:t>
                      </a:r>
                      <a:endParaRPr lang="en-US" sz="1400" b="1" i="0" u="none" strike="noStrike" dirty="0">
                        <a:solidFill>
                          <a:srgbClr val="FF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11"/>
                  </a:ext>
                </a:extLst>
              </a:tr>
            </a:tbl>
          </a:graphicData>
        </a:graphic>
      </p:graphicFrame>
      <p:sp>
        <p:nvSpPr>
          <p:cNvPr id="7" name="TextBox 6"/>
          <p:cNvSpPr txBox="1"/>
          <p:nvPr/>
        </p:nvSpPr>
        <p:spPr>
          <a:xfrm>
            <a:off x="6420168" y="1429288"/>
            <a:ext cx="2642070" cy="369332"/>
          </a:xfrm>
          <a:prstGeom prst="rect">
            <a:avLst/>
          </a:prstGeom>
          <a:noFill/>
        </p:spPr>
        <p:txBody>
          <a:bodyPr wrap="none" rtlCol="0">
            <a:spAutoFit/>
          </a:bodyPr>
          <a:lstStyle/>
          <a:p>
            <a:pPr algn="r" rtl="1"/>
            <a:r>
              <a:rPr lang="he-IL" dirty="0"/>
              <a:t>קובץ הנתונים (קובץ ערימה)</a:t>
            </a:r>
            <a:endParaRPr lang="en-US" dirty="0"/>
          </a:p>
        </p:txBody>
      </p:sp>
    </p:spTree>
    <p:extLst>
      <p:ext uri="{BB962C8B-B14F-4D97-AF65-F5344CB8AC3E}">
        <p14:creationId xmlns:p14="http://schemas.microsoft.com/office/powerpoint/2010/main" val="4152041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03781" y="1180936"/>
            <a:ext cx="1771960" cy="369332"/>
          </a:xfrm>
          <a:prstGeom prst="rect">
            <a:avLst/>
          </a:prstGeom>
          <a:noFill/>
        </p:spPr>
        <p:txBody>
          <a:bodyPr wrap="none" rtlCol="0">
            <a:spAutoFit/>
          </a:bodyPr>
          <a:lstStyle/>
          <a:p>
            <a:pPr algn="r" rtl="1"/>
            <a:r>
              <a:rPr lang="he-IL" dirty="0"/>
              <a:t>האינדקס (</a:t>
            </a:r>
            <a:r>
              <a:rPr lang="en-US" dirty="0"/>
              <a:t>B Tree</a:t>
            </a:r>
            <a:r>
              <a:rPr lang="he-IL" dirty="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14547971"/>
              </p:ext>
            </p:extLst>
          </p:nvPr>
        </p:nvGraphicFramePr>
        <p:xfrm>
          <a:off x="918216" y="3445938"/>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dirty="0"/>
                        <a:t>2</a:t>
                      </a:r>
                    </a:p>
                  </a:txBody>
                  <a:tcPr/>
                </a:tc>
                <a:tc>
                  <a:txBody>
                    <a:bodyPr/>
                    <a:lstStyle/>
                    <a:p>
                      <a:r>
                        <a:rPr lang="en-US" dirty="0"/>
                        <a:t>4</a:t>
                      </a:r>
                    </a:p>
                  </a:txBody>
                  <a:tcPr/>
                </a:tc>
                <a:tc>
                  <a:txBody>
                    <a:bodyPr/>
                    <a:lstStyle/>
                    <a:p>
                      <a:r>
                        <a:rPr lang="en-US" dirty="0"/>
                        <a:t>6</a:t>
                      </a:r>
                    </a:p>
                  </a:txBody>
                  <a:tcPr/>
                </a:tc>
                <a:tc>
                  <a:txBody>
                    <a:bodyPr/>
                    <a:lstStyle/>
                    <a:p>
                      <a:r>
                        <a:rPr lang="en-US" dirty="0"/>
                        <a:t>8</a:t>
                      </a:r>
                    </a:p>
                  </a:txBody>
                  <a:tcPr/>
                </a:tc>
                <a:tc>
                  <a:txBody>
                    <a:bodyPr/>
                    <a:lstStyle/>
                    <a:p>
                      <a:endParaRPr lang="en-US" dirty="0"/>
                    </a:p>
                  </a:txBody>
                  <a:tcPr/>
                </a:tc>
                <a:extLst>
                  <a:ext uri="{0D108BD9-81ED-4DB2-BD59-A6C34878D82A}">
                    <a16:rowId xmlns:a16="http://schemas.microsoft.com/office/drawing/2014/main" val="10000"/>
                  </a:ext>
                </a:extLst>
              </a:tr>
              <a:tr h="285457">
                <a:tc>
                  <a:txBody>
                    <a:bodyPr/>
                    <a:lstStyle/>
                    <a:p>
                      <a:r>
                        <a:rPr lang="en-US" sz="1400" dirty="0"/>
                        <a:t>4/1</a:t>
                      </a:r>
                    </a:p>
                  </a:txBody>
                  <a:tcPr/>
                </a:tc>
                <a:tc>
                  <a:txBody>
                    <a:bodyPr/>
                    <a:lstStyle/>
                    <a:p>
                      <a:r>
                        <a:rPr lang="en-US" sz="1400" dirty="0"/>
                        <a:t>4/2</a:t>
                      </a:r>
                    </a:p>
                  </a:txBody>
                  <a:tcPr/>
                </a:tc>
                <a:tc>
                  <a:txBody>
                    <a:bodyPr/>
                    <a:lstStyle/>
                    <a:p>
                      <a:r>
                        <a:rPr lang="en-US" sz="1400" dirty="0"/>
                        <a:t>3/2</a:t>
                      </a:r>
                    </a:p>
                  </a:txBody>
                  <a:tcPr/>
                </a:tc>
                <a:tc>
                  <a:txBody>
                    <a:bodyPr/>
                    <a:lstStyle/>
                    <a:p>
                      <a:r>
                        <a:rPr lang="en-US" sz="1400" dirty="0"/>
                        <a:t>5/1</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104830009"/>
              </p:ext>
            </p:extLst>
          </p:nvPr>
        </p:nvGraphicFramePr>
        <p:xfrm>
          <a:off x="3568819" y="3445938"/>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dirty="0"/>
                        <a:t>10</a:t>
                      </a:r>
                    </a:p>
                  </a:txBody>
                  <a:tcPr/>
                </a:tc>
                <a:tc>
                  <a:txBody>
                    <a:bodyPr/>
                    <a:lstStyle/>
                    <a:p>
                      <a:r>
                        <a:rPr lang="en-US" dirty="0"/>
                        <a:t>12</a:t>
                      </a:r>
                    </a:p>
                  </a:txBody>
                  <a:tcPr/>
                </a:tc>
                <a:tc>
                  <a:txBody>
                    <a:bodyPr/>
                    <a:lstStyle/>
                    <a:p>
                      <a:r>
                        <a:rPr lang="en-US" dirty="0"/>
                        <a:t>14</a:t>
                      </a:r>
                    </a:p>
                  </a:txBody>
                  <a:tcPr/>
                </a:tc>
                <a:tc>
                  <a:txBody>
                    <a:bodyPr/>
                    <a:lstStyle/>
                    <a:p>
                      <a:r>
                        <a:rPr lang="en-US" dirty="0"/>
                        <a:t>16</a:t>
                      </a:r>
                    </a:p>
                  </a:txBody>
                  <a:tcPr/>
                </a:tc>
                <a:tc>
                  <a:txBody>
                    <a:bodyPr/>
                    <a:lstStyle/>
                    <a:p>
                      <a:endParaRPr lang="en-US" dirty="0"/>
                    </a:p>
                  </a:txBody>
                  <a:tcPr/>
                </a:tc>
                <a:extLst>
                  <a:ext uri="{0D108BD9-81ED-4DB2-BD59-A6C34878D82A}">
                    <a16:rowId xmlns:a16="http://schemas.microsoft.com/office/drawing/2014/main" val="10000"/>
                  </a:ext>
                </a:extLst>
              </a:tr>
              <a:tr h="285457">
                <a:tc>
                  <a:txBody>
                    <a:bodyPr/>
                    <a:lstStyle/>
                    <a:p>
                      <a:r>
                        <a:rPr lang="en-US" sz="1400" dirty="0"/>
                        <a:t>2/1</a:t>
                      </a:r>
                    </a:p>
                  </a:txBody>
                  <a:tcPr/>
                </a:tc>
                <a:tc>
                  <a:txBody>
                    <a:bodyPr/>
                    <a:lstStyle/>
                    <a:p>
                      <a:r>
                        <a:rPr lang="en-US" sz="1400" dirty="0"/>
                        <a:t>7/2</a:t>
                      </a:r>
                    </a:p>
                  </a:txBody>
                  <a:tcPr/>
                </a:tc>
                <a:tc>
                  <a:txBody>
                    <a:bodyPr/>
                    <a:lstStyle/>
                    <a:p>
                      <a:r>
                        <a:rPr lang="en-US" sz="1400" dirty="0"/>
                        <a:t>6/2</a:t>
                      </a:r>
                    </a:p>
                  </a:txBody>
                  <a:tcPr/>
                </a:tc>
                <a:tc>
                  <a:txBody>
                    <a:bodyPr/>
                    <a:lstStyle/>
                    <a:p>
                      <a:r>
                        <a:rPr lang="en-US" sz="1400" dirty="0"/>
                        <a:t>1/2</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656204557"/>
              </p:ext>
            </p:extLst>
          </p:nvPr>
        </p:nvGraphicFramePr>
        <p:xfrm>
          <a:off x="6178911" y="3445938"/>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sz="1800" dirty="0"/>
                        <a:t>18</a:t>
                      </a:r>
                    </a:p>
                  </a:txBody>
                  <a:tcPr/>
                </a:tc>
                <a:tc>
                  <a:txBody>
                    <a:bodyPr/>
                    <a:lstStyle/>
                    <a:p>
                      <a:r>
                        <a:rPr lang="en-US" sz="1800" dirty="0"/>
                        <a:t>20</a:t>
                      </a:r>
                    </a:p>
                  </a:txBody>
                  <a:tcPr/>
                </a:tc>
                <a:tc>
                  <a:txBody>
                    <a:bodyPr/>
                    <a:lstStyle/>
                    <a:p>
                      <a:r>
                        <a:rPr lang="en-US" sz="1800" dirty="0"/>
                        <a:t>22</a:t>
                      </a:r>
                    </a:p>
                  </a:txBody>
                  <a:tcPr/>
                </a:tc>
                <a:tc>
                  <a:txBody>
                    <a:bodyPr/>
                    <a:lstStyle/>
                    <a:p>
                      <a:r>
                        <a:rPr lang="en-US" sz="1800" dirty="0"/>
                        <a:t>24</a:t>
                      </a:r>
                    </a:p>
                  </a:txBody>
                  <a:tcPr/>
                </a:tc>
                <a:tc>
                  <a:txBody>
                    <a:bodyPr/>
                    <a:lstStyle/>
                    <a:p>
                      <a:endParaRPr lang="en-US" sz="1800" dirty="0"/>
                    </a:p>
                  </a:txBody>
                  <a:tcPr/>
                </a:tc>
                <a:extLst>
                  <a:ext uri="{0D108BD9-81ED-4DB2-BD59-A6C34878D82A}">
                    <a16:rowId xmlns:a16="http://schemas.microsoft.com/office/drawing/2014/main" val="10000"/>
                  </a:ext>
                </a:extLst>
              </a:tr>
              <a:tr h="285457">
                <a:tc>
                  <a:txBody>
                    <a:bodyPr/>
                    <a:lstStyle/>
                    <a:p>
                      <a:r>
                        <a:rPr lang="en-US" sz="1400" dirty="0"/>
                        <a:t>6/1</a:t>
                      </a:r>
                    </a:p>
                  </a:txBody>
                  <a:tcPr/>
                </a:tc>
                <a:tc>
                  <a:txBody>
                    <a:bodyPr/>
                    <a:lstStyle/>
                    <a:p>
                      <a:r>
                        <a:rPr lang="en-US" sz="1400" dirty="0"/>
                        <a:t>2/2</a:t>
                      </a:r>
                    </a:p>
                  </a:txBody>
                  <a:tcPr/>
                </a:tc>
                <a:tc>
                  <a:txBody>
                    <a:bodyPr/>
                    <a:lstStyle/>
                    <a:p>
                      <a:r>
                        <a:rPr lang="en-US" sz="1400" dirty="0"/>
                        <a:t>1/1</a:t>
                      </a:r>
                    </a:p>
                  </a:txBody>
                  <a:tcPr/>
                </a:tc>
                <a:tc>
                  <a:txBody>
                    <a:bodyPr/>
                    <a:lstStyle/>
                    <a:p>
                      <a:r>
                        <a:rPr lang="en-US" sz="1400" dirty="0"/>
                        <a:t>7/1</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01678842"/>
              </p:ext>
            </p:extLst>
          </p:nvPr>
        </p:nvGraphicFramePr>
        <p:xfrm>
          <a:off x="8696405" y="3445938"/>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dirty="0"/>
                        <a:t>26</a:t>
                      </a:r>
                    </a:p>
                  </a:txBody>
                  <a:tcPr/>
                </a:tc>
                <a:tc>
                  <a:txBody>
                    <a:bodyPr/>
                    <a:lstStyle/>
                    <a:p>
                      <a:r>
                        <a:rPr lang="en-US" dirty="0"/>
                        <a:t>28</a:t>
                      </a:r>
                    </a:p>
                  </a:txBody>
                  <a:tcPr/>
                </a:tc>
                <a:tc>
                  <a:txBody>
                    <a:bodyPr/>
                    <a:lstStyle/>
                    <a:p>
                      <a:r>
                        <a:rPr lang="en-US" dirty="0"/>
                        <a:t>30</a:t>
                      </a:r>
                    </a:p>
                  </a:txBody>
                  <a:tcPr/>
                </a:tc>
                <a:tc>
                  <a:txBody>
                    <a:bodyPr/>
                    <a:lstStyle/>
                    <a:p>
                      <a:r>
                        <a:rPr lang="en-US" dirty="0"/>
                        <a:t>32</a:t>
                      </a:r>
                    </a:p>
                  </a:txBody>
                  <a:tcPr/>
                </a:tc>
                <a:tc>
                  <a:txBody>
                    <a:bodyPr/>
                    <a:lstStyle/>
                    <a:p>
                      <a:endParaRPr lang="en-US"/>
                    </a:p>
                  </a:txBody>
                  <a:tcPr/>
                </a:tc>
                <a:extLst>
                  <a:ext uri="{0D108BD9-81ED-4DB2-BD59-A6C34878D82A}">
                    <a16:rowId xmlns:a16="http://schemas.microsoft.com/office/drawing/2014/main" val="10000"/>
                  </a:ext>
                </a:extLst>
              </a:tr>
              <a:tr h="285457">
                <a:tc>
                  <a:txBody>
                    <a:bodyPr/>
                    <a:lstStyle/>
                    <a:p>
                      <a:r>
                        <a:rPr lang="en-US" sz="1400" dirty="0"/>
                        <a:t>8/2</a:t>
                      </a:r>
                    </a:p>
                  </a:txBody>
                  <a:tcPr/>
                </a:tc>
                <a:tc>
                  <a:txBody>
                    <a:bodyPr/>
                    <a:lstStyle/>
                    <a:p>
                      <a:r>
                        <a:rPr lang="en-US" sz="1400" dirty="0"/>
                        <a:t>8/1</a:t>
                      </a:r>
                    </a:p>
                  </a:txBody>
                  <a:tcPr/>
                </a:tc>
                <a:tc>
                  <a:txBody>
                    <a:bodyPr/>
                    <a:lstStyle/>
                    <a:p>
                      <a:r>
                        <a:rPr lang="en-US" sz="1400" dirty="0"/>
                        <a:t>5/2</a:t>
                      </a:r>
                    </a:p>
                  </a:txBody>
                  <a:tcPr/>
                </a:tc>
                <a:tc>
                  <a:txBody>
                    <a:bodyPr/>
                    <a:lstStyle/>
                    <a:p>
                      <a:r>
                        <a:rPr lang="en-US" sz="1400" dirty="0"/>
                        <a:t>3/1</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56472387"/>
              </p:ext>
            </p:extLst>
          </p:nvPr>
        </p:nvGraphicFramePr>
        <p:xfrm>
          <a:off x="4672124" y="1944709"/>
          <a:ext cx="2190480" cy="370840"/>
        </p:xfrm>
        <a:graphic>
          <a:graphicData uri="http://schemas.openxmlformats.org/drawingml/2006/table">
            <a:tbl>
              <a:tblPr firstRow="1" bandRow="1">
                <a:tableStyleId>{5C22544A-7EE6-4342-B048-85BDC9FD1C3A}</a:tableStyleId>
              </a:tblPr>
              <a:tblGrid>
                <a:gridCol w="438096">
                  <a:extLst>
                    <a:ext uri="{9D8B030D-6E8A-4147-A177-3AD203B41FA5}">
                      <a16:colId xmlns:a16="http://schemas.microsoft.com/office/drawing/2014/main" val="20000"/>
                    </a:ext>
                  </a:extLst>
                </a:gridCol>
                <a:gridCol w="438096">
                  <a:extLst>
                    <a:ext uri="{9D8B030D-6E8A-4147-A177-3AD203B41FA5}">
                      <a16:colId xmlns:a16="http://schemas.microsoft.com/office/drawing/2014/main" val="20001"/>
                    </a:ext>
                  </a:extLst>
                </a:gridCol>
                <a:gridCol w="438096">
                  <a:extLst>
                    <a:ext uri="{9D8B030D-6E8A-4147-A177-3AD203B41FA5}">
                      <a16:colId xmlns:a16="http://schemas.microsoft.com/office/drawing/2014/main" val="20002"/>
                    </a:ext>
                  </a:extLst>
                </a:gridCol>
                <a:gridCol w="438096">
                  <a:extLst>
                    <a:ext uri="{9D8B030D-6E8A-4147-A177-3AD203B41FA5}">
                      <a16:colId xmlns:a16="http://schemas.microsoft.com/office/drawing/2014/main" val="20003"/>
                    </a:ext>
                  </a:extLst>
                </a:gridCol>
                <a:gridCol w="438096">
                  <a:extLst>
                    <a:ext uri="{9D8B030D-6E8A-4147-A177-3AD203B41FA5}">
                      <a16:colId xmlns:a16="http://schemas.microsoft.com/office/drawing/2014/main" val="20004"/>
                    </a:ext>
                  </a:extLst>
                </a:gridCol>
              </a:tblGrid>
              <a:tr h="370840">
                <a:tc>
                  <a:txBody>
                    <a:bodyPr/>
                    <a:lstStyle/>
                    <a:p>
                      <a:r>
                        <a:rPr lang="en-US" dirty="0"/>
                        <a:t>8</a:t>
                      </a:r>
                    </a:p>
                  </a:txBody>
                  <a:tcPr/>
                </a:tc>
                <a:tc>
                  <a:txBody>
                    <a:bodyPr/>
                    <a:lstStyle/>
                    <a:p>
                      <a:r>
                        <a:rPr lang="en-US" dirty="0"/>
                        <a:t>16</a:t>
                      </a:r>
                    </a:p>
                  </a:txBody>
                  <a:tcPr/>
                </a:tc>
                <a:tc>
                  <a:txBody>
                    <a:bodyPr/>
                    <a:lstStyle/>
                    <a:p>
                      <a:r>
                        <a:rPr lang="en-US" dirty="0"/>
                        <a:t>24</a:t>
                      </a:r>
                    </a:p>
                  </a:txBody>
                  <a:tcPr/>
                </a:tc>
                <a:tc>
                  <a:txBody>
                    <a:bodyPr/>
                    <a:lstStyle/>
                    <a:p>
                      <a:r>
                        <a:rPr lang="en-US" dirty="0"/>
                        <a:t>32</a:t>
                      </a:r>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8" name="Straight Arrow Connector 7"/>
          <p:cNvCxnSpPr/>
          <p:nvPr/>
        </p:nvCxnSpPr>
        <p:spPr>
          <a:xfrm flipH="1">
            <a:off x="1175787" y="2285117"/>
            <a:ext cx="3709365" cy="11608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780457" y="2285117"/>
            <a:ext cx="1556753" cy="11608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2"/>
          </p:cNvCxnSpPr>
          <p:nvPr/>
        </p:nvCxnSpPr>
        <p:spPr>
          <a:xfrm>
            <a:off x="5767364" y="2315549"/>
            <a:ext cx="654141" cy="11608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196364" y="2285117"/>
            <a:ext cx="2776971" cy="11608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29538" y="4787058"/>
            <a:ext cx="2291013" cy="369332"/>
          </a:xfrm>
          <a:prstGeom prst="rect">
            <a:avLst/>
          </a:prstGeom>
          <a:noFill/>
        </p:spPr>
        <p:txBody>
          <a:bodyPr wrap="none" rtlCol="0">
            <a:spAutoFit/>
          </a:bodyPr>
          <a:lstStyle/>
          <a:p>
            <a:pPr algn="r" rtl="1"/>
            <a:r>
              <a:rPr lang="he-IL" dirty="0">
                <a:solidFill>
                  <a:srgbClr val="FF0000"/>
                </a:solidFill>
              </a:rPr>
              <a:t>מצביעים לקובץ הנתונים</a:t>
            </a:r>
            <a:endParaRPr lang="en-US" dirty="0">
              <a:solidFill>
                <a:srgbClr val="FF0000"/>
              </a:solidFill>
            </a:endParaRPr>
          </a:p>
        </p:txBody>
      </p:sp>
      <p:cxnSp>
        <p:nvCxnSpPr>
          <p:cNvPr id="26" name="Straight Arrow Connector 25"/>
          <p:cNvCxnSpPr/>
          <p:nvPr/>
        </p:nvCxnSpPr>
        <p:spPr>
          <a:xfrm flipH="1" flipV="1">
            <a:off x="2311053" y="4116499"/>
            <a:ext cx="1124657" cy="67055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sp>
        <p:nvSpPr>
          <p:cNvPr id="15" name="TextBox 14"/>
          <p:cNvSpPr txBox="1"/>
          <p:nvPr/>
        </p:nvSpPr>
        <p:spPr>
          <a:xfrm>
            <a:off x="10080379" y="1180936"/>
            <a:ext cx="1111203" cy="369332"/>
          </a:xfrm>
          <a:prstGeom prst="rect">
            <a:avLst/>
          </a:prstGeom>
          <a:noFill/>
        </p:spPr>
        <p:txBody>
          <a:bodyPr wrap="none" rtlCol="0">
            <a:spAutoFit/>
          </a:bodyPr>
          <a:lstStyle/>
          <a:p>
            <a:pPr algn="r" rtl="1"/>
            <a:r>
              <a:rPr lang="he-IL" u="sng" dirty="0">
                <a:solidFill>
                  <a:srgbClr val="FF0000"/>
                </a:solidFill>
              </a:rPr>
              <a:t>הוספת 19</a:t>
            </a:r>
            <a:endParaRPr lang="en-US" u="sng" dirty="0">
              <a:solidFill>
                <a:srgbClr val="FF0000"/>
              </a:solidFill>
            </a:endParaRPr>
          </a:p>
        </p:txBody>
      </p:sp>
      <p:pic>
        <p:nvPicPr>
          <p:cNvPr id="2" name="תמונה 1"/>
          <p:cNvPicPr>
            <a:picLocks noChangeAspect="1"/>
          </p:cNvPicPr>
          <p:nvPr/>
        </p:nvPicPr>
        <p:blipFill>
          <a:blip r:embed="rId3"/>
          <a:stretch>
            <a:fillRect/>
          </a:stretch>
        </p:blipFill>
        <p:spPr>
          <a:xfrm>
            <a:off x="3875572" y="5882108"/>
            <a:ext cx="7959025" cy="616751"/>
          </a:xfrm>
          <a:prstGeom prst="rect">
            <a:avLst/>
          </a:prstGeom>
        </p:spPr>
      </p:pic>
      <p:pic>
        <p:nvPicPr>
          <p:cNvPr id="3" name="תמונה 2"/>
          <p:cNvPicPr>
            <a:picLocks noChangeAspect="1"/>
          </p:cNvPicPr>
          <p:nvPr/>
        </p:nvPicPr>
        <p:blipFill>
          <a:blip r:embed="rId4"/>
          <a:stretch>
            <a:fillRect/>
          </a:stretch>
        </p:blipFill>
        <p:spPr>
          <a:xfrm>
            <a:off x="3854246" y="5296815"/>
            <a:ext cx="7980351" cy="644285"/>
          </a:xfrm>
          <a:prstGeom prst="rect">
            <a:avLst/>
          </a:prstGeom>
        </p:spPr>
      </p:pic>
    </p:spTree>
    <p:extLst>
      <p:ext uri="{BB962C8B-B14F-4D97-AF65-F5344CB8AC3E}">
        <p14:creationId xmlns:p14="http://schemas.microsoft.com/office/powerpoint/2010/main" val="170463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03781" y="1180936"/>
            <a:ext cx="1771960" cy="369332"/>
          </a:xfrm>
          <a:prstGeom prst="rect">
            <a:avLst/>
          </a:prstGeom>
          <a:noFill/>
        </p:spPr>
        <p:txBody>
          <a:bodyPr wrap="none" rtlCol="0">
            <a:spAutoFit/>
          </a:bodyPr>
          <a:lstStyle/>
          <a:p>
            <a:pPr algn="r" rtl="1"/>
            <a:r>
              <a:rPr lang="he-IL" dirty="0"/>
              <a:t>האינדקס (</a:t>
            </a:r>
            <a:r>
              <a:rPr lang="en-US" dirty="0"/>
              <a:t>B Tree</a:t>
            </a:r>
            <a:r>
              <a:rPr lang="he-IL" dirty="0"/>
              <a:t>)</a:t>
            </a:r>
            <a:endParaRPr lang="en-US" dirty="0"/>
          </a:p>
        </p:txBody>
      </p:sp>
      <p:graphicFrame>
        <p:nvGraphicFramePr>
          <p:cNvPr id="4" name="Table 3"/>
          <p:cNvGraphicFramePr>
            <a:graphicFrameLocks noGrp="1"/>
          </p:cNvGraphicFramePr>
          <p:nvPr/>
        </p:nvGraphicFramePr>
        <p:xfrm>
          <a:off x="918216" y="3445938"/>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dirty="0"/>
                        <a:t>2</a:t>
                      </a:r>
                    </a:p>
                  </a:txBody>
                  <a:tcPr/>
                </a:tc>
                <a:tc>
                  <a:txBody>
                    <a:bodyPr/>
                    <a:lstStyle/>
                    <a:p>
                      <a:r>
                        <a:rPr lang="en-US" dirty="0"/>
                        <a:t>4</a:t>
                      </a:r>
                    </a:p>
                  </a:txBody>
                  <a:tcPr/>
                </a:tc>
                <a:tc>
                  <a:txBody>
                    <a:bodyPr/>
                    <a:lstStyle/>
                    <a:p>
                      <a:r>
                        <a:rPr lang="en-US" dirty="0"/>
                        <a:t>6</a:t>
                      </a:r>
                    </a:p>
                  </a:txBody>
                  <a:tcPr/>
                </a:tc>
                <a:tc>
                  <a:txBody>
                    <a:bodyPr/>
                    <a:lstStyle/>
                    <a:p>
                      <a:r>
                        <a:rPr lang="en-US" dirty="0"/>
                        <a:t>8</a:t>
                      </a:r>
                    </a:p>
                  </a:txBody>
                  <a:tcPr/>
                </a:tc>
                <a:tc>
                  <a:txBody>
                    <a:bodyPr/>
                    <a:lstStyle/>
                    <a:p>
                      <a:endParaRPr lang="en-US" dirty="0"/>
                    </a:p>
                  </a:txBody>
                  <a:tcPr/>
                </a:tc>
                <a:extLst>
                  <a:ext uri="{0D108BD9-81ED-4DB2-BD59-A6C34878D82A}">
                    <a16:rowId xmlns:a16="http://schemas.microsoft.com/office/drawing/2014/main" val="10000"/>
                  </a:ext>
                </a:extLst>
              </a:tr>
              <a:tr h="285457">
                <a:tc>
                  <a:txBody>
                    <a:bodyPr/>
                    <a:lstStyle/>
                    <a:p>
                      <a:r>
                        <a:rPr lang="en-US" sz="1400" dirty="0"/>
                        <a:t>4/1</a:t>
                      </a:r>
                    </a:p>
                  </a:txBody>
                  <a:tcPr/>
                </a:tc>
                <a:tc>
                  <a:txBody>
                    <a:bodyPr/>
                    <a:lstStyle/>
                    <a:p>
                      <a:r>
                        <a:rPr lang="en-US" sz="1400" dirty="0"/>
                        <a:t>4/2</a:t>
                      </a:r>
                    </a:p>
                  </a:txBody>
                  <a:tcPr/>
                </a:tc>
                <a:tc>
                  <a:txBody>
                    <a:bodyPr/>
                    <a:lstStyle/>
                    <a:p>
                      <a:r>
                        <a:rPr lang="en-US" sz="1400" dirty="0"/>
                        <a:t>3/2</a:t>
                      </a:r>
                    </a:p>
                  </a:txBody>
                  <a:tcPr/>
                </a:tc>
                <a:tc>
                  <a:txBody>
                    <a:bodyPr/>
                    <a:lstStyle/>
                    <a:p>
                      <a:r>
                        <a:rPr lang="en-US" sz="1400" dirty="0"/>
                        <a:t>5/1</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3568819" y="3445938"/>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dirty="0"/>
                        <a:t>10</a:t>
                      </a:r>
                    </a:p>
                  </a:txBody>
                  <a:tcPr/>
                </a:tc>
                <a:tc>
                  <a:txBody>
                    <a:bodyPr/>
                    <a:lstStyle/>
                    <a:p>
                      <a:r>
                        <a:rPr lang="en-US" dirty="0"/>
                        <a:t>12</a:t>
                      </a:r>
                    </a:p>
                  </a:txBody>
                  <a:tcPr/>
                </a:tc>
                <a:tc>
                  <a:txBody>
                    <a:bodyPr/>
                    <a:lstStyle/>
                    <a:p>
                      <a:r>
                        <a:rPr lang="en-US" dirty="0"/>
                        <a:t>14</a:t>
                      </a:r>
                    </a:p>
                  </a:txBody>
                  <a:tcPr/>
                </a:tc>
                <a:tc>
                  <a:txBody>
                    <a:bodyPr/>
                    <a:lstStyle/>
                    <a:p>
                      <a:r>
                        <a:rPr lang="en-US" dirty="0"/>
                        <a:t>16</a:t>
                      </a:r>
                    </a:p>
                  </a:txBody>
                  <a:tcPr/>
                </a:tc>
                <a:tc>
                  <a:txBody>
                    <a:bodyPr/>
                    <a:lstStyle/>
                    <a:p>
                      <a:endParaRPr lang="en-US" dirty="0"/>
                    </a:p>
                  </a:txBody>
                  <a:tcPr/>
                </a:tc>
                <a:extLst>
                  <a:ext uri="{0D108BD9-81ED-4DB2-BD59-A6C34878D82A}">
                    <a16:rowId xmlns:a16="http://schemas.microsoft.com/office/drawing/2014/main" val="10000"/>
                  </a:ext>
                </a:extLst>
              </a:tr>
              <a:tr h="285457">
                <a:tc>
                  <a:txBody>
                    <a:bodyPr/>
                    <a:lstStyle/>
                    <a:p>
                      <a:r>
                        <a:rPr lang="en-US" sz="1400" dirty="0"/>
                        <a:t>2/1</a:t>
                      </a:r>
                    </a:p>
                  </a:txBody>
                  <a:tcPr/>
                </a:tc>
                <a:tc>
                  <a:txBody>
                    <a:bodyPr/>
                    <a:lstStyle/>
                    <a:p>
                      <a:r>
                        <a:rPr lang="en-US" sz="1400" dirty="0"/>
                        <a:t>7/2</a:t>
                      </a:r>
                    </a:p>
                  </a:txBody>
                  <a:tcPr/>
                </a:tc>
                <a:tc>
                  <a:txBody>
                    <a:bodyPr/>
                    <a:lstStyle/>
                    <a:p>
                      <a:r>
                        <a:rPr lang="en-US" sz="1400" dirty="0"/>
                        <a:t>6/2</a:t>
                      </a:r>
                    </a:p>
                  </a:txBody>
                  <a:tcPr/>
                </a:tc>
                <a:tc>
                  <a:txBody>
                    <a:bodyPr/>
                    <a:lstStyle/>
                    <a:p>
                      <a:r>
                        <a:rPr lang="en-US" sz="1400" dirty="0"/>
                        <a:t>1/2</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919233813"/>
              </p:ext>
            </p:extLst>
          </p:nvPr>
        </p:nvGraphicFramePr>
        <p:xfrm>
          <a:off x="6178911" y="3445938"/>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sz="1800" dirty="0"/>
                        <a:t>18</a:t>
                      </a:r>
                    </a:p>
                  </a:txBody>
                  <a:tcPr/>
                </a:tc>
                <a:tc>
                  <a:txBody>
                    <a:bodyPr/>
                    <a:lstStyle/>
                    <a:p>
                      <a:r>
                        <a:rPr lang="en-US" sz="1800" dirty="0"/>
                        <a:t>19</a:t>
                      </a:r>
                    </a:p>
                  </a:txBody>
                  <a:tcPr/>
                </a:tc>
                <a:tc>
                  <a:txBody>
                    <a:bodyPr/>
                    <a:lstStyle/>
                    <a:p>
                      <a:r>
                        <a:rPr lang="en-US" sz="1800" dirty="0"/>
                        <a:t>20</a:t>
                      </a:r>
                    </a:p>
                  </a:txBody>
                  <a:tcPr/>
                </a:tc>
                <a:tc>
                  <a:txBody>
                    <a:bodyPr/>
                    <a:lstStyle/>
                    <a:p>
                      <a:r>
                        <a:rPr lang="en-US" sz="1800" dirty="0"/>
                        <a:t>22</a:t>
                      </a:r>
                    </a:p>
                  </a:txBody>
                  <a:tcPr/>
                </a:tc>
                <a:tc>
                  <a:txBody>
                    <a:bodyPr/>
                    <a:lstStyle/>
                    <a:p>
                      <a:r>
                        <a:rPr lang="en-US" sz="1800" dirty="0"/>
                        <a:t>24</a:t>
                      </a:r>
                    </a:p>
                  </a:txBody>
                  <a:tcPr/>
                </a:tc>
                <a:extLst>
                  <a:ext uri="{0D108BD9-81ED-4DB2-BD59-A6C34878D82A}">
                    <a16:rowId xmlns:a16="http://schemas.microsoft.com/office/drawing/2014/main" val="10000"/>
                  </a:ext>
                </a:extLst>
              </a:tr>
              <a:tr h="285457">
                <a:tc>
                  <a:txBody>
                    <a:bodyPr/>
                    <a:lstStyle/>
                    <a:p>
                      <a:r>
                        <a:rPr lang="en-US" sz="1400" dirty="0"/>
                        <a:t>6/1</a:t>
                      </a:r>
                    </a:p>
                  </a:txBody>
                  <a:tcPr/>
                </a:tc>
                <a:tc>
                  <a:txBody>
                    <a:bodyPr/>
                    <a:lstStyle/>
                    <a:p>
                      <a:r>
                        <a:rPr lang="en-US" sz="1400" dirty="0"/>
                        <a:t>9/1</a:t>
                      </a:r>
                    </a:p>
                  </a:txBody>
                  <a:tcPr/>
                </a:tc>
                <a:tc>
                  <a:txBody>
                    <a:bodyPr/>
                    <a:lstStyle/>
                    <a:p>
                      <a:r>
                        <a:rPr lang="en-US" sz="1400" dirty="0"/>
                        <a:t>2/2</a:t>
                      </a:r>
                    </a:p>
                  </a:txBody>
                  <a:tcPr/>
                </a:tc>
                <a:tc>
                  <a:txBody>
                    <a:bodyPr/>
                    <a:lstStyle/>
                    <a:p>
                      <a:r>
                        <a:rPr lang="en-US" sz="1400" dirty="0"/>
                        <a:t>1/1</a:t>
                      </a:r>
                    </a:p>
                  </a:txBody>
                  <a:tcPr/>
                </a:tc>
                <a:tc>
                  <a:txBody>
                    <a:bodyPr/>
                    <a:lstStyle/>
                    <a:p>
                      <a:r>
                        <a:rPr lang="en-US" sz="1400" dirty="0"/>
                        <a:t>7/1</a:t>
                      </a:r>
                    </a:p>
                  </a:txBody>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nvGraphicFramePr>
        <p:xfrm>
          <a:off x="8696405" y="3445938"/>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dirty="0"/>
                        <a:t>26</a:t>
                      </a:r>
                    </a:p>
                  </a:txBody>
                  <a:tcPr/>
                </a:tc>
                <a:tc>
                  <a:txBody>
                    <a:bodyPr/>
                    <a:lstStyle/>
                    <a:p>
                      <a:r>
                        <a:rPr lang="en-US" dirty="0"/>
                        <a:t>28</a:t>
                      </a:r>
                    </a:p>
                  </a:txBody>
                  <a:tcPr/>
                </a:tc>
                <a:tc>
                  <a:txBody>
                    <a:bodyPr/>
                    <a:lstStyle/>
                    <a:p>
                      <a:r>
                        <a:rPr lang="en-US" dirty="0"/>
                        <a:t>30</a:t>
                      </a:r>
                    </a:p>
                  </a:txBody>
                  <a:tcPr/>
                </a:tc>
                <a:tc>
                  <a:txBody>
                    <a:bodyPr/>
                    <a:lstStyle/>
                    <a:p>
                      <a:r>
                        <a:rPr lang="en-US" dirty="0"/>
                        <a:t>32</a:t>
                      </a:r>
                    </a:p>
                  </a:txBody>
                  <a:tcPr/>
                </a:tc>
                <a:tc>
                  <a:txBody>
                    <a:bodyPr/>
                    <a:lstStyle/>
                    <a:p>
                      <a:endParaRPr lang="en-US"/>
                    </a:p>
                  </a:txBody>
                  <a:tcPr/>
                </a:tc>
                <a:extLst>
                  <a:ext uri="{0D108BD9-81ED-4DB2-BD59-A6C34878D82A}">
                    <a16:rowId xmlns:a16="http://schemas.microsoft.com/office/drawing/2014/main" val="10000"/>
                  </a:ext>
                </a:extLst>
              </a:tr>
              <a:tr h="285457">
                <a:tc>
                  <a:txBody>
                    <a:bodyPr/>
                    <a:lstStyle/>
                    <a:p>
                      <a:r>
                        <a:rPr lang="en-US" sz="1400" dirty="0"/>
                        <a:t>8/2</a:t>
                      </a:r>
                    </a:p>
                  </a:txBody>
                  <a:tcPr/>
                </a:tc>
                <a:tc>
                  <a:txBody>
                    <a:bodyPr/>
                    <a:lstStyle/>
                    <a:p>
                      <a:r>
                        <a:rPr lang="en-US" sz="1400" dirty="0"/>
                        <a:t>8/1</a:t>
                      </a:r>
                    </a:p>
                  </a:txBody>
                  <a:tcPr/>
                </a:tc>
                <a:tc>
                  <a:txBody>
                    <a:bodyPr/>
                    <a:lstStyle/>
                    <a:p>
                      <a:r>
                        <a:rPr lang="en-US" sz="1400" dirty="0"/>
                        <a:t>5/2</a:t>
                      </a:r>
                    </a:p>
                  </a:txBody>
                  <a:tcPr/>
                </a:tc>
                <a:tc>
                  <a:txBody>
                    <a:bodyPr/>
                    <a:lstStyle/>
                    <a:p>
                      <a:r>
                        <a:rPr lang="en-US" sz="1400" dirty="0"/>
                        <a:t>3/1</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4672124" y="1944709"/>
          <a:ext cx="2190480" cy="370840"/>
        </p:xfrm>
        <a:graphic>
          <a:graphicData uri="http://schemas.openxmlformats.org/drawingml/2006/table">
            <a:tbl>
              <a:tblPr firstRow="1" bandRow="1">
                <a:tableStyleId>{5C22544A-7EE6-4342-B048-85BDC9FD1C3A}</a:tableStyleId>
              </a:tblPr>
              <a:tblGrid>
                <a:gridCol w="438096">
                  <a:extLst>
                    <a:ext uri="{9D8B030D-6E8A-4147-A177-3AD203B41FA5}">
                      <a16:colId xmlns:a16="http://schemas.microsoft.com/office/drawing/2014/main" val="20000"/>
                    </a:ext>
                  </a:extLst>
                </a:gridCol>
                <a:gridCol w="438096">
                  <a:extLst>
                    <a:ext uri="{9D8B030D-6E8A-4147-A177-3AD203B41FA5}">
                      <a16:colId xmlns:a16="http://schemas.microsoft.com/office/drawing/2014/main" val="20001"/>
                    </a:ext>
                  </a:extLst>
                </a:gridCol>
                <a:gridCol w="438096">
                  <a:extLst>
                    <a:ext uri="{9D8B030D-6E8A-4147-A177-3AD203B41FA5}">
                      <a16:colId xmlns:a16="http://schemas.microsoft.com/office/drawing/2014/main" val="20002"/>
                    </a:ext>
                  </a:extLst>
                </a:gridCol>
                <a:gridCol w="438096">
                  <a:extLst>
                    <a:ext uri="{9D8B030D-6E8A-4147-A177-3AD203B41FA5}">
                      <a16:colId xmlns:a16="http://schemas.microsoft.com/office/drawing/2014/main" val="20003"/>
                    </a:ext>
                  </a:extLst>
                </a:gridCol>
                <a:gridCol w="438096">
                  <a:extLst>
                    <a:ext uri="{9D8B030D-6E8A-4147-A177-3AD203B41FA5}">
                      <a16:colId xmlns:a16="http://schemas.microsoft.com/office/drawing/2014/main" val="20004"/>
                    </a:ext>
                  </a:extLst>
                </a:gridCol>
              </a:tblGrid>
              <a:tr h="370840">
                <a:tc>
                  <a:txBody>
                    <a:bodyPr/>
                    <a:lstStyle/>
                    <a:p>
                      <a:r>
                        <a:rPr lang="en-US" dirty="0"/>
                        <a:t>8</a:t>
                      </a:r>
                    </a:p>
                  </a:txBody>
                  <a:tcPr/>
                </a:tc>
                <a:tc>
                  <a:txBody>
                    <a:bodyPr/>
                    <a:lstStyle/>
                    <a:p>
                      <a:r>
                        <a:rPr lang="en-US" dirty="0"/>
                        <a:t>16</a:t>
                      </a:r>
                    </a:p>
                  </a:txBody>
                  <a:tcPr/>
                </a:tc>
                <a:tc>
                  <a:txBody>
                    <a:bodyPr/>
                    <a:lstStyle/>
                    <a:p>
                      <a:r>
                        <a:rPr lang="en-US" dirty="0"/>
                        <a:t>24</a:t>
                      </a:r>
                    </a:p>
                  </a:txBody>
                  <a:tcPr/>
                </a:tc>
                <a:tc>
                  <a:txBody>
                    <a:bodyPr/>
                    <a:lstStyle/>
                    <a:p>
                      <a:r>
                        <a:rPr lang="en-US" dirty="0"/>
                        <a:t>32</a:t>
                      </a:r>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8" name="Straight Arrow Connector 7"/>
          <p:cNvCxnSpPr/>
          <p:nvPr/>
        </p:nvCxnSpPr>
        <p:spPr>
          <a:xfrm flipH="1">
            <a:off x="1175787" y="2285117"/>
            <a:ext cx="3709365" cy="11608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780457" y="2285117"/>
            <a:ext cx="1556753" cy="11608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2"/>
          </p:cNvCxnSpPr>
          <p:nvPr/>
        </p:nvCxnSpPr>
        <p:spPr>
          <a:xfrm>
            <a:off x="5767364" y="2315549"/>
            <a:ext cx="654141" cy="11608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196364" y="2285117"/>
            <a:ext cx="2776971" cy="11608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sp>
        <p:nvSpPr>
          <p:cNvPr id="15" name="TextBox 14"/>
          <p:cNvSpPr txBox="1"/>
          <p:nvPr/>
        </p:nvSpPr>
        <p:spPr>
          <a:xfrm>
            <a:off x="10080379" y="1180936"/>
            <a:ext cx="1111203" cy="369332"/>
          </a:xfrm>
          <a:prstGeom prst="rect">
            <a:avLst/>
          </a:prstGeom>
          <a:noFill/>
        </p:spPr>
        <p:txBody>
          <a:bodyPr wrap="none" rtlCol="0">
            <a:spAutoFit/>
          </a:bodyPr>
          <a:lstStyle/>
          <a:p>
            <a:pPr algn="r" rtl="1"/>
            <a:r>
              <a:rPr lang="he-IL" u="sng" dirty="0">
                <a:solidFill>
                  <a:srgbClr val="FF0000"/>
                </a:solidFill>
              </a:rPr>
              <a:t>הוספת 19</a:t>
            </a:r>
            <a:endParaRPr lang="en-US" u="sng" dirty="0">
              <a:solidFill>
                <a:srgbClr val="FF0000"/>
              </a:solidFill>
            </a:endParaRPr>
          </a:p>
        </p:txBody>
      </p:sp>
      <p:pic>
        <p:nvPicPr>
          <p:cNvPr id="17" name="תמונה 16"/>
          <p:cNvPicPr>
            <a:picLocks noChangeAspect="1"/>
          </p:cNvPicPr>
          <p:nvPr/>
        </p:nvPicPr>
        <p:blipFill>
          <a:blip r:embed="rId2"/>
          <a:stretch>
            <a:fillRect/>
          </a:stretch>
        </p:blipFill>
        <p:spPr>
          <a:xfrm>
            <a:off x="3875572" y="5882108"/>
            <a:ext cx="7959025" cy="616751"/>
          </a:xfrm>
          <a:prstGeom prst="rect">
            <a:avLst/>
          </a:prstGeom>
        </p:spPr>
      </p:pic>
      <p:pic>
        <p:nvPicPr>
          <p:cNvPr id="18" name="תמונה 17"/>
          <p:cNvPicPr>
            <a:picLocks noChangeAspect="1"/>
          </p:cNvPicPr>
          <p:nvPr/>
        </p:nvPicPr>
        <p:blipFill>
          <a:blip r:embed="rId3"/>
          <a:stretch>
            <a:fillRect/>
          </a:stretch>
        </p:blipFill>
        <p:spPr>
          <a:xfrm>
            <a:off x="3854246" y="5296815"/>
            <a:ext cx="7980351" cy="644285"/>
          </a:xfrm>
          <a:prstGeom prst="rect">
            <a:avLst/>
          </a:prstGeom>
        </p:spPr>
      </p:pic>
    </p:spTree>
    <p:extLst>
      <p:ext uri="{BB962C8B-B14F-4D97-AF65-F5344CB8AC3E}">
        <p14:creationId xmlns:p14="http://schemas.microsoft.com/office/powerpoint/2010/main" val="113432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10311305" y="78723"/>
            <a:ext cx="1710725"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מוטיבציה</a:t>
            </a:r>
            <a:endParaRPr lang="en-US" sz="2800" b="1" dirty="0">
              <a:solidFill>
                <a:schemeClr val="bg1"/>
              </a:solidFill>
              <a:latin typeface="Segoe UI" panose="020B0502040204020203" pitchFamily="34" charset="0"/>
              <a:cs typeface="Segoe UI" panose="020B0502040204020203" pitchFamily="34" charset="0"/>
            </a:endParaRPr>
          </a:p>
        </p:txBody>
      </p:sp>
      <p:sp>
        <p:nvSpPr>
          <p:cNvPr id="2" name="TextBox 1"/>
          <p:cNvSpPr txBox="1">
            <a:spLocks noChangeAspect="1"/>
          </p:cNvSpPr>
          <p:nvPr/>
        </p:nvSpPr>
        <p:spPr>
          <a:xfrm>
            <a:off x="283884" y="-74732"/>
            <a:ext cx="11741687" cy="4708981"/>
          </a:xfrm>
          <a:prstGeom prst="rect">
            <a:avLst/>
          </a:prstGeom>
          <a:noFill/>
        </p:spPr>
        <p:txBody>
          <a:bodyPr wrap="square" rtlCol="0">
            <a:spAutoFit/>
          </a:bodyPr>
          <a:lstStyle/>
          <a:p>
            <a:pPr marL="342900" indent="-342900" algn="r" rtl="1">
              <a:lnSpc>
                <a:spcPct val="250000"/>
              </a:lnSpc>
              <a:buFont typeface="Arial" panose="020B0604020202020204" pitchFamily="34" charset="0"/>
              <a:buChar char="•"/>
            </a:pPr>
            <a:endParaRPr lang="he-IL" sz="2400" dirty="0">
              <a:latin typeface="Gisha" panose="020B0502040204020203" pitchFamily="34" charset="-79"/>
              <a:cs typeface="Gisha" panose="020B0502040204020203" pitchFamily="34" charset="-79"/>
            </a:endParaRPr>
          </a:p>
          <a:p>
            <a:pPr marL="342900" indent="-342900" algn="r" rtl="1">
              <a:lnSpc>
                <a:spcPct val="250000"/>
              </a:lnSpc>
              <a:buFont typeface="Arial" panose="020B0604020202020204" pitchFamily="34" charset="0"/>
              <a:buChar char="•"/>
            </a:pPr>
            <a:r>
              <a:rPr lang="he-IL" sz="2400" dirty="0">
                <a:latin typeface="Gisha" panose="020B0502040204020203" pitchFamily="34" charset="-79"/>
                <a:cs typeface="Gisha" panose="020B0502040204020203" pitchFamily="34" charset="-79"/>
              </a:rPr>
              <a:t>שיטה נוספת למציאת רשומות לפי שדה שאינו המפתח הראשי של הרשומות.</a:t>
            </a:r>
          </a:p>
          <a:p>
            <a:pPr marL="342900" indent="-342900" algn="r" rtl="1">
              <a:lnSpc>
                <a:spcPct val="250000"/>
              </a:lnSpc>
              <a:buFont typeface="Arial" panose="020B0604020202020204" pitchFamily="34" charset="0"/>
              <a:buChar char="•"/>
            </a:pPr>
            <a:r>
              <a:rPr lang="he-IL" sz="2400" dirty="0">
                <a:latin typeface="Gisha" panose="020B0502040204020203" pitchFamily="34" charset="-79"/>
                <a:cs typeface="Gisha" panose="020B0502040204020203" pitchFamily="34" charset="-79"/>
              </a:rPr>
              <a:t>ניצור אינדקס לכל שדה כזה.</a:t>
            </a:r>
          </a:p>
          <a:p>
            <a:pPr marL="342900" indent="-342900" algn="r" rtl="1">
              <a:lnSpc>
                <a:spcPct val="250000"/>
              </a:lnSpc>
              <a:buFont typeface="Arial" panose="020B0604020202020204" pitchFamily="34" charset="0"/>
              <a:buChar char="•"/>
            </a:pPr>
            <a:r>
              <a:rPr lang="he-IL" sz="2400" dirty="0">
                <a:latin typeface="Gisha" panose="020B0502040204020203" pitchFamily="34" charset="-79"/>
                <a:cs typeface="Gisha" panose="020B0502040204020203" pitchFamily="34" charset="-79"/>
              </a:rPr>
              <a:t>האינדקס מכונה קובץ הופכי.</a:t>
            </a:r>
          </a:p>
          <a:p>
            <a:pPr marL="342900" indent="-342900" algn="r" rtl="1">
              <a:lnSpc>
                <a:spcPct val="250000"/>
              </a:lnSpc>
              <a:buFont typeface="Arial" panose="020B0604020202020204" pitchFamily="34" charset="0"/>
              <a:buChar char="•"/>
            </a:pPr>
            <a:r>
              <a:rPr lang="he-IL" sz="2400" dirty="0">
                <a:latin typeface="Gisha" panose="020B0502040204020203" pitchFamily="34" charset="-79"/>
                <a:cs typeface="Gisha" panose="020B0502040204020203" pitchFamily="34" charset="-79"/>
              </a:rPr>
              <a:t>קובץ הופכי תמיד ימומש על ידי </a:t>
            </a:r>
            <a:r>
              <a:rPr lang="en-US" sz="2400" dirty="0">
                <a:latin typeface="Gisha" panose="020B0502040204020203" pitchFamily="34" charset="-79"/>
                <a:cs typeface="Gisha" panose="020B0502040204020203" pitchFamily="34" charset="-79"/>
              </a:rPr>
              <a:t>B-tree</a:t>
            </a:r>
            <a:r>
              <a:rPr lang="he-IL" sz="2400" dirty="0">
                <a:latin typeface="Gisha" panose="020B0502040204020203" pitchFamily="34" charset="-79"/>
                <a:cs typeface="Gisha" panose="020B0502040204020203" pitchFamily="34" charset="-79"/>
              </a:rPr>
              <a:t>.</a:t>
            </a:r>
          </a:p>
        </p:txBody>
      </p:sp>
    </p:spTree>
    <p:extLst>
      <p:ext uri="{BB962C8B-B14F-4D97-AF65-F5344CB8AC3E}">
        <p14:creationId xmlns:p14="http://schemas.microsoft.com/office/powerpoint/2010/main" val="3083229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03781" y="1180936"/>
            <a:ext cx="1771960" cy="369332"/>
          </a:xfrm>
          <a:prstGeom prst="rect">
            <a:avLst/>
          </a:prstGeom>
          <a:noFill/>
        </p:spPr>
        <p:txBody>
          <a:bodyPr wrap="none" rtlCol="0">
            <a:spAutoFit/>
          </a:bodyPr>
          <a:lstStyle/>
          <a:p>
            <a:pPr algn="r" rtl="1"/>
            <a:r>
              <a:rPr lang="he-IL" dirty="0"/>
              <a:t>האינדקס (</a:t>
            </a:r>
            <a:r>
              <a:rPr lang="en-US" dirty="0"/>
              <a:t>B Tree</a:t>
            </a:r>
            <a:r>
              <a:rPr lang="he-IL" dirty="0"/>
              <a:t>)</a:t>
            </a:r>
            <a:endParaRPr lang="en-US" dirty="0"/>
          </a:p>
        </p:txBody>
      </p:sp>
      <p:graphicFrame>
        <p:nvGraphicFramePr>
          <p:cNvPr id="4" name="Table 3"/>
          <p:cNvGraphicFramePr>
            <a:graphicFrameLocks noGrp="1"/>
          </p:cNvGraphicFramePr>
          <p:nvPr/>
        </p:nvGraphicFramePr>
        <p:xfrm>
          <a:off x="918216" y="3445938"/>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dirty="0"/>
                        <a:t>2</a:t>
                      </a:r>
                    </a:p>
                  </a:txBody>
                  <a:tcPr/>
                </a:tc>
                <a:tc>
                  <a:txBody>
                    <a:bodyPr/>
                    <a:lstStyle/>
                    <a:p>
                      <a:r>
                        <a:rPr lang="en-US" dirty="0"/>
                        <a:t>4</a:t>
                      </a:r>
                    </a:p>
                  </a:txBody>
                  <a:tcPr/>
                </a:tc>
                <a:tc>
                  <a:txBody>
                    <a:bodyPr/>
                    <a:lstStyle/>
                    <a:p>
                      <a:r>
                        <a:rPr lang="en-US" dirty="0"/>
                        <a:t>6</a:t>
                      </a:r>
                    </a:p>
                  </a:txBody>
                  <a:tcPr/>
                </a:tc>
                <a:tc>
                  <a:txBody>
                    <a:bodyPr/>
                    <a:lstStyle/>
                    <a:p>
                      <a:r>
                        <a:rPr lang="en-US" dirty="0"/>
                        <a:t>8</a:t>
                      </a:r>
                    </a:p>
                  </a:txBody>
                  <a:tcPr/>
                </a:tc>
                <a:tc>
                  <a:txBody>
                    <a:bodyPr/>
                    <a:lstStyle/>
                    <a:p>
                      <a:endParaRPr lang="en-US" dirty="0"/>
                    </a:p>
                  </a:txBody>
                  <a:tcPr/>
                </a:tc>
                <a:extLst>
                  <a:ext uri="{0D108BD9-81ED-4DB2-BD59-A6C34878D82A}">
                    <a16:rowId xmlns:a16="http://schemas.microsoft.com/office/drawing/2014/main" val="10000"/>
                  </a:ext>
                </a:extLst>
              </a:tr>
              <a:tr h="285457">
                <a:tc>
                  <a:txBody>
                    <a:bodyPr/>
                    <a:lstStyle/>
                    <a:p>
                      <a:r>
                        <a:rPr lang="en-US" sz="1400" dirty="0"/>
                        <a:t>4/1</a:t>
                      </a:r>
                    </a:p>
                  </a:txBody>
                  <a:tcPr/>
                </a:tc>
                <a:tc>
                  <a:txBody>
                    <a:bodyPr/>
                    <a:lstStyle/>
                    <a:p>
                      <a:r>
                        <a:rPr lang="en-US" sz="1400" dirty="0"/>
                        <a:t>4/2</a:t>
                      </a:r>
                    </a:p>
                  </a:txBody>
                  <a:tcPr/>
                </a:tc>
                <a:tc>
                  <a:txBody>
                    <a:bodyPr/>
                    <a:lstStyle/>
                    <a:p>
                      <a:r>
                        <a:rPr lang="en-US" sz="1400" dirty="0"/>
                        <a:t>3/2</a:t>
                      </a:r>
                    </a:p>
                  </a:txBody>
                  <a:tcPr/>
                </a:tc>
                <a:tc>
                  <a:txBody>
                    <a:bodyPr/>
                    <a:lstStyle/>
                    <a:p>
                      <a:r>
                        <a:rPr lang="en-US" sz="1400" dirty="0"/>
                        <a:t>5/1</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3568819" y="3445938"/>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dirty="0"/>
                        <a:t>10</a:t>
                      </a:r>
                    </a:p>
                  </a:txBody>
                  <a:tcPr/>
                </a:tc>
                <a:tc>
                  <a:txBody>
                    <a:bodyPr/>
                    <a:lstStyle/>
                    <a:p>
                      <a:r>
                        <a:rPr lang="en-US" dirty="0"/>
                        <a:t>12</a:t>
                      </a:r>
                    </a:p>
                  </a:txBody>
                  <a:tcPr/>
                </a:tc>
                <a:tc>
                  <a:txBody>
                    <a:bodyPr/>
                    <a:lstStyle/>
                    <a:p>
                      <a:r>
                        <a:rPr lang="en-US" dirty="0"/>
                        <a:t>14</a:t>
                      </a:r>
                    </a:p>
                  </a:txBody>
                  <a:tcPr/>
                </a:tc>
                <a:tc>
                  <a:txBody>
                    <a:bodyPr/>
                    <a:lstStyle/>
                    <a:p>
                      <a:r>
                        <a:rPr lang="en-US" dirty="0"/>
                        <a:t>16</a:t>
                      </a:r>
                    </a:p>
                  </a:txBody>
                  <a:tcPr/>
                </a:tc>
                <a:tc>
                  <a:txBody>
                    <a:bodyPr/>
                    <a:lstStyle/>
                    <a:p>
                      <a:endParaRPr lang="en-US" dirty="0"/>
                    </a:p>
                  </a:txBody>
                  <a:tcPr/>
                </a:tc>
                <a:extLst>
                  <a:ext uri="{0D108BD9-81ED-4DB2-BD59-A6C34878D82A}">
                    <a16:rowId xmlns:a16="http://schemas.microsoft.com/office/drawing/2014/main" val="10000"/>
                  </a:ext>
                </a:extLst>
              </a:tr>
              <a:tr h="285457">
                <a:tc>
                  <a:txBody>
                    <a:bodyPr/>
                    <a:lstStyle/>
                    <a:p>
                      <a:r>
                        <a:rPr lang="en-US" sz="1400" dirty="0"/>
                        <a:t>2/1</a:t>
                      </a:r>
                    </a:p>
                  </a:txBody>
                  <a:tcPr/>
                </a:tc>
                <a:tc>
                  <a:txBody>
                    <a:bodyPr/>
                    <a:lstStyle/>
                    <a:p>
                      <a:r>
                        <a:rPr lang="en-US" sz="1400" dirty="0"/>
                        <a:t>7/2</a:t>
                      </a:r>
                    </a:p>
                  </a:txBody>
                  <a:tcPr/>
                </a:tc>
                <a:tc>
                  <a:txBody>
                    <a:bodyPr/>
                    <a:lstStyle/>
                    <a:p>
                      <a:r>
                        <a:rPr lang="en-US" sz="1400" dirty="0"/>
                        <a:t>6/2</a:t>
                      </a:r>
                    </a:p>
                  </a:txBody>
                  <a:tcPr/>
                </a:tc>
                <a:tc>
                  <a:txBody>
                    <a:bodyPr/>
                    <a:lstStyle/>
                    <a:p>
                      <a:r>
                        <a:rPr lang="en-US" sz="1400" dirty="0"/>
                        <a:t>1/2</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919233813"/>
              </p:ext>
            </p:extLst>
          </p:nvPr>
        </p:nvGraphicFramePr>
        <p:xfrm>
          <a:off x="6178911" y="3445938"/>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sz="1800" dirty="0"/>
                        <a:t>18</a:t>
                      </a:r>
                    </a:p>
                  </a:txBody>
                  <a:tcPr/>
                </a:tc>
                <a:tc>
                  <a:txBody>
                    <a:bodyPr/>
                    <a:lstStyle/>
                    <a:p>
                      <a:r>
                        <a:rPr lang="en-US" sz="1800" dirty="0"/>
                        <a:t>19</a:t>
                      </a:r>
                    </a:p>
                  </a:txBody>
                  <a:tcPr/>
                </a:tc>
                <a:tc>
                  <a:txBody>
                    <a:bodyPr/>
                    <a:lstStyle/>
                    <a:p>
                      <a:r>
                        <a:rPr lang="en-US" sz="1800" dirty="0"/>
                        <a:t>20</a:t>
                      </a:r>
                    </a:p>
                  </a:txBody>
                  <a:tcPr/>
                </a:tc>
                <a:tc>
                  <a:txBody>
                    <a:bodyPr/>
                    <a:lstStyle/>
                    <a:p>
                      <a:r>
                        <a:rPr lang="en-US" sz="1800" dirty="0"/>
                        <a:t>22</a:t>
                      </a:r>
                    </a:p>
                  </a:txBody>
                  <a:tcPr/>
                </a:tc>
                <a:tc>
                  <a:txBody>
                    <a:bodyPr/>
                    <a:lstStyle/>
                    <a:p>
                      <a:r>
                        <a:rPr lang="en-US" sz="1800" dirty="0"/>
                        <a:t>24</a:t>
                      </a:r>
                    </a:p>
                  </a:txBody>
                  <a:tcPr/>
                </a:tc>
                <a:extLst>
                  <a:ext uri="{0D108BD9-81ED-4DB2-BD59-A6C34878D82A}">
                    <a16:rowId xmlns:a16="http://schemas.microsoft.com/office/drawing/2014/main" val="10000"/>
                  </a:ext>
                </a:extLst>
              </a:tr>
              <a:tr h="285457">
                <a:tc>
                  <a:txBody>
                    <a:bodyPr/>
                    <a:lstStyle/>
                    <a:p>
                      <a:r>
                        <a:rPr lang="en-US" sz="1400" dirty="0"/>
                        <a:t>6/1</a:t>
                      </a:r>
                    </a:p>
                  </a:txBody>
                  <a:tcPr/>
                </a:tc>
                <a:tc>
                  <a:txBody>
                    <a:bodyPr/>
                    <a:lstStyle/>
                    <a:p>
                      <a:r>
                        <a:rPr lang="en-US" sz="1400" dirty="0"/>
                        <a:t>9/1</a:t>
                      </a:r>
                    </a:p>
                  </a:txBody>
                  <a:tcPr/>
                </a:tc>
                <a:tc>
                  <a:txBody>
                    <a:bodyPr/>
                    <a:lstStyle/>
                    <a:p>
                      <a:r>
                        <a:rPr lang="en-US" sz="1400" dirty="0"/>
                        <a:t>2/2</a:t>
                      </a:r>
                    </a:p>
                  </a:txBody>
                  <a:tcPr/>
                </a:tc>
                <a:tc>
                  <a:txBody>
                    <a:bodyPr/>
                    <a:lstStyle/>
                    <a:p>
                      <a:r>
                        <a:rPr lang="en-US" sz="1400" dirty="0"/>
                        <a:t>1/1</a:t>
                      </a:r>
                    </a:p>
                  </a:txBody>
                  <a:tcPr/>
                </a:tc>
                <a:tc>
                  <a:txBody>
                    <a:bodyPr/>
                    <a:lstStyle/>
                    <a:p>
                      <a:r>
                        <a:rPr lang="en-US" sz="1400" dirty="0"/>
                        <a:t>7/1</a:t>
                      </a:r>
                    </a:p>
                  </a:txBody>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nvGraphicFramePr>
        <p:xfrm>
          <a:off x="8696405" y="3445938"/>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dirty="0"/>
                        <a:t>26</a:t>
                      </a:r>
                    </a:p>
                  </a:txBody>
                  <a:tcPr/>
                </a:tc>
                <a:tc>
                  <a:txBody>
                    <a:bodyPr/>
                    <a:lstStyle/>
                    <a:p>
                      <a:r>
                        <a:rPr lang="en-US" dirty="0"/>
                        <a:t>28</a:t>
                      </a:r>
                    </a:p>
                  </a:txBody>
                  <a:tcPr/>
                </a:tc>
                <a:tc>
                  <a:txBody>
                    <a:bodyPr/>
                    <a:lstStyle/>
                    <a:p>
                      <a:r>
                        <a:rPr lang="en-US" dirty="0"/>
                        <a:t>30</a:t>
                      </a:r>
                    </a:p>
                  </a:txBody>
                  <a:tcPr/>
                </a:tc>
                <a:tc>
                  <a:txBody>
                    <a:bodyPr/>
                    <a:lstStyle/>
                    <a:p>
                      <a:r>
                        <a:rPr lang="en-US" dirty="0"/>
                        <a:t>32</a:t>
                      </a:r>
                    </a:p>
                  </a:txBody>
                  <a:tcPr/>
                </a:tc>
                <a:tc>
                  <a:txBody>
                    <a:bodyPr/>
                    <a:lstStyle/>
                    <a:p>
                      <a:endParaRPr lang="en-US"/>
                    </a:p>
                  </a:txBody>
                  <a:tcPr/>
                </a:tc>
                <a:extLst>
                  <a:ext uri="{0D108BD9-81ED-4DB2-BD59-A6C34878D82A}">
                    <a16:rowId xmlns:a16="http://schemas.microsoft.com/office/drawing/2014/main" val="10000"/>
                  </a:ext>
                </a:extLst>
              </a:tr>
              <a:tr h="285457">
                <a:tc>
                  <a:txBody>
                    <a:bodyPr/>
                    <a:lstStyle/>
                    <a:p>
                      <a:r>
                        <a:rPr lang="en-US" sz="1400" dirty="0"/>
                        <a:t>8/2</a:t>
                      </a:r>
                    </a:p>
                  </a:txBody>
                  <a:tcPr/>
                </a:tc>
                <a:tc>
                  <a:txBody>
                    <a:bodyPr/>
                    <a:lstStyle/>
                    <a:p>
                      <a:r>
                        <a:rPr lang="en-US" sz="1400" dirty="0"/>
                        <a:t>8/1</a:t>
                      </a:r>
                    </a:p>
                  </a:txBody>
                  <a:tcPr/>
                </a:tc>
                <a:tc>
                  <a:txBody>
                    <a:bodyPr/>
                    <a:lstStyle/>
                    <a:p>
                      <a:r>
                        <a:rPr lang="en-US" sz="1400" dirty="0"/>
                        <a:t>5/2</a:t>
                      </a:r>
                    </a:p>
                  </a:txBody>
                  <a:tcPr/>
                </a:tc>
                <a:tc>
                  <a:txBody>
                    <a:bodyPr/>
                    <a:lstStyle/>
                    <a:p>
                      <a:r>
                        <a:rPr lang="en-US" sz="1400" dirty="0"/>
                        <a:t>3/1</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4672124" y="1944709"/>
          <a:ext cx="2190480" cy="370840"/>
        </p:xfrm>
        <a:graphic>
          <a:graphicData uri="http://schemas.openxmlformats.org/drawingml/2006/table">
            <a:tbl>
              <a:tblPr firstRow="1" bandRow="1">
                <a:tableStyleId>{5C22544A-7EE6-4342-B048-85BDC9FD1C3A}</a:tableStyleId>
              </a:tblPr>
              <a:tblGrid>
                <a:gridCol w="438096">
                  <a:extLst>
                    <a:ext uri="{9D8B030D-6E8A-4147-A177-3AD203B41FA5}">
                      <a16:colId xmlns:a16="http://schemas.microsoft.com/office/drawing/2014/main" val="20000"/>
                    </a:ext>
                  </a:extLst>
                </a:gridCol>
                <a:gridCol w="438096">
                  <a:extLst>
                    <a:ext uri="{9D8B030D-6E8A-4147-A177-3AD203B41FA5}">
                      <a16:colId xmlns:a16="http://schemas.microsoft.com/office/drawing/2014/main" val="20001"/>
                    </a:ext>
                  </a:extLst>
                </a:gridCol>
                <a:gridCol w="438096">
                  <a:extLst>
                    <a:ext uri="{9D8B030D-6E8A-4147-A177-3AD203B41FA5}">
                      <a16:colId xmlns:a16="http://schemas.microsoft.com/office/drawing/2014/main" val="20002"/>
                    </a:ext>
                  </a:extLst>
                </a:gridCol>
                <a:gridCol w="438096">
                  <a:extLst>
                    <a:ext uri="{9D8B030D-6E8A-4147-A177-3AD203B41FA5}">
                      <a16:colId xmlns:a16="http://schemas.microsoft.com/office/drawing/2014/main" val="20003"/>
                    </a:ext>
                  </a:extLst>
                </a:gridCol>
                <a:gridCol w="438096">
                  <a:extLst>
                    <a:ext uri="{9D8B030D-6E8A-4147-A177-3AD203B41FA5}">
                      <a16:colId xmlns:a16="http://schemas.microsoft.com/office/drawing/2014/main" val="20004"/>
                    </a:ext>
                  </a:extLst>
                </a:gridCol>
              </a:tblGrid>
              <a:tr h="370840">
                <a:tc>
                  <a:txBody>
                    <a:bodyPr/>
                    <a:lstStyle/>
                    <a:p>
                      <a:r>
                        <a:rPr lang="en-US" dirty="0"/>
                        <a:t>8</a:t>
                      </a:r>
                    </a:p>
                  </a:txBody>
                  <a:tcPr/>
                </a:tc>
                <a:tc>
                  <a:txBody>
                    <a:bodyPr/>
                    <a:lstStyle/>
                    <a:p>
                      <a:r>
                        <a:rPr lang="en-US" dirty="0"/>
                        <a:t>16</a:t>
                      </a:r>
                    </a:p>
                  </a:txBody>
                  <a:tcPr/>
                </a:tc>
                <a:tc>
                  <a:txBody>
                    <a:bodyPr/>
                    <a:lstStyle/>
                    <a:p>
                      <a:r>
                        <a:rPr lang="en-US" dirty="0"/>
                        <a:t>24</a:t>
                      </a:r>
                    </a:p>
                  </a:txBody>
                  <a:tcPr/>
                </a:tc>
                <a:tc>
                  <a:txBody>
                    <a:bodyPr/>
                    <a:lstStyle/>
                    <a:p>
                      <a:r>
                        <a:rPr lang="en-US" dirty="0"/>
                        <a:t>32</a:t>
                      </a:r>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8" name="Straight Arrow Connector 7"/>
          <p:cNvCxnSpPr/>
          <p:nvPr/>
        </p:nvCxnSpPr>
        <p:spPr>
          <a:xfrm flipH="1">
            <a:off x="1175787" y="2285117"/>
            <a:ext cx="3709365" cy="11608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780457" y="2285117"/>
            <a:ext cx="1556753" cy="11608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2"/>
          </p:cNvCxnSpPr>
          <p:nvPr/>
        </p:nvCxnSpPr>
        <p:spPr>
          <a:xfrm>
            <a:off x="5767364" y="2315549"/>
            <a:ext cx="654141" cy="11608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196364" y="2285117"/>
            <a:ext cx="2776971" cy="11608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sp>
        <p:nvSpPr>
          <p:cNvPr id="15" name="TextBox 14"/>
          <p:cNvSpPr txBox="1"/>
          <p:nvPr/>
        </p:nvSpPr>
        <p:spPr>
          <a:xfrm>
            <a:off x="10208621" y="1180936"/>
            <a:ext cx="982961" cy="369332"/>
          </a:xfrm>
          <a:prstGeom prst="rect">
            <a:avLst/>
          </a:prstGeom>
          <a:noFill/>
        </p:spPr>
        <p:txBody>
          <a:bodyPr wrap="none" rtlCol="0">
            <a:spAutoFit/>
          </a:bodyPr>
          <a:lstStyle/>
          <a:p>
            <a:pPr algn="r" rtl="1"/>
            <a:r>
              <a:rPr lang="he-IL" u="sng" dirty="0">
                <a:solidFill>
                  <a:srgbClr val="FF0000"/>
                </a:solidFill>
              </a:rPr>
              <a:t>הוספת 3</a:t>
            </a:r>
            <a:endParaRPr lang="en-US" u="sng" dirty="0">
              <a:solidFill>
                <a:srgbClr val="FF0000"/>
              </a:solidFill>
            </a:endParaRPr>
          </a:p>
        </p:txBody>
      </p:sp>
      <p:pic>
        <p:nvPicPr>
          <p:cNvPr id="17" name="תמונה 16"/>
          <p:cNvPicPr>
            <a:picLocks noChangeAspect="1"/>
          </p:cNvPicPr>
          <p:nvPr/>
        </p:nvPicPr>
        <p:blipFill>
          <a:blip r:embed="rId2"/>
          <a:stretch>
            <a:fillRect/>
          </a:stretch>
        </p:blipFill>
        <p:spPr>
          <a:xfrm>
            <a:off x="3875572" y="5882108"/>
            <a:ext cx="7959025" cy="616751"/>
          </a:xfrm>
          <a:prstGeom prst="rect">
            <a:avLst/>
          </a:prstGeom>
        </p:spPr>
      </p:pic>
      <p:pic>
        <p:nvPicPr>
          <p:cNvPr id="18" name="תמונה 17"/>
          <p:cNvPicPr>
            <a:picLocks noChangeAspect="1"/>
          </p:cNvPicPr>
          <p:nvPr/>
        </p:nvPicPr>
        <p:blipFill>
          <a:blip r:embed="rId3"/>
          <a:stretch>
            <a:fillRect/>
          </a:stretch>
        </p:blipFill>
        <p:spPr>
          <a:xfrm>
            <a:off x="3854246" y="5296815"/>
            <a:ext cx="7980351" cy="644285"/>
          </a:xfrm>
          <a:prstGeom prst="rect">
            <a:avLst/>
          </a:prstGeom>
        </p:spPr>
      </p:pic>
    </p:spTree>
    <p:extLst>
      <p:ext uri="{BB962C8B-B14F-4D97-AF65-F5344CB8AC3E}">
        <p14:creationId xmlns:p14="http://schemas.microsoft.com/office/powerpoint/2010/main" val="833531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03781" y="1180936"/>
            <a:ext cx="1771960" cy="369332"/>
          </a:xfrm>
          <a:prstGeom prst="rect">
            <a:avLst/>
          </a:prstGeom>
          <a:noFill/>
        </p:spPr>
        <p:txBody>
          <a:bodyPr wrap="none" rtlCol="0">
            <a:spAutoFit/>
          </a:bodyPr>
          <a:lstStyle/>
          <a:p>
            <a:pPr algn="r" rtl="1"/>
            <a:r>
              <a:rPr lang="he-IL" dirty="0"/>
              <a:t>האינדקס (</a:t>
            </a:r>
            <a:r>
              <a:rPr lang="en-US" dirty="0"/>
              <a:t>B Tree</a:t>
            </a:r>
            <a:r>
              <a:rPr lang="he-IL" dirty="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61958334"/>
              </p:ext>
            </p:extLst>
          </p:nvPr>
        </p:nvGraphicFramePr>
        <p:xfrm>
          <a:off x="918216" y="3445938"/>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6</a:t>
                      </a:r>
                    </a:p>
                  </a:txBody>
                  <a:tcPr/>
                </a:tc>
                <a:tc>
                  <a:txBody>
                    <a:bodyPr/>
                    <a:lstStyle/>
                    <a:p>
                      <a:r>
                        <a:rPr lang="en-US" dirty="0"/>
                        <a:t>8</a:t>
                      </a:r>
                    </a:p>
                  </a:txBody>
                  <a:tcPr/>
                </a:tc>
                <a:extLst>
                  <a:ext uri="{0D108BD9-81ED-4DB2-BD59-A6C34878D82A}">
                    <a16:rowId xmlns:a16="http://schemas.microsoft.com/office/drawing/2014/main" val="10000"/>
                  </a:ext>
                </a:extLst>
              </a:tr>
              <a:tr h="285457">
                <a:tc>
                  <a:txBody>
                    <a:bodyPr/>
                    <a:lstStyle/>
                    <a:p>
                      <a:r>
                        <a:rPr lang="en-US" sz="1400" dirty="0"/>
                        <a:t>4/1</a:t>
                      </a:r>
                    </a:p>
                  </a:txBody>
                  <a:tcPr/>
                </a:tc>
                <a:tc>
                  <a:txBody>
                    <a:bodyPr/>
                    <a:lstStyle/>
                    <a:p>
                      <a:r>
                        <a:rPr lang="en-US" sz="1400" dirty="0"/>
                        <a:t>9/2</a:t>
                      </a:r>
                    </a:p>
                  </a:txBody>
                  <a:tcPr/>
                </a:tc>
                <a:tc>
                  <a:txBody>
                    <a:bodyPr/>
                    <a:lstStyle/>
                    <a:p>
                      <a:r>
                        <a:rPr lang="en-US" sz="1400" dirty="0"/>
                        <a:t>4/2</a:t>
                      </a:r>
                    </a:p>
                  </a:txBody>
                  <a:tcPr/>
                </a:tc>
                <a:tc>
                  <a:txBody>
                    <a:bodyPr/>
                    <a:lstStyle/>
                    <a:p>
                      <a:r>
                        <a:rPr lang="en-US" sz="1400" dirty="0"/>
                        <a:t>3/2</a:t>
                      </a:r>
                    </a:p>
                  </a:txBody>
                  <a:tcPr/>
                </a:tc>
                <a:tc>
                  <a:txBody>
                    <a:bodyPr/>
                    <a:lstStyle/>
                    <a:p>
                      <a:r>
                        <a:rPr lang="en-US" sz="1400" dirty="0"/>
                        <a:t>5/1</a:t>
                      </a:r>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3568819" y="3445938"/>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dirty="0"/>
                        <a:t>10</a:t>
                      </a:r>
                    </a:p>
                  </a:txBody>
                  <a:tcPr/>
                </a:tc>
                <a:tc>
                  <a:txBody>
                    <a:bodyPr/>
                    <a:lstStyle/>
                    <a:p>
                      <a:r>
                        <a:rPr lang="en-US" dirty="0"/>
                        <a:t>12</a:t>
                      </a:r>
                    </a:p>
                  </a:txBody>
                  <a:tcPr/>
                </a:tc>
                <a:tc>
                  <a:txBody>
                    <a:bodyPr/>
                    <a:lstStyle/>
                    <a:p>
                      <a:r>
                        <a:rPr lang="en-US" dirty="0"/>
                        <a:t>14</a:t>
                      </a:r>
                    </a:p>
                  </a:txBody>
                  <a:tcPr/>
                </a:tc>
                <a:tc>
                  <a:txBody>
                    <a:bodyPr/>
                    <a:lstStyle/>
                    <a:p>
                      <a:r>
                        <a:rPr lang="en-US" dirty="0"/>
                        <a:t>16</a:t>
                      </a:r>
                    </a:p>
                  </a:txBody>
                  <a:tcPr/>
                </a:tc>
                <a:tc>
                  <a:txBody>
                    <a:bodyPr/>
                    <a:lstStyle/>
                    <a:p>
                      <a:endParaRPr lang="en-US" dirty="0"/>
                    </a:p>
                  </a:txBody>
                  <a:tcPr/>
                </a:tc>
                <a:extLst>
                  <a:ext uri="{0D108BD9-81ED-4DB2-BD59-A6C34878D82A}">
                    <a16:rowId xmlns:a16="http://schemas.microsoft.com/office/drawing/2014/main" val="10000"/>
                  </a:ext>
                </a:extLst>
              </a:tr>
              <a:tr h="285457">
                <a:tc>
                  <a:txBody>
                    <a:bodyPr/>
                    <a:lstStyle/>
                    <a:p>
                      <a:r>
                        <a:rPr lang="en-US" sz="1400" dirty="0"/>
                        <a:t>2/1</a:t>
                      </a:r>
                    </a:p>
                  </a:txBody>
                  <a:tcPr/>
                </a:tc>
                <a:tc>
                  <a:txBody>
                    <a:bodyPr/>
                    <a:lstStyle/>
                    <a:p>
                      <a:r>
                        <a:rPr lang="en-US" sz="1400" dirty="0"/>
                        <a:t>7/2</a:t>
                      </a:r>
                    </a:p>
                  </a:txBody>
                  <a:tcPr/>
                </a:tc>
                <a:tc>
                  <a:txBody>
                    <a:bodyPr/>
                    <a:lstStyle/>
                    <a:p>
                      <a:r>
                        <a:rPr lang="en-US" sz="1400" dirty="0"/>
                        <a:t>6/2</a:t>
                      </a:r>
                    </a:p>
                  </a:txBody>
                  <a:tcPr/>
                </a:tc>
                <a:tc>
                  <a:txBody>
                    <a:bodyPr/>
                    <a:lstStyle/>
                    <a:p>
                      <a:r>
                        <a:rPr lang="en-US" sz="1400" dirty="0"/>
                        <a:t>1/2</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nvGraphicFramePr>
        <p:xfrm>
          <a:off x="6178911" y="3445938"/>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sz="1800" dirty="0"/>
                        <a:t>18</a:t>
                      </a:r>
                    </a:p>
                  </a:txBody>
                  <a:tcPr/>
                </a:tc>
                <a:tc>
                  <a:txBody>
                    <a:bodyPr/>
                    <a:lstStyle/>
                    <a:p>
                      <a:r>
                        <a:rPr lang="en-US" sz="1800" dirty="0"/>
                        <a:t>19</a:t>
                      </a:r>
                    </a:p>
                  </a:txBody>
                  <a:tcPr/>
                </a:tc>
                <a:tc>
                  <a:txBody>
                    <a:bodyPr/>
                    <a:lstStyle/>
                    <a:p>
                      <a:r>
                        <a:rPr lang="en-US" sz="1800" dirty="0"/>
                        <a:t>20</a:t>
                      </a:r>
                    </a:p>
                  </a:txBody>
                  <a:tcPr/>
                </a:tc>
                <a:tc>
                  <a:txBody>
                    <a:bodyPr/>
                    <a:lstStyle/>
                    <a:p>
                      <a:r>
                        <a:rPr lang="en-US" sz="1800" dirty="0"/>
                        <a:t>22</a:t>
                      </a:r>
                    </a:p>
                  </a:txBody>
                  <a:tcPr/>
                </a:tc>
                <a:tc>
                  <a:txBody>
                    <a:bodyPr/>
                    <a:lstStyle/>
                    <a:p>
                      <a:r>
                        <a:rPr lang="en-US" sz="1800" dirty="0"/>
                        <a:t>24</a:t>
                      </a:r>
                    </a:p>
                  </a:txBody>
                  <a:tcPr/>
                </a:tc>
                <a:extLst>
                  <a:ext uri="{0D108BD9-81ED-4DB2-BD59-A6C34878D82A}">
                    <a16:rowId xmlns:a16="http://schemas.microsoft.com/office/drawing/2014/main" val="10000"/>
                  </a:ext>
                </a:extLst>
              </a:tr>
              <a:tr h="285457">
                <a:tc>
                  <a:txBody>
                    <a:bodyPr/>
                    <a:lstStyle/>
                    <a:p>
                      <a:r>
                        <a:rPr lang="en-US" sz="1400" dirty="0"/>
                        <a:t>6/1</a:t>
                      </a:r>
                    </a:p>
                  </a:txBody>
                  <a:tcPr/>
                </a:tc>
                <a:tc>
                  <a:txBody>
                    <a:bodyPr/>
                    <a:lstStyle/>
                    <a:p>
                      <a:r>
                        <a:rPr lang="en-US" sz="1400" dirty="0"/>
                        <a:t>9/1</a:t>
                      </a:r>
                    </a:p>
                  </a:txBody>
                  <a:tcPr/>
                </a:tc>
                <a:tc>
                  <a:txBody>
                    <a:bodyPr/>
                    <a:lstStyle/>
                    <a:p>
                      <a:r>
                        <a:rPr lang="en-US" sz="1400" dirty="0"/>
                        <a:t>2/2</a:t>
                      </a:r>
                    </a:p>
                  </a:txBody>
                  <a:tcPr/>
                </a:tc>
                <a:tc>
                  <a:txBody>
                    <a:bodyPr/>
                    <a:lstStyle/>
                    <a:p>
                      <a:r>
                        <a:rPr lang="en-US" sz="1400" dirty="0"/>
                        <a:t>1/1</a:t>
                      </a:r>
                    </a:p>
                  </a:txBody>
                  <a:tcPr/>
                </a:tc>
                <a:tc>
                  <a:txBody>
                    <a:bodyPr/>
                    <a:lstStyle/>
                    <a:p>
                      <a:r>
                        <a:rPr lang="en-US" sz="1400" dirty="0"/>
                        <a:t>7/1</a:t>
                      </a:r>
                    </a:p>
                  </a:txBody>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nvGraphicFramePr>
        <p:xfrm>
          <a:off x="8696405" y="3445938"/>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dirty="0"/>
                        <a:t>26</a:t>
                      </a:r>
                    </a:p>
                  </a:txBody>
                  <a:tcPr/>
                </a:tc>
                <a:tc>
                  <a:txBody>
                    <a:bodyPr/>
                    <a:lstStyle/>
                    <a:p>
                      <a:r>
                        <a:rPr lang="en-US" dirty="0"/>
                        <a:t>28</a:t>
                      </a:r>
                    </a:p>
                  </a:txBody>
                  <a:tcPr/>
                </a:tc>
                <a:tc>
                  <a:txBody>
                    <a:bodyPr/>
                    <a:lstStyle/>
                    <a:p>
                      <a:r>
                        <a:rPr lang="en-US" dirty="0"/>
                        <a:t>30</a:t>
                      </a:r>
                    </a:p>
                  </a:txBody>
                  <a:tcPr/>
                </a:tc>
                <a:tc>
                  <a:txBody>
                    <a:bodyPr/>
                    <a:lstStyle/>
                    <a:p>
                      <a:r>
                        <a:rPr lang="en-US" dirty="0"/>
                        <a:t>32</a:t>
                      </a:r>
                    </a:p>
                  </a:txBody>
                  <a:tcPr/>
                </a:tc>
                <a:tc>
                  <a:txBody>
                    <a:bodyPr/>
                    <a:lstStyle/>
                    <a:p>
                      <a:endParaRPr lang="en-US"/>
                    </a:p>
                  </a:txBody>
                  <a:tcPr/>
                </a:tc>
                <a:extLst>
                  <a:ext uri="{0D108BD9-81ED-4DB2-BD59-A6C34878D82A}">
                    <a16:rowId xmlns:a16="http://schemas.microsoft.com/office/drawing/2014/main" val="10000"/>
                  </a:ext>
                </a:extLst>
              </a:tr>
              <a:tr h="285457">
                <a:tc>
                  <a:txBody>
                    <a:bodyPr/>
                    <a:lstStyle/>
                    <a:p>
                      <a:r>
                        <a:rPr lang="en-US" sz="1400" dirty="0"/>
                        <a:t>8/2</a:t>
                      </a:r>
                    </a:p>
                  </a:txBody>
                  <a:tcPr/>
                </a:tc>
                <a:tc>
                  <a:txBody>
                    <a:bodyPr/>
                    <a:lstStyle/>
                    <a:p>
                      <a:r>
                        <a:rPr lang="en-US" sz="1400" dirty="0"/>
                        <a:t>8/1</a:t>
                      </a:r>
                    </a:p>
                  </a:txBody>
                  <a:tcPr/>
                </a:tc>
                <a:tc>
                  <a:txBody>
                    <a:bodyPr/>
                    <a:lstStyle/>
                    <a:p>
                      <a:r>
                        <a:rPr lang="en-US" sz="1400" dirty="0"/>
                        <a:t>5/2</a:t>
                      </a:r>
                    </a:p>
                  </a:txBody>
                  <a:tcPr/>
                </a:tc>
                <a:tc>
                  <a:txBody>
                    <a:bodyPr/>
                    <a:lstStyle/>
                    <a:p>
                      <a:r>
                        <a:rPr lang="en-US" sz="1400" dirty="0"/>
                        <a:t>3/1</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4672124" y="1944709"/>
          <a:ext cx="2190480" cy="370840"/>
        </p:xfrm>
        <a:graphic>
          <a:graphicData uri="http://schemas.openxmlformats.org/drawingml/2006/table">
            <a:tbl>
              <a:tblPr firstRow="1" bandRow="1">
                <a:tableStyleId>{5C22544A-7EE6-4342-B048-85BDC9FD1C3A}</a:tableStyleId>
              </a:tblPr>
              <a:tblGrid>
                <a:gridCol w="438096">
                  <a:extLst>
                    <a:ext uri="{9D8B030D-6E8A-4147-A177-3AD203B41FA5}">
                      <a16:colId xmlns:a16="http://schemas.microsoft.com/office/drawing/2014/main" val="20000"/>
                    </a:ext>
                  </a:extLst>
                </a:gridCol>
                <a:gridCol w="438096">
                  <a:extLst>
                    <a:ext uri="{9D8B030D-6E8A-4147-A177-3AD203B41FA5}">
                      <a16:colId xmlns:a16="http://schemas.microsoft.com/office/drawing/2014/main" val="20001"/>
                    </a:ext>
                  </a:extLst>
                </a:gridCol>
                <a:gridCol w="438096">
                  <a:extLst>
                    <a:ext uri="{9D8B030D-6E8A-4147-A177-3AD203B41FA5}">
                      <a16:colId xmlns:a16="http://schemas.microsoft.com/office/drawing/2014/main" val="20002"/>
                    </a:ext>
                  </a:extLst>
                </a:gridCol>
                <a:gridCol w="438096">
                  <a:extLst>
                    <a:ext uri="{9D8B030D-6E8A-4147-A177-3AD203B41FA5}">
                      <a16:colId xmlns:a16="http://schemas.microsoft.com/office/drawing/2014/main" val="20003"/>
                    </a:ext>
                  </a:extLst>
                </a:gridCol>
                <a:gridCol w="438096">
                  <a:extLst>
                    <a:ext uri="{9D8B030D-6E8A-4147-A177-3AD203B41FA5}">
                      <a16:colId xmlns:a16="http://schemas.microsoft.com/office/drawing/2014/main" val="20004"/>
                    </a:ext>
                  </a:extLst>
                </a:gridCol>
              </a:tblGrid>
              <a:tr h="370840">
                <a:tc>
                  <a:txBody>
                    <a:bodyPr/>
                    <a:lstStyle/>
                    <a:p>
                      <a:r>
                        <a:rPr lang="en-US" dirty="0"/>
                        <a:t>8</a:t>
                      </a:r>
                    </a:p>
                  </a:txBody>
                  <a:tcPr/>
                </a:tc>
                <a:tc>
                  <a:txBody>
                    <a:bodyPr/>
                    <a:lstStyle/>
                    <a:p>
                      <a:r>
                        <a:rPr lang="en-US" dirty="0"/>
                        <a:t>16</a:t>
                      </a:r>
                    </a:p>
                  </a:txBody>
                  <a:tcPr/>
                </a:tc>
                <a:tc>
                  <a:txBody>
                    <a:bodyPr/>
                    <a:lstStyle/>
                    <a:p>
                      <a:r>
                        <a:rPr lang="en-US" dirty="0"/>
                        <a:t>24</a:t>
                      </a:r>
                    </a:p>
                  </a:txBody>
                  <a:tcPr/>
                </a:tc>
                <a:tc>
                  <a:txBody>
                    <a:bodyPr/>
                    <a:lstStyle/>
                    <a:p>
                      <a:r>
                        <a:rPr lang="en-US" dirty="0"/>
                        <a:t>32</a:t>
                      </a:r>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8" name="Straight Arrow Connector 7"/>
          <p:cNvCxnSpPr/>
          <p:nvPr/>
        </p:nvCxnSpPr>
        <p:spPr>
          <a:xfrm flipH="1">
            <a:off x="1175787" y="2285117"/>
            <a:ext cx="3709365" cy="11608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780457" y="2285117"/>
            <a:ext cx="1556753" cy="11608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2"/>
          </p:cNvCxnSpPr>
          <p:nvPr/>
        </p:nvCxnSpPr>
        <p:spPr>
          <a:xfrm>
            <a:off x="5767364" y="2315549"/>
            <a:ext cx="654141" cy="11608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196364" y="2285117"/>
            <a:ext cx="2776971" cy="11608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sp>
        <p:nvSpPr>
          <p:cNvPr id="15" name="TextBox 14"/>
          <p:cNvSpPr txBox="1"/>
          <p:nvPr/>
        </p:nvSpPr>
        <p:spPr>
          <a:xfrm>
            <a:off x="10208621" y="1180936"/>
            <a:ext cx="982961" cy="369332"/>
          </a:xfrm>
          <a:prstGeom prst="rect">
            <a:avLst/>
          </a:prstGeom>
          <a:noFill/>
        </p:spPr>
        <p:txBody>
          <a:bodyPr wrap="none" rtlCol="0">
            <a:spAutoFit/>
          </a:bodyPr>
          <a:lstStyle/>
          <a:p>
            <a:pPr algn="r" rtl="1"/>
            <a:r>
              <a:rPr lang="he-IL" u="sng" dirty="0">
                <a:solidFill>
                  <a:srgbClr val="FF0000"/>
                </a:solidFill>
              </a:rPr>
              <a:t>הוספת 3</a:t>
            </a:r>
            <a:endParaRPr lang="en-US" u="sng" dirty="0">
              <a:solidFill>
                <a:srgbClr val="FF0000"/>
              </a:solidFill>
            </a:endParaRPr>
          </a:p>
        </p:txBody>
      </p:sp>
      <p:pic>
        <p:nvPicPr>
          <p:cNvPr id="17" name="תמונה 16"/>
          <p:cNvPicPr>
            <a:picLocks noChangeAspect="1"/>
          </p:cNvPicPr>
          <p:nvPr/>
        </p:nvPicPr>
        <p:blipFill>
          <a:blip r:embed="rId2"/>
          <a:stretch>
            <a:fillRect/>
          </a:stretch>
        </p:blipFill>
        <p:spPr>
          <a:xfrm>
            <a:off x="3875572" y="5882108"/>
            <a:ext cx="7959025" cy="616751"/>
          </a:xfrm>
          <a:prstGeom prst="rect">
            <a:avLst/>
          </a:prstGeom>
        </p:spPr>
      </p:pic>
      <p:pic>
        <p:nvPicPr>
          <p:cNvPr id="18" name="תמונה 17"/>
          <p:cNvPicPr>
            <a:picLocks noChangeAspect="1"/>
          </p:cNvPicPr>
          <p:nvPr/>
        </p:nvPicPr>
        <p:blipFill>
          <a:blip r:embed="rId3"/>
          <a:stretch>
            <a:fillRect/>
          </a:stretch>
        </p:blipFill>
        <p:spPr>
          <a:xfrm>
            <a:off x="3854246" y="5296815"/>
            <a:ext cx="7980351" cy="644285"/>
          </a:xfrm>
          <a:prstGeom prst="rect">
            <a:avLst/>
          </a:prstGeom>
        </p:spPr>
      </p:pic>
    </p:spTree>
    <p:extLst>
      <p:ext uri="{BB962C8B-B14F-4D97-AF65-F5344CB8AC3E}">
        <p14:creationId xmlns:p14="http://schemas.microsoft.com/office/powerpoint/2010/main" val="3182840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03781" y="1180936"/>
            <a:ext cx="1771960" cy="369332"/>
          </a:xfrm>
          <a:prstGeom prst="rect">
            <a:avLst/>
          </a:prstGeom>
          <a:noFill/>
        </p:spPr>
        <p:txBody>
          <a:bodyPr wrap="none" rtlCol="0">
            <a:spAutoFit/>
          </a:bodyPr>
          <a:lstStyle/>
          <a:p>
            <a:pPr algn="r" rtl="1"/>
            <a:r>
              <a:rPr lang="he-IL" dirty="0"/>
              <a:t>האינדקס (</a:t>
            </a:r>
            <a:r>
              <a:rPr lang="en-US" dirty="0"/>
              <a:t>B Tree</a:t>
            </a:r>
            <a:r>
              <a:rPr lang="he-IL" dirty="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61958334"/>
              </p:ext>
            </p:extLst>
          </p:nvPr>
        </p:nvGraphicFramePr>
        <p:xfrm>
          <a:off x="918216" y="3445938"/>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6</a:t>
                      </a:r>
                    </a:p>
                  </a:txBody>
                  <a:tcPr/>
                </a:tc>
                <a:tc>
                  <a:txBody>
                    <a:bodyPr/>
                    <a:lstStyle/>
                    <a:p>
                      <a:r>
                        <a:rPr lang="en-US" dirty="0"/>
                        <a:t>8</a:t>
                      </a:r>
                    </a:p>
                  </a:txBody>
                  <a:tcPr/>
                </a:tc>
                <a:extLst>
                  <a:ext uri="{0D108BD9-81ED-4DB2-BD59-A6C34878D82A}">
                    <a16:rowId xmlns:a16="http://schemas.microsoft.com/office/drawing/2014/main" val="10000"/>
                  </a:ext>
                </a:extLst>
              </a:tr>
              <a:tr h="285457">
                <a:tc>
                  <a:txBody>
                    <a:bodyPr/>
                    <a:lstStyle/>
                    <a:p>
                      <a:r>
                        <a:rPr lang="en-US" sz="1400" dirty="0"/>
                        <a:t>4/1</a:t>
                      </a:r>
                    </a:p>
                  </a:txBody>
                  <a:tcPr/>
                </a:tc>
                <a:tc>
                  <a:txBody>
                    <a:bodyPr/>
                    <a:lstStyle/>
                    <a:p>
                      <a:r>
                        <a:rPr lang="en-US" sz="1400" dirty="0"/>
                        <a:t>9/2</a:t>
                      </a:r>
                    </a:p>
                  </a:txBody>
                  <a:tcPr/>
                </a:tc>
                <a:tc>
                  <a:txBody>
                    <a:bodyPr/>
                    <a:lstStyle/>
                    <a:p>
                      <a:r>
                        <a:rPr lang="en-US" sz="1400" dirty="0"/>
                        <a:t>4/2</a:t>
                      </a:r>
                    </a:p>
                  </a:txBody>
                  <a:tcPr/>
                </a:tc>
                <a:tc>
                  <a:txBody>
                    <a:bodyPr/>
                    <a:lstStyle/>
                    <a:p>
                      <a:r>
                        <a:rPr lang="en-US" sz="1400" dirty="0"/>
                        <a:t>3/2</a:t>
                      </a:r>
                    </a:p>
                  </a:txBody>
                  <a:tcPr/>
                </a:tc>
                <a:tc>
                  <a:txBody>
                    <a:bodyPr/>
                    <a:lstStyle/>
                    <a:p>
                      <a:r>
                        <a:rPr lang="en-US" sz="1400" dirty="0"/>
                        <a:t>5/1</a:t>
                      </a:r>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3568819" y="3445938"/>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dirty="0"/>
                        <a:t>10</a:t>
                      </a:r>
                    </a:p>
                  </a:txBody>
                  <a:tcPr/>
                </a:tc>
                <a:tc>
                  <a:txBody>
                    <a:bodyPr/>
                    <a:lstStyle/>
                    <a:p>
                      <a:r>
                        <a:rPr lang="en-US" dirty="0"/>
                        <a:t>12</a:t>
                      </a:r>
                    </a:p>
                  </a:txBody>
                  <a:tcPr/>
                </a:tc>
                <a:tc>
                  <a:txBody>
                    <a:bodyPr/>
                    <a:lstStyle/>
                    <a:p>
                      <a:r>
                        <a:rPr lang="en-US" dirty="0"/>
                        <a:t>14</a:t>
                      </a:r>
                    </a:p>
                  </a:txBody>
                  <a:tcPr/>
                </a:tc>
                <a:tc>
                  <a:txBody>
                    <a:bodyPr/>
                    <a:lstStyle/>
                    <a:p>
                      <a:r>
                        <a:rPr lang="en-US" dirty="0"/>
                        <a:t>16</a:t>
                      </a:r>
                    </a:p>
                  </a:txBody>
                  <a:tcPr/>
                </a:tc>
                <a:tc>
                  <a:txBody>
                    <a:bodyPr/>
                    <a:lstStyle/>
                    <a:p>
                      <a:endParaRPr lang="en-US" dirty="0"/>
                    </a:p>
                  </a:txBody>
                  <a:tcPr/>
                </a:tc>
                <a:extLst>
                  <a:ext uri="{0D108BD9-81ED-4DB2-BD59-A6C34878D82A}">
                    <a16:rowId xmlns:a16="http://schemas.microsoft.com/office/drawing/2014/main" val="10000"/>
                  </a:ext>
                </a:extLst>
              </a:tr>
              <a:tr h="285457">
                <a:tc>
                  <a:txBody>
                    <a:bodyPr/>
                    <a:lstStyle/>
                    <a:p>
                      <a:r>
                        <a:rPr lang="en-US" sz="1400" dirty="0"/>
                        <a:t>2/1</a:t>
                      </a:r>
                    </a:p>
                  </a:txBody>
                  <a:tcPr/>
                </a:tc>
                <a:tc>
                  <a:txBody>
                    <a:bodyPr/>
                    <a:lstStyle/>
                    <a:p>
                      <a:r>
                        <a:rPr lang="en-US" sz="1400" dirty="0"/>
                        <a:t>7/2</a:t>
                      </a:r>
                    </a:p>
                  </a:txBody>
                  <a:tcPr/>
                </a:tc>
                <a:tc>
                  <a:txBody>
                    <a:bodyPr/>
                    <a:lstStyle/>
                    <a:p>
                      <a:r>
                        <a:rPr lang="en-US" sz="1400" dirty="0"/>
                        <a:t>6/2</a:t>
                      </a:r>
                    </a:p>
                  </a:txBody>
                  <a:tcPr/>
                </a:tc>
                <a:tc>
                  <a:txBody>
                    <a:bodyPr/>
                    <a:lstStyle/>
                    <a:p>
                      <a:r>
                        <a:rPr lang="en-US" sz="1400" dirty="0"/>
                        <a:t>1/2</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nvGraphicFramePr>
        <p:xfrm>
          <a:off x="6178911" y="3445938"/>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sz="1800" dirty="0"/>
                        <a:t>18</a:t>
                      </a:r>
                    </a:p>
                  </a:txBody>
                  <a:tcPr/>
                </a:tc>
                <a:tc>
                  <a:txBody>
                    <a:bodyPr/>
                    <a:lstStyle/>
                    <a:p>
                      <a:r>
                        <a:rPr lang="en-US" sz="1800" dirty="0"/>
                        <a:t>19</a:t>
                      </a:r>
                    </a:p>
                  </a:txBody>
                  <a:tcPr/>
                </a:tc>
                <a:tc>
                  <a:txBody>
                    <a:bodyPr/>
                    <a:lstStyle/>
                    <a:p>
                      <a:r>
                        <a:rPr lang="en-US" sz="1800" dirty="0"/>
                        <a:t>20</a:t>
                      </a:r>
                    </a:p>
                  </a:txBody>
                  <a:tcPr/>
                </a:tc>
                <a:tc>
                  <a:txBody>
                    <a:bodyPr/>
                    <a:lstStyle/>
                    <a:p>
                      <a:r>
                        <a:rPr lang="en-US" sz="1800" dirty="0"/>
                        <a:t>22</a:t>
                      </a:r>
                    </a:p>
                  </a:txBody>
                  <a:tcPr/>
                </a:tc>
                <a:tc>
                  <a:txBody>
                    <a:bodyPr/>
                    <a:lstStyle/>
                    <a:p>
                      <a:r>
                        <a:rPr lang="en-US" sz="1800" dirty="0"/>
                        <a:t>24</a:t>
                      </a:r>
                    </a:p>
                  </a:txBody>
                  <a:tcPr/>
                </a:tc>
                <a:extLst>
                  <a:ext uri="{0D108BD9-81ED-4DB2-BD59-A6C34878D82A}">
                    <a16:rowId xmlns:a16="http://schemas.microsoft.com/office/drawing/2014/main" val="10000"/>
                  </a:ext>
                </a:extLst>
              </a:tr>
              <a:tr h="285457">
                <a:tc>
                  <a:txBody>
                    <a:bodyPr/>
                    <a:lstStyle/>
                    <a:p>
                      <a:r>
                        <a:rPr lang="en-US" sz="1400" dirty="0"/>
                        <a:t>6/1</a:t>
                      </a:r>
                    </a:p>
                  </a:txBody>
                  <a:tcPr/>
                </a:tc>
                <a:tc>
                  <a:txBody>
                    <a:bodyPr/>
                    <a:lstStyle/>
                    <a:p>
                      <a:r>
                        <a:rPr lang="en-US" sz="1400" dirty="0"/>
                        <a:t>9/1</a:t>
                      </a:r>
                    </a:p>
                  </a:txBody>
                  <a:tcPr/>
                </a:tc>
                <a:tc>
                  <a:txBody>
                    <a:bodyPr/>
                    <a:lstStyle/>
                    <a:p>
                      <a:r>
                        <a:rPr lang="en-US" sz="1400" dirty="0"/>
                        <a:t>2/2</a:t>
                      </a:r>
                    </a:p>
                  </a:txBody>
                  <a:tcPr/>
                </a:tc>
                <a:tc>
                  <a:txBody>
                    <a:bodyPr/>
                    <a:lstStyle/>
                    <a:p>
                      <a:r>
                        <a:rPr lang="en-US" sz="1400" dirty="0"/>
                        <a:t>1/1</a:t>
                      </a:r>
                    </a:p>
                  </a:txBody>
                  <a:tcPr/>
                </a:tc>
                <a:tc>
                  <a:txBody>
                    <a:bodyPr/>
                    <a:lstStyle/>
                    <a:p>
                      <a:r>
                        <a:rPr lang="en-US" sz="1400" dirty="0"/>
                        <a:t>7/1</a:t>
                      </a:r>
                    </a:p>
                  </a:txBody>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nvGraphicFramePr>
        <p:xfrm>
          <a:off x="8696405" y="3445938"/>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dirty="0"/>
                        <a:t>26</a:t>
                      </a:r>
                    </a:p>
                  </a:txBody>
                  <a:tcPr/>
                </a:tc>
                <a:tc>
                  <a:txBody>
                    <a:bodyPr/>
                    <a:lstStyle/>
                    <a:p>
                      <a:r>
                        <a:rPr lang="en-US" dirty="0"/>
                        <a:t>28</a:t>
                      </a:r>
                    </a:p>
                  </a:txBody>
                  <a:tcPr/>
                </a:tc>
                <a:tc>
                  <a:txBody>
                    <a:bodyPr/>
                    <a:lstStyle/>
                    <a:p>
                      <a:r>
                        <a:rPr lang="en-US" dirty="0"/>
                        <a:t>30</a:t>
                      </a:r>
                    </a:p>
                  </a:txBody>
                  <a:tcPr/>
                </a:tc>
                <a:tc>
                  <a:txBody>
                    <a:bodyPr/>
                    <a:lstStyle/>
                    <a:p>
                      <a:r>
                        <a:rPr lang="en-US" dirty="0"/>
                        <a:t>32</a:t>
                      </a:r>
                    </a:p>
                  </a:txBody>
                  <a:tcPr/>
                </a:tc>
                <a:tc>
                  <a:txBody>
                    <a:bodyPr/>
                    <a:lstStyle/>
                    <a:p>
                      <a:endParaRPr lang="en-US"/>
                    </a:p>
                  </a:txBody>
                  <a:tcPr/>
                </a:tc>
                <a:extLst>
                  <a:ext uri="{0D108BD9-81ED-4DB2-BD59-A6C34878D82A}">
                    <a16:rowId xmlns:a16="http://schemas.microsoft.com/office/drawing/2014/main" val="10000"/>
                  </a:ext>
                </a:extLst>
              </a:tr>
              <a:tr h="285457">
                <a:tc>
                  <a:txBody>
                    <a:bodyPr/>
                    <a:lstStyle/>
                    <a:p>
                      <a:r>
                        <a:rPr lang="en-US" sz="1400" dirty="0"/>
                        <a:t>8/2</a:t>
                      </a:r>
                    </a:p>
                  </a:txBody>
                  <a:tcPr/>
                </a:tc>
                <a:tc>
                  <a:txBody>
                    <a:bodyPr/>
                    <a:lstStyle/>
                    <a:p>
                      <a:r>
                        <a:rPr lang="en-US" sz="1400" dirty="0"/>
                        <a:t>8/1</a:t>
                      </a:r>
                    </a:p>
                  </a:txBody>
                  <a:tcPr/>
                </a:tc>
                <a:tc>
                  <a:txBody>
                    <a:bodyPr/>
                    <a:lstStyle/>
                    <a:p>
                      <a:r>
                        <a:rPr lang="en-US" sz="1400" dirty="0"/>
                        <a:t>5/2</a:t>
                      </a:r>
                    </a:p>
                  </a:txBody>
                  <a:tcPr/>
                </a:tc>
                <a:tc>
                  <a:txBody>
                    <a:bodyPr/>
                    <a:lstStyle/>
                    <a:p>
                      <a:r>
                        <a:rPr lang="en-US" sz="1400" dirty="0"/>
                        <a:t>3/1</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4672124" y="1944709"/>
          <a:ext cx="2190480" cy="370840"/>
        </p:xfrm>
        <a:graphic>
          <a:graphicData uri="http://schemas.openxmlformats.org/drawingml/2006/table">
            <a:tbl>
              <a:tblPr firstRow="1" bandRow="1">
                <a:tableStyleId>{5C22544A-7EE6-4342-B048-85BDC9FD1C3A}</a:tableStyleId>
              </a:tblPr>
              <a:tblGrid>
                <a:gridCol w="438096">
                  <a:extLst>
                    <a:ext uri="{9D8B030D-6E8A-4147-A177-3AD203B41FA5}">
                      <a16:colId xmlns:a16="http://schemas.microsoft.com/office/drawing/2014/main" val="20000"/>
                    </a:ext>
                  </a:extLst>
                </a:gridCol>
                <a:gridCol w="438096">
                  <a:extLst>
                    <a:ext uri="{9D8B030D-6E8A-4147-A177-3AD203B41FA5}">
                      <a16:colId xmlns:a16="http://schemas.microsoft.com/office/drawing/2014/main" val="20001"/>
                    </a:ext>
                  </a:extLst>
                </a:gridCol>
                <a:gridCol w="438096">
                  <a:extLst>
                    <a:ext uri="{9D8B030D-6E8A-4147-A177-3AD203B41FA5}">
                      <a16:colId xmlns:a16="http://schemas.microsoft.com/office/drawing/2014/main" val="20002"/>
                    </a:ext>
                  </a:extLst>
                </a:gridCol>
                <a:gridCol w="438096">
                  <a:extLst>
                    <a:ext uri="{9D8B030D-6E8A-4147-A177-3AD203B41FA5}">
                      <a16:colId xmlns:a16="http://schemas.microsoft.com/office/drawing/2014/main" val="20003"/>
                    </a:ext>
                  </a:extLst>
                </a:gridCol>
                <a:gridCol w="438096">
                  <a:extLst>
                    <a:ext uri="{9D8B030D-6E8A-4147-A177-3AD203B41FA5}">
                      <a16:colId xmlns:a16="http://schemas.microsoft.com/office/drawing/2014/main" val="20004"/>
                    </a:ext>
                  </a:extLst>
                </a:gridCol>
              </a:tblGrid>
              <a:tr h="370840">
                <a:tc>
                  <a:txBody>
                    <a:bodyPr/>
                    <a:lstStyle/>
                    <a:p>
                      <a:r>
                        <a:rPr lang="en-US" dirty="0"/>
                        <a:t>8</a:t>
                      </a:r>
                    </a:p>
                  </a:txBody>
                  <a:tcPr/>
                </a:tc>
                <a:tc>
                  <a:txBody>
                    <a:bodyPr/>
                    <a:lstStyle/>
                    <a:p>
                      <a:r>
                        <a:rPr lang="en-US" dirty="0"/>
                        <a:t>16</a:t>
                      </a:r>
                    </a:p>
                  </a:txBody>
                  <a:tcPr/>
                </a:tc>
                <a:tc>
                  <a:txBody>
                    <a:bodyPr/>
                    <a:lstStyle/>
                    <a:p>
                      <a:r>
                        <a:rPr lang="en-US" dirty="0"/>
                        <a:t>24</a:t>
                      </a:r>
                    </a:p>
                  </a:txBody>
                  <a:tcPr/>
                </a:tc>
                <a:tc>
                  <a:txBody>
                    <a:bodyPr/>
                    <a:lstStyle/>
                    <a:p>
                      <a:r>
                        <a:rPr lang="en-US" dirty="0"/>
                        <a:t>32</a:t>
                      </a:r>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8" name="Straight Arrow Connector 7"/>
          <p:cNvCxnSpPr/>
          <p:nvPr/>
        </p:nvCxnSpPr>
        <p:spPr>
          <a:xfrm flipH="1">
            <a:off x="1175787" y="2285117"/>
            <a:ext cx="3709365" cy="11608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780457" y="2285117"/>
            <a:ext cx="1556753" cy="11608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2"/>
          </p:cNvCxnSpPr>
          <p:nvPr/>
        </p:nvCxnSpPr>
        <p:spPr>
          <a:xfrm>
            <a:off x="5767364" y="2315549"/>
            <a:ext cx="654141" cy="11608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196364" y="2285117"/>
            <a:ext cx="2776971" cy="11608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sp>
        <p:nvSpPr>
          <p:cNvPr id="15" name="TextBox 14"/>
          <p:cNvSpPr txBox="1"/>
          <p:nvPr/>
        </p:nvSpPr>
        <p:spPr>
          <a:xfrm>
            <a:off x="10208621" y="1180936"/>
            <a:ext cx="982961" cy="369332"/>
          </a:xfrm>
          <a:prstGeom prst="rect">
            <a:avLst/>
          </a:prstGeom>
          <a:noFill/>
        </p:spPr>
        <p:txBody>
          <a:bodyPr wrap="none" rtlCol="0">
            <a:spAutoFit/>
          </a:bodyPr>
          <a:lstStyle/>
          <a:p>
            <a:pPr algn="r" rtl="1"/>
            <a:r>
              <a:rPr lang="he-IL" u="sng" dirty="0">
                <a:solidFill>
                  <a:srgbClr val="FF0000"/>
                </a:solidFill>
              </a:rPr>
              <a:t>הוספת 5</a:t>
            </a:r>
            <a:endParaRPr lang="en-US" u="sng" dirty="0">
              <a:solidFill>
                <a:srgbClr val="FF0000"/>
              </a:solidFill>
            </a:endParaRPr>
          </a:p>
        </p:txBody>
      </p:sp>
      <p:pic>
        <p:nvPicPr>
          <p:cNvPr id="17" name="תמונה 16"/>
          <p:cNvPicPr>
            <a:picLocks noChangeAspect="1"/>
          </p:cNvPicPr>
          <p:nvPr/>
        </p:nvPicPr>
        <p:blipFill>
          <a:blip r:embed="rId2"/>
          <a:stretch>
            <a:fillRect/>
          </a:stretch>
        </p:blipFill>
        <p:spPr>
          <a:xfrm>
            <a:off x="3875572" y="5882108"/>
            <a:ext cx="7959025" cy="616751"/>
          </a:xfrm>
          <a:prstGeom prst="rect">
            <a:avLst/>
          </a:prstGeom>
        </p:spPr>
      </p:pic>
      <p:pic>
        <p:nvPicPr>
          <p:cNvPr id="18" name="תמונה 17"/>
          <p:cNvPicPr>
            <a:picLocks noChangeAspect="1"/>
          </p:cNvPicPr>
          <p:nvPr/>
        </p:nvPicPr>
        <p:blipFill>
          <a:blip r:embed="rId3"/>
          <a:stretch>
            <a:fillRect/>
          </a:stretch>
        </p:blipFill>
        <p:spPr>
          <a:xfrm>
            <a:off x="3854246" y="5296815"/>
            <a:ext cx="7980351" cy="644285"/>
          </a:xfrm>
          <a:prstGeom prst="rect">
            <a:avLst/>
          </a:prstGeom>
        </p:spPr>
      </p:pic>
    </p:spTree>
    <p:extLst>
      <p:ext uri="{BB962C8B-B14F-4D97-AF65-F5344CB8AC3E}">
        <p14:creationId xmlns:p14="http://schemas.microsoft.com/office/powerpoint/2010/main" val="1007267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03781" y="1180936"/>
            <a:ext cx="1771960" cy="369332"/>
          </a:xfrm>
          <a:prstGeom prst="rect">
            <a:avLst/>
          </a:prstGeom>
          <a:noFill/>
        </p:spPr>
        <p:txBody>
          <a:bodyPr wrap="none" rtlCol="0">
            <a:spAutoFit/>
          </a:bodyPr>
          <a:lstStyle/>
          <a:p>
            <a:pPr algn="r" rtl="1"/>
            <a:r>
              <a:rPr lang="he-IL" dirty="0"/>
              <a:t>האינדקס (</a:t>
            </a:r>
            <a:r>
              <a:rPr lang="en-US" dirty="0"/>
              <a:t>B Tree</a:t>
            </a:r>
            <a:r>
              <a:rPr lang="he-IL" dirty="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41454720"/>
              </p:ext>
            </p:extLst>
          </p:nvPr>
        </p:nvGraphicFramePr>
        <p:xfrm>
          <a:off x="147486" y="3445938"/>
          <a:ext cx="3314022" cy="670560"/>
        </p:xfrm>
        <a:graphic>
          <a:graphicData uri="http://schemas.openxmlformats.org/drawingml/2006/table">
            <a:tbl>
              <a:tblPr firstRow="1" bandRow="1">
                <a:tableStyleId>{5C22544A-7EE6-4342-B048-85BDC9FD1C3A}</a:tableStyleId>
              </a:tblPr>
              <a:tblGrid>
                <a:gridCol w="552337">
                  <a:extLst>
                    <a:ext uri="{9D8B030D-6E8A-4147-A177-3AD203B41FA5}">
                      <a16:colId xmlns:a16="http://schemas.microsoft.com/office/drawing/2014/main" val="20000"/>
                    </a:ext>
                  </a:extLst>
                </a:gridCol>
                <a:gridCol w="552337">
                  <a:extLst>
                    <a:ext uri="{9D8B030D-6E8A-4147-A177-3AD203B41FA5}">
                      <a16:colId xmlns:a16="http://schemas.microsoft.com/office/drawing/2014/main" val="20001"/>
                    </a:ext>
                  </a:extLst>
                </a:gridCol>
                <a:gridCol w="552337">
                  <a:extLst>
                    <a:ext uri="{9D8B030D-6E8A-4147-A177-3AD203B41FA5}">
                      <a16:colId xmlns:a16="http://schemas.microsoft.com/office/drawing/2014/main" val="20002"/>
                    </a:ext>
                  </a:extLst>
                </a:gridCol>
                <a:gridCol w="552337">
                  <a:extLst>
                    <a:ext uri="{9D8B030D-6E8A-4147-A177-3AD203B41FA5}">
                      <a16:colId xmlns:a16="http://schemas.microsoft.com/office/drawing/2014/main" val="20005"/>
                    </a:ext>
                  </a:extLst>
                </a:gridCol>
                <a:gridCol w="552337">
                  <a:extLst>
                    <a:ext uri="{9D8B030D-6E8A-4147-A177-3AD203B41FA5}">
                      <a16:colId xmlns:a16="http://schemas.microsoft.com/office/drawing/2014/main" val="20003"/>
                    </a:ext>
                  </a:extLst>
                </a:gridCol>
                <a:gridCol w="552337">
                  <a:extLst>
                    <a:ext uri="{9D8B030D-6E8A-4147-A177-3AD203B41FA5}">
                      <a16:colId xmlns:a16="http://schemas.microsoft.com/office/drawing/2014/main" val="20004"/>
                    </a:ext>
                  </a:extLst>
                </a:gridCol>
              </a:tblGrid>
              <a:tr h="285457">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8</a:t>
                      </a:r>
                    </a:p>
                  </a:txBody>
                  <a:tcPr/>
                </a:tc>
                <a:extLst>
                  <a:ext uri="{0D108BD9-81ED-4DB2-BD59-A6C34878D82A}">
                    <a16:rowId xmlns:a16="http://schemas.microsoft.com/office/drawing/2014/main" val="10000"/>
                  </a:ext>
                </a:extLst>
              </a:tr>
              <a:tr h="285457">
                <a:tc>
                  <a:txBody>
                    <a:bodyPr/>
                    <a:lstStyle/>
                    <a:p>
                      <a:r>
                        <a:rPr lang="en-US" sz="1400" dirty="0"/>
                        <a:t>4/1</a:t>
                      </a:r>
                    </a:p>
                  </a:txBody>
                  <a:tcPr/>
                </a:tc>
                <a:tc>
                  <a:txBody>
                    <a:bodyPr/>
                    <a:lstStyle/>
                    <a:p>
                      <a:r>
                        <a:rPr lang="en-US" sz="1400" dirty="0"/>
                        <a:t>9/2</a:t>
                      </a:r>
                    </a:p>
                  </a:txBody>
                  <a:tcPr/>
                </a:tc>
                <a:tc>
                  <a:txBody>
                    <a:bodyPr/>
                    <a:lstStyle/>
                    <a:p>
                      <a:r>
                        <a:rPr lang="en-US" sz="1400" dirty="0"/>
                        <a:t>4/2</a:t>
                      </a:r>
                    </a:p>
                  </a:txBody>
                  <a:tcPr/>
                </a:tc>
                <a:tc>
                  <a:txBody>
                    <a:bodyPr/>
                    <a:lstStyle/>
                    <a:p>
                      <a:r>
                        <a:rPr lang="en-US" sz="1400" dirty="0"/>
                        <a:t>10/1</a:t>
                      </a:r>
                    </a:p>
                  </a:txBody>
                  <a:tcPr/>
                </a:tc>
                <a:tc>
                  <a:txBody>
                    <a:bodyPr/>
                    <a:lstStyle/>
                    <a:p>
                      <a:r>
                        <a:rPr lang="en-US" sz="1400" dirty="0"/>
                        <a:t>3/2</a:t>
                      </a:r>
                    </a:p>
                  </a:txBody>
                  <a:tcPr/>
                </a:tc>
                <a:tc>
                  <a:txBody>
                    <a:bodyPr/>
                    <a:lstStyle/>
                    <a:p>
                      <a:r>
                        <a:rPr lang="en-US" sz="1400" dirty="0"/>
                        <a:t>5/1</a:t>
                      </a:r>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3568819" y="3445938"/>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dirty="0"/>
                        <a:t>10</a:t>
                      </a:r>
                    </a:p>
                  </a:txBody>
                  <a:tcPr/>
                </a:tc>
                <a:tc>
                  <a:txBody>
                    <a:bodyPr/>
                    <a:lstStyle/>
                    <a:p>
                      <a:r>
                        <a:rPr lang="en-US" dirty="0"/>
                        <a:t>12</a:t>
                      </a:r>
                    </a:p>
                  </a:txBody>
                  <a:tcPr/>
                </a:tc>
                <a:tc>
                  <a:txBody>
                    <a:bodyPr/>
                    <a:lstStyle/>
                    <a:p>
                      <a:r>
                        <a:rPr lang="en-US" dirty="0"/>
                        <a:t>14</a:t>
                      </a:r>
                    </a:p>
                  </a:txBody>
                  <a:tcPr/>
                </a:tc>
                <a:tc>
                  <a:txBody>
                    <a:bodyPr/>
                    <a:lstStyle/>
                    <a:p>
                      <a:r>
                        <a:rPr lang="en-US" dirty="0"/>
                        <a:t>16</a:t>
                      </a:r>
                    </a:p>
                  </a:txBody>
                  <a:tcPr/>
                </a:tc>
                <a:tc>
                  <a:txBody>
                    <a:bodyPr/>
                    <a:lstStyle/>
                    <a:p>
                      <a:endParaRPr lang="en-US" dirty="0"/>
                    </a:p>
                  </a:txBody>
                  <a:tcPr/>
                </a:tc>
                <a:extLst>
                  <a:ext uri="{0D108BD9-81ED-4DB2-BD59-A6C34878D82A}">
                    <a16:rowId xmlns:a16="http://schemas.microsoft.com/office/drawing/2014/main" val="10000"/>
                  </a:ext>
                </a:extLst>
              </a:tr>
              <a:tr h="285457">
                <a:tc>
                  <a:txBody>
                    <a:bodyPr/>
                    <a:lstStyle/>
                    <a:p>
                      <a:r>
                        <a:rPr lang="en-US" sz="1400" dirty="0"/>
                        <a:t>2/1</a:t>
                      </a:r>
                    </a:p>
                  </a:txBody>
                  <a:tcPr/>
                </a:tc>
                <a:tc>
                  <a:txBody>
                    <a:bodyPr/>
                    <a:lstStyle/>
                    <a:p>
                      <a:r>
                        <a:rPr lang="en-US" sz="1400" dirty="0"/>
                        <a:t>7/2</a:t>
                      </a:r>
                    </a:p>
                  </a:txBody>
                  <a:tcPr/>
                </a:tc>
                <a:tc>
                  <a:txBody>
                    <a:bodyPr/>
                    <a:lstStyle/>
                    <a:p>
                      <a:r>
                        <a:rPr lang="en-US" sz="1400" dirty="0"/>
                        <a:t>6/2</a:t>
                      </a:r>
                    </a:p>
                  </a:txBody>
                  <a:tcPr/>
                </a:tc>
                <a:tc>
                  <a:txBody>
                    <a:bodyPr/>
                    <a:lstStyle/>
                    <a:p>
                      <a:r>
                        <a:rPr lang="en-US" sz="1400" dirty="0"/>
                        <a:t>1/2</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nvGraphicFramePr>
        <p:xfrm>
          <a:off x="6178911" y="3445938"/>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sz="1800" dirty="0"/>
                        <a:t>18</a:t>
                      </a:r>
                    </a:p>
                  </a:txBody>
                  <a:tcPr/>
                </a:tc>
                <a:tc>
                  <a:txBody>
                    <a:bodyPr/>
                    <a:lstStyle/>
                    <a:p>
                      <a:r>
                        <a:rPr lang="en-US" sz="1800" dirty="0"/>
                        <a:t>19</a:t>
                      </a:r>
                    </a:p>
                  </a:txBody>
                  <a:tcPr/>
                </a:tc>
                <a:tc>
                  <a:txBody>
                    <a:bodyPr/>
                    <a:lstStyle/>
                    <a:p>
                      <a:r>
                        <a:rPr lang="en-US" sz="1800" dirty="0"/>
                        <a:t>20</a:t>
                      </a:r>
                    </a:p>
                  </a:txBody>
                  <a:tcPr/>
                </a:tc>
                <a:tc>
                  <a:txBody>
                    <a:bodyPr/>
                    <a:lstStyle/>
                    <a:p>
                      <a:r>
                        <a:rPr lang="en-US" sz="1800" dirty="0"/>
                        <a:t>22</a:t>
                      </a:r>
                    </a:p>
                  </a:txBody>
                  <a:tcPr/>
                </a:tc>
                <a:tc>
                  <a:txBody>
                    <a:bodyPr/>
                    <a:lstStyle/>
                    <a:p>
                      <a:r>
                        <a:rPr lang="en-US" sz="1800" dirty="0"/>
                        <a:t>24</a:t>
                      </a:r>
                    </a:p>
                  </a:txBody>
                  <a:tcPr/>
                </a:tc>
                <a:extLst>
                  <a:ext uri="{0D108BD9-81ED-4DB2-BD59-A6C34878D82A}">
                    <a16:rowId xmlns:a16="http://schemas.microsoft.com/office/drawing/2014/main" val="10000"/>
                  </a:ext>
                </a:extLst>
              </a:tr>
              <a:tr h="285457">
                <a:tc>
                  <a:txBody>
                    <a:bodyPr/>
                    <a:lstStyle/>
                    <a:p>
                      <a:r>
                        <a:rPr lang="en-US" sz="1400" dirty="0"/>
                        <a:t>6/1</a:t>
                      </a:r>
                    </a:p>
                  </a:txBody>
                  <a:tcPr/>
                </a:tc>
                <a:tc>
                  <a:txBody>
                    <a:bodyPr/>
                    <a:lstStyle/>
                    <a:p>
                      <a:r>
                        <a:rPr lang="en-US" sz="1400" dirty="0"/>
                        <a:t>9/1</a:t>
                      </a:r>
                    </a:p>
                  </a:txBody>
                  <a:tcPr/>
                </a:tc>
                <a:tc>
                  <a:txBody>
                    <a:bodyPr/>
                    <a:lstStyle/>
                    <a:p>
                      <a:r>
                        <a:rPr lang="en-US" sz="1400" dirty="0"/>
                        <a:t>2/2</a:t>
                      </a:r>
                    </a:p>
                  </a:txBody>
                  <a:tcPr/>
                </a:tc>
                <a:tc>
                  <a:txBody>
                    <a:bodyPr/>
                    <a:lstStyle/>
                    <a:p>
                      <a:r>
                        <a:rPr lang="en-US" sz="1400" dirty="0"/>
                        <a:t>1/1</a:t>
                      </a:r>
                    </a:p>
                  </a:txBody>
                  <a:tcPr/>
                </a:tc>
                <a:tc>
                  <a:txBody>
                    <a:bodyPr/>
                    <a:lstStyle/>
                    <a:p>
                      <a:r>
                        <a:rPr lang="en-US" sz="1400" dirty="0"/>
                        <a:t>7/1</a:t>
                      </a:r>
                    </a:p>
                  </a:txBody>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nvGraphicFramePr>
        <p:xfrm>
          <a:off x="8696405" y="3445938"/>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dirty="0"/>
                        <a:t>26</a:t>
                      </a:r>
                    </a:p>
                  </a:txBody>
                  <a:tcPr/>
                </a:tc>
                <a:tc>
                  <a:txBody>
                    <a:bodyPr/>
                    <a:lstStyle/>
                    <a:p>
                      <a:r>
                        <a:rPr lang="en-US" dirty="0"/>
                        <a:t>28</a:t>
                      </a:r>
                    </a:p>
                  </a:txBody>
                  <a:tcPr/>
                </a:tc>
                <a:tc>
                  <a:txBody>
                    <a:bodyPr/>
                    <a:lstStyle/>
                    <a:p>
                      <a:r>
                        <a:rPr lang="en-US" dirty="0"/>
                        <a:t>30</a:t>
                      </a:r>
                    </a:p>
                  </a:txBody>
                  <a:tcPr/>
                </a:tc>
                <a:tc>
                  <a:txBody>
                    <a:bodyPr/>
                    <a:lstStyle/>
                    <a:p>
                      <a:r>
                        <a:rPr lang="en-US" dirty="0"/>
                        <a:t>32</a:t>
                      </a:r>
                    </a:p>
                  </a:txBody>
                  <a:tcPr/>
                </a:tc>
                <a:tc>
                  <a:txBody>
                    <a:bodyPr/>
                    <a:lstStyle/>
                    <a:p>
                      <a:endParaRPr lang="en-US"/>
                    </a:p>
                  </a:txBody>
                  <a:tcPr/>
                </a:tc>
                <a:extLst>
                  <a:ext uri="{0D108BD9-81ED-4DB2-BD59-A6C34878D82A}">
                    <a16:rowId xmlns:a16="http://schemas.microsoft.com/office/drawing/2014/main" val="10000"/>
                  </a:ext>
                </a:extLst>
              </a:tr>
              <a:tr h="285457">
                <a:tc>
                  <a:txBody>
                    <a:bodyPr/>
                    <a:lstStyle/>
                    <a:p>
                      <a:r>
                        <a:rPr lang="en-US" sz="1400" dirty="0"/>
                        <a:t>8/2</a:t>
                      </a:r>
                    </a:p>
                  </a:txBody>
                  <a:tcPr/>
                </a:tc>
                <a:tc>
                  <a:txBody>
                    <a:bodyPr/>
                    <a:lstStyle/>
                    <a:p>
                      <a:r>
                        <a:rPr lang="en-US" sz="1400" dirty="0"/>
                        <a:t>8/1</a:t>
                      </a:r>
                    </a:p>
                  </a:txBody>
                  <a:tcPr/>
                </a:tc>
                <a:tc>
                  <a:txBody>
                    <a:bodyPr/>
                    <a:lstStyle/>
                    <a:p>
                      <a:r>
                        <a:rPr lang="en-US" sz="1400" dirty="0"/>
                        <a:t>5/2</a:t>
                      </a:r>
                    </a:p>
                  </a:txBody>
                  <a:tcPr/>
                </a:tc>
                <a:tc>
                  <a:txBody>
                    <a:bodyPr/>
                    <a:lstStyle/>
                    <a:p>
                      <a:r>
                        <a:rPr lang="en-US" sz="1400" dirty="0"/>
                        <a:t>3/1</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4672124" y="1944709"/>
          <a:ext cx="2190480" cy="370840"/>
        </p:xfrm>
        <a:graphic>
          <a:graphicData uri="http://schemas.openxmlformats.org/drawingml/2006/table">
            <a:tbl>
              <a:tblPr firstRow="1" bandRow="1">
                <a:tableStyleId>{5C22544A-7EE6-4342-B048-85BDC9FD1C3A}</a:tableStyleId>
              </a:tblPr>
              <a:tblGrid>
                <a:gridCol w="438096">
                  <a:extLst>
                    <a:ext uri="{9D8B030D-6E8A-4147-A177-3AD203B41FA5}">
                      <a16:colId xmlns:a16="http://schemas.microsoft.com/office/drawing/2014/main" val="20000"/>
                    </a:ext>
                  </a:extLst>
                </a:gridCol>
                <a:gridCol w="438096">
                  <a:extLst>
                    <a:ext uri="{9D8B030D-6E8A-4147-A177-3AD203B41FA5}">
                      <a16:colId xmlns:a16="http://schemas.microsoft.com/office/drawing/2014/main" val="20001"/>
                    </a:ext>
                  </a:extLst>
                </a:gridCol>
                <a:gridCol w="438096">
                  <a:extLst>
                    <a:ext uri="{9D8B030D-6E8A-4147-A177-3AD203B41FA5}">
                      <a16:colId xmlns:a16="http://schemas.microsoft.com/office/drawing/2014/main" val="20002"/>
                    </a:ext>
                  </a:extLst>
                </a:gridCol>
                <a:gridCol w="438096">
                  <a:extLst>
                    <a:ext uri="{9D8B030D-6E8A-4147-A177-3AD203B41FA5}">
                      <a16:colId xmlns:a16="http://schemas.microsoft.com/office/drawing/2014/main" val="20003"/>
                    </a:ext>
                  </a:extLst>
                </a:gridCol>
                <a:gridCol w="438096">
                  <a:extLst>
                    <a:ext uri="{9D8B030D-6E8A-4147-A177-3AD203B41FA5}">
                      <a16:colId xmlns:a16="http://schemas.microsoft.com/office/drawing/2014/main" val="20004"/>
                    </a:ext>
                  </a:extLst>
                </a:gridCol>
              </a:tblGrid>
              <a:tr h="370840">
                <a:tc>
                  <a:txBody>
                    <a:bodyPr/>
                    <a:lstStyle/>
                    <a:p>
                      <a:r>
                        <a:rPr lang="en-US" dirty="0"/>
                        <a:t>8</a:t>
                      </a:r>
                    </a:p>
                  </a:txBody>
                  <a:tcPr/>
                </a:tc>
                <a:tc>
                  <a:txBody>
                    <a:bodyPr/>
                    <a:lstStyle/>
                    <a:p>
                      <a:r>
                        <a:rPr lang="en-US" dirty="0"/>
                        <a:t>16</a:t>
                      </a:r>
                    </a:p>
                  </a:txBody>
                  <a:tcPr/>
                </a:tc>
                <a:tc>
                  <a:txBody>
                    <a:bodyPr/>
                    <a:lstStyle/>
                    <a:p>
                      <a:r>
                        <a:rPr lang="en-US" dirty="0"/>
                        <a:t>24</a:t>
                      </a:r>
                    </a:p>
                  </a:txBody>
                  <a:tcPr/>
                </a:tc>
                <a:tc>
                  <a:txBody>
                    <a:bodyPr/>
                    <a:lstStyle/>
                    <a:p>
                      <a:r>
                        <a:rPr lang="en-US" dirty="0"/>
                        <a:t>32</a:t>
                      </a:r>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8" name="Straight Arrow Connector 7"/>
          <p:cNvCxnSpPr/>
          <p:nvPr/>
        </p:nvCxnSpPr>
        <p:spPr>
          <a:xfrm flipH="1">
            <a:off x="1175787" y="2285117"/>
            <a:ext cx="3709365" cy="11608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780457" y="2285117"/>
            <a:ext cx="1556753" cy="11608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2"/>
          </p:cNvCxnSpPr>
          <p:nvPr/>
        </p:nvCxnSpPr>
        <p:spPr>
          <a:xfrm>
            <a:off x="5767364" y="2315549"/>
            <a:ext cx="654141" cy="11608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196364" y="2285117"/>
            <a:ext cx="2776971" cy="11608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sp>
        <p:nvSpPr>
          <p:cNvPr id="15" name="TextBox 14"/>
          <p:cNvSpPr txBox="1"/>
          <p:nvPr/>
        </p:nvSpPr>
        <p:spPr>
          <a:xfrm>
            <a:off x="10208621" y="1180936"/>
            <a:ext cx="982961" cy="369332"/>
          </a:xfrm>
          <a:prstGeom prst="rect">
            <a:avLst/>
          </a:prstGeom>
          <a:noFill/>
        </p:spPr>
        <p:txBody>
          <a:bodyPr wrap="none" rtlCol="0">
            <a:spAutoFit/>
          </a:bodyPr>
          <a:lstStyle/>
          <a:p>
            <a:pPr algn="r" rtl="1"/>
            <a:r>
              <a:rPr lang="he-IL" u="sng" dirty="0">
                <a:solidFill>
                  <a:srgbClr val="FF0000"/>
                </a:solidFill>
              </a:rPr>
              <a:t>הוספת 5</a:t>
            </a:r>
            <a:endParaRPr lang="en-US" u="sng" dirty="0">
              <a:solidFill>
                <a:srgbClr val="FF0000"/>
              </a:solidFill>
            </a:endParaRPr>
          </a:p>
        </p:txBody>
      </p:sp>
      <p:pic>
        <p:nvPicPr>
          <p:cNvPr id="17" name="תמונה 16"/>
          <p:cNvPicPr>
            <a:picLocks noChangeAspect="1"/>
          </p:cNvPicPr>
          <p:nvPr/>
        </p:nvPicPr>
        <p:blipFill>
          <a:blip r:embed="rId2"/>
          <a:stretch>
            <a:fillRect/>
          </a:stretch>
        </p:blipFill>
        <p:spPr>
          <a:xfrm>
            <a:off x="3875572" y="5882108"/>
            <a:ext cx="7959025" cy="616751"/>
          </a:xfrm>
          <a:prstGeom prst="rect">
            <a:avLst/>
          </a:prstGeom>
        </p:spPr>
      </p:pic>
      <p:pic>
        <p:nvPicPr>
          <p:cNvPr id="18" name="תמונה 17"/>
          <p:cNvPicPr>
            <a:picLocks noChangeAspect="1"/>
          </p:cNvPicPr>
          <p:nvPr/>
        </p:nvPicPr>
        <p:blipFill>
          <a:blip r:embed="rId3"/>
          <a:stretch>
            <a:fillRect/>
          </a:stretch>
        </p:blipFill>
        <p:spPr>
          <a:xfrm>
            <a:off x="3854246" y="5296815"/>
            <a:ext cx="7980351" cy="644285"/>
          </a:xfrm>
          <a:prstGeom prst="rect">
            <a:avLst/>
          </a:prstGeom>
        </p:spPr>
      </p:pic>
    </p:spTree>
    <p:extLst>
      <p:ext uri="{BB962C8B-B14F-4D97-AF65-F5344CB8AC3E}">
        <p14:creationId xmlns:p14="http://schemas.microsoft.com/office/powerpoint/2010/main" val="2922894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03781" y="1180936"/>
            <a:ext cx="1771960" cy="369332"/>
          </a:xfrm>
          <a:prstGeom prst="rect">
            <a:avLst/>
          </a:prstGeom>
          <a:noFill/>
        </p:spPr>
        <p:txBody>
          <a:bodyPr wrap="none" rtlCol="0">
            <a:spAutoFit/>
          </a:bodyPr>
          <a:lstStyle/>
          <a:p>
            <a:pPr algn="r" rtl="1"/>
            <a:r>
              <a:rPr lang="he-IL" dirty="0"/>
              <a:t>האינדקס (</a:t>
            </a:r>
            <a:r>
              <a:rPr lang="en-US" dirty="0"/>
              <a:t>B Tree</a:t>
            </a:r>
            <a:r>
              <a:rPr lang="he-IL" dirty="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40875817"/>
              </p:ext>
            </p:extLst>
          </p:nvPr>
        </p:nvGraphicFramePr>
        <p:xfrm>
          <a:off x="129970" y="3708985"/>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285457">
                <a:tc>
                  <a:txBody>
                    <a:bodyPr/>
                    <a:lstStyle/>
                    <a:p>
                      <a:r>
                        <a:rPr lang="en-US" sz="1400" dirty="0"/>
                        <a:t>4/1</a:t>
                      </a:r>
                    </a:p>
                  </a:txBody>
                  <a:tcPr/>
                </a:tc>
                <a:tc>
                  <a:txBody>
                    <a:bodyPr/>
                    <a:lstStyle/>
                    <a:p>
                      <a:r>
                        <a:rPr lang="en-US" sz="1400" dirty="0"/>
                        <a:t>9/2</a:t>
                      </a:r>
                    </a:p>
                  </a:txBody>
                  <a:tcPr/>
                </a:tc>
                <a:tc>
                  <a:txBody>
                    <a:bodyPr/>
                    <a:lstStyle/>
                    <a:p>
                      <a:r>
                        <a:rPr lang="en-US" sz="1400" dirty="0"/>
                        <a:t>4/2</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371530762"/>
              </p:ext>
            </p:extLst>
          </p:nvPr>
        </p:nvGraphicFramePr>
        <p:xfrm>
          <a:off x="4906613" y="3708985"/>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dirty="0"/>
                        <a:t>10</a:t>
                      </a:r>
                    </a:p>
                  </a:txBody>
                  <a:tcPr/>
                </a:tc>
                <a:tc>
                  <a:txBody>
                    <a:bodyPr/>
                    <a:lstStyle/>
                    <a:p>
                      <a:r>
                        <a:rPr lang="en-US" dirty="0"/>
                        <a:t>12</a:t>
                      </a:r>
                    </a:p>
                  </a:txBody>
                  <a:tcPr/>
                </a:tc>
                <a:tc>
                  <a:txBody>
                    <a:bodyPr/>
                    <a:lstStyle/>
                    <a:p>
                      <a:r>
                        <a:rPr lang="en-US" dirty="0"/>
                        <a:t>14</a:t>
                      </a:r>
                    </a:p>
                  </a:txBody>
                  <a:tcPr/>
                </a:tc>
                <a:tc>
                  <a:txBody>
                    <a:bodyPr/>
                    <a:lstStyle/>
                    <a:p>
                      <a:r>
                        <a:rPr lang="en-US" dirty="0"/>
                        <a:t>16</a:t>
                      </a:r>
                    </a:p>
                  </a:txBody>
                  <a:tcPr/>
                </a:tc>
                <a:tc>
                  <a:txBody>
                    <a:bodyPr/>
                    <a:lstStyle/>
                    <a:p>
                      <a:endParaRPr lang="en-US" dirty="0"/>
                    </a:p>
                  </a:txBody>
                  <a:tcPr/>
                </a:tc>
                <a:extLst>
                  <a:ext uri="{0D108BD9-81ED-4DB2-BD59-A6C34878D82A}">
                    <a16:rowId xmlns:a16="http://schemas.microsoft.com/office/drawing/2014/main" val="10000"/>
                  </a:ext>
                </a:extLst>
              </a:tr>
              <a:tr h="285457">
                <a:tc>
                  <a:txBody>
                    <a:bodyPr/>
                    <a:lstStyle/>
                    <a:p>
                      <a:r>
                        <a:rPr lang="en-US" sz="1400" dirty="0"/>
                        <a:t>2/1</a:t>
                      </a:r>
                    </a:p>
                  </a:txBody>
                  <a:tcPr/>
                </a:tc>
                <a:tc>
                  <a:txBody>
                    <a:bodyPr/>
                    <a:lstStyle/>
                    <a:p>
                      <a:r>
                        <a:rPr lang="en-US" sz="1400" dirty="0"/>
                        <a:t>7/2</a:t>
                      </a:r>
                    </a:p>
                  </a:txBody>
                  <a:tcPr/>
                </a:tc>
                <a:tc>
                  <a:txBody>
                    <a:bodyPr/>
                    <a:lstStyle/>
                    <a:p>
                      <a:r>
                        <a:rPr lang="en-US" sz="1400" dirty="0"/>
                        <a:t>6/2</a:t>
                      </a:r>
                    </a:p>
                  </a:txBody>
                  <a:tcPr/>
                </a:tc>
                <a:tc>
                  <a:txBody>
                    <a:bodyPr/>
                    <a:lstStyle/>
                    <a:p>
                      <a:r>
                        <a:rPr lang="en-US" sz="1400" dirty="0"/>
                        <a:t>1/2</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08485256"/>
              </p:ext>
            </p:extLst>
          </p:nvPr>
        </p:nvGraphicFramePr>
        <p:xfrm>
          <a:off x="7273073" y="3692236"/>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sz="1800" dirty="0"/>
                        <a:t>18</a:t>
                      </a:r>
                    </a:p>
                  </a:txBody>
                  <a:tcPr/>
                </a:tc>
                <a:tc>
                  <a:txBody>
                    <a:bodyPr/>
                    <a:lstStyle/>
                    <a:p>
                      <a:r>
                        <a:rPr lang="en-US" sz="1800" dirty="0"/>
                        <a:t>19</a:t>
                      </a:r>
                    </a:p>
                  </a:txBody>
                  <a:tcPr/>
                </a:tc>
                <a:tc>
                  <a:txBody>
                    <a:bodyPr/>
                    <a:lstStyle/>
                    <a:p>
                      <a:r>
                        <a:rPr lang="en-US" sz="1800" dirty="0"/>
                        <a:t>20</a:t>
                      </a:r>
                    </a:p>
                  </a:txBody>
                  <a:tcPr/>
                </a:tc>
                <a:tc>
                  <a:txBody>
                    <a:bodyPr/>
                    <a:lstStyle/>
                    <a:p>
                      <a:r>
                        <a:rPr lang="en-US" sz="1800" dirty="0"/>
                        <a:t>22</a:t>
                      </a:r>
                    </a:p>
                  </a:txBody>
                  <a:tcPr/>
                </a:tc>
                <a:tc>
                  <a:txBody>
                    <a:bodyPr/>
                    <a:lstStyle/>
                    <a:p>
                      <a:r>
                        <a:rPr lang="en-US" sz="1800" dirty="0"/>
                        <a:t>24</a:t>
                      </a:r>
                    </a:p>
                  </a:txBody>
                  <a:tcPr/>
                </a:tc>
                <a:extLst>
                  <a:ext uri="{0D108BD9-81ED-4DB2-BD59-A6C34878D82A}">
                    <a16:rowId xmlns:a16="http://schemas.microsoft.com/office/drawing/2014/main" val="10000"/>
                  </a:ext>
                </a:extLst>
              </a:tr>
              <a:tr h="285457">
                <a:tc>
                  <a:txBody>
                    <a:bodyPr/>
                    <a:lstStyle/>
                    <a:p>
                      <a:r>
                        <a:rPr lang="en-US" sz="1400" dirty="0"/>
                        <a:t>6/1</a:t>
                      </a:r>
                    </a:p>
                  </a:txBody>
                  <a:tcPr/>
                </a:tc>
                <a:tc>
                  <a:txBody>
                    <a:bodyPr/>
                    <a:lstStyle/>
                    <a:p>
                      <a:r>
                        <a:rPr lang="en-US" sz="1400" dirty="0"/>
                        <a:t>9/1</a:t>
                      </a:r>
                    </a:p>
                  </a:txBody>
                  <a:tcPr/>
                </a:tc>
                <a:tc>
                  <a:txBody>
                    <a:bodyPr/>
                    <a:lstStyle/>
                    <a:p>
                      <a:r>
                        <a:rPr lang="en-US" sz="1400" dirty="0"/>
                        <a:t>2/2</a:t>
                      </a:r>
                    </a:p>
                  </a:txBody>
                  <a:tcPr/>
                </a:tc>
                <a:tc>
                  <a:txBody>
                    <a:bodyPr/>
                    <a:lstStyle/>
                    <a:p>
                      <a:r>
                        <a:rPr lang="en-US" sz="1400" dirty="0"/>
                        <a:t>1/1</a:t>
                      </a:r>
                    </a:p>
                  </a:txBody>
                  <a:tcPr/>
                </a:tc>
                <a:tc>
                  <a:txBody>
                    <a:bodyPr/>
                    <a:lstStyle/>
                    <a:p>
                      <a:r>
                        <a:rPr lang="en-US" sz="1400" dirty="0"/>
                        <a:t>7/1</a:t>
                      </a:r>
                    </a:p>
                  </a:txBody>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807239723"/>
              </p:ext>
            </p:extLst>
          </p:nvPr>
        </p:nvGraphicFramePr>
        <p:xfrm>
          <a:off x="9654646" y="3708985"/>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dirty="0"/>
                        <a:t>26</a:t>
                      </a:r>
                    </a:p>
                  </a:txBody>
                  <a:tcPr/>
                </a:tc>
                <a:tc>
                  <a:txBody>
                    <a:bodyPr/>
                    <a:lstStyle/>
                    <a:p>
                      <a:r>
                        <a:rPr lang="en-US" dirty="0"/>
                        <a:t>28</a:t>
                      </a:r>
                    </a:p>
                  </a:txBody>
                  <a:tcPr/>
                </a:tc>
                <a:tc>
                  <a:txBody>
                    <a:bodyPr/>
                    <a:lstStyle/>
                    <a:p>
                      <a:r>
                        <a:rPr lang="en-US" dirty="0"/>
                        <a:t>30</a:t>
                      </a:r>
                    </a:p>
                  </a:txBody>
                  <a:tcPr/>
                </a:tc>
                <a:tc>
                  <a:txBody>
                    <a:bodyPr/>
                    <a:lstStyle/>
                    <a:p>
                      <a:r>
                        <a:rPr lang="en-US" dirty="0"/>
                        <a:t>32</a:t>
                      </a:r>
                    </a:p>
                  </a:txBody>
                  <a:tcPr/>
                </a:tc>
                <a:tc>
                  <a:txBody>
                    <a:bodyPr/>
                    <a:lstStyle/>
                    <a:p>
                      <a:endParaRPr lang="en-US"/>
                    </a:p>
                  </a:txBody>
                  <a:tcPr/>
                </a:tc>
                <a:extLst>
                  <a:ext uri="{0D108BD9-81ED-4DB2-BD59-A6C34878D82A}">
                    <a16:rowId xmlns:a16="http://schemas.microsoft.com/office/drawing/2014/main" val="10000"/>
                  </a:ext>
                </a:extLst>
              </a:tr>
              <a:tr h="285457">
                <a:tc>
                  <a:txBody>
                    <a:bodyPr/>
                    <a:lstStyle/>
                    <a:p>
                      <a:r>
                        <a:rPr lang="en-US" sz="1400" dirty="0"/>
                        <a:t>8/2</a:t>
                      </a:r>
                    </a:p>
                  </a:txBody>
                  <a:tcPr/>
                </a:tc>
                <a:tc>
                  <a:txBody>
                    <a:bodyPr/>
                    <a:lstStyle/>
                    <a:p>
                      <a:r>
                        <a:rPr lang="en-US" sz="1400" dirty="0"/>
                        <a:t>8/1</a:t>
                      </a:r>
                    </a:p>
                  </a:txBody>
                  <a:tcPr/>
                </a:tc>
                <a:tc>
                  <a:txBody>
                    <a:bodyPr/>
                    <a:lstStyle/>
                    <a:p>
                      <a:r>
                        <a:rPr lang="en-US" sz="1400" dirty="0"/>
                        <a:t>5/2</a:t>
                      </a:r>
                    </a:p>
                  </a:txBody>
                  <a:tcPr/>
                </a:tc>
                <a:tc>
                  <a:txBody>
                    <a:bodyPr/>
                    <a:lstStyle/>
                    <a:p>
                      <a:r>
                        <a:rPr lang="en-US" sz="1400" dirty="0"/>
                        <a:t>3/1</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75875661"/>
              </p:ext>
            </p:extLst>
          </p:nvPr>
        </p:nvGraphicFramePr>
        <p:xfrm>
          <a:off x="5189266" y="1924737"/>
          <a:ext cx="2190480" cy="365760"/>
        </p:xfrm>
        <a:graphic>
          <a:graphicData uri="http://schemas.openxmlformats.org/drawingml/2006/table">
            <a:tbl>
              <a:tblPr firstRow="1" bandRow="1">
                <a:tableStyleId>{5C22544A-7EE6-4342-B048-85BDC9FD1C3A}</a:tableStyleId>
              </a:tblPr>
              <a:tblGrid>
                <a:gridCol w="438096">
                  <a:extLst>
                    <a:ext uri="{9D8B030D-6E8A-4147-A177-3AD203B41FA5}">
                      <a16:colId xmlns:a16="http://schemas.microsoft.com/office/drawing/2014/main" val="20000"/>
                    </a:ext>
                  </a:extLst>
                </a:gridCol>
                <a:gridCol w="438096">
                  <a:extLst>
                    <a:ext uri="{9D8B030D-6E8A-4147-A177-3AD203B41FA5}">
                      <a16:colId xmlns:a16="http://schemas.microsoft.com/office/drawing/2014/main" val="20001"/>
                    </a:ext>
                  </a:extLst>
                </a:gridCol>
                <a:gridCol w="438096">
                  <a:extLst>
                    <a:ext uri="{9D8B030D-6E8A-4147-A177-3AD203B41FA5}">
                      <a16:colId xmlns:a16="http://schemas.microsoft.com/office/drawing/2014/main" val="20002"/>
                    </a:ext>
                  </a:extLst>
                </a:gridCol>
                <a:gridCol w="438096">
                  <a:extLst>
                    <a:ext uri="{9D8B030D-6E8A-4147-A177-3AD203B41FA5}">
                      <a16:colId xmlns:a16="http://schemas.microsoft.com/office/drawing/2014/main" val="20003"/>
                    </a:ext>
                  </a:extLst>
                </a:gridCol>
                <a:gridCol w="438096">
                  <a:extLst>
                    <a:ext uri="{9D8B030D-6E8A-4147-A177-3AD203B41FA5}">
                      <a16:colId xmlns:a16="http://schemas.microsoft.com/office/drawing/2014/main" val="20004"/>
                    </a:ext>
                  </a:extLst>
                </a:gridCol>
              </a:tblGrid>
              <a:tr h="328765">
                <a:tc>
                  <a:txBody>
                    <a:bodyPr/>
                    <a:lstStyle/>
                    <a:p>
                      <a:r>
                        <a:rPr lang="en-US" dirty="0"/>
                        <a:t>4</a:t>
                      </a:r>
                    </a:p>
                  </a:txBody>
                  <a:tcPr/>
                </a:tc>
                <a:tc>
                  <a:txBody>
                    <a:bodyPr/>
                    <a:lstStyle/>
                    <a:p>
                      <a:r>
                        <a:rPr lang="en-US" dirty="0"/>
                        <a:t>8</a:t>
                      </a:r>
                    </a:p>
                  </a:txBody>
                  <a:tcPr/>
                </a:tc>
                <a:tc>
                  <a:txBody>
                    <a:bodyPr/>
                    <a:lstStyle/>
                    <a:p>
                      <a:r>
                        <a:rPr lang="en-US" dirty="0"/>
                        <a:t>16</a:t>
                      </a:r>
                    </a:p>
                  </a:txBody>
                  <a:tcPr/>
                </a:tc>
                <a:tc>
                  <a:txBody>
                    <a:bodyPr/>
                    <a:lstStyle/>
                    <a:p>
                      <a:r>
                        <a:rPr lang="en-US" dirty="0"/>
                        <a:t>24</a:t>
                      </a:r>
                    </a:p>
                  </a:txBody>
                  <a:tcPr/>
                </a:tc>
                <a:tc>
                  <a:txBody>
                    <a:bodyPr/>
                    <a:lstStyle/>
                    <a:p>
                      <a:r>
                        <a:rPr lang="en-US" dirty="0"/>
                        <a:t>32</a:t>
                      </a:r>
                    </a:p>
                  </a:txBody>
                  <a:tcPr/>
                </a:tc>
                <a:extLst>
                  <a:ext uri="{0D108BD9-81ED-4DB2-BD59-A6C34878D82A}">
                    <a16:rowId xmlns:a16="http://schemas.microsoft.com/office/drawing/2014/main" val="10000"/>
                  </a:ext>
                </a:extLst>
              </a:tr>
            </a:tbl>
          </a:graphicData>
        </a:graphic>
      </p:graphicFrame>
      <p:cxnSp>
        <p:nvCxnSpPr>
          <p:cNvPr id="8" name="Straight Arrow Connector 7"/>
          <p:cNvCxnSpPr/>
          <p:nvPr/>
        </p:nvCxnSpPr>
        <p:spPr>
          <a:xfrm flipH="1">
            <a:off x="2780778" y="2241276"/>
            <a:ext cx="3049744" cy="14423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189266" y="2285117"/>
            <a:ext cx="1097460" cy="14238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754429" y="2315891"/>
            <a:ext cx="625317" cy="142352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148882" y="2285117"/>
            <a:ext cx="2782694" cy="14238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sp>
        <p:nvSpPr>
          <p:cNvPr id="15" name="TextBox 14"/>
          <p:cNvSpPr txBox="1"/>
          <p:nvPr/>
        </p:nvSpPr>
        <p:spPr>
          <a:xfrm>
            <a:off x="9091327" y="1180936"/>
            <a:ext cx="2100255" cy="369332"/>
          </a:xfrm>
          <a:prstGeom prst="rect">
            <a:avLst/>
          </a:prstGeom>
          <a:noFill/>
        </p:spPr>
        <p:txBody>
          <a:bodyPr wrap="none" rtlCol="0">
            <a:spAutoFit/>
          </a:bodyPr>
          <a:lstStyle/>
          <a:p>
            <a:pPr algn="r" rtl="1"/>
            <a:r>
              <a:rPr lang="he-IL" u="sng" dirty="0">
                <a:solidFill>
                  <a:srgbClr val="FF0000"/>
                </a:solidFill>
              </a:rPr>
              <a:t>הוספת </a:t>
            </a:r>
            <a:r>
              <a:rPr lang="en-US" u="sng" dirty="0">
                <a:solidFill>
                  <a:srgbClr val="FF0000"/>
                </a:solidFill>
              </a:rPr>
              <a:t>5</a:t>
            </a:r>
            <a:r>
              <a:rPr lang="he-IL" u="sng" dirty="0">
                <a:solidFill>
                  <a:srgbClr val="FF0000"/>
                </a:solidFill>
              </a:rPr>
              <a:t> – גורר פיצול</a:t>
            </a:r>
            <a:endParaRPr lang="en-US" u="sng" dirty="0">
              <a:solidFill>
                <a:srgbClr val="FF0000"/>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90836054"/>
              </p:ext>
            </p:extLst>
          </p:nvPr>
        </p:nvGraphicFramePr>
        <p:xfrm>
          <a:off x="2531426" y="3708985"/>
          <a:ext cx="2198545" cy="670560"/>
        </p:xfrm>
        <a:graphic>
          <a:graphicData uri="http://schemas.openxmlformats.org/drawingml/2006/table">
            <a:tbl>
              <a:tblPr firstRow="1" bandRow="1">
                <a:tableStyleId>{5C22544A-7EE6-4342-B048-85BDC9FD1C3A}</a:tableStyleId>
              </a:tblPr>
              <a:tblGrid>
                <a:gridCol w="543714">
                  <a:extLst>
                    <a:ext uri="{9D8B030D-6E8A-4147-A177-3AD203B41FA5}">
                      <a16:colId xmlns:a16="http://schemas.microsoft.com/office/drawing/2014/main" val="20000"/>
                    </a:ext>
                  </a:extLst>
                </a:gridCol>
                <a:gridCol w="507304">
                  <a:extLst>
                    <a:ext uri="{9D8B030D-6E8A-4147-A177-3AD203B41FA5}">
                      <a16:colId xmlns:a16="http://schemas.microsoft.com/office/drawing/2014/main" val="20001"/>
                    </a:ext>
                  </a:extLst>
                </a:gridCol>
                <a:gridCol w="475989">
                  <a:extLst>
                    <a:ext uri="{9D8B030D-6E8A-4147-A177-3AD203B41FA5}">
                      <a16:colId xmlns:a16="http://schemas.microsoft.com/office/drawing/2014/main" val="20002"/>
                    </a:ext>
                  </a:extLst>
                </a:gridCol>
                <a:gridCol w="350729">
                  <a:extLst>
                    <a:ext uri="{9D8B030D-6E8A-4147-A177-3AD203B41FA5}">
                      <a16:colId xmlns:a16="http://schemas.microsoft.com/office/drawing/2014/main" val="20003"/>
                    </a:ext>
                  </a:extLst>
                </a:gridCol>
                <a:gridCol w="320809">
                  <a:extLst>
                    <a:ext uri="{9D8B030D-6E8A-4147-A177-3AD203B41FA5}">
                      <a16:colId xmlns:a16="http://schemas.microsoft.com/office/drawing/2014/main" val="20004"/>
                    </a:ext>
                  </a:extLst>
                </a:gridCol>
              </a:tblGrid>
              <a:tr h="285457">
                <a:tc>
                  <a:txBody>
                    <a:bodyPr/>
                    <a:lstStyle/>
                    <a:p>
                      <a:r>
                        <a:rPr lang="en-US" dirty="0"/>
                        <a:t>5</a:t>
                      </a:r>
                    </a:p>
                  </a:txBody>
                  <a:tcPr/>
                </a:tc>
                <a:tc>
                  <a:txBody>
                    <a:bodyPr/>
                    <a:lstStyle/>
                    <a:p>
                      <a:r>
                        <a:rPr lang="en-US" dirty="0"/>
                        <a:t>6</a:t>
                      </a:r>
                    </a:p>
                  </a:txBody>
                  <a:tcPr/>
                </a:tc>
                <a:tc>
                  <a:txBody>
                    <a:bodyPr/>
                    <a:lstStyle/>
                    <a:p>
                      <a:r>
                        <a:rPr lang="en-US" dirty="0"/>
                        <a:t>8</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285457">
                <a:tc>
                  <a:txBody>
                    <a:bodyPr/>
                    <a:lstStyle/>
                    <a:p>
                      <a:r>
                        <a:rPr lang="en-US" sz="1400" dirty="0"/>
                        <a:t>10/1</a:t>
                      </a:r>
                    </a:p>
                  </a:txBody>
                  <a:tcPr/>
                </a:tc>
                <a:tc>
                  <a:txBody>
                    <a:bodyPr/>
                    <a:lstStyle/>
                    <a:p>
                      <a:r>
                        <a:rPr lang="en-US" sz="1400" dirty="0"/>
                        <a:t>3/2</a:t>
                      </a:r>
                    </a:p>
                  </a:txBody>
                  <a:tcPr/>
                </a:tc>
                <a:tc>
                  <a:txBody>
                    <a:bodyPr/>
                    <a:lstStyle/>
                    <a:p>
                      <a:r>
                        <a:rPr lang="en-US" sz="1400" dirty="0"/>
                        <a:t>5/1</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cxnSp>
        <p:nvCxnSpPr>
          <p:cNvPr id="21" name="Straight Arrow Connector 20"/>
          <p:cNvCxnSpPr/>
          <p:nvPr/>
        </p:nvCxnSpPr>
        <p:spPr>
          <a:xfrm flipH="1">
            <a:off x="428893" y="2285117"/>
            <a:ext cx="4837565" cy="139847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18" name="תמונה 17"/>
          <p:cNvPicPr>
            <a:picLocks noChangeAspect="1"/>
          </p:cNvPicPr>
          <p:nvPr/>
        </p:nvPicPr>
        <p:blipFill>
          <a:blip r:embed="rId2"/>
          <a:stretch>
            <a:fillRect/>
          </a:stretch>
        </p:blipFill>
        <p:spPr>
          <a:xfrm>
            <a:off x="3875572" y="5882108"/>
            <a:ext cx="7959025" cy="616751"/>
          </a:xfrm>
          <a:prstGeom prst="rect">
            <a:avLst/>
          </a:prstGeom>
        </p:spPr>
      </p:pic>
      <p:pic>
        <p:nvPicPr>
          <p:cNvPr id="19" name="תמונה 18"/>
          <p:cNvPicPr>
            <a:picLocks noChangeAspect="1"/>
          </p:cNvPicPr>
          <p:nvPr/>
        </p:nvPicPr>
        <p:blipFill>
          <a:blip r:embed="rId3"/>
          <a:stretch>
            <a:fillRect/>
          </a:stretch>
        </p:blipFill>
        <p:spPr>
          <a:xfrm>
            <a:off x="3854246" y="5296815"/>
            <a:ext cx="7980351" cy="644285"/>
          </a:xfrm>
          <a:prstGeom prst="rect">
            <a:avLst/>
          </a:prstGeom>
        </p:spPr>
      </p:pic>
    </p:spTree>
    <p:extLst>
      <p:ext uri="{BB962C8B-B14F-4D97-AF65-F5344CB8AC3E}">
        <p14:creationId xmlns:p14="http://schemas.microsoft.com/office/powerpoint/2010/main" val="887761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graphicFrame>
        <p:nvGraphicFramePr>
          <p:cNvPr id="3" name="Table 2"/>
          <p:cNvGraphicFramePr>
            <a:graphicFrameLocks noGrp="1"/>
          </p:cNvGraphicFramePr>
          <p:nvPr/>
        </p:nvGraphicFramePr>
        <p:xfrm>
          <a:off x="110541" y="1540696"/>
          <a:ext cx="1110747" cy="4886027"/>
        </p:xfrm>
        <a:graphic>
          <a:graphicData uri="http://schemas.openxmlformats.org/drawingml/2006/table">
            <a:tbl>
              <a:tblPr firstRow="1" firstCol="1" lastRow="1" lastCol="1" bandRow="1" bandCol="1">
                <a:tableStyleId>{5940675A-B579-460E-94D1-54222C63F5DA}</a:tableStyleId>
              </a:tblPr>
              <a:tblGrid>
                <a:gridCol w="415553">
                  <a:extLst>
                    <a:ext uri="{9D8B030D-6E8A-4147-A177-3AD203B41FA5}">
                      <a16:colId xmlns:a16="http://schemas.microsoft.com/office/drawing/2014/main" val="20000"/>
                    </a:ext>
                  </a:extLst>
                </a:gridCol>
                <a:gridCol w="695194">
                  <a:extLst>
                    <a:ext uri="{9D8B030D-6E8A-4147-A177-3AD203B41FA5}">
                      <a16:colId xmlns:a16="http://schemas.microsoft.com/office/drawing/2014/main" val="20001"/>
                    </a:ext>
                  </a:extLst>
                </a:gridCol>
              </a:tblGrid>
              <a:tr h="711995">
                <a:tc>
                  <a:txBody>
                    <a:bodyPr/>
                    <a:lstStyle/>
                    <a:p>
                      <a:pPr algn="ctr" rtl="1" fontAlgn="ctr"/>
                      <a:r>
                        <a:rPr lang="he-IL" sz="1000" u="none" strike="noStrike" dirty="0">
                          <a:effectLst/>
                        </a:rPr>
                        <a:t>קוד כנס (מפתח)</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tc>
                  <a:txBody>
                    <a:bodyPr/>
                    <a:lstStyle/>
                    <a:p>
                      <a:pPr algn="ctr" rtl="1" fontAlgn="ctr"/>
                      <a:r>
                        <a:rPr lang="he-IL" sz="1000" u="none" strike="noStrike" dirty="0">
                          <a:effectLst/>
                        </a:rPr>
                        <a:t>שם המרצה בכנס</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extLst>
                  <a:ext uri="{0D108BD9-81ED-4DB2-BD59-A6C34878D82A}">
                    <a16:rowId xmlns:a16="http://schemas.microsoft.com/office/drawing/2014/main" val="10000"/>
                  </a:ext>
                </a:extLst>
              </a:tr>
              <a:tr h="260877">
                <a:tc>
                  <a:txBody>
                    <a:bodyPr/>
                    <a:lstStyle/>
                    <a:p>
                      <a:pPr algn="ctr" rtl="1" fontAlgn="ctr"/>
                      <a:r>
                        <a:rPr lang="en-US" sz="1000" b="1" u="none" strike="noStrike">
                          <a:effectLst/>
                        </a:rPr>
                        <a:t>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דוד</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1"/>
                  </a:ext>
                </a:extLst>
              </a:tr>
              <a:tr h="260877">
                <a:tc>
                  <a:txBody>
                    <a:bodyPr/>
                    <a:lstStyle/>
                    <a:p>
                      <a:pPr algn="ctr" rtl="1" fontAlgn="ctr"/>
                      <a:r>
                        <a:rPr lang="en-US" sz="1000" b="1" u="none" strike="noStrike">
                          <a:effectLst/>
                        </a:rPr>
                        <a:t>20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2"/>
                  </a:ext>
                </a:extLst>
              </a:tr>
              <a:tr h="260877">
                <a:tc>
                  <a:txBody>
                    <a:bodyPr/>
                    <a:lstStyle/>
                    <a:p>
                      <a:pPr algn="ctr" rtl="1" fontAlgn="ctr"/>
                      <a:r>
                        <a:rPr lang="en-US" sz="1000" b="1" u="none" strike="noStrike">
                          <a:effectLst/>
                        </a:rPr>
                        <a:t>22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דוד</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3"/>
                  </a:ext>
                </a:extLst>
              </a:tr>
              <a:tr h="260877">
                <a:tc>
                  <a:txBody>
                    <a:bodyPr/>
                    <a:lstStyle/>
                    <a:p>
                      <a:pPr algn="ctr" rtl="1" fontAlgn="ctr"/>
                      <a:r>
                        <a:rPr lang="en-US" sz="1000" b="1" u="none" strike="noStrike">
                          <a:effectLst/>
                        </a:rPr>
                        <a:t>28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4"/>
                  </a:ext>
                </a:extLst>
              </a:tr>
              <a:tr h="260877">
                <a:tc>
                  <a:txBody>
                    <a:bodyPr/>
                    <a:lstStyle/>
                    <a:p>
                      <a:pPr algn="ctr" rtl="1" fontAlgn="ctr"/>
                      <a:r>
                        <a:rPr lang="en-US" sz="1000" b="1" u="none" strike="noStrike">
                          <a:effectLst/>
                        </a:rPr>
                        <a:t>32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5"/>
                  </a:ext>
                </a:extLst>
              </a:tr>
              <a:tr h="260877">
                <a:tc>
                  <a:txBody>
                    <a:bodyPr/>
                    <a:lstStyle/>
                    <a:p>
                      <a:pPr algn="ctr" rtl="1" fontAlgn="ctr"/>
                      <a:r>
                        <a:rPr lang="en-US" sz="1000" b="1" u="none" strike="noStrike">
                          <a:effectLst/>
                        </a:rPr>
                        <a:t>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6"/>
                  </a:ext>
                </a:extLst>
              </a:tr>
              <a:tr h="260877">
                <a:tc>
                  <a:txBody>
                    <a:bodyPr/>
                    <a:lstStyle/>
                    <a:p>
                      <a:pPr algn="ctr" rtl="1" fontAlgn="ctr"/>
                      <a:r>
                        <a:rPr lang="en-US" sz="1000" b="1" u="none" strike="noStrike">
                          <a:effectLst/>
                        </a:rPr>
                        <a:t>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7"/>
                  </a:ext>
                </a:extLst>
              </a:tr>
              <a:tr h="260877">
                <a:tc>
                  <a:txBody>
                    <a:bodyPr/>
                    <a:lstStyle/>
                    <a:p>
                      <a:pPr algn="ctr" rtl="1" fontAlgn="ctr"/>
                      <a:r>
                        <a:rPr lang="en-US" sz="1000" b="1" u="none" strike="noStrike">
                          <a:effectLst/>
                        </a:rPr>
                        <a:t>10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8"/>
                  </a:ext>
                </a:extLst>
              </a:tr>
              <a:tr h="260877">
                <a:tc>
                  <a:txBody>
                    <a:bodyPr/>
                    <a:lstStyle/>
                    <a:p>
                      <a:pPr algn="ctr" rtl="1" fontAlgn="ctr"/>
                      <a:r>
                        <a:rPr lang="en-US" sz="1000" b="1" u="none" strike="noStrike">
                          <a:effectLst/>
                        </a:rPr>
                        <a:t>18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9"/>
                  </a:ext>
                </a:extLst>
              </a:tr>
              <a:tr h="260877">
                <a:tc>
                  <a:txBody>
                    <a:bodyPr/>
                    <a:lstStyle/>
                    <a:p>
                      <a:pPr algn="ctr" rtl="1" fontAlgn="ctr"/>
                      <a:r>
                        <a:rPr lang="en-US" sz="1000" b="1" u="none" strike="noStrike">
                          <a:effectLst/>
                        </a:rPr>
                        <a:t>30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0"/>
                  </a:ext>
                </a:extLst>
              </a:tr>
              <a:tr h="260877">
                <a:tc>
                  <a:txBody>
                    <a:bodyPr/>
                    <a:lstStyle/>
                    <a:p>
                      <a:pPr algn="ctr" rtl="1" fontAlgn="ctr"/>
                      <a:r>
                        <a:rPr lang="en-US" sz="1000" b="1" u="none" strike="noStrike">
                          <a:effectLst/>
                        </a:rPr>
                        <a:t>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מירית</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1"/>
                  </a:ext>
                </a:extLst>
              </a:tr>
              <a:tr h="260877">
                <a:tc>
                  <a:txBody>
                    <a:bodyPr/>
                    <a:lstStyle/>
                    <a:p>
                      <a:pPr algn="ctr" rtl="1" fontAlgn="ctr"/>
                      <a:r>
                        <a:rPr lang="en-US" sz="1000" b="1" u="none" strike="noStrike">
                          <a:effectLst/>
                        </a:rPr>
                        <a:t>14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מירית</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2"/>
                  </a:ext>
                </a:extLst>
              </a:tr>
              <a:tr h="260877">
                <a:tc>
                  <a:txBody>
                    <a:bodyPr/>
                    <a:lstStyle/>
                    <a:p>
                      <a:pPr algn="ctr" rtl="1" fontAlgn="ctr"/>
                      <a:r>
                        <a:rPr lang="en-US" sz="1000" b="1" u="none" strike="noStrike">
                          <a:effectLst/>
                        </a:rPr>
                        <a:t>26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מירית</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3"/>
                  </a:ext>
                </a:extLst>
              </a:tr>
              <a:tr h="260877">
                <a:tc>
                  <a:txBody>
                    <a:bodyPr/>
                    <a:lstStyle/>
                    <a:p>
                      <a:pPr algn="ctr" rtl="1" fontAlgn="ctr"/>
                      <a:r>
                        <a:rPr lang="en-US" sz="1000" b="1" u="none" strike="noStrike">
                          <a:effectLst/>
                        </a:rPr>
                        <a:t>12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רני</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4"/>
                  </a:ext>
                </a:extLst>
              </a:tr>
              <a:tr h="260877">
                <a:tc>
                  <a:txBody>
                    <a:bodyPr/>
                    <a:lstStyle/>
                    <a:p>
                      <a:pPr algn="ctr" rtl="1" fontAlgn="ctr"/>
                      <a:r>
                        <a:rPr lang="en-US" sz="1000" b="1" u="none" strike="noStrike">
                          <a:effectLst/>
                        </a:rPr>
                        <a:t>16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רני</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5"/>
                  </a:ext>
                </a:extLst>
              </a:tr>
              <a:tr h="260877">
                <a:tc>
                  <a:txBody>
                    <a:bodyPr/>
                    <a:lstStyle/>
                    <a:p>
                      <a:pPr algn="ctr" rtl="1" fontAlgn="ctr"/>
                      <a:r>
                        <a:rPr lang="en-US" sz="1000" b="1" u="none" strike="noStrike">
                          <a:effectLst/>
                        </a:rPr>
                        <a:t>24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רני</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6"/>
                  </a:ext>
                </a:extLst>
              </a:tr>
            </a:tbl>
          </a:graphicData>
        </a:graphic>
      </p:graphicFrame>
      <p:sp>
        <p:nvSpPr>
          <p:cNvPr id="19" name="TextBox 18"/>
          <p:cNvSpPr txBox="1"/>
          <p:nvPr/>
        </p:nvSpPr>
        <p:spPr>
          <a:xfrm>
            <a:off x="-82047" y="1003875"/>
            <a:ext cx="1495922" cy="461665"/>
          </a:xfrm>
          <a:prstGeom prst="rect">
            <a:avLst/>
          </a:prstGeom>
          <a:noFill/>
        </p:spPr>
        <p:txBody>
          <a:bodyPr wrap="none" rtlCol="0">
            <a:spAutoFit/>
          </a:bodyPr>
          <a:lstStyle/>
          <a:p>
            <a:pPr algn="r" rtl="1"/>
            <a:r>
              <a:rPr lang="he-IL" sz="1200" dirty="0"/>
              <a:t>קובץ הופכי שם מרצה </a:t>
            </a:r>
          </a:p>
          <a:p>
            <a:pPr algn="ctr" rtl="1"/>
            <a:r>
              <a:rPr lang="he-IL" sz="1200" dirty="0"/>
              <a:t>בצורה טבלאית</a:t>
            </a:r>
            <a:endParaRPr lang="en-US" sz="1200" dirty="0"/>
          </a:p>
        </p:txBody>
      </p:sp>
      <p:graphicFrame>
        <p:nvGraphicFramePr>
          <p:cNvPr id="13" name="Table 12"/>
          <p:cNvGraphicFramePr>
            <a:graphicFrameLocks noGrp="1"/>
          </p:cNvGraphicFramePr>
          <p:nvPr/>
        </p:nvGraphicFramePr>
        <p:xfrm>
          <a:off x="6569999" y="4064323"/>
          <a:ext cx="2574000" cy="914400"/>
        </p:xfrm>
        <a:graphic>
          <a:graphicData uri="http://schemas.openxmlformats.org/drawingml/2006/table">
            <a:tbl>
              <a:tblPr firstRow="1" bandRow="1">
                <a:tableStyleId>{5C22544A-7EE6-4342-B048-85BDC9FD1C3A}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379440">
                  <a:extLst>
                    <a:ext uri="{9D8B030D-6E8A-4147-A177-3AD203B41FA5}">
                      <a16:colId xmlns:a16="http://schemas.microsoft.com/office/drawing/2014/main" val="20004"/>
                    </a:ext>
                  </a:extLst>
                </a:gridCol>
              </a:tblGrid>
              <a:tr h="267415">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r>
                        <a:rPr lang="he-IL" sz="1200" b="0" dirty="0"/>
                        <a:t>מירית</a:t>
                      </a:r>
                      <a:endParaRPr lang="en-US" sz="1200" b="0" dirty="0"/>
                    </a:p>
                  </a:txBody>
                  <a:tcPr/>
                </a:tc>
                <a:tc>
                  <a:txBody>
                    <a:bodyPr/>
                    <a:lstStyle/>
                    <a:p>
                      <a:r>
                        <a:rPr lang="he-IL" sz="1200" b="0" dirty="0"/>
                        <a:t>מירית</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18</a:t>
                      </a:r>
                    </a:p>
                  </a:txBody>
                  <a:tcPr/>
                </a:tc>
                <a:tc>
                  <a:txBody>
                    <a:bodyPr/>
                    <a:lstStyle/>
                    <a:p>
                      <a:r>
                        <a:rPr lang="en-US" sz="1400" dirty="0"/>
                        <a:t>30</a:t>
                      </a:r>
                    </a:p>
                  </a:txBody>
                  <a:tcPr/>
                </a:tc>
                <a:tc>
                  <a:txBody>
                    <a:bodyPr/>
                    <a:lstStyle/>
                    <a:p>
                      <a:r>
                        <a:rPr lang="en-US" sz="1400" dirty="0"/>
                        <a:t>6</a:t>
                      </a:r>
                    </a:p>
                  </a:txBody>
                  <a:tcPr/>
                </a:tc>
                <a:tc>
                  <a:txBody>
                    <a:bodyPr/>
                    <a:lstStyle/>
                    <a:p>
                      <a:r>
                        <a:rPr lang="en-US" sz="1400" dirty="0"/>
                        <a:t>14</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6/1</a:t>
                      </a:r>
                    </a:p>
                  </a:txBody>
                  <a:tcPr/>
                </a:tc>
                <a:tc>
                  <a:txBody>
                    <a:bodyPr/>
                    <a:lstStyle/>
                    <a:p>
                      <a:r>
                        <a:rPr lang="en-US" sz="1400" dirty="0"/>
                        <a:t>5/2</a:t>
                      </a:r>
                    </a:p>
                  </a:txBody>
                  <a:tcPr/>
                </a:tc>
                <a:tc>
                  <a:txBody>
                    <a:bodyPr/>
                    <a:lstStyle/>
                    <a:p>
                      <a:r>
                        <a:rPr lang="en-US" sz="1400" dirty="0"/>
                        <a:t>3/2</a:t>
                      </a:r>
                    </a:p>
                  </a:txBody>
                  <a:tcPr/>
                </a:tc>
                <a:tc>
                  <a:txBody>
                    <a:bodyPr/>
                    <a:lstStyle/>
                    <a:p>
                      <a:r>
                        <a:rPr lang="en-US" sz="1400" dirty="0"/>
                        <a:t>6/2</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1340383" y="4064323"/>
          <a:ext cx="2329745" cy="914400"/>
        </p:xfrm>
        <a:graphic>
          <a:graphicData uri="http://schemas.openxmlformats.org/drawingml/2006/table">
            <a:tbl>
              <a:tblPr firstRow="1" bandRow="1">
                <a:tableStyleId>{5C22544A-7EE6-4342-B048-85BDC9FD1C3A}</a:tableStyleId>
              </a:tblPr>
              <a:tblGrid>
                <a:gridCol w="465949">
                  <a:extLst>
                    <a:ext uri="{9D8B030D-6E8A-4147-A177-3AD203B41FA5}">
                      <a16:colId xmlns:a16="http://schemas.microsoft.com/office/drawing/2014/main" val="20000"/>
                    </a:ext>
                  </a:extLst>
                </a:gridCol>
                <a:gridCol w="465949">
                  <a:extLst>
                    <a:ext uri="{9D8B030D-6E8A-4147-A177-3AD203B41FA5}">
                      <a16:colId xmlns:a16="http://schemas.microsoft.com/office/drawing/2014/main" val="20001"/>
                    </a:ext>
                  </a:extLst>
                </a:gridCol>
                <a:gridCol w="465949">
                  <a:extLst>
                    <a:ext uri="{9D8B030D-6E8A-4147-A177-3AD203B41FA5}">
                      <a16:colId xmlns:a16="http://schemas.microsoft.com/office/drawing/2014/main" val="20002"/>
                    </a:ext>
                  </a:extLst>
                </a:gridCol>
                <a:gridCol w="465949">
                  <a:extLst>
                    <a:ext uri="{9D8B030D-6E8A-4147-A177-3AD203B41FA5}">
                      <a16:colId xmlns:a16="http://schemas.microsoft.com/office/drawing/2014/main" val="20003"/>
                    </a:ext>
                  </a:extLst>
                </a:gridCol>
                <a:gridCol w="465949">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8</a:t>
                      </a:r>
                    </a:p>
                  </a:txBody>
                  <a:tcPr/>
                </a:tc>
                <a:tc>
                  <a:txBody>
                    <a:bodyPr/>
                    <a:lstStyle/>
                    <a:p>
                      <a:r>
                        <a:rPr lang="en-US" sz="1400" dirty="0"/>
                        <a:t>20</a:t>
                      </a:r>
                    </a:p>
                  </a:txBody>
                  <a:tcPr/>
                </a:tc>
                <a:tc>
                  <a:txBody>
                    <a:bodyPr/>
                    <a:lstStyle/>
                    <a:p>
                      <a:r>
                        <a:rPr lang="en-US" sz="1400" dirty="0"/>
                        <a:t>22</a:t>
                      </a:r>
                    </a:p>
                  </a:txBody>
                  <a:tcPr/>
                </a:tc>
                <a:tc>
                  <a:txBody>
                    <a:bodyPr/>
                    <a:lstStyle/>
                    <a:p>
                      <a:r>
                        <a:rPr lang="en-US" sz="1400" dirty="0"/>
                        <a:t>28</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5/1</a:t>
                      </a:r>
                    </a:p>
                  </a:txBody>
                  <a:tcPr/>
                </a:tc>
                <a:tc>
                  <a:txBody>
                    <a:bodyPr/>
                    <a:lstStyle/>
                    <a:p>
                      <a:r>
                        <a:rPr lang="en-US" sz="1400" dirty="0"/>
                        <a:t>2/2</a:t>
                      </a:r>
                    </a:p>
                  </a:txBody>
                  <a:tcPr/>
                </a:tc>
                <a:tc>
                  <a:txBody>
                    <a:bodyPr/>
                    <a:lstStyle/>
                    <a:p>
                      <a:r>
                        <a:rPr lang="en-US" sz="1400" dirty="0"/>
                        <a:t>1/1</a:t>
                      </a:r>
                    </a:p>
                  </a:txBody>
                  <a:tcPr/>
                </a:tc>
                <a:tc>
                  <a:txBody>
                    <a:bodyPr/>
                    <a:lstStyle/>
                    <a:p>
                      <a:r>
                        <a:rPr lang="en-US" sz="1400" dirty="0"/>
                        <a:t>8/1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nvGraphicFramePr>
        <p:xfrm>
          <a:off x="3958324" y="4064323"/>
          <a:ext cx="2323479" cy="914400"/>
        </p:xfrm>
        <a:graphic>
          <a:graphicData uri="http://schemas.openxmlformats.org/drawingml/2006/table">
            <a:tbl>
              <a:tblPr firstRow="1" bandRow="1">
                <a:tableStyleId>{5C22544A-7EE6-4342-B048-85BDC9FD1C3A}</a:tableStyleId>
              </a:tblPr>
              <a:tblGrid>
                <a:gridCol w="477222">
                  <a:extLst>
                    <a:ext uri="{9D8B030D-6E8A-4147-A177-3AD203B41FA5}">
                      <a16:colId xmlns:a16="http://schemas.microsoft.com/office/drawing/2014/main" val="20000"/>
                    </a:ext>
                  </a:extLst>
                </a:gridCol>
                <a:gridCol w="477222">
                  <a:extLst>
                    <a:ext uri="{9D8B030D-6E8A-4147-A177-3AD203B41FA5}">
                      <a16:colId xmlns:a16="http://schemas.microsoft.com/office/drawing/2014/main" val="20001"/>
                    </a:ext>
                  </a:extLst>
                </a:gridCol>
                <a:gridCol w="477222">
                  <a:extLst>
                    <a:ext uri="{9D8B030D-6E8A-4147-A177-3AD203B41FA5}">
                      <a16:colId xmlns:a16="http://schemas.microsoft.com/office/drawing/2014/main" val="20002"/>
                    </a:ext>
                  </a:extLst>
                </a:gridCol>
                <a:gridCol w="477222">
                  <a:extLst>
                    <a:ext uri="{9D8B030D-6E8A-4147-A177-3AD203B41FA5}">
                      <a16:colId xmlns:a16="http://schemas.microsoft.com/office/drawing/2014/main" val="20003"/>
                    </a:ext>
                  </a:extLst>
                </a:gridCol>
                <a:gridCol w="414591">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32</a:t>
                      </a:r>
                    </a:p>
                  </a:txBody>
                  <a:tcPr/>
                </a:tc>
                <a:tc>
                  <a:txBody>
                    <a:bodyPr/>
                    <a:lstStyle/>
                    <a:p>
                      <a:r>
                        <a:rPr lang="en-US" sz="1400" dirty="0"/>
                        <a:t>2</a:t>
                      </a:r>
                    </a:p>
                  </a:txBody>
                  <a:tcPr/>
                </a:tc>
                <a:tc>
                  <a:txBody>
                    <a:bodyPr/>
                    <a:lstStyle/>
                    <a:p>
                      <a:r>
                        <a:rPr lang="en-US" sz="1400" dirty="0"/>
                        <a:t>4</a:t>
                      </a:r>
                    </a:p>
                  </a:txBody>
                  <a:tcPr/>
                </a:tc>
                <a:tc>
                  <a:txBody>
                    <a:bodyPr/>
                    <a:lstStyle/>
                    <a:p>
                      <a:r>
                        <a:rPr lang="en-US" sz="1400" dirty="0"/>
                        <a:t>10</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3/1</a:t>
                      </a:r>
                    </a:p>
                  </a:txBody>
                  <a:tcPr/>
                </a:tc>
                <a:tc>
                  <a:txBody>
                    <a:bodyPr/>
                    <a:lstStyle/>
                    <a:p>
                      <a:r>
                        <a:rPr lang="en-US" sz="1400" dirty="0"/>
                        <a:t>4/1</a:t>
                      </a:r>
                    </a:p>
                  </a:txBody>
                  <a:tcPr/>
                </a:tc>
                <a:tc>
                  <a:txBody>
                    <a:bodyPr/>
                    <a:lstStyle/>
                    <a:p>
                      <a:r>
                        <a:rPr lang="en-US" sz="1400" dirty="0"/>
                        <a:t>4/2</a:t>
                      </a:r>
                    </a:p>
                  </a:txBody>
                  <a:tcPr/>
                </a:tc>
                <a:tc>
                  <a:txBody>
                    <a:bodyPr/>
                    <a:lstStyle/>
                    <a:p>
                      <a:r>
                        <a:rPr lang="en-US" sz="1400" dirty="0"/>
                        <a:t>2/1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20" name="Table 19"/>
          <p:cNvGraphicFramePr>
            <a:graphicFrameLocks noGrp="1"/>
          </p:cNvGraphicFramePr>
          <p:nvPr/>
        </p:nvGraphicFramePr>
        <p:xfrm>
          <a:off x="9429238" y="4064323"/>
          <a:ext cx="2530162" cy="914400"/>
        </p:xfrm>
        <a:graphic>
          <a:graphicData uri="http://schemas.openxmlformats.org/drawingml/2006/table">
            <a:tbl>
              <a:tblPr firstRow="1" bandRow="1">
                <a:tableStyleId>{5C22544A-7EE6-4342-B048-85BDC9FD1C3A}</a:tableStyleId>
              </a:tblPr>
              <a:tblGrid>
                <a:gridCol w="551126">
                  <a:extLst>
                    <a:ext uri="{9D8B030D-6E8A-4147-A177-3AD203B41FA5}">
                      <a16:colId xmlns:a16="http://schemas.microsoft.com/office/drawing/2014/main" val="20000"/>
                    </a:ext>
                  </a:extLst>
                </a:gridCol>
                <a:gridCol w="551126">
                  <a:extLst>
                    <a:ext uri="{9D8B030D-6E8A-4147-A177-3AD203B41FA5}">
                      <a16:colId xmlns:a16="http://schemas.microsoft.com/office/drawing/2014/main" val="20001"/>
                    </a:ext>
                  </a:extLst>
                </a:gridCol>
                <a:gridCol w="551126">
                  <a:extLst>
                    <a:ext uri="{9D8B030D-6E8A-4147-A177-3AD203B41FA5}">
                      <a16:colId xmlns:a16="http://schemas.microsoft.com/office/drawing/2014/main" val="20002"/>
                    </a:ext>
                  </a:extLst>
                </a:gridCol>
                <a:gridCol w="551126">
                  <a:extLst>
                    <a:ext uri="{9D8B030D-6E8A-4147-A177-3AD203B41FA5}">
                      <a16:colId xmlns:a16="http://schemas.microsoft.com/office/drawing/2014/main" val="20003"/>
                    </a:ext>
                  </a:extLst>
                </a:gridCol>
                <a:gridCol w="325658">
                  <a:extLst>
                    <a:ext uri="{9D8B030D-6E8A-4147-A177-3AD203B41FA5}">
                      <a16:colId xmlns:a16="http://schemas.microsoft.com/office/drawing/2014/main" val="20004"/>
                    </a:ext>
                  </a:extLst>
                </a:gridCol>
              </a:tblGrid>
              <a:tr h="267415">
                <a:tc>
                  <a:txBody>
                    <a:bodyPr/>
                    <a:lstStyle/>
                    <a:p>
                      <a:r>
                        <a:rPr lang="he-IL" sz="1200" b="0" dirty="0"/>
                        <a:t>מירית</a:t>
                      </a:r>
                      <a:endParaRPr lang="en-US" sz="1200" b="0" dirty="0"/>
                    </a:p>
                  </a:txBody>
                  <a:tcPr/>
                </a:tc>
                <a:tc>
                  <a:txBody>
                    <a:bodyPr/>
                    <a:lstStyle/>
                    <a:p>
                      <a:r>
                        <a:rPr lang="he-IL" sz="1200" b="0" dirty="0"/>
                        <a:t>רני</a:t>
                      </a:r>
                      <a:endParaRPr lang="en-US" sz="1200" b="0" dirty="0"/>
                    </a:p>
                  </a:txBody>
                  <a:tcPr/>
                </a:tc>
                <a:tc>
                  <a:txBody>
                    <a:bodyPr/>
                    <a:lstStyle/>
                    <a:p>
                      <a:r>
                        <a:rPr lang="he-IL" sz="1200" b="0" dirty="0"/>
                        <a:t>רני</a:t>
                      </a:r>
                      <a:endParaRPr lang="en-US" sz="1200" b="0" dirty="0"/>
                    </a:p>
                  </a:txBody>
                  <a:tcPr/>
                </a:tc>
                <a:tc>
                  <a:txBody>
                    <a:bodyPr/>
                    <a:lstStyle/>
                    <a:p>
                      <a:r>
                        <a:rPr lang="he-IL" sz="1200" b="0" dirty="0"/>
                        <a:t>רני</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26</a:t>
                      </a:r>
                    </a:p>
                  </a:txBody>
                  <a:tcPr/>
                </a:tc>
                <a:tc>
                  <a:txBody>
                    <a:bodyPr/>
                    <a:lstStyle/>
                    <a:p>
                      <a:r>
                        <a:rPr lang="en-US" sz="1400" dirty="0"/>
                        <a:t>12</a:t>
                      </a:r>
                    </a:p>
                  </a:txBody>
                  <a:tcPr/>
                </a:tc>
                <a:tc>
                  <a:txBody>
                    <a:bodyPr/>
                    <a:lstStyle/>
                    <a:p>
                      <a:r>
                        <a:rPr lang="en-US" sz="1400" dirty="0"/>
                        <a:t>16</a:t>
                      </a:r>
                    </a:p>
                  </a:txBody>
                  <a:tcPr/>
                </a:tc>
                <a:tc>
                  <a:txBody>
                    <a:bodyPr/>
                    <a:lstStyle/>
                    <a:p>
                      <a:r>
                        <a:rPr lang="en-US" sz="1400" dirty="0"/>
                        <a:t>24</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8/2</a:t>
                      </a:r>
                    </a:p>
                  </a:txBody>
                  <a:tcPr/>
                </a:tc>
                <a:tc>
                  <a:txBody>
                    <a:bodyPr/>
                    <a:lstStyle/>
                    <a:p>
                      <a:r>
                        <a:rPr lang="en-US" sz="1400" dirty="0"/>
                        <a:t>7/2</a:t>
                      </a:r>
                    </a:p>
                  </a:txBody>
                  <a:tcPr/>
                </a:tc>
                <a:tc>
                  <a:txBody>
                    <a:bodyPr/>
                    <a:lstStyle/>
                    <a:p>
                      <a:r>
                        <a:rPr lang="en-US" sz="1400" dirty="0"/>
                        <a:t>1/2</a:t>
                      </a:r>
                    </a:p>
                  </a:txBody>
                  <a:tcPr/>
                </a:tc>
                <a:tc>
                  <a:txBody>
                    <a:bodyPr/>
                    <a:lstStyle/>
                    <a:p>
                      <a:r>
                        <a:rPr lang="en-US" sz="1400" dirty="0"/>
                        <a:t>7/1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23" name="Table 22"/>
          <p:cNvGraphicFramePr>
            <a:graphicFrameLocks noGrp="1"/>
          </p:cNvGraphicFramePr>
          <p:nvPr/>
        </p:nvGraphicFramePr>
        <p:xfrm>
          <a:off x="4648995" y="2039300"/>
          <a:ext cx="2730575" cy="609600"/>
        </p:xfrm>
        <a:graphic>
          <a:graphicData uri="http://schemas.openxmlformats.org/drawingml/2006/table">
            <a:tbl>
              <a:tblPr firstRow="1" bandRow="1">
                <a:tableStyleId>{5C22544A-7EE6-4342-B048-85BDC9FD1C3A}</a:tableStyleId>
              </a:tblPr>
              <a:tblGrid>
                <a:gridCol w="546115">
                  <a:extLst>
                    <a:ext uri="{9D8B030D-6E8A-4147-A177-3AD203B41FA5}">
                      <a16:colId xmlns:a16="http://schemas.microsoft.com/office/drawing/2014/main" val="20000"/>
                    </a:ext>
                  </a:extLst>
                </a:gridCol>
                <a:gridCol w="546115">
                  <a:extLst>
                    <a:ext uri="{9D8B030D-6E8A-4147-A177-3AD203B41FA5}">
                      <a16:colId xmlns:a16="http://schemas.microsoft.com/office/drawing/2014/main" val="20001"/>
                    </a:ext>
                  </a:extLst>
                </a:gridCol>
                <a:gridCol w="546115">
                  <a:extLst>
                    <a:ext uri="{9D8B030D-6E8A-4147-A177-3AD203B41FA5}">
                      <a16:colId xmlns:a16="http://schemas.microsoft.com/office/drawing/2014/main" val="20002"/>
                    </a:ext>
                  </a:extLst>
                </a:gridCol>
                <a:gridCol w="546115">
                  <a:extLst>
                    <a:ext uri="{9D8B030D-6E8A-4147-A177-3AD203B41FA5}">
                      <a16:colId xmlns:a16="http://schemas.microsoft.com/office/drawing/2014/main" val="20003"/>
                    </a:ext>
                  </a:extLst>
                </a:gridCol>
                <a:gridCol w="546115">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דינה</a:t>
                      </a:r>
                      <a:endParaRPr lang="en-US" sz="1200" b="0" dirty="0"/>
                    </a:p>
                  </a:txBody>
                  <a:tcPr/>
                </a:tc>
                <a:tc>
                  <a:txBody>
                    <a:bodyPr/>
                    <a:lstStyle/>
                    <a:p>
                      <a:r>
                        <a:rPr lang="he-IL" sz="1200" b="0" dirty="0"/>
                        <a:t>מירית</a:t>
                      </a:r>
                      <a:endParaRPr lang="en-US" sz="1200" b="0" dirty="0"/>
                    </a:p>
                  </a:txBody>
                  <a:tcPr/>
                </a:tc>
                <a:tc>
                  <a:txBody>
                    <a:bodyPr/>
                    <a:lstStyle/>
                    <a:p>
                      <a:r>
                        <a:rPr lang="he-IL" sz="1200" b="0" dirty="0"/>
                        <a:t>רני</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28</a:t>
                      </a:r>
                    </a:p>
                  </a:txBody>
                  <a:tcPr/>
                </a:tc>
                <a:tc>
                  <a:txBody>
                    <a:bodyPr/>
                    <a:lstStyle/>
                    <a:p>
                      <a:r>
                        <a:rPr lang="en-US" sz="1400" dirty="0"/>
                        <a:t>10</a:t>
                      </a:r>
                    </a:p>
                  </a:txBody>
                  <a:tcPr/>
                </a:tc>
                <a:tc>
                  <a:txBody>
                    <a:bodyPr/>
                    <a:lstStyle/>
                    <a:p>
                      <a:r>
                        <a:rPr lang="en-US" sz="1400" dirty="0"/>
                        <a:t>14</a:t>
                      </a:r>
                    </a:p>
                  </a:txBody>
                  <a:tcPr/>
                </a:tc>
                <a:tc>
                  <a:txBody>
                    <a:bodyPr/>
                    <a:lstStyle/>
                    <a:p>
                      <a:r>
                        <a:rPr lang="en-US" sz="1400" dirty="0"/>
                        <a:t>24</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sp>
        <p:nvSpPr>
          <p:cNvPr id="24" name="TextBox 23"/>
          <p:cNvSpPr txBox="1"/>
          <p:nvPr/>
        </p:nvSpPr>
        <p:spPr>
          <a:xfrm>
            <a:off x="1997901" y="5601249"/>
            <a:ext cx="5047989" cy="369332"/>
          </a:xfrm>
          <a:prstGeom prst="rect">
            <a:avLst/>
          </a:prstGeom>
          <a:noFill/>
        </p:spPr>
        <p:txBody>
          <a:bodyPr wrap="square" rtlCol="0">
            <a:spAutoFit/>
          </a:bodyPr>
          <a:lstStyle/>
          <a:p>
            <a:pPr algn="r" rtl="1"/>
            <a:r>
              <a:rPr lang="he-IL" dirty="0">
                <a:solidFill>
                  <a:srgbClr val="FF0000"/>
                </a:solidFill>
              </a:rPr>
              <a:t>מיון משני לפי מפתח ראשי. נכלול מצביע לקובץ הנתונים</a:t>
            </a:r>
            <a:endParaRPr lang="en-US" dirty="0">
              <a:solidFill>
                <a:srgbClr val="FF0000"/>
              </a:solidFill>
            </a:endParaRPr>
          </a:p>
        </p:txBody>
      </p:sp>
      <p:cxnSp>
        <p:nvCxnSpPr>
          <p:cNvPr id="25" name="Straight Arrow Connector 24"/>
          <p:cNvCxnSpPr/>
          <p:nvPr/>
        </p:nvCxnSpPr>
        <p:spPr>
          <a:xfrm flipH="1" flipV="1">
            <a:off x="4321480" y="5166986"/>
            <a:ext cx="655031" cy="43426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323200" y="1180936"/>
            <a:ext cx="2252541" cy="369332"/>
          </a:xfrm>
          <a:prstGeom prst="rect">
            <a:avLst/>
          </a:prstGeom>
          <a:noFill/>
        </p:spPr>
        <p:txBody>
          <a:bodyPr wrap="none" rtlCol="0">
            <a:spAutoFit/>
          </a:bodyPr>
          <a:lstStyle/>
          <a:p>
            <a:pPr algn="r" rtl="1"/>
            <a:r>
              <a:rPr lang="he-IL" dirty="0"/>
              <a:t>קובץ הופכי – שם מרצה</a:t>
            </a:r>
            <a:endParaRPr lang="en-US" dirty="0"/>
          </a:p>
        </p:txBody>
      </p:sp>
      <p:cxnSp>
        <p:nvCxnSpPr>
          <p:cNvPr id="28" name="Straight Arrow Connector 27"/>
          <p:cNvCxnSpPr/>
          <p:nvPr/>
        </p:nvCxnSpPr>
        <p:spPr>
          <a:xfrm flipH="1">
            <a:off x="1647173" y="2648900"/>
            <a:ext cx="332933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171034" y="2661508"/>
            <a:ext cx="1306383" cy="139020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55379" y="2661507"/>
            <a:ext cx="87756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502001" y="2661506"/>
            <a:ext cx="3208602" cy="139020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2125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graphicFrame>
        <p:nvGraphicFramePr>
          <p:cNvPr id="3" name="Table 2"/>
          <p:cNvGraphicFramePr>
            <a:graphicFrameLocks noGrp="1"/>
          </p:cNvGraphicFramePr>
          <p:nvPr/>
        </p:nvGraphicFramePr>
        <p:xfrm>
          <a:off x="110541" y="1540696"/>
          <a:ext cx="1110747" cy="4886027"/>
        </p:xfrm>
        <a:graphic>
          <a:graphicData uri="http://schemas.openxmlformats.org/drawingml/2006/table">
            <a:tbl>
              <a:tblPr firstRow="1" firstCol="1" lastRow="1" lastCol="1" bandRow="1" bandCol="1">
                <a:tableStyleId>{5940675A-B579-460E-94D1-54222C63F5DA}</a:tableStyleId>
              </a:tblPr>
              <a:tblGrid>
                <a:gridCol w="415553">
                  <a:extLst>
                    <a:ext uri="{9D8B030D-6E8A-4147-A177-3AD203B41FA5}">
                      <a16:colId xmlns:a16="http://schemas.microsoft.com/office/drawing/2014/main" val="20000"/>
                    </a:ext>
                  </a:extLst>
                </a:gridCol>
                <a:gridCol w="695194">
                  <a:extLst>
                    <a:ext uri="{9D8B030D-6E8A-4147-A177-3AD203B41FA5}">
                      <a16:colId xmlns:a16="http://schemas.microsoft.com/office/drawing/2014/main" val="20001"/>
                    </a:ext>
                  </a:extLst>
                </a:gridCol>
              </a:tblGrid>
              <a:tr h="711995">
                <a:tc>
                  <a:txBody>
                    <a:bodyPr/>
                    <a:lstStyle/>
                    <a:p>
                      <a:pPr algn="ctr" rtl="1" fontAlgn="ctr"/>
                      <a:r>
                        <a:rPr lang="he-IL" sz="1000" u="none" strike="noStrike" dirty="0">
                          <a:effectLst/>
                        </a:rPr>
                        <a:t>קוד כנס (מפתח)</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tc>
                  <a:txBody>
                    <a:bodyPr/>
                    <a:lstStyle/>
                    <a:p>
                      <a:pPr algn="ctr" rtl="1" fontAlgn="ctr"/>
                      <a:r>
                        <a:rPr lang="he-IL" sz="1000" u="none" strike="noStrike" dirty="0">
                          <a:effectLst/>
                        </a:rPr>
                        <a:t>שם המרצה בכנס</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extLst>
                  <a:ext uri="{0D108BD9-81ED-4DB2-BD59-A6C34878D82A}">
                    <a16:rowId xmlns:a16="http://schemas.microsoft.com/office/drawing/2014/main" val="10000"/>
                  </a:ext>
                </a:extLst>
              </a:tr>
              <a:tr h="260877">
                <a:tc>
                  <a:txBody>
                    <a:bodyPr/>
                    <a:lstStyle/>
                    <a:p>
                      <a:pPr algn="ctr" rtl="1" fontAlgn="ctr"/>
                      <a:r>
                        <a:rPr lang="en-US" sz="1000" b="1" u="none" strike="noStrike">
                          <a:effectLst/>
                        </a:rPr>
                        <a:t>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דוד</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1"/>
                  </a:ext>
                </a:extLst>
              </a:tr>
              <a:tr h="260877">
                <a:tc>
                  <a:txBody>
                    <a:bodyPr/>
                    <a:lstStyle/>
                    <a:p>
                      <a:pPr algn="ctr" rtl="1" fontAlgn="ctr"/>
                      <a:r>
                        <a:rPr lang="en-US" sz="1000" b="1" u="none" strike="noStrike">
                          <a:effectLst/>
                        </a:rPr>
                        <a:t>20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2"/>
                  </a:ext>
                </a:extLst>
              </a:tr>
              <a:tr h="260877">
                <a:tc>
                  <a:txBody>
                    <a:bodyPr/>
                    <a:lstStyle/>
                    <a:p>
                      <a:pPr algn="ctr" rtl="1" fontAlgn="ctr"/>
                      <a:r>
                        <a:rPr lang="en-US" sz="1000" b="1" u="none" strike="noStrike">
                          <a:effectLst/>
                        </a:rPr>
                        <a:t>22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דוד</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3"/>
                  </a:ext>
                </a:extLst>
              </a:tr>
              <a:tr h="260877">
                <a:tc>
                  <a:txBody>
                    <a:bodyPr/>
                    <a:lstStyle/>
                    <a:p>
                      <a:pPr algn="ctr" rtl="1" fontAlgn="ctr"/>
                      <a:r>
                        <a:rPr lang="en-US" sz="1000" b="1" u="none" strike="noStrike">
                          <a:effectLst/>
                        </a:rPr>
                        <a:t>28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4"/>
                  </a:ext>
                </a:extLst>
              </a:tr>
              <a:tr h="260877">
                <a:tc>
                  <a:txBody>
                    <a:bodyPr/>
                    <a:lstStyle/>
                    <a:p>
                      <a:pPr algn="ctr" rtl="1" fontAlgn="ctr"/>
                      <a:r>
                        <a:rPr lang="en-US" sz="1000" b="1" u="none" strike="noStrike">
                          <a:effectLst/>
                        </a:rPr>
                        <a:t>32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5"/>
                  </a:ext>
                </a:extLst>
              </a:tr>
              <a:tr h="260877">
                <a:tc>
                  <a:txBody>
                    <a:bodyPr/>
                    <a:lstStyle/>
                    <a:p>
                      <a:pPr algn="ctr" rtl="1" fontAlgn="ctr"/>
                      <a:r>
                        <a:rPr lang="en-US" sz="1000" b="1" u="none" strike="noStrike">
                          <a:effectLst/>
                        </a:rPr>
                        <a:t>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6"/>
                  </a:ext>
                </a:extLst>
              </a:tr>
              <a:tr h="260877">
                <a:tc>
                  <a:txBody>
                    <a:bodyPr/>
                    <a:lstStyle/>
                    <a:p>
                      <a:pPr algn="ctr" rtl="1" fontAlgn="ctr"/>
                      <a:r>
                        <a:rPr lang="en-US" sz="1000" b="1" u="none" strike="noStrike">
                          <a:effectLst/>
                        </a:rPr>
                        <a:t>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7"/>
                  </a:ext>
                </a:extLst>
              </a:tr>
              <a:tr h="260877">
                <a:tc>
                  <a:txBody>
                    <a:bodyPr/>
                    <a:lstStyle/>
                    <a:p>
                      <a:pPr algn="ctr" rtl="1" fontAlgn="ctr"/>
                      <a:r>
                        <a:rPr lang="en-US" sz="1000" b="1" u="none" strike="noStrike">
                          <a:effectLst/>
                        </a:rPr>
                        <a:t>10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8"/>
                  </a:ext>
                </a:extLst>
              </a:tr>
              <a:tr h="260877">
                <a:tc>
                  <a:txBody>
                    <a:bodyPr/>
                    <a:lstStyle/>
                    <a:p>
                      <a:pPr algn="ctr" rtl="1" fontAlgn="ctr"/>
                      <a:r>
                        <a:rPr lang="en-US" sz="1000" b="1" u="none" strike="noStrike">
                          <a:effectLst/>
                        </a:rPr>
                        <a:t>18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9"/>
                  </a:ext>
                </a:extLst>
              </a:tr>
              <a:tr h="260877">
                <a:tc>
                  <a:txBody>
                    <a:bodyPr/>
                    <a:lstStyle/>
                    <a:p>
                      <a:pPr algn="ctr" rtl="1" fontAlgn="ctr"/>
                      <a:r>
                        <a:rPr lang="en-US" sz="1000" b="1" u="none" strike="noStrike">
                          <a:effectLst/>
                        </a:rPr>
                        <a:t>30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0"/>
                  </a:ext>
                </a:extLst>
              </a:tr>
              <a:tr h="260877">
                <a:tc>
                  <a:txBody>
                    <a:bodyPr/>
                    <a:lstStyle/>
                    <a:p>
                      <a:pPr algn="ctr" rtl="1" fontAlgn="ctr"/>
                      <a:r>
                        <a:rPr lang="en-US" sz="1000" b="1" u="none" strike="noStrike">
                          <a:effectLst/>
                        </a:rPr>
                        <a:t>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מירית</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1"/>
                  </a:ext>
                </a:extLst>
              </a:tr>
              <a:tr h="260877">
                <a:tc>
                  <a:txBody>
                    <a:bodyPr/>
                    <a:lstStyle/>
                    <a:p>
                      <a:pPr algn="ctr" rtl="1" fontAlgn="ctr"/>
                      <a:r>
                        <a:rPr lang="en-US" sz="1000" b="1" u="none" strike="noStrike">
                          <a:effectLst/>
                        </a:rPr>
                        <a:t>14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מירית</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2"/>
                  </a:ext>
                </a:extLst>
              </a:tr>
              <a:tr h="260877">
                <a:tc>
                  <a:txBody>
                    <a:bodyPr/>
                    <a:lstStyle/>
                    <a:p>
                      <a:pPr algn="ctr" rtl="1" fontAlgn="ctr"/>
                      <a:r>
                        <a:rPr lang="en-US" sz="1000" b="1" u="none" strike="noStrike">
                          <a:effectLst/>
                        </a:rPr>
                        <a:t>26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מירית</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3"/>
                  </a:ext>
                </a:extLst>
              </a:tr>
              <a:tr h="260877">
                <a:tc>
                  <a:txBody>
                    <a:bodyPr/>
                    <a:lstStyle/>
                    <a:p>
                      <a:pPr algn="ctr" rtl="1" fontAlgn="ctr"/>
                      <a:r>
                        <a:rPr lang="en-US" sz="1000" b="1" u="none" strike="noStrike">
                          <a:effectLst/>
                        </a:rPr>
                        <a:t>12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רני</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4"/>
                  </a:ext>
                </a:extLst>
              </a:tr>
              <a:tr h="260877">
                <a:tc>
                  <a:txBody>
                    <a:bodyPr/>
                    <a:lstStyle/>
                    <a:p>
                      <a:pPr algn="ctr" rtl="1" fontAlgn="ctr"/>
                      <a:r>
                        <a:rPr lang="en-US" sz="1000" b="1" u="none" strike="noStrike">
                          <a:effectLst/>
                        </a:rPr>
                        <a:t>16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רני</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5"/>
                  </a:ext>
                </a:extLst>
              </a:tr>
              <a:tr h="260877">
                <a:tc>
                  <a:txBody>
                    <a:bodyPr/>
                    <a:lstStyle/>
                    <a:p>
                      <a:pPr algn="ctr" rtl="1" fontAlgn="ctr"/>
                      <a:r>
                        <a:rPr lang="en-US" sz="1000" b="1" u="none" strike="noStrike">
                          <a:effectLst/>
                        </a:rPr>
                        <a:t>24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רני</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6"/>
                  </a:ext>
                </a:extLst>
              </a:tr>
            </a:tbl>
          </a:graphicData>
        </a:graphic>
      </p:graphicFrame>
      <p:sp>
        <p:nvSpPr>
          <p:cNvPr id="19" name="TextBox 18"/>
          <p:cNvSpPr txBox="1"/>
          <p:nvPr/>
        </p:nvSpPr>
        <p:spPr>
          <a:xfrm>
            <a:off x="-82047" y="1003875"/>
            <a:ext cx="1495922" cy="461665"/>
          </a:xfrm>
          <a:prstGeom prst="rect">
            <a:avLst/>
          </a:prstGeom>
          <a:noFill/>
        </p:spPr>
        <p:txBody>
          <a:bodyPr wrap="none" rtlCol="0">
            <a:spAutoFit/>
          </a:bodyPr>
          <a:lstStyle/>
          <a:p>
            <a:pPr algn="r" rtl="1"/>
            <a:r>
              <a:rPr lang="he-IL" sz="1200" dirty="0"/>
              <a:t>קובץ הופכי שם מרצה </a:t>
            </a:r>
          </a:p>
          <a:p>
            <a:pPr algn="ctr" rtl="1"/>
            <a:r>
              <a:rPr lang="he-IL" sz="1200" dirty="0"/>
              <a:t>בצורה טבלאית</a:t>
            </a:r>
            <a:endParaRPr lang="en-US" sz="1200" dirty="0"/>
          </a:p>
        </p:txBody>
      </p:sp>
      <p:graphicFrame>
        <p:nvGraphicFramePr>
          <p:cNvPr id="13" name="Table 12"/>
          <p:cNvGraphicFramePr>
            <a:graphicFrameLocks noGrp="1"/>
          </p:cNvGraphicFramePr>
          <p:nvPr>
            <p:extLst>
              <p:ext uri="{D42A27DB-BD31-4B8C-83A1-F6EECF244321}">
                <p14:modId xmlns:p14="http://schemas.microsoft.com/office/powerpoint/2010/main" val="80577503"/>
              </p:ext>
            </p:extLst>
          </p:nvPr>
        </p:nvGraphicFramePr>
        <p:xfrm>
          <a:off x="6569999" y="3798855"/>
          <a:ext cx="2574000" cy="914400"/>
        </p:xfrm>
        <a:graphic>
          <a:graphicData uri="http://schemas.openxmlformats.org/drawingml/2006/table">
            <a:tbl>
              <a:tblPr firstRow="1" bandRow="1">
                <a:tableStyleId>{5C22544A-7EE6-4342-B048-85BDC9FD1C3A}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379440">
                  <a:extLst>
                    <a:ext uri="{9D8B030D-6E8A-4147-A177-3AD203B41FA5}">
                      <a16:colId xmlns:a16="http://schemas.microsoft.com/office/drawing/2014/main" val="20004"/>
                    </a:ext>
                  </a:extLst>
                </a:gridCol>
              </a:tblGrid>
              <a:tr h="267415">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r>
                        <a:rPr lang="he-IL" sz="1200" b="0" dirty="0"/>
                        <a:t>מירית</a:t>
                      </a:r>
                      <a:endParaRPr lang="en-US" sz="1200" b="0" dirty="0"/>
                    </a:p>
                  </a:txBody>
                  <a:tcPr/>
                </a:tc>
                <a:tc>
                  <a:txBody>
                    <a:bodyPr/>
                    <a:lstStyle/>
                    <a:p>
                      <a:r>
                        <a:rPr lang="he-IL" sz="1200" b="0" dirty="0"/>
                        <a:t>מירית</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18</a:t>
                      </a:r>
                    </a:p>
                  </a:txBody>
                  <a:tcPr/>
                </a:tc>
                <a:tc>
                  <a:txBody>
                    <a:bodyPr/>
                    <a:lstStyle/>
                    <a:p>
                      <a:r>
                        <a:rPr lang="en-US" sz="1400" dirty="0"/>
                        <a:t>30</a:t>
                      </a:r>
                    </a:p>
                  </a:txBody>
                  <a:tcPr/>
                </a:tc>
                <a:tc>
                  <a:txBody>
                    <a:bodyPr/>
                    <a:lstStyle/>
                    <a:p>
                      <a:r>
                        <a:rPr lang="en-US" sz="1400" dirty="0"/>
                        <a:t>6</a:t>
                      </a:r>
                    </a:p>
                  </a:txBody>
                  <a:tcPr/>
                </a:tc>
                <a:tc>
                  <a:txBody>
                    <a:bodyPr/>
                    <a:lstStyle/>
                    <a:p>
                      <a:r>
                        <a:rPr lang="en-US" sz="1400" dirty="0"/>
                        <a:t>14</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6/1</a:t>
                      </a:r>
                    </a:p>
                  </a:txBody>
                  <a:tcPr/>
                </a:tc>
                <a:tc>
                  <a:txBody>
                    <a:bodyPr/>
                    <a:lstStyle/>
                    <a:p>
                      <a:r>
                        <a:rPr lang="en-US" sz="1400" dirty="0"/>
                        <a:t>5/2</a:t>
                      </a:r>
                    </a:p>
                  </a:txBody>
                  <a:tcPr/>
                </a:tc>
                <a:tc>
                  <a:txBody>
                    <a:bodyPr/>
                    <a:lstStyle/>
                    <a:p>
                      <a:r>
                        <a:rPr lang="en-US" sz="1400" dirty="0"/>
                        <a:t>3/2</a:t>
                      </a:r>
                    </a:p>
                  </a:txBody>
                  <a:tcPr/>
                </a:tc>
                <a:tc>
                  <a:txBody>
                    <a:bodyPr/>
                    <a:lstStyle/>
                    <a:p>
                      <a:r>
                        <a:rPr lang="en-US" sz="1400" dirty="0"/>
                        <a:t>6/2</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744890686"/>
              </p:ext>
            </p:extLst>
          </p:nvPr>
        </p:nvGraphicFramePr>
        <p:xfrm>
          <a:off x="1340383" y="3843099"/>
          <a:ext cx="2329745" cy="914400"/>
        </p:xfrm>
        <a:graphic>
          <a:graphicData uri="http://schemas.openxmlformats.org/drawingml/2006/table">
            <a:tbl>
              <a:tblPr firstRow="1" bandRow="1">
                <a:tableStyleId>{5C22544A-7EE6-4342-B048-85BDC9FD1C3A}</a:tableStyleId>
              </a:tblPr>
              <a:tblGrid>
                <a:gridCol w="465949">
                  <a:extLst>
                    <a:ext uri="{9D8B030D-6E8A-4147-A177-3AD203B41FA5}">
                      <a16:colId xmlns:a16="http://schemas.microsoft.com/office/drawing/2014/main" val="20000"/>
                    </a:ext>
                  </a:extLst>
                </a:gridCol>
                <a:gridCol w="465949">
                  <a:extLst>
                    <a:ext uri="{9D8B030D-6E8A-4147-A177-3AD203B41FA5}">
                      <a16:colId xmlns:a16="http://schemas.microsoft.com/office/drawing/2014/main" val="20001"/>
                    </a:ext>
                  </a:extLst>
                </a:gridCol>
                <a:gridCol w="465949">
                  <a:extLst>
                    <a:ext uri="{9D8B030D-6E8A-4147-A177-3AD203B41FA5}">
                      <a16:colId xmlns:a16="http://schemas.microsoft.com/office/drawing/2014/main" val="20002"/>
                    </a:ext>
                  </a:extLst>
                </a:gridCol>
                <a:gridCol w="465949">
                  <a:extLst>
                    <a:ext uri="{9D8B030D-6E8A-4147-A177-3AD203B41FA5}">
                      <a16:colId xmlns:a16="http://schemas.microsoft.com/office/drawing/2014/main" val="20003"/>
                    </a:ext>
                  </a:extLst>
                </a:gridCol>
                <a:gridCol w="465949">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8</a:t>
                      </a:r>
                    </a:p>
                  </a:txBody>
                  <a:tcPr/>
                </a:tc>
                <a:tc>
                  <a:txBody>
                    <a:bodyPr/>
                    <a:lstStyle/>
                    <a:p>
                      <a:r>
                        <a:rPr lang="en-US" sz="1400" dirty="0"/>
                        <a:t>20</a:t>
                      </a:r>
                    </a:p>
                  </a:txBody>
                  <a:tcPr/>
                </a:tc>
                <a:tc>
                  <a:txBody>
                    <a:bodyPr/>
                    <a:lstStyle/>
                    <a:p>
                      <a:r>
                        <a:rPr lang="en-US" sz="1400" dirty="0"/>
                        <a:t>22</a:t>
                      </a:r>
                    </a:p>
                  </a:txBody>
                  <a:tcPr/>
                </a:tc>
                <a:tc>
                  <a:txBody>
                    <a:bodyPr/>
                    <a:lstStyle/>
                    <a:p>
                      <a:r>
                        <a:rPr lang="en-US" sz="1400" dirty="0"/>
                        <a:t>28</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5/1</a:t>
                      </a:r>
                    </a:p>
                  </a:txBody>
                  <a:tcPr/>
                </a:tc>
                <a:tc>
                  <a:txBody>
                    <a:bodyPr/>
                    <a:lstStyle/>
                    <a:p>
                      <a:r>
                        <a:rPr lang="en-US" sz="1400" dirty="0"/>
                        <a:t>2/2</a:t>
                      </a:r>
                    </a:p>
                  </a:txBody>
                  <a:tcPr/>
                </a:tc>
                <a:tc>
                  <a:txBody>
                    <a:bodyPr/>
                    <a:lstStyle/>
                    <a:p>
                      <a:r>
                        <a:rPr lang="en-US" sz="1400" dirty="0"/>
                        <a:t>1/1</a:t>
                      </a:r>
                    </a:p>
                  </a:txBody>
                  <a:tcPr/>
                </a:tc>
                <a:tc>
                  <a:txBody>
                    <a:bodyPr/>
                    <a:lstStyle/>
                    <a:p>
                      <a:r>
                        <a:rPr lang="en-US" sz="1400" dirty="0"/>
                        <a:t>8/1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399284887"/>
              </p:ext>
            </p:extLst>
          </p:nvPr>
        </p:nvGraphicFramePr>
        <p:xfrm>
          <a:off x="3958324" y="3798855"/>
          <a:ext cx="2323479" cy="914400"/>
        </p:xfrm>
        <a:graphic>
          <a:graphicData uri="http://schemas.openxmlformats.org/drawingml/2006/table">
            <a:tbl>
              <a:tblPr firstRow="1" bandRow="1">
                <a:tableStyleId>{5C22544A-7EE6-4342-B048-85BDC9FD1C3A}</a:tableStyleId>
              </a:tblPr>
              <a:tblGrid>
                <a:gridCol w="477222">
                  <a:extLst>
                    <a:ext uri="{9D8B030D-6E8A-4147-A177-3AD203B41FA5}">
                      <a16:colId xmlns:a16="http://schemas.microsoft.com/office/drawing/2014/main" val="20000"/>
                    </a:ext>
                  </a:extLst>
                </a:gridCol>
                <a:gridCol w="477222">
                  <a:extLst>
                    <a:ext uri="{9D8B030D-6E8A-4147-A177-3AD203B41FA5}">
                      <a16:colId xmlns:a16="http://schemas.microsoft.com/office/drawing/2014/main" val="20001"/>
                    </a:ext>
                  </a:extLst>
                </a:gridCol>
                <a:gridCol w="477222">
                  <a:extLst>
                    <a:ext uri="{9D8B030D-6E8A-4147-A177-3AD203B41FA5}">
                      <a16:colId xmlns:a16="http://schemas.microsoft.com/office/drawing/2014/main" val="20002"/>
                    </a:ext>
                  </a:extLst>
                </a:gridCol>
                <a:gridCol w="477222">
                  <a:extLst>
                    <a:ext uri="{9D8B030D-6E8A-4147-A177-3AD203B41FA5}">
                      <a16:colId xmlns:a16="http://schemas.microsoft.com/office/drawing/2014/main" val="20003"/>
                    </a:ext>
                  </a:extLst>
                </a:gridCol>
                <a:gridCol w="414591">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32</a:t>
                      </a:r>
                    </a:p>
                  </a:txBody>
                  <a:tcPr/>
                </a:tc>
                <a:tc>
                  <a:txBody>
                    <a:bodyPr/>
                    <a:lstStyle/>
                    <a:p>
                      <a:r>
                        <a:rPr lang="en-US" sz="1400" dirty="0"/>
                        <a:t>2</a:t>
                      </a:r>
                    </a:p>
                  </a:txBody>
                  <a:tcPr/>
                </a:tc>
                <a:tc>
                  <a:txBody>
                    <a:bodyPr/>
                    <a:lstStyle/>
                    <a:p>
                      <a:r>
                        <a:rPr lang="en-US" sz="1400" dirty="0"/>
                        <a:t>4</a:t>
                      </a:r>
                    </a:p>
                  </a:txBody>
                  <a:tcPr/>
                </a:tc>
                <a:tc>
                  <a:txBody>
                    <a:bodyPr/>
                    <a:lstStyle/>
                    <a:p>
                      <a:r>
                        <a:rPr lang="en-US" sz="1400" dirty="0"/>
                        <a:t>10</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3/1</a:t>
                      </a:r>
                    </a:p>
                  </a:txBody>
                  <a:tcPr/>
                </a:tc>
                <a:tc>
                  <a:txBody>
                    <a:bodyPr/>
                    <a:lstStyle/>
                    <a:p>
                      <a:r>
                        <a:rPr lang="en-US" sz="1400" dirty="0"/>
                        <a:t>4/1</a:t>
                      </a:r>
                    </a:p>
                  </a:txBody>
                  <a:tcPr/>
                </a:tc>
                <a:tc>
                  <a:txBody>
                    <a:bodyPr/>
                    <a:lstStyle/>
                    <a:p>
                      <a:r>
                        <a:rPr lang="en-US" sz="1400" dirty="0"/>
                        <a:t>4/2</a:t>
                      </a:r>
                    </a:p>
                  </a:txBody>
                  <a:tcPr/>
                </a:tc>
                <a:tc>
                  <a:txBody>
                    <a:bodyPr/>
                    <a:lstStyle/>
                    <a:p>
                      <a:r>
                        <a:rPr lang="en-US" sz="1400" dirty="0"/>
                        <a:t>2/1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831176168"/>
              </p:ext>
            </p:extLst>
          </p:nvPr>
        </p:nvGraphicFramePr>
        <p:xfrm>
          <a:off x="9429238" y="3798855"/>
          <a:ext cx="2530162" cy="914400"/>
        </p:xfrm>
        <a:graphic>
          <a:graphicData uri="http://schemas.openxmlformats.org/drawingml/2006/table">
            <a:tbl>
              <a:tblPr firstRow="1" bandRow="1">
                <a:tableStyleId>{5C22544A-7EE6-4342-B048-85BDC9FD1C3A}</a:tableStyleId>
              </a:tblPr>
              <a:tblGrid>
                <a:gridCol w="551126">
                  <a:extLst>
                    <a:ext uri="{9D8B030D-6E8A-4147-A177-3AD203B41FA5}">
                      <a16:colId xmlns:a16="http://schemas.microsoft.com/office/drawing/2014/main" val="20000"/>
                    </a:ext>
                  </a:extLst>
                </a:gridCol>
                <a:gridCol w="551126">
                  <a:extLst>
                    <a:ext uri="{9D8B030D-6E8A-4147-A177-3AD203B41FA5}">
                      <a16:colId xmlns:a16="http://schemas.microsoft.com/office/drawing/2014/main" val="20001"/>
                    </a:ext>
                  </a:extLst>
                </a:gridCol>
                <a:gridCol w="551126">
                  <a:extLst>
                    <a:ext uri="{9D8B030D-6E8A-4147-A177-3AD203B41FA5}">
                      <a16:colId xmlns:a16="http://schemas.microsoft.com/office/drawing/2014/main" val="20002"/>
                    </a:ext>
                  </a:extLst>
                </a:gridCol>
                <a:gridCol w="551126">
                  <a:extLst>
                    <a:ext uri="{9D8B030D-6E8A-4147-A177-3AD203B41FA5}">
                      <a16:colId xmlns:a16="http://schemas.microsoft.com/office/drawing/2014/main" val="20003"/>
                    </a:ext>
                  </a:extLst>
                </a:gridCol>
                <a:gridCol w="325658">
                  <a:extLst>
                    <a:ext uri="{9D8B030D-6E8A-4147-A177-3AD203B41FA5}">
                      <a16:colId xmlns:a16="http://schemas.microsoft.com/office/drawing/2014/main" val="20004"/>
                    </a:ext>
                  </a:extLst>
                </a:gridCol>
              </a:tblGrid>
              <a:tr h="267415">
                <a:tc>
                  <a:txBody>
                    <a:bodyPr/>
                    <a:lstStyle/>
                    <a:p>
                      <a:r>
                        <a:rPr lang="he-IL" sz="1200" b="0" dirty="0"/>
                        <a:t>מירית</a:t>
                      </a:r>
                      <a:endParaRPr lang="en-US" sz="1200" b="0" dirty="0"/>
                    </a:p>
                  </a:txBody>
                  <a:tcPr/>
                </a:tc>
                <a:tc>
                  <a:txBody>
                    <a:bodyPr/>
                    <a:lstStyle/>
                    <a:p>
                      <a:r>
                        <a:rPr lang="he-IL" sz="1200" b="0" dirty="0"/>
                        <a:t>רני</a:t>
                      </a:r>
                      <a:endParaRPr lang="en-US" sz="1200" b="0" dirty="0"/>
                    </a:p>
                  </a:txBody>
                  <a:tcPr/>
                </a:tc>
                <a:tc>
                  <a:txBody>
                    <a:bodyPr/>
                    <a:lstStyle/>
                    <a:p>
                      <a:r>
                        <a:rPr lang="he-IL" sz="1200" b="0" dirty="0"/>
                        <a:t>רני</a:t>
                      </a:r>
                      <a:endParaRPr lang="en-US" sz="1200" b="0" dirty="0"/>
                    </a:p>
                  </a:txBody>
                  <a:tcPr/>
                </a:tc>
                <a:tc>
                  <a:txBody>
                    <a:bodyPr/>
                    <a:lstStyle/>
                    <a:p>
                      <a:r>
                        <a:rPr lang="he-IL" sz="1200" b="0" dirty="0"/>
                        <a:t>רני</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26</a:t>
                      </a:r>
                    </a:p>
                  </a:txBody>
                  <a:tcPr/>
                </a:tc>
                <a:tc>
                  <a:txBody>
                    <a:bodyPr/>
                    <a:lstStyle/>
                    <a:p>
                      <a:r>
                        <a:rPr lang="en-US" sz="1400" dirty="0"/>
                        <a:t>12</a:t>
                      </a:r>
                    </a:p>
                  </a:txBody>
                  <a:tcPr/>
                </a:tc>
                <a:tc>
                  <a:txBody>
                    <a:bodyPr/>
                    <a:lstStyle/>
                    <a:p>
                      <a:r>
                        <a:rPr lang="en-US" sz="1400" dirty="0"/>
                        <a:t>16</a:t>
                      </a:r>
                    </a:p>
                  </a:txBody>
                  <a:tcPr/>
                </a:tc>
                <a:tc>
                  <a:txBody>
                    <a:bodyPr/>
                    <a:lstStyle/>
                    <a:p>
                      <a:r>
                        <a:rPr lang="en-US" sz="1400" dirty="0"/>
                        <a:t>24</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8/2</a:t>
                      </a:r>
                    </a:p>
                  </a:txBody>
                  <a:tcPr/>
                </a:tc>
                <a:tc>
                  <a:txBody>
                    <a:bodyPr/>
                    <a:lstStyle/>
                    <a:p>
                      <a:r>
                        <a:rPr lang="en-US" sz="1400" dirty="0"/>
                        <a:t>7/2</a:t>
                      </a:r>
                    </a:p>
                  </a:txBody>
                  <a:tcPr/>
                </a:tc>
                <a:tc>
                  <a:txBody>
                    <a:bodyPr/>
                    <a:lstStyle/>
                    <a:p>
                      <a:r>
                        <a:rPr lang="en-US" sz="1400" dirty="0"/>
                        <a:t>1/2</a:t>
                      </a:r>
                    </a:p>
                  </a:txBody>
                  <a:tcPr/>
                </a:tc>
                <a:tc>
                  <a:txBody>
                    <a:bodyPr/>
                    <a:lstStyle/>
                    <a:p>
                      <a:r>
                        <a:rPr lang="en-US" sz="1400" dirty="0"/>
                        <a:t>7/1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297822679"/>
              </p:ext>
            </p:extLst>
          </p:nvPr>
        </p:nvGraphicFramePr>
        <p:xfrm>
          <a:off x="4648995" y="1773832"/>
          <a:ext cx="2730575" cy="609600"/>
        </p:xfrm>
        <a:graphic>
          <a:graphicData uri="http://schemas.openxmlformats.org/drawingml/2006/table">
            <a:tbl>
              <a:tblPr firstRow="1" bandRow="1">
                <a:tableStyleId>{5C22544A-7EE6-4342-B048-85BDC9FD1C3A}</a:tableStyleId>
              </a:tblPr>
              <a:tblGrid>
                <a:gridCol w="546115">
                  <a:extLst>
                    <a:ext uri="{9D8B030D-6E8A-4147-A177-3AD203B41FA5}">
                      <a16:colId xmlns:a16="http://schemas.microsoft.com/office/drawing/2014/main" val="20000"/>
                    </a:ext>
                  </a:extLst>
                </a:gridCol>
                <a:gridCol w="546115">
                  <a:extLst>
                    <a:ext uri="{9D8B030D-6E8A-4147-A177-3AD203B41FA5}">
                      <a16:colId xmlns:a16="http://schemas.microsoft.com/office/drawing/2014/main" val="20001"/>
                    </a:ext>
                  </a:extLst>
                </a:gridCol>
                <a:gridCol w="546115">
                  <a:extLst>
                    <a:ext uri="{9D8B030D-6E8A-4147-A177-3AD203B41FA5}">
                      <a16:colId xmlns:a16="http://schemas.microsoft.com/office/drawing/2014/main" val="20002"/>
                    </a:ext>
                  </a:extLst>
                </a:gridCol>
                <a:gridCol w="546115">
                  <a:extLst>
                    <a:ext uri="{9D8B030D-6E8A-4147-A177-3AD203B41FA5}">
                      <a16:colId xmlns:a16="http://schemas.microsoft.com/office/drawing/2014/main" val="20003"/>
                    </a:ext>
                  </a:extLst>
                </a:gridCol>
                <a:gridCol w="546115">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דינה</a:t>
                      </a:r>
                      <a:endParaRPr lang="en-US" sz="1200" b="0" dirty="0"/>
                    </a:p>
                  </a:txBody>
                  <a:tcPr/>
                </a:tc>
                <a:tc>
                  <a:txBody>
                    <a:bodyPr/>
                    <a:lstStyle/>
                    <a:p>
                      <a:r>
                        <a:rPr lang="he-IL" sz="1200" b="0" dirty="0"/>
                        <a:t>מירית</a:t>
                      </a:r>
                      <a:endParaRPr lang="en-US" sz="1200" b="0" dirty="0"/>
                    </a:p>
                  </a:txBody>
                  <a:tcPr/>
                </a:tc>
                <a:tc>
                  <a:txBody>
                    <a:bodyPr/>
                    <a:lstStyle/>
                    <a:p>
                      <a:r>
                        <a:rPr lang="he-IL" sz="1200" b="0" dirty="0"/>
                        <a:t>רני</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28</a:t>
                      </a:r>
                    </a:p>
                  </a:txBody>
                  <a:tcPr/>
                </a:tc>
                <a:tc>
                  <a:txBody>
                    <a:bodyPr/>
                    <a:lstStyle/>
                    <a:p>
                      <a:r>
                        <a:rPr lang="en-US" sz="1400" dirty="0"/>
                        <a:t>10</a:t>
                      </a:r>
                    </a:p>
                  </a:txBody>
                  <a:tcPr/>
                </a:tc>
                <a:tc>
                  <a:txBody>
                    <a:bodyPr/>
                    <a:lstStyle/>
                    <a:p>
                      <a:r>
                        <a:rPr lang="en-US" sz="1400" dirty="0"/>
                        <a:t>14</a:t>
                      </a:r>
                    </a:p>
                  </a:txBody>
                  <a:tcPr/>
                </a:tc>
                <a:tc>
                  <a:txBody>
                    <a:bodyPr/>
                    <a:lstStyle/>
                    <a:p>
                      <a:r>
                        <a:rPr lang="en-US" sz="1400" dirty="0"/>
                        <a:t>24</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sp>
        <p:nvSpPr>
          <p:cNvPr id="24" name="TextBox 23"/>
          <p:cNvSpPr txBox="1"/>
          <p:nvPr/>
        </p:nvSpPr>
        <p:spPr>
          <a:xfrm>
            <a:off x="1997901" y="4922823"/>
            <a:ext cx="5047989" cy="369332"/>
          </a:xfrm>
          <a:prstGeom prst="rect">
            <a:avLst/>
          </a:prstGeom>
          <a:noFill/>
        </p:spPr>
        <p:txBody>
          <a:bodyPr wrap="square" rtlCol="0">
            <a:spAutoFit/>
          </a:bodyPr>
          <a:lstStyle/>
          <a:p>
            <a:pPr algn="r" rtl="1"/>
            <a:r>
              <a:rPr lang="he-IL" dirty="0">
                <a:solidFill>
                  <a:srgbClr val="FF0000"/>
                </a:solidFill>
              </a:rPr>
              <a:t>מיון משני לפי מפתח ראשי. נכלול מצביע לקובץ הנתונים</a:t>
            </a:r>
            <a:endParaRPr lang="en-US" dirty="0">
              <a:solidFill>
                <a:srgbClr val="FF0000"/>
              </a:solidFill>
            </a:endParaRPr>
          </a:p>
        </p:txBody>
      </p:sp>
      <p:cxnSp>
        <p:nvCxnSpPr>
          <p:cNvPr id="25" name="Straight Arrow Connector 24"/>
          <p:cNvCxnSpPr/>
          <p:nvPr/>
        </p:nvCxnSpPr>
        <p:spPr>
          <a:xfrm flipH="1" flipV="1">
            <a:off x="4323200" y="4757500"/>
            <a:ext cx="455277" cy="16532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323200" y="915468"/>
            <a:ext cx="2252541" cy="369332"/>
          </a:xfrm>
          <a:prstGeom prst="rect">
            <a:avLst/>
          </a:prstGeom>
          <a:noFill/>
        </p:spPr>
        <p:txBody>
          <a:bodyPr wrap="none" rtlCol="0">
            <a:spAutoFit/>
          </a:bodyPr>
          <a:lstStyle/>
          <a:p>
            <a:pPr algn="r" rtl="1"/>
            <a:r>
              <a:rPr lang="he-IL" dirty="0"/>
              <a:t>קובץ הופכי – שם מרצה</a:t>
            </a:r>
            <a:endParaRPr lang="en-US" dirty="0"/>
          </a:p>
        </p:txBody>
      </p:sp>
      <p:cxnSp>
        <p:nvCxnSpPr>
          <p:cNvPr id="28" name="Straight Arrow Connector 27"/>
          <p:cNvCxnSpPr/>
          <p:nvPr/>
        </p:nvCxnSpPr>
        <p:spPr>
          <a:xfrm flipH="1">
            <a:off x="1647173" y="2383432"/>
            <a:ext cx="332933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171034" y="2396040"/>
            <a:ext cx="1306383" cy="139020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55379" y="2396039"/>
            <a:ext cx="87756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502001" y="2396038"/>
            <a:ext cx="3208602" cy="139020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482460" y="915468"/>
            <a:ext cx="1709122" cy="369332"/>
          </a:xfrm>
          <a:prstGeom prst="rect">
            <a:avLst/>
          </a:prstGeom>
          <a:noFill/>
        </p:spPr>
        <p:txBody>
          <a:bodyPr wrap="none" rtlCol="0">
            <a:spAutoFit/>
          </a:bodyPr>
          <a:lstStyle/>
          <a:p>
            <a:pPr algn="r" rtl="1"/>
            <a:r>
              <a:rPr lang="he-IL" u="sng" dirty="0">
                <a:solidFill>
                  <a:srgbClr val="FF0000"/>
                </a:solidFill>
              </a:rPr>
              <a:t>הוספת מירית-19</a:t>
            </a:r>
            <a:endParaRPr lang="en-US" u="sng" dirty="0">
              <a:solidFill>
                <a:srgbClr val="FF0000"/>
              </a:solidFill>
            </a:endParaRPr>
          </a:p>
        </p:txBody>
      </p:sp>
      <p:pic>
        <p:nvPicPr>
          <p:cNvPr id="22" name="תמונה 21"/>
          <p:cNvPicPr>
            <a:picLocks noChangeAspect="1"/>
          </p:cNvPicPr>
          <p:nvPr/>
        </p:nvPicPr>
        <p:blipFill>
          <a:blip r:embed="rId2"/>
          <a:stretch>
            <a:fillRect/>
          </a:stretch>
        </p:blipFill>
        <p:spPr>
          <a:xfrm>
            <a:off x="3875572" y="5882108"/>
            <a:ext cx="7959025" cy="616751"/>
          </a:xfrm>
          <a:prstGeom prst="rect">
            <a:avLst/>
          </a:prstGeom>
        </p:spPr>
      </p:pic>
      <p:pic>
        <p:nvPicPr>
          <p:cNvPr id="26" name="תמונה 25"/>
          <p:cNvPicPr>
            <a:picLocks noChangeAspect="1"/>
          </p:cNvPicPr>
          <p:nvPr/>
        </p:nvPicPr>
        <p:blipFill>
          <a:blip r:embed="rId3"/>
          <a:stretch>
            <a:fillRect/>
          </a:stretch>
        </p:blipFill>
        <p:spPr>
          <a:xfrm>
            <a:off x="3854246" y="5296815"/>
            <a:ext cx="7980351" cy="644285"/>
          </a:xfrm>
          <a:prstGeom prst="rect">
            <a:avLst/>
          </a:prstGeom>
        </p:spPr>
      </p:pic>
    </p:spTree>
    <p:extLst>
      <p:ext uri="{BB962C8B-B14F-4D97-AF65-F5344CB8AC3E}">
        <p14:creationId xmlns:p14="http://schemas.microsoft.com/office/powerpoint/2010/main" val="3067266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213715726"/>
              </p:ext>
            </p:extLst>
          </p:nvPr>
        </p:nvGraphicFramePr>
        <p:xfrm>
          <a:off x="153568" y="1242593"/>
          <a:ext cx="1110747" cy="5471357"/>
        </p:xfrm>
        <a:graphic>
          <a:graphicData uri="http://schemas.openxmlformats.org/drawingml/2006/table">
            <a:tbl>
              <a:tblPr firstRow="1" firstCol="1" lastRow="1" lastCol="1" bandRow="1" bandCol="1">
                <a:tableStyleId>{5940675A-B579-460E-94D1-54222C63F5DA}</a:tableStyleId>
              </a:tblPr>
              <a:tblGrid>
                <a:gridCol w="415553">
                  <a:extLst>
                    <a:ext uri="{9D8B030D-6E8A-4147-A177-3AD203B41FA5}">
                      <a16:colId xmlns:a16="http://schemas.microsoft.com/office/drawing/2014/main" val="20000"/>
                    </a:ext>
                  </a:extLst>
                </a:gridCol>
                <a:gridCol w="695194">
                  <a:extLst>
                    <a:ext uri="{9D8B030D-6E8A-4147-A177-3AD203B41FA5}">
                      <a16:colId xmlns:a16="http://schemas.microsoft.com/office/drawing/2014/main" val="20001"/>
                    </a:ext>
                  </a:extLst>
                </a:gridCol>
              </a:tblGrid>
              <a:tr h="687214">
                <a:tc>
                  <a:txBody>
                    <a:bodyPr/>
                    <a:lstStyle/>
                    <a:p>
                      <a:pPr algn="ctr" rtl="1" fontAlgn="ctr"/>
                      <a:r>
                        <a:rPr lang="he-IL" sz="1000" u="none" strike="noStrike" dirty="0">
                          <a:effectLst/>
                        </a:rPr>
                        <a:t>קוד כנס (מפתח)</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tc>
                  <a:txBody>
                    <a:bodyPr/>
                    <a:lstStyle/>
                    <a:p>
                      <a:pPr algn="ctr" rtl="1" fontAlgn="ctr"/>
                      <a:r>
                        <a:rPr lang="he-IL" sz="1000" u="none" strike="noStrike" dirty="0">
                          <a:effectLst/>
                        </a:rPr>
                        <a:t>שם המרצה בכנס</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extLst>
                  <a:ext uri="{0D108BD9-81ED-4DB2-BD59-A6C34878D82A}">
                    <a16:rowId xmlns:a16="http://schemas.microsoft.com/office/drawing/2014/main" val="10000"/>
                  </a:ext>
                </a:extLst>
              </a:tr>
              <a:tr h="251797">
                <a:tc>
                  <a:txBody>
                    <a:bodyPr/>
                    <a:lstStyle/>
                    <a:p>
                      <a:pPr algn="ctr" rtl="1" fontAlgn="ctr"/>
                      <a:r>
                        <a:rPr lang="en-US" sz="1000" b="1" u="none" strike="noStrike">
                          <a:effectLst/>
                        </a:rPr>
                        <a:t>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דוד</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1"/>
                  </a:ext>
                </a:extLst>
              </a:tr>
              <a:tr h="251797">
                <a:tc>
                  <a:txBody>
                    <a:bodyPr/>
                    <a:lstStyle/>
                    <a:p>
                      <a:pPr algn="ctr" rtl="1" fontAlgn="ctr"/>
                      <a:r>
                        <a:rPr lang="en-US" sz="1000" b="1" u="none" strike="noStrike">
                          <a:effectLst/>
                        </a:rPr>
                        <a:t>20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2"/>
                  </a:ext>
                </a:extLst>
              </a:tr>
              <a:tr h="251797">
                <a:tc>
                  <a:txBody>
                    <a:bodyPr/>
                    <a:lstStyle/>
                    <a:p>
                      <a:pPr algn="ctr" rtl="1" fontAlgn="ctr"/>
                      <a:r>
                        <a:rPr lang="en-US" sz="1000" b="1" u="none" strike="noStrike">
                          <a:effectLst/>
                        </a:rPr>
                        <a:t>22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דוד</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3"/>
                  </a:ext>
                </a:extLst>
              </a:tr>
              <a:tr h="251797">
                <a:tc>
                  <a:txBody>
                    <a:bodyPr/>
                    <a:lstStyle/>
                    <a:p>
                      <a:pPr algn="ctr" rtl="1" fontAlgn="ctr"/>
                      <a:r>
                        <a:rPr lang="en-US" sz="1000" b="1" u="none" strike="noStrike">
                          <a:effectLst/>
                        </a:rPr>
                        <a:t>28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4"/>
                  </a:ext>
                </a:extLst>
              </a:tr>
              <a:tr h="251797">
                <a:tc>
                  <a:txBody>
                    <a:bodyPr/>
                    <a:lstStyle/>
                    <a:p>
                      <a:pPr algn="ctr" rtl="1" fontAlgn="ctr"/>
                      <a:r>
                        <a:rPr lang="en-US" sz="1000" b="1" u="none" strike="noStrike">
                          <a:effectLst/>
                        </a:rPr>
                        <a:t>32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5"/>
                  </a:ext>
                </a:extLst>
              </a:tr>
              <a:tr h="251797">
                <a:tc>
                  <a:txBody>
                    <a:bodyPr/>
                    <a:lstStyle/>
                    <a:p>
                      <a:pPr algn="ctr" rtl="1" fontAlgn="ctr"/>
                      <a:r>
                        <a:rPr lang="en-US" sz="1000" b="1" u="none" strike="noStrike">
                          <a:effectLst/>
                        </a:rPr>
                        <a:t>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6"/>
                  </a:ext>
                </a:extLst>
              </a:tr>
              <a:tr h="251797">
                <a:tc>
                  <a:txBody>
                    <a:bodyPr/>
                    <a:lstStyle/>
                    <a:p>
                      <a:pPr algn="ctr" rtl="1" fontAlgn="ctr"/>
                      <a:r>
                        <a:rPr lang="en-US" sz="1000" b="1" u="none" strike="noStrike">
                          <a:effectLst/>
                        </a:rPr>
                        <a:t>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7"/>
                  </a:ext>
                </a:extLst>
              </a:tr>
              <a:tr h="251797">
                <a:tc>
                  <a:txBody>
                    <a:bodyPr/>
                    <a:lstStyle/>
                    <a:p>
                      <a:pPr algn="ctr" rtl="1" fontAlgn="ctr"/>
                      <a:r>
                        <a:rPr lang="en-US" sz="1000" b="1" u="none" strike="noStrike">
                          <a:effectLst/>
                        </a:rPr>
                        <a:t>10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8"/>
                  </a:ext>
                </a:extLst>
              </a:tr>
              <a:tr h="251797">
                <a:tc>
                  <a:txBody>
                    <a:bodyPr/>
                    <a:lstStyle/>
                    <a:p>
                      <a:pPr algn="ctr" rtl="1" fontAlgn="ctr"/>
                      <a:r>
                        <a:rPr lang="en-US" sz="1000" b="1" u="none" strike="noStrike">
                          <a:effectLst/>
                        </a:rPr>
                        <a:t>18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9"/>
                  </a:ext>
                </a:extLst>
              </a:tr>
              <a:tr h="251797">
                <a:tc>
                  <a:txBody>
                    <a:bodyPr/>
                    <a:lstStyle/>
                    <a:p>
                      <a:pPr algn="ctr" rtl="1" fontAlgn="ctr"/>
                      <a:r>
                        <a:rPr lang="en-US" sz="1000" b="1" u="none" strike="noStrike">
                          <a:effectLst/>
                        </a:rPr>
                        <a:t>30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דינה</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0"/>
                  </a:ext>
                </a:extLst>
              </a:tr>
              <a:tr h="251797">
                <a:tc>
                  <a:txBody>
                    <a:bodyPr/>
                    <a:lstStyle/>
                    <a:p>
                      <a:pPr algn="ctr" rtl="1" fontAlgn="ctr"/>
                      <a:r>
                        <a:rPr lang="en-US" sz="1000" b="1" i="0" u="none" strike="noStrike" dirty="0">
                          <a:solidFill>
                            <a:srgbClr val="FF0000"/>
                          </a:solidFill>
                          <a:effectLst/>
                          <a:latin typeface="Calibri" panose="020F0502020204030204" pitchFamily="34" charset="0"/>
                        </a:rPr>
                        <a:t>3</a:t>
                      </a: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מירית</a:t>
                      </a:r>
                    </a:p>
                  </a:txBody>
                  <a:tcPr marL="3810" marR="3810" marT="3810" marB="0" anchor="ctr">
                    <a:solidFill>
                      <a:schemeClr val="bg1"/>
                    </a:solidFill>
                  </a:tcPr>
                </a:tc>
                <a:extLst>
                  <a:ext uri="{0D108BD9-81ED-4DB2-BD59-A6C34878D82A}">
                    <a16:rowId xmlns:a16="http://schemas.microsoft.com/office/drawing/2014/main" val="10011"/>
                  </a:ext>
                </a:extLst>
              </a:tr>
              <a:tr h="251797">
                <a:tc>
                  <a:txBody>
                    <a:bodyPr/>
                    <a:lstStyle/>
                    <a:p>
                      <a:pPr algn="ctr" rtl="1" fontAlgn="ctr"/>
                      <a:r>
                        <a:rPr lang="en-US" sz="1000" b="1" u="none" strike="noStrike">
                          <a:effectLst/>
                        </a:rPr>
                        <a:t>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מירית</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2"/>
                  </a:ext>
                </a:extLst>
              </a:tr>
              <a:tr h="251797">
                <a:tc>
                  <a:txBody>
                    <a:bodyPr/>
                    <a:lstStyle/>
                    <a:p>
                      <a:pPr algn="ctr" rtl="1" fontAlgn="ctr"/>
                      <a:r>
                        <a:rPr lang="en-US" sz="1000" b="1" u="none" strike="noStrike">
                          <a:effectLst/>
                        </a:rPr>
                        <a:t>14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מירית</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3"/>
                  </a:ext>
                </a:extLst>
              </a:tr>
              <a:tr h="251797">
                <a:tc>
                  <a:txBody>
                    <a:bodyPr/>
                    <a:lstStyle/>
                    <a:p>
                      <a:pPr algn="ctr" rtl="1" fontAlgn="ctr"/>
                      <a:r>
                        <a:rPr lang="en-US" sz="1000" b="1" i="0" u="none" strike="noStrike" dirty="0">
                          <a:solidFill>
                            <a:srgbClr val="FF0000"/>
                          </a:solidFill>
                          <a:effectLst/>
                          <a:latin typeface="Calibri" panose="020F0502020204030204" pitchFamily="34" charset="0"/>
                        </a:rPr>
                        <a:t>19</a:t>
                      </a: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מירית</a:t>
                      </a:r>
                    </a:p>
                  </a:txBody>
                  <a:tcPr marL="3810" marR="3810" marT="3810" marB="0" anchor="ctr">
                    <a:solidFill>
                      <a:schemeClr val="bg1"/>
                    </a:solidFill>
                  </a:tcPr>
                </a:tc>
                <a:extLst>
                  <a:ext uri="{0D108BD9-81ED-4DB2-BD59-A6C34878D82A}">
                    <a16:rowId xmlns:a16="http://schemas.microsoft.com/office/drawing/2014/main" val="10014"/>
                  </a:ext>
                </a:extLst>
              </a:tr>
              <a:tr h="251797">
                <a:tc>
                  <a:txBody>
                    <a:bodyPr/>
                    <a:lstStyle/>
                    <a:p>
                      <a:pPr algn="ctr" rtl="1" fontAlgn="ctr"/>
                      <a:r>
                        <a:rPr lang="en-US" sz="1000" b="1" u="none" strike="noStrike">
                          <a:effectLst/>
                        </a:rPr>
                        <a:t>26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מירית</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5"/>
                  </a:ext>
                </a:extLst>
              </a:tr>
              <a:tr h="251797">
                <a:tc>
                  <a:txBody>
                    <a:bodyPr/>
                    <a:lstStyle/>
                    <a:p>
                      <a:pPr algn="ctr" rtl="1" fontAlgn="ctr"/>
                      <a:r>
                        <a:rPr lang="en-US" sz="1000" b="1" u="none" strike="noStrike">
                          <a:effectLst/>
                        </a:rPr>
                        <a:t>12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רני</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6"/>
                  </a:ext>
                </a:extLst>
              </a:tr>
              <a:tr h="251797">
                <a:tc>
                  <a:txBody>
                    <a:bodyPr/>
                    <a:lstStyle/>
                    <a:p>
                      <a:pPr algn="ctr" rtl="1" fontAlgn="ctr"/>
                      <a:r>
                        <a:rPr lang="en-US" sz="1000" b="1" u="none" strike="noStrike">
                          <a:effectLst/>
                        </a:rPr>
                        <a:t>16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רני</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7"/>
                  </a:ext>
                </a:extLst>
              </a:tr>
              <a:tr h="251797">
                <a:tc>
                  <a:txBody>
                    <a:bodyPr/>
                    <a:lstStyle/>
                    <a:p>
                      <a:pPr algn="ctr" rtl="1" fontAlgn="ctr"/>
                      <a:r>
                        <a:rPr lang="en-US" sz="1000" b="1" u="none" strike="noStrike">
                          <a:effectLst/>
                        </a:rPr>
                        <a:t>24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רני</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8"/>
                  </a:ext>
                </a:extLst>
              </a:tr>
              <a:tr h="251797">
                <a:tc>
                  <a:txBody>
                    <a:bodyPr/>
                    <a:lstStyle/>
                    <a:p>
                      <a:pPr algn="ctr" rtl="1" fontAlgn="ctr"/>
                      <a:r>
                        <a:rPr lang="he-IL" sz="1000" b="1" i="0" u="none" strike="noStrike" dirty="0">
                          <a:solidFill>
                            <a:srgbClr val="FF0000"/>
                          </a:solidFill>
                          <a:effectLst/>
                          <a:latin typeface="Calibri" panose="020F0502020204030204" pitchFamily="34" charset="0"/>
                        </a:rPr>
                        <a:t>5</a:t>
                      </a:r>
                      <a:endParaRPr lang="en-US" sz="1000" b="1" i="0" u="none" strike="noStrike" dirty="0">
                        <a:solidFill>
                          <a:srgbClr val="FF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רני</a:t>
                      </a:r>
                    </a:p>
                  </a:txBody>
                  <a:tcPr marL="3810" marR="3810" marT="3810" marB="0" anchor="ctr">
                    <a:solidFill>
                      <a:schemeClr val="bg1"/>
                    </a:solidFill>
                  </a:tcPr>
                </a:tc>
                <a:extLst>
                  <a:ext uri="{0D108BD9-81ED-4DB2-BD59-A6C34878D82A}">
                    <a16:rowId xmlns:a16="http://schemas.microsoft.com/office/drawing/2014/main" val="10019"/>
                  </a:ext>
                </a:extLst>
              </a:tr>
            </a:tbl>
          </a:graphicData>
        </a:graphic>
      </p:graphicFrame>
      <p:sp>
        <p:nvSpPr>
          <p:cNvPr id="19" name="TextBox 18"/>
          <p:cNvSpPr txBox="1"/>
          <p:nvPr/>
        </p:nvSpPr>
        <p:spPr>
          <a:xfrm>
            <a:off x="-39020" y="705779"/>
            <a:ext cx="1495922" cy="461665"/>
          </a:xfrm>
          <a:prstGeom prst="rect">
            <a:avLst/>
          </a:prstGeom>
          <a:noFill/>
        </p:spPr>
        <p:txBody>
          <a:bodyPr wrap="none" rtlCol="0">
            <a:spAutoFit/>
          </a:bodyPr>
          <a:lstStyle/>
          <a:p>
            <a:pPr algn="r" rtl="1"/>
            <a:r>
              <a:rPr lang="he-IL" sz="1200" dirty="0"/>
              <a:t>קובץ הופכי שם מרצה </a:t>
            </a:r>
          </a:p>
          <a:p>
            <a:pPr algn="ctr" rtl="1"/>
            <a:r>
              <a:rPr lang="he-IL" sz="1200" dirty="0"/>
              <a:t>בצורה טבלאית</a:t>
            </a:r>
            <a:endParaRPr lang="en-US" sz="1200" dirty="0"/>
          </a:p>
        </p:txBody>
      </p:sp>
      <p:graphicFrame>
        <p:nvGraphicFramePr>
          <p:cNvPr id="13" name="Table 12"/>
          <p:cNvGraphicFramePr>
            <a:graphicFrameLocks noGrp="1"/>
          </p:cNvGraphicFramePr>
          <p:nvPr>
            <p:extLst>
              <p:ext uri="{D42A27DB-BD31-4B8C-83A1-F6EECF244321}">
                <p14:modId xmlns:p14="http://schemas.microsoft.com/office/powerpoint/2010/main" val="3864003964"/>
              </p:ext>
            </p:extLst>
          </p:nvPr>
        </p:nvGraphicFramePr>
        <p:xfrm>
          <a:off x="6106440" y="4073611"/>
          <a:ext cx="2574000" cy="914400"/>
        </p:xfrm>
        <a:graphic>
          <a:graphicData uri="http://schemas.openxmlformats.org/drawingml/2006/table">
            <a:tbl>
              <a:tblPr firstRow="1" bandRow="1">
                <a:tableStyleId>{5C22544A-7EE6-4342-B048-85BDC9FD1C3A}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379440">
                  <a:extLst>
                    <a:ext uri="{9D8B030D-6E8A-4147-A177-3AD203B41FA5}">
                      <a16:colId xmlns:a16="http://schemas.microsoft.com/office/drawing/2014/main" val="20004"/>
                    </a:ext>
                  </a:extLst>
                </a:gridCol>
              </a:tblGrid>
              <a:tr h="267415">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r>
                        <a:rPr lang="he-IL" sz="1200" b="0" dirty="0"/>
                        <a:t>מירית</a:t>
                      </a:r>
                      <a:endParaRPr lang="en-US" sz="1200" b="0" dirty="0"/>
                    </a:p>
                  </a:txBody>
                  <a:tcPr/>
                </a:tc>
                <a:tc>
                  <a:txBody>
                    <a:bodyPr/>
                    <a:lstStyle/>
                    <a:p>
                      <a:r>
                        <a:rPr lang="he-IL" sz="1200" b="0" dirty="0"/>
                        <a:t>מירית</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18</a:t>
                      </a:r>
                    </a:p>
                  </a:txBody>
                  <a:tcPr/>
                </a:tc>
                <a:tc>
                  <a:txBody>
                    <a:bodyPr/>
                    <a:lstStyle/>
                    <a:p>
                      <a:r>
                        <a:rPr lang="en-US" sz="1400" dirty="0"/>
                        <a:t>30</a:t>
                      </a:r>
                    </a:p>
                  </a:txBody>
                  <a:tcPr/>
                </a:tc>
                <a:tc>
                  <a:txBody>
                    <a:bodyPr/>
                    <a:lstStyle/>
                    <a:p>
                      <a:r>
                        <a:rPr lang="en-US" sz="1400" dirty="0"/>
                        <a:t>6</a:t>
                      </a:r>
                    </a:p>
                  </a:txBody>
                  <a:tcPr/>
                </a:tc>
                <a:tc>
                  <a:txBody>
                    <a:bodyPr/>
                    <a:lstStyle/>
                    <a:p>
                      <a:r>
                        <a:rPr lang="en-US" sz="1400" dirty="0"/>
                        <a:t>14</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6/1</a:t>
                      </a:r>
                    </a:p>
                  </a:txBody>
                  <a:tcPr/>
                </a:tc>
                <a:tc>
                  <a:txBody>
                    <a:bodyPr/>
                    <a:lstStyle/>
                    <a:p>
                      <a:r>
                        <a:rPr lang="en-US" sz="1400" dirty="0"/>
                        <a:t>5/2</a:t>
                      </a:r>
                    </a:p>
                  </a:txBody>
                  <a:tcPr/>
                </a:tc>
                <a:tc>
                  <a:txBody>
                    <a:bodyPr/>
                    <a:lstStyle/>
                    <a:p>
                      <a:r>
                        <a:rPr lang="en-US" sz="1400" dirty="0"/>
                        <a:t>3/2</a:t>
                      </a:r>
                    </a:p>
                  </a:txBody>
                  <a:tcPr/>
                </a:tc>
                <a:tc>
                  <a:txBody>
                    <a:bodyPr/>
                    <a:lstStyle/>
                    <a:p>
                      <a:r>
                        <a:rPr lang="en-US" sz="1400" dirty="0"/>
                        <a:t>6/2</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1340383" y="4064323"/>
          <a:ext cx="2329745" cy="914400"/>
        </p:xfrm>
        <a:graphic>
          <a:graphicData uri="http://schemas.openxmlformats.org/drawingml/2006/table">
            <a:tbl>
              <a:tblPr firstRow="1" bandRow="1">
                <a:tableStyleId>{5C22544A-7EE6-4342-B048-85BDC9FD1C3A}</a:tableStyleId>
              </a:tblPr>
              <a:tblGrid>
                <a:gridCol w="465949">
                  <a:extLst>
                    <a:ext uri="{9D8B030D-6E8A-4147-A177-3AD203B41FA5}">
                      <a16:colId xmlns:a16="http://schemas.microsoft.com/office/drawing/2014/main" val="20000"/>
                    </a:ext>
                  </a:extLst>
                </a:gridCol>
                <a:gridCol w="465949">
                  <a:extLst>
                    <a:ext uri="{9D8B030D-6E8A-4147-A177-3AD203B41FA5}">
                      <a16:colId xmlns:a16="http://schemas.microsoft.com/office/drawing/2014/main" val="20001"/>
                    </a:ext>
                  </a:extLst>
                </a:gridCol>
                <a:gridCol w="465949">
                  <a:extLst>
                    <a:ext uri="{9D8B030D-6E8A-4147-A177-3AD203B41FA5}">
                      <a16:colId xmlns:a16="http://schemas.microsoft.com/office/drawing/2014/main" val="20002"/>
                    </a:ext>
                  </a:extLst>
                </a:gridCol>
                <a:gridCol w="465949">
                  <a:extLst>
                    <a:ext uri="{9D8B030D-6E8A-4147-A177-3AD203B41FA5}">
                      <a16:colId xmlns:a16="http://schemas.microsoft.com/office/drawing/2014/main" val="20003"/>
                    </a:ext>
                  </a:extLst>
                </a:gridCol>
                <a:gridCol w="465949">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8</a:t>
                      </a:r>
                    </a:p>
                  </a:txBody>
                  <a:tcPr/>
                </a:tc>
                <a:tc>
                  <a:txBody>
                    <a:bodyPr/>
                    <a:lstStyle/>
                    <a:p>
                      <a:r>
                        <a:rPr lang="en-US" sz="1400" dirty="0"/>
                        <a:t>20</a:t>
                      </a:r>
                    </a:p>
                  </a:txBody>
                  <a:tcPr/>
                </a:tc>
                <a:tc>
                  <a:txBody>
                    <a:bodyPr/>
                    <a:lstStyle/>
                    <a:p>
                      <a:r>
                        <a:rPr lang="en-US" sz="1400" dirty="0"/>
                        <a:t>22</a:t>
                      </a:r>
                    </a:p>
                  </a:txBody>
                  <a:tcPr/>
                </a:tc>
                <a:tc>
                  <a:txBody>
                    <a:bodyPr/>
                    <a:lstStyle/>
                    <a:p>
                      <a:r>
                        <a:rPr lang="en-US" sz="1400" dirty="0"/>
                        <a:t>28</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5/1</a:t>
                      </a:r>
                    </a:p>
                  </a:txBody>
                  <a:tcPr/>
                </a:tc>
                <a:tc>
                  <a:txBody>
                    <a:bodyPr/>
                    <a:lstStyle/>
                    <a:p>
                      <a:r>
                        <a:rPr lang="en-US" sz="1400" dirty="0"/>
                        <a:t>2/2</a:t>
                      </a:r>
                    </a:p>
                  </a:txBody>
                  <a:tcPr/>
                </a:tc>
                <a:tc>
                  <a:txBody>
                    <a:bodyPr/>
                    <a:lstStyle/>
                    <a:p>
                      <a:r>
                        <a:rPr lang="en-US" sz="1400" dirty="0"/>
                        <a:t>1/1</a:t>
                      </a:r>
                    </a:p>
                  </a:txBody>
                  <a:tcPr/>
                </a:tc>
                <a:tc>
                  <a:txBody>
                    <a:bodyPr/>
                    <a:lstStyle/>
                    <a:p>
                      <a:r>
                        <a:rPr lang="en-US" sz="1400" dirty="0"/>
                        <a:t>8/1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669893739"/>
              </p:ext>
            </p:extLst>
          </p:nvPr>
        </p:nvGraphicFramePr>
        <p:xfrm>
          <a:off x="3808558" y="4070293"/>
          <a:ext cx="2147568" cy="914400"/>
        </p:xfrm>
        <a:graphic>
          <a:graphicData uri="http://schemas.openxmlformats.org/drawingml/2006/table">
            <a:tbl>
              <a:tblPr firstRow="1" bandRow="1">
                <a:tableStyleId>{5C22544A-7EE6-4342-B048-85BDC9FD1C3A}</a:tableStyleId>
              </a:tblPr>
              <a:tblGrid>
                <a:gridCol w="477222">
                  <a:extLst>
                    <a:ext uri="{9D8B030D-6E8A-4147-A177-3AD203B41FA5}">
                      <a16:colId xmlns:a16="http://schemas.microsoft.com/office/drawing/2014/main" val="20000"/>
                    </a:ext>
                  </a:extLst>
                </a:gridCol>
                <a:gridCol w="477222">
                  <a:extLst>
                    <a:ext uri="{9D8B030D-6E8A-4147-A177-3AD203B41FA5}">
                      <a16:colId xmlns:a16="http://schemas.microsoft.com/office/drawing/2014/main" val="20001"/>
                    </a:ext>
                  </a:extLst>
                </a:gridCol>
                <a:gridCol w="477222">
                  <a:extLst>
                    <a:ext uri="{9D8B030D-6E8A-4147-A177-3AD203B41FA5}">
                      <a16:colId xmlns:a16="http://schemas.microsoft.com/office/drawing/2014/main" val="20002"/>
                    </a:ext>
                  </a:extLst>
                </a:gridCol>
                <a:gridCol w="477222">
                  <a:extLst>
                    <a:ext uri="{9D8B030D-6E8A-4147-A177-3AD203B41FA5}">
                      <a16:colId xmlns:a16="http://schemas.microsoft.com/office/drawing/2014/main" val="20003"/>
                    </a:ext>
                  </a:extLst>
                </a:gridCol>
                <a:gridCol w="238680">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32</a:t>
                      </a:r>
                    </a:p>
                  </a:txBody>
                  <a:tcPr/>
                </a:tc>
                <a:tc>
                  <a:txBody>
                    <a:bodyPr/>
                    <a:lstStyle/>
                    <a:p>
                      <a:r>
                        <a:rPr lang="en-US" sz="1400" dirty="0"/>
                        <a:t>2</a:t>
                      </a:r>
                    </a:p>
                  </a:txBody>
                  <a:tcPr/>
                </a:tc>
                <a:tc>
                  <a:txBody>
                    <a:bodyPr/>
                    <a:lstStyle/>
                    <a:p>
                      <a:r>
                        <a:rPr lang="en-US" sz="1400" dirty="0"/>
                        <a:t>4</a:t>
                      </a:r>
                    </a:p>
                  </a:txBody>
                  <a:tcPr/>
                </a:tc>
                <a:tc>
                  <a:txBody>
                    <a:bodyPr/>
                    <a:lstStyle/>
                    <a:p>
                      <a:r>
                        <a:rPr lang="en-US" sz="1400" dirty="0"/>
                        <a:t>10</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3/1</a:t>
                      </a:r>
                    </a:p>
                  </a:txBody>
                  <a:tcPr/>
                </a:tc>
                <a:tc>
                  <a:txBody>
                    <a:bodyPr/>
                    <a:lstStyle/>
                    <a:p>
                      <a:r>
                        <a:rPr lang="en-US" sz="1400" dirty="0"/>
                        <a:t>4/1</a:t>
                      </a:r>
                    </a:p>
                  </a:txBody>
                  <a:tcPr/>
                </a:tc>
                <a:tc>
                  <a:txBody>
                    <a:bodyPr/>
                    <a:lstStyle/>
                    <a:p>
                      <a:r>
                        <a:rPr lang="en-US" sz="1400" dirty="0"/>
                        <a:t>4/2</a:t>
                      </a:r>
                    </a:p>
                  </a:txBody>
                  <a:tcPr/>
                </a:tc>
                <a:tc>
                  <a:txBody>
                    <a:bodyPr/>
                    <a:lstStyle/>
                    <a:p>
                      <a:r>
                        <a:rPr lang="en-US" sz="1400" dirty="0"/>
                        <a:t>2/1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794808623"/>
              </p:ext>
            </p:extLst>
          </p:nvPr>
        </p:nvGraphicFramePr>
        <p:xfrm>
          <a:off x="8896882" y="4079419"/>
          <a:ext cx="2802428" cy="883920"/>
        </p:xfrm>
        <a:graphic>
          <a:graphicData uri="http://schemas.openxmlformats.org/drawingml/2006/table">
            <a:tbl>
              <a:tblPr firstRow="1" bandRow="1">
                <a:tableStyleId>{5C22544A-7EE6-4342-B048-85BDC9FD1C3A}</a:tableStyleId>
              </a:tblPr>
              <a:tblGrid>
                <a:gridCol w="551126">
                  <a:extLst>
                    <a:ext uri="{9D8B030D-6E8A-4147-A177-3AD203B41FA5}">
                      <a16:colId xmlns:a16="http://schemas.microsoft.com/office/drawing/2014/main" val="20000"/>
                    </a:ext>
                  </a:extLst>
                </a:gridCol>
                <a:gridCol w="551126">
                  <a:extLst>
                    <a:ext uri="{9D8B030D-6E8A-4147-A177-3AD203B41FA5}">
                      <a16:colId xmlns:a16="http://schemas.microsoft.com/office/drawing/2014/main" val="20001"/>
                    </a:ext>
                  </a:extLst>
                </a:gridCol>
                <a:gridCol w="551126">
                  <a:extLst>
                    <a:ext uri="{9D8B030D-6E8A-4147-A177-3AD203B41FA5}">
                      <a16:colId xmlns:a16="http://schemas.microsoft.com/office/drawing/2014/main" val="20002"/>
                    </a:ext>
                  </a:extLst>
                </a:gridCol>
                <a:gridCol w="551126">
                  <a:extLst>
                    <a:ext uri="{9D8B030D-6E8A-4147-A177-3AD203B41FA5}">
                      <a16:colId xmlns:a16="http://schemas.microsoft.com/office/drawing/2014/main" val="20003"/>
                    </a:ext>
                  </a:extLst>
                </a:gridCol>
                <a:gridCol w="597924">
                  <a:extLst>
                    <a:ext uri="{9D8B030D-6E8A-4147-A177-3AD203B41FA5}">
                      <a16:colId xmlns:a16="http://schemas.microsoft.com/office/drawing/2014/main" val="20004"/>
                    </a:ext>
                  </a:extLst>
                </a:gridCol>
              </a:tblGrid>
              <a:tr h="267415">
                <a:tc>
                  <a:txBody>
                    <a:bodyPr/>
                    <a:lstStyle/>
                    <a:p>
                      <a:r>
                        <a:rPr lang="he-IL" sz="1200" b="0" dirty="0"/>
                        <a:t>מירית</a:t>
                      </a:r>
                      <a:endParaRPr lang="en-US" sz="1200" b="0" dirty="0"/>
                    </a:p>
                  </a:txBody>
                  <a:tcPr/>
                </a:tc>
                <a:tc>
                  <a:txBody>
                    <a:bodyPr/>
                    <a:lstStyle/>
                    <a:p>
                      <a:r>
                        <a:rPr lang="he-IL" sz="1200" b="0" dirty="0"/>
                        <a:t>מירית</a:t>
                      </a:r>
                      <a:endParaRPr lang="en-US" sz="1200" b="0" dirty="0"/>
                    </a:p>
                  </a:txBody>
                  <a:tcPr/>
                </a:tc>
                <a:tc>
                  <a:txBody>
                    <a:bodyPr/>
                    <a:lstStyle/>
                    <a:p>
                      <a:r>
                        <a:rPr lang="he-IL" sz="1200" b="0" dirty="0"/>
                        <a:t>רני</a:t>
                      </a:r>
                      <a:endParaRPr lang="en-US" sz="1200" b="0" dirty="0"/>
                    </a:p>
                  </a:txBody>
                  <a:tcPr/>
                </a:tc>
                <a:tc>
                  <a:txBody>
                    <a:bodyPr/>
                    <a:lstStyle/>
                    <a:p>
                      <a:r>
                        <a:rPr lang="he-IL" sz="1200" b="0" dirty="0"/>
                        <a:t>רני</a:t>
                      </a:r>
                      <a:endParaRPr lang="en-US" sz="1200" b="0" dirty="0"/>
                    </a:p>
                  </a:txBody>
                  <a:tcPr/>
                </a:tc>
                <a:tc>
                  <a:txBody>
                    <a:bodyPr/>
                    <a:lstStyle/>
                    <a:p>
                      <a:r>
                        <a:rPr lang="he-IL" sz="1200" b="0" dirty="0"/>
                        <a:t>רני</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19</a:t>
                      </a:r>
                    </a:p>
                  </a:txBody>
                  <a:tcPr/>
                </a:tc>
                <a:tc>
                  <a:txBody>
                    <a:bodyPr/>
                    <a:lstStyle/>
                    <a:p>
                      <a:r>
                        <a:rPr lang="en-US" sz="1400" dirty="0"/>
                        <a:t>26</a:t>
                      </a:r>
                    </a:p>
                  </a:txBody>
                  <a:tcPr/>
                </a:tc>
                <a:tc>
                  <a:txBody>
                    <a:bodyPr/>
                    <a:lstStyle/>
                    <a:p>
                      <a:r>
                        <a:rPr lang="en-US" sz="1400" dirty="0"/>
                        <a:t>12</a:t>
                      </a:r>
                    </a:p>
                  </a:txBody>
                  <a:tcPr/>
                </a:tc>
                <a:tc>
                  <a:txBody>
                    <a:bodyPr/>
                    <a:lstStyle/>
                    <a:p>
                      <a:r>
                        <a:rPr lang="en-US" sz="1400" dirty="0"/>
                        <a:t>16</a:t>
                      </a:r>
                    </a:p>
                  </a:txBody>
                  <a:tcPr/>
                </a:tc>
                <a:tc>
                  <a:txBody>
                    <a:bodyPr/>
                    <a:lstStyle/>
                    <a:p>
                      <a:r>
                        <a:rPr lang="en-US" sz="1400" dirty="0"/>
                        <a:t>24</a:t>
                      </a:r>
                    </a:p>
                  </a:txBody>
                  <a:tcPr/>
                </a:tc>
                <a:extLst>
                  <a:ext uri="{0D108BD9-81ED-4DB2-BD59-A6C34878D82A}">
                    <a16:rowId xmlns:a16="http://schemas.microsoft.com/office/drawing/2014/main" val="10001"/>
                  </a:ext>
                </a:extLst>
              </a:tr>
              <a:tr h="267415">
                <a:tc>
                  <a:txBody>
                    <a:bodyPr/>
                    <a:lstStyle/>
                    <a:p>
                      <a:r>
                        <a:rPr lang="en-US" sz="1400" dirty="0"/>
                        <a:t>9/1</a:t>
                      </a:r>
                    </a:p>
                  </a:txBody>
                  <a:tcPr/>
                </a:tc>
                <a:tc>
                  <a:txBody>
                    <a:bodyPr/>
                    <a:lstStyle/>
                    <a:p>
                      <a:r>
                        <a:rPr lang="en-US" sz="1400" dirty="0"/>
                        <a:t>8/2</a:t>
                      </a:r>
                    </a:p>
                  </a:txBody>
                  <a:tcPr/>
                </a:tc>
                <a:tc>
                  <a:txBody>
                    <a:bodyPr/>
                    <a:lstStyle/>
                    <a:p>
                      <a:r>
                        <a:rPr lang="en-US" sz="1400" dirty="0"/>
                        <a:t>7/2</a:t>
                      </a:r>
                    </a:p>
                  </a:txBody>
                  <a:tcPr/>
                </a:tc>
                <a:tc>
                  <a:txBody>
                    <a:bodyPr/>
                    <a:lstStyle/>
                    <a:p>
                      <a:r>
                        <a:rPr lang="en-US" sz="1400" dirty="0"/>
                        <a:t>1/2</a:t>
                      </a:r>
                    </a:p>
                  </a:txBody>
                  <a:tcPr/>
                </a:tc>
                <a:tc>
                  <a:txBody>
                    <a:bodyPr/>
                    <a:lstStyle/>
                    <a:p>
                      <a:r>
                        <a:rPr lang="en-US" sz="1400" dirty="0"/>
                        <a:t>7/1</a:t>
                      </a:r>
                    </a:p>
                  </a:txBody>
                  <a:tcPr/>
                </a:tc>
                <a:extLst>
                  <a:ext uri="{0D108BD9-81ED-4DB2-BD59-A6C34878D82A}">
                    <a16:rowId xmlns:a16="http://schemas.microsoft.com/office/drawing/2014/main" val="10002"/>
                  </a:ext>
                </a:extLst>
              </a:tr>
            </a:tbl>
          </a:graphicData>
        </a:graphic>
      </p:graphicFrame>
      <p:graphicFrame>
        <p:nvGraphicFramePr>
          <p:cNvPr id="23" name="Table 22"/>
          <p:cNvGraphicFramePr>
            <a:graphicFrameLocks noGrp="1"/>
          </p:cNvGraphicFramePr>
          <p:nvPr/>
        </p:nvGraphicFramePr>
        <p:xfrm>
          <a:off x="4648995" y="2039300"/>
          <a:ext cx="2730575" cy="609600"/>
        </p:xfrm>
        <a:graphic>
          <a:graphicData uri="http://schemas.openxmlformats.org/drawingml/2006/table">
            <a:tbl>
              <a:tblPr firstRow="1" bandRow="1">
                <a:tableStyleId>{5C22544A-7EE6-4342-B048-85BDC9FD1C3A}</a:tableStyleId>
              </a:tblPr>
              <a:tblGrid>
                <a:gridCol w="546115">
                  <a:extLst>
                    <a:ext uri="{9D8B030D-6E8A-4147-A177-3AD203B41FA5}">
                      <a16:colId xmlns:a16="http://schemas.microsoft.com/office/drawing/2014/main" val="20000"/>
                    </a:ext>
                  </a:extLst>
                </a:gridCol>
                <a:gridCol w="546115">
                  <a:extLst>
                    <a:ext uri="{9D8B030D-6E8A-4147-A177-3AD203B41FA5}">
                      <a16:colId xmlns:a16="http://schemas.microsoft.com/office/drawing/2014/main" val="20001"/>
                    </a:ext>
                  </a:extLst>
                </a:gridCol>
                <a:gridCol w="546115">
                  <a:extLst>
                    <a:ext uri="{9D8B030D-6E8A-4147-A177-3AD203B41FA5}">
                      <a16:colId xmlns:a16="http://schemas.microsoft.com/office/drawing/2014/main" val="20002"/>
                    </a:ext>
                  </a:extLst>
                </a:gridCol>
                <a:gridCol w="546115">
                  <a:extLst>
                    <a:ext uri="{9D8B030D-6E8A-4147-A177-3AD203B41FA5}">
                      <a16:colId xmlns:a16="http://schemas.microsoft.com/office/drawing/2014/main" val="20003"/>
                    </a:ext>
                  </a:extLst>
                </a:gridCol>
                <a:gridCol w="546115">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דינה</a:t>
                      </a:r>
                      <a:endParaRPr lang="en-US" sz="1200" b="0" dirty="0"/>
                    </a:p>
                  </a:txBody>
                  <a:tcPr/>
                </a:tc>
                <a:tc>
                  <a:txBody>
                    <a:bodyPr/>
                    <a:lstStyle/>
                    <a:p>
                      <a:r>
                        <a:rPr lang="he-IL" sz="1200" b="0" dirty="0"/>
                        <a:t>מירית</a:t>
                      </a:r>
                      <a:endParaRPr lang="en-US" sz="1200" b="0" dirty="0"/>
                    </a:p>
                  </a:txBody>
                  <a:tcPr/>
                </a:tc>
                <a:tc>
                  <a:txBody>
                    <a:bodyPr/>
                    <a:lstStyle/>
                    <a:p>
                      <a:r>
                        <a:rPr lang="he-IL" sz="1200" b="0" dirty="0"/>
                        <a:t>רני</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28</a:t>
                      </a:r>
                    </a:p>
                  </a:txBody>
                  <a:tcPr/>
                </a:tc>
                <a:tc>
                  <a:txBody>
                    <a:bodyPr/>
                    <a:lstStyle/>
                    <a:p>
                      <a:r>
                        <a:rPr lang="en-US" sz="1400" dirty="0"/>
                        <a:t>10</a:t>
                      </a:r>
                    </a:p>
                  </a:txBody>
                  <a:tcPr/>
                </a:tc>
                <a:tc>
                  <a:txBody>
                    <a:bodyPr/>
                    <a:lstStyle/>
                    <a:p>
                      <a:r>
                        <a:rPr lang="en-US" sz="1400" dirty="0"/>
                        <a:t>14</a:t>
                      </a:r>
                    </a:p>
                  </a:txBody>
                  <a:tcPr/>
                </a:tc>
                <a:tc>
                  <a:txBody>
                    <a:bodyPr/>
                    <a:lstStyle/>
                    <a:p>
                      <a:r>
                        <a:rPr lang="en-US" sz="1400" dirty="0"/>
                        <a:t>24</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sp>
        <p:nvSpPr>
          <p:cNvPr id="27" name="TextBox 26"/>
          <p:cNvSpPr txBox="1"/>
          <p:nvPr/>
        </p:nvSpPr>
        <p:spPr>
          <a:xfrm>
            <a:off x="4323200" y="1180936"/>
            <a:ext cx="2252541" cy="369332"/>
          </a:xfrm>
          <a:prstGeom prst="rect">
            <a:avLst/>
          </a:prstGeom>
          <a:noFill/>
        </p:spPr>
        <p:txBody>
          <a:bodyPr wrap="none" rtlCol="0">
            <a:spAutoFit/>
          </a:bodyPr>
          <a:lstStyle/>
          <a:p>
            <a:pPr algn="r" rtl="1"/>
            <a:r>
              <a:rPr lang="he-IL" dirty="0"/>
              <a:t>קובץ הופכי – שם מרצה</a:t>
            </a:r>
            <a:endParaRPr lang="en-US" dirty="0"/>
          </a:p>
        </p:txBody>
      </p:sp>
      <p:cxnSp>
        <p:nvCxnSpPr>
          <p:cNvPr id="28" name="Straight Arrow Connector 27"/>
          <p:cNvCxnSpPr/>
          <p:nvPr/>
        </p:nvCxnSpPr>
        <p:spPr>
          <a:xfrm flipH="1">
            <a:off x="1647173" y="2648900"/>
            <a:ext cx="332933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083485" y="2661508"/>
            <a:ext cx="1393933" cy="14154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55379" y="2661507"/>
            <a:ext cx="87756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502001" y="2661506"/>
            <a:ext cx="3208602" cy="139020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482460" y="1180936"/>
            <a:ext cx="1709122" cy="369332"/>
          </a:xfrm>
          <a:prstGeom prst="rect">
            <a:avLst/>
          </a:prstGeom>
          <a:noFill/>
        </p:spPr>
        <p:txBody>
          <a:bodyPr wrap="none" rtlCol="0">
            <a:spAutoFit/>
          </a:bodyPr>
          <a:lstStyle/>
          <a:p>
            <a:pPr algn="r" rtl="1"/>
            <a:r>
              <a:rPr lang="he-IL" u="sng" dirty="0">
                <a:solidFill>
                  <a:srgbClr val="FF0000"/>
                </a:solidFill>
              </a:rPr>
              <a:t>הוספת מירית-19</a:t>
            </a:r>
            <a:endParaRPr lang="en-US" u="sng" dirty="0">
              <a:solidFill>
                <a:srgbClr val="FF0000"/>
              </a:solidFill>
            </a:endParaRPr>
          </a:p>
        </p:txBody>
      </p:sp>
      <p:pic>
        <p:nvPicPr>
          <p:cNvPr id="22" name="תמונה 21"/>
          <p:cNvPicPr>
            <a:picLocks noChangeAspect="1"/>
          </p:cNvPicPr>
          <p:nvPr/>
        </p:nvPicPr>
        <p:blipFill>
          <a:blip r:embed="rId2"/>
          <a:stretch>
            <a:fillRect/>
          </a:stretch>
        </p:blipFill>
        <p:spPr>
          <a:xfrm>
            <a:off x="3875572" y="5882108"/>
            <a:ext cx="7959025" cy="616751"/>
          </a:xfrm>
          <a:prstGeom prst="rect">
            <a:avLst/>
          </a:prstGeom>
        </p:spPr>
      </p:pic>
      <p:pic>
        <p:nvPicPr>
          <p:cNvPr id="24" name="תמונה 23"/>
          <p:cNvPicPr>
            <a:picLocks noChangeAspect="1"/>
          </p:cNvPicPr>
          <p:nvPr/>
        </p:nvPicPr>
        <p:blipFill>
          <a:blip r:embed="rId3"/>
          <a:stretch>
            <a:fillRect/>
          </a:stretch>
        </p:blipFill>
        <p:spPr>
          <a:xfrm>
            <a:off x="3854246" y="5296815"/>
            <a:ext cx="7980351" cy="644285"/>
          </a:xfrm>
          <a:prstGeom prst="rect">
            <a:avLst/>
          </a:prstGeom>
        </p:spPr>
      </p:pic>
    </p:spTree>
    <p:extLst>
      <p:ext uri="{BB962C8B-B14F-4D97-AF65-F5344CB8AC3E}">
        <p14:creationId xmlns:p14="http://schemas.microsoft.com/office/powerpoint/2010/main" val="2269784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213715726"/>
              </p:ext>
            </p:extLst>
          </p:nvPr>
        </p:nvGraphicFramePr>
        <p:xfrm>
          <a:off x="153568" y="1242593"/>
          <a:ext cx="1110747" cy="5471357"/>
        </p:xfrm>
        <a:graphic>
          <a:graphicData uri="http://schemas.openxmlformats.org/drawingml/2006/table">
            <a:tbl>
              <a:tblPr firstRow="1" firstCol="1" lastRow="1" lastCol="1" bandRow="1" bandCol="1">
                <a:tableStyleId>{5940675A-B579-460E-94D1-54222C63F5DA}</a:tableStyleId>
              </a:tblPr>
              <a:tblGrid>
                <a:gridCol w="415553">
                  <a:extLst>
                    <a:ext uri="{9D8B030D-6E8A-4147-A177-3AD203B41FA5}">
                      <a16:colId xmlns:a16="http://schemas.microsoft.com/office/drawing/2014/main" val="20000"/>
                    </a:ext>
                  </a:extLst>
                </a:gridCol>
                <a:gridCol w="695194">
                  <a:extLst>
                    <a:ext uri="{9D8B030D-6E8A-4147-A177-3AD203B41FA5}">
                      <a16:colId xmlns:a16="http://schemas.microsoft.com/office/drawing/2014/main" val="20001"/>
                    </a:ext>
                  </a:extLst>
                </a:gridCol>
              </a:tblGrid>
              <a:tr h="687214">
                <a:tc>
                  <a:txBody>
                    <a:bodyPr/>
                    <a:lstStyle/>
                    <a:p>
                      <a:pPr algn="ctr" rtl="1" fontAlgn="ctr"/>
                      <a:r>
                        <a:rPr lang="he-IL" sz="1000" u="none" strike="noStrike" dirty="0">
                          <a:effectLst/>
                        </a:rPr>
                        <a:t>קוד כנס (מפתח)</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tc>
                  <a:txBody>
                    <a:bodyPr/>
                    <a:lstStyle/>
                    <a:p>
                      <a:pPr algn="ctr" rtl="1" fontAlgn="ctr"/>
                      <a:r>
                        <a:rPr lang="he-IL" sz="1000" u="none" strike="noStrike" dirty="0">
                          <a:effectLst/>
                        </a:rPr>
                        <a:t>שם המרצה בכנס</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extLst>
                  <a:ext uri="{0D108BD9-81ED-4DB2-BD59-A6C34878D82A}">
                    <a16:rowId xmlns:a16="http://schemas.microsoft.com/office/drawing/2014/main" val="10000"/>
                  </a:ext>
                </a:extLst>
              </a:tr>
              <a:tr h="251797">
                <a:tc>
                  <a:txBody>
                    <a:bodyPr/>
                    <a:lstStyle/>
                    <a:p>
                      <a:pPr algn="ctr" rtl="1" fontAlgn="ctr"/>
                      <a:r>
                        <a:rPr lang="en-US" sz="1000" b="1" u="none" strike="noStrike">
                          <a:effectLst/>
                        </a:rPr>
                        <a:t>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דוד</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1"/>
                  </a:ext>
                </a:extLst>
              </a:tr>
              <a:tr h="251797">
                <a:tc>
                  <a:txBody>
                    <a:bodyPr/>
                    <a:lstStyle/>
                    <a:p>
                      <a:pPr algn="ctr" rtl="1" fontAlgn="ctr"/>
                      <a:r>
                        <a:rPr lang="en-US" sz="1000" b="1" u="none" strike="noStrike">
                          <a:effectLst/>
                        </a:rPr>
                        <a:t>20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2"/>
                  </a:ext>
                </a:extLst>
              </a:tr>
              <a:tr h="251797">
                <a:tc>
                  <a:txBody>
                    <a:bodyPr/>
                    <a:lstStyle/>
                    <a:p>
                      <a:pPr algn="ctr" rtl="1" fontAlgn="ctr"/>
                      <a:r>
                        <a:rPr lang="en-US" sz="1000" b="1" u="none" strike="noStrike">
                          <a:effectLst/>
                        </a:rPr>
                        <a:t>22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דוד</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3"/>
                  </a:ext>
                </a:extLst>
              </a:tr>
              <a:tr h="251797">
                <a:tc>
                  <a:txBody>
                    <a:bodyPr/>
                    <a:lstStyle/>
                    <a:p>
                      <a:pPr algn="ctr" rtl="1" fontAlgn="ctr"/>
                      <a:r>
                        <a:rPr lang="en-US" sz="1000" b="1" u="none" strike="noStrike">
                          <a:effectLst/>
                        </a:rPr>
                        <a:t>28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4"/>
                  </a:ext>
                </a:extLst>
              </a:tr>
              <a:tr h="251797">
                <a:tc>
                  <a:txBody>
                    <a:bodyPr/>
                    <a:lstStyle/>
                    <a:p>
                      <a:pPr algn="ctr" rtl="1" fontAlgn="ctr"/>
                      <a:r>
                        <a:rPr lang="en-US" sz="1000" b="1" u="none" strike="noStrike">
                          <a:effectLst/>
                        </a:rPr>
                        <a:t>32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5"/>
                  </a:ext>
                </a:extLst>
              </a:tr>
              <a:tr h="251797">
                <a:tc>
                  <a:txBody>
                    <a:bodyPr/>
                    <a:lstStyle/>
                    <a:p>
                      <a:pPr algn="ctr" rtl="1" fontAlgn="ctr"/>
                      <a:r>
                        <a:rPr lang="en-US" sz="1000" b="1" u="none" strike="noStrike">
                          <a:effectLst/>
                        </a:rPr>
                        <a:t>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6"/>
                  </a:ext>
                </a:extLst>
              </a:tr>
              <a:tr h="251797">
                <a:tc>
                  <a:txBody>
                    <a:bodyPr/>
                    <a:lstStyle/>
                    <a:p>
                      <a:pPr algn="ctr" rtl="1" fontAlgn="ctr"/>
                      <a:r>
                        <a:rPr lang="en-US" sz="1000" b="1" u="none" strike="noStrike">
                          <a:effectLst/>
                        </a:rPr>
                        <a:t>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7"/>
                  </a:ext>
                </a:extLst>
              </a:tr>
              <a:tr h="251797">
                <a:tc>
                  <a:txBody>
                    <a:bodyPr/>
                    <a:lstStyle/>
                    <a:p>
                      <a:pPr algn="ctr" rtl="1" fontAlgn="ctr"/>
                      <a:r>
                        <a:rPr lang="en-US" sz="1000" b="1" u="none" strike="noStrike">
                          <a:effectLst/>
                        </a:rPr>
                        <a:t>10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8"/>
                  </a:ext>
                </a:extLst>
              </a:tr>
              <a:tr h="251797">
                <a:tc>
                  <a:txBody>
                    <a:bodyPr/>
                    <a:lstStyle/>
                    <a:p>
                      <a:pPr algn="ctr" rtl="1" fontAlgn="ctr"/>
                      <a:r>
                        <a:rPr lang="en-US" sz="1000" b="1" u="none" strike="noStrike">
                          <a:effectLst/>
                        </a:rPr>
                        <a:t>18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9"/>
                  </a:ext>
                </a:extLst>
              </a:tr>
              <a:tr h="251797">
                <a:tc>
                  <a:txBody>
                    <a:bodyPr/>
                    <a:lstStyle/>
                    <a:p>
                      <a:pPr algn="ctr" rtl="1" fontAlgn="ctr"/>
                      <a:r>
                        <a:rPr lang="en-US" sz="1000" b="1" u="none" strike="noStrike">
                          <a:effectLst/>
                        </a:rPr>
                        <a:t>30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דינה</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0"/>
                  </a:ext>
                </a:extLst>
              </a:tr>
              <a:tr h="251797">
                <a:tc>
                  <a:txBody>
                    <a:bodyPr/>
                    <a:lstStyle/>
                    <a:p>
                      <a:pPr algn="ctr" rtl="1" fontAlgn="ctr"/>
                      <a:r>
                        <a:rPr lang="en-US" sz="1000" b="1" i="0" u="none" strike="noStrike" dirty="0">
                          <a:solidFill>
                            <a:srgbClr val="FF0000"/>
                          </a:solidFill>
                          <a:effectLst/>
                          <a:latin typeface="Calibri" panose="020F0502020204030204" pitchFamily="34" charset="0"/>
                        </a:rPr>
                        <a:t>3</a:t>
                      </a: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מירית</a:t>
                      </a:r>
                    </a:p>
                  </a:txBody>
                  <a:tcPr marL="3810" marR="3810" marT="3810" marB="0" anchor="ctr">
                    <a:solidFill>
                      <a:schemeClr val="bg1"/>
                    </a:solidFill>
                  </a:tcPr>
                </a:tc>
                <a:extLst>
                  <a:ext uri="{0D108BD9-81ED-4DB2-BD59-A6C34878D82A}">
                    <a16:rowId xmlns:a16="http://schemas.microsoft.com/office/drawing/2014/main" val="10011"/>
                  </a:ext>
                </a:extLst>
              </a:tr>
              <a:tr h="251797">
                <a:tc>
                  <a:txBody>
                    <a:bodyPr/>
                    <a:lstStyle/>
                    <a:p>
                      <a:pPr algn="ctr" rtl="1" fontAlgn="ctr"/>
                      <a:r>
                        <a:rPr lang="en-US" sz="1000" b="1" u="none" strike="noStrike">
                          <a:effectLst/>
                        </a:rPr>
                        <a:t>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מירית</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2"/>
                  </a:ext>
                </a:extLst>
              </a:tr>
              <a:tr h="251797">
                <a:tc>
                  <a:txBody>
                    <a:bodyPr/>
                    <a:lstStyle/>
                    <a:p>
                      <a:pPr algn="ctr" rtl="1" fontAlgn="ctr"/>
                      <a:r>
                        <a:rPr lang="en-US" sz="1000" b="1" u="none" strike="noStrike">
                          <a:effectLst/>
                        </a:rPr>
                        <a:t>14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מירית</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3"/>
                  </a:ext>
                </a:extLst>
              </a:tr>
              <a:tr h="251797">
                <a:tc>
                  <a:txBody>
                    <a:bodyPr/>
                    <a:lstStyle/>
                    <a:p>
                      <a:pPr algn="ctr" rtl="1" fontAlgn="ctr"/>
                      <a:r>
                        <a:rPr lang="en-US" sz="1000" b="1" i="0" u="none" strike="noStrike" dirty="0">
                          <a:solidFill>
                            <a:srgbClr val="FF0000"/>
                          </a:solidFill>
                          <a:effectLst/>
                          <a:latin typeface="Calibri" panose="020F0502020204030204" pitchFamily="34" charset="0"/>
                        </a:rPr>
                        <a:t>19</a:t>
                      </a: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מירית</a:t>
                      </a:r>
                    </a:p>
                  </a:txBody>
                  <a:tcPr marL="3810" marR="3810" marT="3810" marB="0" anchor="ctr">
                    <a:solidFill>
                      <a:schemeClr val="bg1"/>
                    </a:solidFill>
                  </a:tcPr>
                </a:tc>
                <a:extLst>
                  <a:ext uri="{0D108BD9-81ED-4DB2-BD59-A6C34878D82A}">
                    <a16:rowId xmlns:a16="http://schemas.microsoft.com/office/drawing/2014/main" val="10014"/>
                  </a:ext>
                </a:extLst>
              </a:tr>
              <a:tr h="251797">
                <a:tc>
                  <a:txBody>
                    <a:bodyPr/>
                    <a:lstStyle/>
                    <a:p>
                      <a:pPr algn="ctr" rtl="1" fontAlgn="ctr"/>
                      <a:r>
                        <a:rPr lang="en-US" sz="1000" b="1" u="none" strike="noStrike">
                          <a:effectLst/>
                        </a:rPr>
                        <a:t>26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מירית</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5"/>
                  </a:ext>
                </a:extLst>
              </a:tr>
              <a:tr h="251797">
                <a:tc>
                  <a:txBody>
                    <a:bodyPr/>
                    <a:lstStyle/>
                    <a:p>
                      <a:pPr algn="ctr" rtl="1" fontAlgn="ctr"/>
                      <a:r>
                        <a:rPr lang="en-US" sz="1000" b="1" u="none" strike="noStrike">
                          <a:effectLst/>
                        </a:rPr>
                        <a:t>12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רני</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6"/>
                  </a:ext>
                </a:extLst>
              </a:tr>
              <a:tr h="251797">
                <a:tc>
                  <a:txBody>
                    <a:bodyPr/>
                    <a:lstStyle/>
                    <a:p>
                      <a:pPr algn="ctr" rtl="1" fontAlgn="ctr"/>
                      <a:r>
                        <a:rPr lang="en-US" sz="1000" b="1" u="none" strike="noStrike">
                          <a:effectLst/>
                        </a:rPr>
                        <a:t>16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רני</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7"/>
                  </a:ext>
                </a:extLst>
              </a:tr>
              <a:tr h="251797">
                <a:tc>
                  <a:txBody>
                    <a:bodyPr/>
                    <a:lstStyle/>
                    <a:p>
                      <a:pPr algn="ctr" rtl="1" fontAlgn="ctr"/>
                      <a:r>
                        <a:rPr lang="en-US" sz="1000" b="1" u="none" strike="noStrike">
                          <a:effectLst/>
                        </a:rPr>
                        <a:t>24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רני</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8"/>
                  </a:ext>
                </a:extLst>
              </a:tr>
              <a:tr h="251797">
                <a:tc>
                  <a:txBody>
                    <a:bodyPr/>
                    <a:lstStyle/>
                    <a:p>
                      <a:pPr algn="ctr" rtl="1" fontAlgn="ctr"/>
                      <a:r>
                        <a:rPr lang="he-IL" sz="1000" b="1" i="0" u="none" strike="noStrike" dirty="0">
                          <a:solidFill>
                            <a:srgbClr val="FF0000"/>
                          </a:solidFill>
                          <a:effectLst/>
                          <a:latin typeface="Calibri" panose="020F0502020204030204" pitchFamily="34" charset="0"/>
                        </a:rPr>
                        <a:t>5</a:t>
                      </a:r>
                      <a:endParaRPr lang="en-US" sz="1000" b="1" i="0" u="none" strike="noStrike" dirty="0">
                        <a:solidFill>
                          <a:srgbClr val="FF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רני</a:t>
                      </a:r>
                    </a:p>
                  </a:txBody>
                  <a:tcPr marL="3810" marR="3810" marT="3810" marB="0" anchor="ctr">
                    <a:solidFill>
                      <a:schemeClr val="bg1"/>
                    </a:solidFill>
                  </a:tcPr>
                </a:tc>
                <a:extLst>
                  <a:ext uri="{0D108BD9-81ED-4DB2-BD59-A6C34878D82A}">
                    <a16:rowId xmlns:a16="http://schemas.microsoft.com/office/drawing/2014/main" val="10019"/>
                  </a:ext>
                </a:extLst>
              </a:tr>
            </a:tbl>
          </a:graphicData>
        </a:graphic>
      </p:graphicFrame>
      <p:sp>
        <p:nvSpPr>
          <p:cNvPr id="19" name="TextBox 18"/>
          <p:cNvSpPr txBox="1"/>
          <p:nvPr/>
        </p:nvSpPr>
        <p:spPr>
          <a:xfrm>
            <a:off x="-39020" y="705779"/>
            <a:ext cx="1495922" cy="461665"/>
          </a:xfrm>
          <a:prstGeom prst="rect">
            <a:avLst/>
          </a:prstGeom>
          <a:noFill/>
        </p:spPr>
        <p:txBody>
          <a:bodyPr wrap="none" rtlCol="0">
            <a:spAutoFit/>
          </a:bodyPr>
          <a:lstStyle/>
          <a:p>
            <a:pPr algn="r" rtl="1"/>
            <a:r>
              <a:rPr lang="he-IL" sz="1200" dirty="0"/>
              <a:t>קובץ הופכי שם מרצה </a:t>
            </a:r>
          </a:p>
          <a:p>
            <a:pPr algn="ctr" rtl="1"/>
            <a:r>
              <a:rPr lang="he-IL" sz="1200" dirty="0"/>
              <a:t>בצורה טבלאית</a:t>
            </a:r>
            <a:endParaRPr lang="en-US" sz="1200" dirty="0"/>
          </a:p>
        </p:txBody>
      </p:sp>
      <p:graphicFrame>
        <p:nvGraphicFramePr>
          <p:cNvPr id="13" name="Table 12"/>
          <p:cNvGraphicFramePr>
            <a:graphicFrameLocks noGrp="1"/>
          </p:cNvGraphicFramePr>
          <p:nvPr>
            <p:extLst>
              <p:ext uri="{D42A27DB-BD31-4B8C-83A1-F6EECF244321}">
                <p14:modId xmlns:p14="http://schemas.microsoft.com/office/powerpoint/2010/main" val="3864003964"/>
              </p:ext>
            </p:extLst>
          </p:nvPr>
        </p:nvGraphicFramePr>
        <p:xfrm>
          <a:off x="6106440" y="4073611"/>
          <a:ext cx="2574000" cy="914400"/>
        </p:xfrm>
        <a:graphic>
          <a:graphicData uri="http://schemas.openxmlformats.org/drawingml/2006/table">
            <a:tbl>
              <a:tblPr firstRow="1" bandRow="1">
                <a:tableStyleId>{5C22544A-7EE6-4342-B048-85BDC9FD1C3A}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379440">
                  <a:extLst>
                    <a:ext uri="{9D8B030D-6E8A-4147-A177-3AD203B41FA5}">
                      <a16:colId xmlns:a16="http://schemas.microsoft.com/office/drawing/2014/main" val="20004"/>
                    </a:ext>
                  </a:extLst>
                </a:gridCol>
              </a:tblGrid>
              <a:tr h="267415">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r>
                        <a:rPr lang="he-IL" sz="1200" b="0" dirty="0"/>
                        <a:t>מירית</a:t>
                      </a:r>
                      <a:endParaRPr lang="en-US" sz="1200" b="0" dirty="0"/>
                    </a:p>
                  </a:txBody>
                  <a:tcPr/>
                </a:tc>
                <a:tc>
                  <a:txBody>
                    <a:bodyPr/>
                    <a:lstStyle/>
                    <a:p>
                      <a:r>
                        <a:rPr lang="he-IL" sz="1200" b="0" dirty="0"/>
                        <a:t>מירית</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18</a:t>
                      </a:r>
                    </a:p>
                  </a:txBody>
                  <a:tcPr/>
                </a:tc>
                <a:tc>
                  <a:txBody>
                    <a:bodyPr/>
                    <a:lstStyle/>
                    <a:p>
                      <a:r>
                        <a:rPr lang="en-US" sz="1400" dirty="0"/>
                        <a:t>30</a:t>
                      </a:r>
                    </a:p>
                  </a:txBody>
                  <a:tcPr/>
                </a:tc>
                <a:tc>
                  <a:txBody>
                    <a:bodyPr/>
                    <a:lstStyle/>
                    <a:p>
                      <a:r>
                        <a:rPr lang="en-US" sz="1400" dirty="0"/>
                        <a:t>6</a:t>
                      </a:r>
                    </a:p>
                  </a:txBody>
                  <a:tcPr/>
                </a:tc>
                <a:tc>
                  <a:txBody>
                    <a:bodyPr/>
                    <a:lstStyle/>
                    <a:p>
                      <a:r>
                        <a:rPr lang="en-US" sz="1400" dirty="0"/>
                        <a:t>14</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6/1</a:t>
                      </a:r>
                    </a:p>
                  </a:txBody>
                  <a:tcPr/>
                </a:tc>
                <a:tc>
                  <a:txBody>
                    <a:bodyPr/>
                    <a:lstStyle/>
                    <a:p>
                      <a:r>
                        <a:rPr lang="en-US" sz="1400" dirty="0"/>
                        <a:t>5/2</a:t>
                      </a:r>
                    </a:p>
                  </a:txBody>
                  <a:tcPr/>
                </a:tc>
                <a:tc>
                  <a:txBody>
                    <a:bodyPr/>
                    <a:lstStyle/>
                    <a:p>
                      <a:r>
                        <a:rPr lang="en-US" sz="1400" dirty="0"/>
                        <a:t>3/2</a:t>
                      </a:r>
                    </a:p>
                  </a:txBody>
                  <a:tcPr/>
                </a:tc>
                <a:tc>
                  <a:txBody>
                    <a:bodyPr/>
                    <a:lstStyle/>
                    <a:p>
                      <a:r>
                        <a:rPr lang="en-US" sz="1400" dirty="0"/>
                        <a:t>6/2</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1340383" y="4064323"/>
          <a:ext cx="2329745" cy="914400"/>
        </p:xfrm>
        <a:graphic>
          <a:graphicData uri="http://schemas.openxmlformats.org/drawingml/2006/table">
            <a:tbl>
              <a:tblPr firstRow="1" bandRow="1">
                <a:tableStyleId>{5C22544A-7EE6-4342-B048-85BDC9FD1C3A}</a:tableStyleId>
              </a:tblPr>
              <a:tblGrid>
                <a:gridCol w="465949">
                  <a:extLst>
                    <a:ext uri="{9D8B030D-6E8A-4147-A177-3AD203B41FA5}">
                      <a16:colId xmlns:a16="http://schemas.microsoft.com/office/drawing/2014/main" val="20000"/>
                    </a:ext>
                  </a:extLst>
                </a:gridCol>
                <a:gridCol w="465949">
                  <a:extLst>
                    <a:ext uri="{9D8B030D-6E8A-4147-A177-3AD203B41FA5}">
                      <a16:colId xmlns:a16="http://schemas.microsoft.com/office/drawing/2014/main" val="20001"/>
                    </a:ext>
                  </a:extLst>
                </a:gridCol>
                <a:gridCol w="465949">
                  <a:extLst>
                    <a:ext uri="{9D8B030D-6E8A-4147-A177-3AD203B41FA5}">
                      <a16:colId xmlns:a16="http://schemas.microsoft.com/office/drawing/2014/main" val="20002"/>
                    </a:ext>
                  </a:extLst>
                </a:gridCol>
                <a:gridCol w="465949">
                  <a:extLst>
                    <a:ext uri="{9D8B030D-6E8A-4147-A177-3AD203B41FA5}">
                      <a16:colId xmlns:a16="http://schemas.microsoft.com/office/drawing/2014/main" val="20003"/>
                    </a:ext>
                  </a:extLst>
                </a:gridCol>
                <a:gridCol w="465949">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8</a:t>
                      </a:r>
                    </a:p>
                  </a:txBody>
                  <a:tcPr/>
                </a:tc>
                <a:tc>
                  <a:txBody>
                    <a:bodyPr/>
                    <a:lstStyle/>
                    <a:p>
                      <a:r>
                        <a:rPr lang="en-US" sz="1400" dirty="0"/>
                        <a:t>20</a:t>
                      </a:r>
                    </a:p>
                  </a:txBody>
                  <a:tcPr/>
                </a:tc>
                <a:tc>
                  <a:txBody>
                    <a:bodyPr/>
                    <a:lstStyle/>
                    <a:p>
                      <a:r>
                        <a:rPr lang="en-US" sz="1400" dirty="0"/>
                        <a:t>22</a:t>
                      </a:r>
                    </a:p>
                  </a:txBody>
                  <a:tcPr/>
                </a:tc>
                <a:tc>
                  <a:txBody>
                    <a:bodyPr/>
                    <a:lstStyle/>
                    <a:p>
                      <a:r>
                        <a:rPr lang="en-US" sz="1400" dirty="0"/>
                        <a:t>28</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5/1</a:t>
                      </a:r>
                    </a:p>
                  </a:txBody>
                  <a:tcPr/>
                </a:tc>
                <a:tc>
                  <a:txBody>
                    <a:bodyPr/>
                    <a:lstStyle/>
                    <a:p>
                      <a:r>
                        <a:rPr lang="en-US" sz="1400" dirty="0"/>
                        <a:t>2/2</a:t>
                      </a:r>
                    </a:p>
                  </a:txBody>
                  <a:tcPr/>
                </a:tc>
                <a:tc>
                  <a:txBody>
                    <a:bodyPr/>
                    <a:lstStyle/>
                    <a:p>
                      <a:r>
                        <a:rPr lang="en-US" sz="1400" dirty="0"/>
                        <a:t>1/1</a:t>
                      </a:r>
                    </a:p>
                  </a:txBody>
                  <a:tcPr/>
                </a:tc>
                <a:tc>
                  <a:txBody>
                    <a:bodyPr/>
                    <a:lstStyle/>
                    <a:p>
                      <a:r>
                        <a:rPr lang="en-US" sz="1400" dirty="0"/>
                        <a:t>8/1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669893739"/>
              </p:ext>
            </p:extLst>
          </p:nvPr>
        </p:nvGraphicFramePr>
        <p:xfrm>
          <a:off x="3808558" y="4070293"/>
          <a:ext cx="2147568" cy="914400"/>
        </p:xfrm>
        <a:graphic>
          <a:graphicData uri="http://schemas.openxmlformats.org/drawingml/2006/table">
            <a:tbl>
              <a:tblPr firstRow="1" bandRow="1">
                <a:tableStyleId>{5C22544A-7EE6-4342-B048-85BDC9FD1C3A}</a:tableStyleId>
              </a:tblPr>
              <a:tblGrid>
                <a:gridCol w="477222">
                  <a:extLst>
                    <a:ext uri="{9D8B030D-6E8A-4147-A177-3AD203B41FA5}">
                      <a16:colId xmlns:a16="http://schemas.microsoft.com/office/drawing/2014/main" val="20000"/>
                    </a:ext>
                  </a:extLst>
                </a:gridCol>
                <a:gridCol w="477222">
                  <a:extLst>
                    <a:ext uri="{9D8B030D-6E8A-4147-A177-3AD203B41FA5}">
                      <a16:colId xmlns:a16="http://schemas.microsoft.com/office/drawing/2014/main" val="20001"/>
                    </a:ext>
                  </a:extLst>
                </a:gridCol>
                <a:gridCol w="477222">
                  <a:extLst>
                    <a:ext uri="{9D8B030D-6E8A-4147-A177-3AD203B41FA5}">
                      <a16:colId xmlns:a16="http://schemas.microsoft.com/office/drawing/2014/main" val="20002"/>
                    </a:ext>
                  </a:extLst>
                </a:gridCol>
                <a:gridCol w="477222">
                  <a:extLst>
                    <a:ext uri="{9D8B030D-6E8A-4147-A177-3AD203B41FA5}">
                      <a16:colId xmlns:a16="http://schemas.microsoft.com/office/drawing/2014/main" val="20003"/>
                    </a:ext>
                  </a:extLst>
                </a:gridCol>
                <a:gridCol w="238680">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32</a:t>
                      </a:r>
                    </a:p>
                  </a:txBody>
                  <a:tcPr/>
                </a:tc>
                <a:tc>
                  <a:txBody>
                    <a:bodyPr/>
                    <a:lstStyle/>
                    <a:p>
                      <a:r>
                        <a:rPr lang="en-US" sz="1400" dirty="0"/>
                        <a:t>2</a:t>
                      </a:r>
                    </a:p>
                  </a:txBody>
                  <a:tcPr/>
                </a:tc>
                <a:tc>
                  <a:txBody>
                    <a:bodyPr/>
                    <a:lstStyle/>
                    <a:p>
                      <a:r>
                        <a:rPr lang="en-US" sz="1400" dirty="0"/>
                        <a:t>4</a:t>
                      </a:r>
                    </a:p>
                  </a:txBody>
                  <a:tcPr/>
                </a:tc>
                <a:tc>
                  <a:txBody>
                    <a:bodyPr/>
                    <a:lstStyle/>
                    <a:p>
                      <a:r>
                        <a:rPr lang="en-US" sz="1400" dirty="0"/>
                        <a:t>10</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3/1</a:t>
                      </a:r>
                    </a:p>
                  </a:txBody>
                  <a:tcPr/>
                </a:tc>
                <a:tc>
                  <a:txBody>
                    <a:bodyPr/>
                    <a:lstStyle/>
                    <a:p>
                      <a:r>
                        <a:rPr lang="en-US" sz="1400" dirty="0"/>
                        <a:t>4/1</a:t>
                      </a:r>
                    </a:p>
                  </a:txBody>
                  <a:tcPr/>
                </a:tc>
                <a:tc>
                  <a:txBody>
                    <a:bodyPr/>
                    <a:lstStyle/>
                    <a:p>
                      <a:r>
                        <a:rPr lang="en-US" sz="1400" dirty="0"/>
                        <a:t>4/2</a:t>
                      </a:r>
                    </a:p>
                  </a:txBody>
                  <a:tcPr/>
                </a:tc>
                <a:tc>
                  <a:txBody>
                    <a:bodyPr/>
                    <a:lstStyle/>
                    <a:p>
                      <a:r>
                        <a:rPr lang="en-US" sz="1400" dirty="0"/>
                        <a:t>2/1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794808623"/>
              </p:ext>
            </p:extLst>
          </p:nvPr>
        </p:nvGraphicFramePr>
        <p:xfrm>
          <a:off x="8896882" y="4079419"/>
          <a:ext cx="2802428" cy="883920"/>
        </p:xfrm>
        <a:graphic>
          <a:graphicData uri="http://schemas.openxmlformats.org/drawingml/2006/table">
            <a:tbl>
              <a:tblPr firstRow="1" bandRow="1">
                <a:tableStyleId>{5C22544A-7EE6-4342-B048-85BDC9FD1C3A}</a:tableStyleId>
              </a:tblPr>
              <a:tblGrid>
                <a:gridCol w="551126">
                  <a:extLst>
                    <a:ext uri="{9D8B030D-6E8A-4147-A177-3AD203B41FA5}">
                      <a16:colId xmlns:a16="http://schemas.microsoft.com/office/drawing/2014/main" val="20000"/>
                    </a:ext>
                  </a:extLst>
                </a:gridCol>
                <a:gridCol w="551126">
                  <a:extLst>
                    <a:ext uri="{9D8B030D-6E8A-4147-A177-3AD203B41FA5}">
                      <a16:colId xmlns:a16="http://schemas.microsoft.com/office/drawing/2014/main" val="20001"/>
                    </a:ext>
                  </a:extLst>
                </a:gridCol>
                <a:gridCol w="551126">
                  <a:extLst>
                    <a:ext uri="{9D8B030D-6E8A-4147-A177-3AD203B41FA5}">
                      <a16:colId xmlns:a16="http://schemas.microsoft.com/office/drawing/2014/main" val="20002"/>
                    </a:ext>
                  </a:extLst>
                </a:gridCol>
                <a:gridCol w="551126">
                  <a:extLst>
                    <a:ext uri="{9D8B030D-6E8A-4147-A177-3AD203B41FA5}">
                      <a16:colId xmlns:a16="http://schemas.microsoft.com/office/drawing/2014/main" val="20003"/>
                    </a:ext>
                  </a:extLst>
                </a:gridCol>
                <a:gridCol w="597924">
                  <a:extLst>
                    <a:ext uri="{9D8B030D-6E8A-4147-A177-3AD203B41FA5}">
                      <a16:colId xmlns:a16="http://schemas.microsoft.com/office/drawing/2014/main" val="20004"/>
                    </a:ext>
                  </a:extLst>
                </a:gridCol>
              </a:tblGrid>
              <a:tr h="267415">
                <a:tc>
                  <a:txBody>
                    <a:bodyPr/>
                    <a:lstStyle/>
                    <a:p>
                      <a:r>
                        <a:rPr lang="he-IL" sz="1200" b="0" dirty="0"/>
                        <a:t>מירית</a:t>
                      </a:r>
                      <a:endParaRPr lang="en-US" sz="1200" b="0" dirty="0"/>
                    </a:p>
                  </a:txBody>
                  <a:tcPr/>
                </a:tc>
                <a:tc>
                  <a:txBody>
                    <a:bodyPr/>
                    <a:lstStyle/>
                    <a:p>
                      <a:r>
                        <a:rPr lang="he-IL" sz="1200" b="0" dirty="0"/>
                        <a:t>מירית</a:t>
                      </a:r>
                      <a:endParaRPr lang="en-US" sz="1200" b="0" dirty="0"/>
                    </a:p>
                  </a:txBody>
                  <a:tcPr/>
                </a:tc>
                <a:tc>
                  <a:txBody>
                    <a:bodyPr/>
                    <a:lstStyle/>
                    <a:p>
                      <a:r>
                        <a:rPr lang="he-IL" sz="1200" b="0" dirty="0"/>
                        <a:t>רני</a:t>
                      </a:r>
                      <a:endParaRPr lang="en-US" sz="1200" b="0" dirty="0"/>
                    </a:p>
                  </a:txBody>
                  <a:tcPr/>
                </a:tc>
                <a:tc>
                  <a:txBody>
                    <a:bodyPr/>
                    <a:lstStyle/>
                    <a:p>
                      <a:r>
                        <a:rPr lang="he-IL" sz="1200" b="0" dirty="0"/>
                        <a:t>רני</a:t>
                      </a:r>
                      <a:endParaRPr lang="en-US" sz="1200" b="0" dirty="0"/>
                    </a:p>
                  </a:txBody>
                  <a:tcPr/>
                </a:tc>
                <a:tc>
                  <a:txBody>
                    <a:bodyPr/>
                    <a:lstStyle/>
                    <a:p>
                      <a:r>
                        <a:rPr lang="he-IL" sz="1200" b="0" dirty="0"/>
                        <a:t>רני</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19</a:t>
                      </a:r>
                    </a:p>
                  </a:txBody>
                  <a:tcPr/>
                </a:tc>
                <a:tc>
                  <a:txBody>
                    <a:bodyPr/>
                    <a:lstStyle/>
                    <a:p>
                      <a:r>
                        <a:rPr lang="en-US" sz="1400" dirty="0"/>
                        <a:t>26</a:t>
                      </a:r>
                    </a:p>
                  </a:txBody>
                  <a:tcPr/>
                </a:tc>
                <a:tc>
                  <a:txBody>
                    <a:bodyPr/>
                    <a:lstStyle/>
                    <a:p>
                      <a:r>
                        <a:rPr lang="en-US" sz="1400" dirty="0"/>
                        <a:t>12</a:t>
                      </a:r>
                    </a:p>
                  </a:txBody>
                  <a:tcPr/>
                </a:tc>
                <a:tc>
                  <a:txBody>
                    <a:bodyPr/>
                    <a:lstStyle/>
                    <a:p>
                      <a:r>
                        <a:rPr lang="en-US" sz="1400" dirty="0"/>
                        <a:t>16</a:t>
                      </a:r>
                    </a:p>
                  </a:txBody>
                  <a:tcPr/>
                </a:tc>
                <a:tc>
                  <a:txBody>
                    <a:bodyPr/>
                    <a:lstStyle/>
                    <a:p>
                      <a:r>
                        <a:rPr lang="en-US" sz="1400" dirty="0"/>
                        <a:t>24</a:t>
                      </a:r>
                    </a:p>
                  </a:txBody>
                  <a:tcPr/>
                </a:tc>
                <a:extLst>
                  <a:ext uri="{0D108BD9-81ED-4DB2-BD59-A6C34878D82A}">
                    <a16:rowId xmlns:a16="http://schemas.microsoft.com/office/drawing/2014/main" val="10001"/>
                  </a:ext>
                </a:extLst>
              </a:tr>
              <a:tr h="267415">
                <a:tc>
                  <a:txBody>
                    <a:bodyPr/>
                    <a:lstStyle/>
                    <a:p>
                      <a:r>
                        <a:rPr lang="en-US" sz="1400" dirty="0"/>
                        <a:t>9/1</a:t>
                      </a:r>
                    </a:p>
                  </a:txBody>
                  <a:tcPr/>
                </a:tc>
                <a:tc>
                  <a:txBody>
                    <a:bodyPr/>
                    <a:lstStyle/>
                    <a:p>
                      <a:r>
                        <a:rPr lang="en-US" sz="1400" dirty="0"/>
                        <a:t>8/2</a:t>
                      </a:r>
                    </a:p>
                  </a:txBody>
                  <a:tcPr/>
                </a:tc>
                <a:tc>
                  <a:txBody>
                    <a:bodyPr/>
                    <a:lstStyle/>
                    <a:p>
                      <a:r>
                        <a:rPr lang="en-US" sz="1400" dirty="0"/>
                        <a:t>7/2</a:t>
                      </a:r>
                    </a:p>
                  </a:txBody>
                  <a:tcPr/>
                </a:tc>
                <a:tc>
                  <a:txBody>
                    <a:bodyPr/>
                    <a:lstStyle/>
                    <a:p>
                      <a:r>
                        <a:rPr lang="en-US" sz="1400" dirty="0"/>
                        <a:t>1/2</a:t>
                      </a:r>
                    </a:p>
                  </a:txBody>
                  <a:tcPr/>
                </a:tc>
                <a:tc>
                  <a:txBody>
                    <a:bodyPr/>
                    <a:lstStyle/>
                    <a:p>
                      <a:r>
                        <a:rPr lang="en-US" sz="1400" dirty="0"/>
                        <a:t>7/1</a:t>
                      </a:r>
                    </a:p>
                  </a:txBody>
                  <a:tcPr/>
                </a:tc>
                <a:extLst>
                  <a:ext uri="{0D108BD9-81ED-4DB2-BD59-A6C34878D82A}">
                    <a16:rowId xmlns:a16="http://schemas.microsoft.com/office/drawing/2014/main" val="10002"/>
                  </a:ext>
                </a:extLst>
              </a:tr>
            </a:tbl>
          </a:graphicData>
        </a:graphic>
      </p:graphicFrame>
      <p:graphicFrame>
        <p:nvGraphicFramePr>
          <p:cNvPr id="23" name="Table 22"/>
          <p:cNvGraphicFramePr>
            <a:graphicFrameLocks noGrp="1"/>
          </p:cNvGraphicFramePr>
          <p:nvPr/>
        </p:nvGraphicFramePr>
        <p:xfrm>
          <a:off x="4648995" y="2039300"/>
          <a:ext cx="2730575" cy="609600"/>
        </p:xfrm>
        <a:graphic>
          <a:graphicData uri="http://schemas.openxmlformats.org/drawingml/2006/table">
            <a:tbl>
              <a:tblPr firstRow="1" bandRow="1">
                <a:tableStyleId>{5C22544A-7EE6-4342-B048-85BDC9FD1C3A}</a:tableStyleId>
              </a:tblPr>
              <a:tblGrid>
                <a:gridCol w="546115">
                  <a:extLst>
                    <a:ext uri="{9D8B030D-6E8A-4147-A177-3AD203B41FA5}">
                      <a16:colId xmlns:a16="http://schemas.microsoft.com/office/drawing/2014/main" val="20000"/>
                    </a:ext>
                  </a:extLst>
                </a:gridCol>
                <a:gridCol w="546115">
                  <a:extLst>
                    <a:ext uri="{9D8B030D-6E8A-4147-A177-3AD203B41FA5}">
                      <a16:colId xmlns:a16="http://schemas.microsoft.com/office/drawing/2014/main" val="20001"/>
                    </a:ext>
                  </a:extLst>
                </a:gridCol>
                <a:gridCol w="546115">
                  <a:extLst>
                    <a:ext uri="{9D8B030D-6E8A-4147-A177-3AD203B41FA5}">
                      <a16:colId xmlns:a16="http://schemas.microsoft.com/office/drawing/2014/main" val="20002"/>
                    </a:ext>
                  </a:extLst>
                </a:gridCol>
                <a:gridCol w="546115">
                  <a:extLst>
                    <a:ext uri="{9D8B030D-6E8A-4147-A177-3AD203B41FA5}">
                      <a16:colId xmlns:a16="http://schemas.microsoft.com/office/drawing/2014/main" val="20003"/>
                    </a:ext>
                  </a:extLst>
                </a:gridCol>
                <a:gridCol w="546115">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דינה</a:t>
                      </a:r>
                      <a:endParaRPr lang="en-US" sz="1200" b="0" dirty="0"/>
                    </a:p>
                  </a:txBody>
                  <a:tcPr/>
                </a:tc>
                <a:tc>
                  <a:txBody>
                    <a:bodyPr/>
                    <a:lstStyle/>
                    <a:p>
                      <a:r>
                        <a:rPr lang="he-IL" sz="1200" b="0" dirty="0"/>
                        <a:t>מירית</a:t>
                      </a:r>
                      <a:endParaRPr lang="en-US" sz="1200" b="0" dirty="0"/>
                    </a:p>
                  </a:txBody>
                  <a:tcPr/>
                </a:tc>
                <a:tc>
                  <a:txBody>
                    <a:bodyPr/>
                    <a:lstStyle/>
                    <a:p>
                      <a:r>
                        <a:rPr lang="he-IL" sz="1200" b="0" dirty="0"/>
                        <a:t>רני</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28</a:t>
                      </a:r>
                    </a:p>
                  </a:txBody>
                  <a:tcPr/>
                </a:tc>
                <a:tc>
                  <a:txBody>
                    <a:bodyPr/>
                    <a:lstStyle/>
                    <a:p>
                      <a:r>
                        <a:rPr lang="en-US" sz="1400" dirty="0"/>
                        <a:t>10</a:t>
                      </a:r>
                    </a:p>
                  </a:txBody>
                  <a:tcPr/>
                </a:tc>
                <a:tc>
                  <a:txBody>
                    <a:bodyPr/>
                    <a:lstStyle/>
                    <a:p>
                      <a:r>
                        <a:rPr lang="en-US" sz="1400" dirty="0"/>
                        <a:t>14</a:t>
                      </a:r>
                    </a:p>
                  </a:txBody>
                  <a:tcPr/>
                </a:tc>
                <a:tc>
                  <a:txBody>
                    <a:bodyPr/>
                    <a:lstStyle/>
                    <a:p>
                      <a:r>
                        <a:rPr lang="en-US" sz="1400" dirty="0"/>
                        <a:t>24</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sp>
        <p:nvSpPr>
          <p:cNvPr id="27" name="TextBox 26"/>
          <p:cNvSpPr txBox="1"/>
          <p:nvPr/>
        </p:nvSpPr>
        <p:spPr>
          <a:xfrm>
            <a:off x="4323200" y="1180936"/>
            <a:ext cx="2252541" cy="369332"/>
          </a:xfrm>
          <a:prstGeom prst="rect">
            <a:avLst/>
          </a:prstGeom>
          <a:noFill/>
        </p:spPr>
        <p:txBody>
          <a:bodyPr wrap="none" rtlCol="0">
            <a:spAutoFit/>
          </a:bodyPr>
          <a:lstStyle/>
          <a:p>
            <a:pPr algn="r" rtl="1"/>
            <a:r>
              <a:rPr lang="he-IL" dirty="0"/>
              <a:t>קובץ הופכי – שם מרצה</a:t>
            </a:r>
            <a:endParaRPr lang="en-US" dirty="0"/>
          </a:p>
        </p:txBody>
      </p:sp>
      <p:cxnSp>
        <p:nvCxnSpPr>
          <p:cNvPr id="28" name="Straight Arrow Connector 27"/>
          <p:cNvCxnSpPr/>
          <p:nvPr/>
        </p:nvCxnSpPr>
        <p:spPr>
          <a:xfrm flipH="1">
            <a:off x="1647173" y="2648900"/>
            <a:ext cx="332933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083485" y="2661508"/>
            <a:ext cx="1393933" cy="14154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55379" y="2661507"/>
            <a:ext cx="87756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502001" y="2661506"/>
            <a:ext cx="3208602" cy="139020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610700" y="1180936"/>
            <a:ext cx="1580882" cy="369332"/>
          </a:xfrm>
          <a:prstGeom prst="rect">
            <a:avLst/>
          </a:prstGeom>
          <a:noFill/>
        </p:spPr>
        <p:txBody>
          <a:bodyPr wrap="none" rtlCol="0">
            <a:spAutoFit/>
          </a:bodyPr>
          <a:lstStyle/>
          <a:p>
            <a:pPr algn="r" rtl="1"/>
            <a:r>
              <a:rPr lang="he-IL" u="sng" dirty="0">
                <a:solidFill>
                  <a:srgbClr val="FF0000"/>
                </a:solidFill>
              </a:rPr>
              <a:t>הוספת מירית-3</a:t>
            </a:r>
            <a:endParaRPr lang="en-US" u="sng" dirty="0">
              <a:solidFill>
                <a:srgbClr val="FF0000"/>
              </a:solidFill>
            </a:endParaRPr>
          </a:p>
        </p:txBody>
      </p:sp>
      <p:pic>
        <p:nvPicPr>
          <p:cNvPr id="22" name="תמונה 21"/>
          <p:cNvPicPr>
            <a:picLocks noChangeAspect="1"/>
          </p:cNvPicPr>
          <p:nvPr/>
        </p:nvPicPr>
        <p:blipFill>
          <a:blip r:embed="rId2"/>
          <a:stretch>
            <a:fillRect/>
          </a:stretch>
        </p:blipFill>
        <p:spPr>
          <a:xfrm>
            <a:off x="3875572" y="5882108"/>
            <a:ext cx="7959025" cy="616751"/>
          </a:xfrm>
          <a:prstGeom prst="rect">
            <a:avLst/>
          </a:prstGeom>
        </p:spPr>
      </p:pic>
      <p:pic>
        <p:nvPicPr>
          <p:cNvPr id="24" name="תמונה 23"/>
          <p:cNvPicPr>
            <a:picLocks noChangeAspect="1"/>
          </p:cNvPicPr>
          <p:nvPr/>
        </p:nvPicPr>
        <p:blipFill>
          <a:blip r:embed="rId3"/>
          <a:stretch>
            <a:fillRect/>
          </a:stretch>
        </p:blipFill>
        <p:spPr>
          <a:xfrm>
            <a:off x="3854246" y="5296815"/>
            <a:ext cx="7980351" cy="644285"/>
          </a:xfrm>
          <a:prstGeom prst="rect">
            <a:avLst/>
          </a:prstGeom>
        </p:spPr>
      </p:pic>
    </p:spTree>
    <p:extLst>
      <p:ext uri="{BB962C8B-B14F-4D97-AF65-F5344CB8AC3E}">
        <p14:creationId xmlns:p14="http://schemas.microsoft.com/office/powerpoint/2010/main" val="2828715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529911058"/>
              </p:ext>
            </p:extLst>
          </p:nvPr>
        </p:nvGraphicFramePr>
        <p:xfrm>
          <a:off x="153568" y="1242593"/>
          <a:ext cx="1110747" cy="5471357"/>
        </p:xfrm>
        <a:graphic>
          <a:graphicData uri="http://schemas.openxmlformats.org/drawingml/2006/table">
            <a:tbl>
              <a:tblPr firstRow="1" firstCol="1" lastRow="1" lastCol="1" bandRow="1" bandCol="1">
                <a:tableStyleId>{5940675A-B579-460E-94D1-54222C63F5DA}</a:tableStyleId>
              </a:tblPr>
              <a:tblGrid>
                <a:gridCol w="415553">
                  <a:extLst>
                    <a:ext uri="{9D8B030D-6E8A-4147-A177-3AD203B41FA5}">
                      <a16:colId xmlns:a16="http://schemas.microsoft.com/office/drawing/2014/main" val="20000"/>
                    </a:ext>
                  </a:extLst>
                </a:gridCol>
                <a:gridCol w="695194">
                  <a:extLst>
                    <a:ext uri="{9D8B030D-6E8A-4147-A177-3AD203B41FA5}">
                      <a16:colId xmlns:a16="http://schemas.microsoft.com/office/drawing/2014/main" val="20001"/>
                    </a:ext>
                  </a:extLst>
                </a:gridCol>
              </a:tblGrid>
              <a:tr h="687214">
                <a:tc>
                  <a:txBody>
                    <a:bodyPr/>
                    <a:lstStyle/>
                    <a:p>
                      <a:pPr algn="ctr" rtl="1" fontAlgn="ctr"/>
                      <a:r>
                        <a:rPr lang="he-IL" sz="1000" u="none" strike="noStrike" dirty="0">
                          <a:effectLst/>
                        </a:rPr>
                        <a:t>קוד כנס (מפתח)</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tc>
                  <a:txBody>
                    <a:bodyPr/>
                    <a:lstStyle/>
                    <a:p>
                      <a:pPr algn="ctr" rtl="1" fontAlgn="ctr"/>
                      <a:r>
                        <a:rPr lang="he-IL" sz="1000" u="none" strike="noStrike" dirty="0">
                          <a:effectLst/>
                        </a:rPr>
                        <a:t>שם המרצה בכנס</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extLst>
                  <a:ext uri="{0D108BD9-81ED-4DB2-BD59-A6C34878D82A}">
                    <a16:rowId xmlns:a16="http://schemas.microsoft.com/office/drawing/2014/main" val="10000"/>
                  </a:ext>
                </a:extLst>
              </a:tr>
              <a:tr h="251797">
                <a:tc>
                  <a:txBody>
                    <a:bodyPr/>
                    <a:lstStyle/>
                    <a:p>
                      <a:pPr algn="ctr" rtl="1" fontAlgn="ctr"/>
                      <a:r>
                        <a:rPr lang="en-US" sz="1000" b="1" u="none" strike="noStrike">
                          <a:effectLst/>
                        </a:rPr>
                        <a:t>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דוד</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1"/>
                  </a:ext>
                </a:extLst>
              </a:tr>
              <a:tr h="251797">
                <a:tc>
                  <a:txBody>
                    <a:bodyPr/>
                    <a:lstStyle/>
                    <a:p>
                      <a:pPr algn="ctr" rtl="1" fontAlgn="ctr"/>
                      <a:r>
                        <a:rPr lang="en-US" sz="1000" b="1" u="none" strike="noStrike">
                          <a:effectLst/>
                        </a:rPr>
                        <a:t>20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2"/>
                  </a:ext>
                </a:extLst>
              </a:tr>
              <a:tr h="251797">
                <a:tc>
                  <a:txBody>
                    <a:bodyPr/>
                    <a:lstStyle/>
                    <a:p>
                      <a:pPr algn="ctr" rtl="1" fontAlgn="ctr"/>
                      <a:r>
                        <a:rPr lang="en-US" sz="1000" b="1" u="none" strike="noStrike">
                          <a:effectLst/>
                        </a:rPr>
                        <a:t>22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דוד</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3"/>
                  </a:ext>
                </a:extLst>
              </a:tr>
              <a:tr h="251797">
                <a:tc>
                  <a:txBody>
                    <a:bodyPr/>
                    <a:lstStyle/>
                    <a:p>
                      <a:pPr algn="ctr" rtl="1" fontAlgn="ctr"/>
                      <a:r>
                        <a:rPr lang="en-US" sz="1000" b="1" u="none" strike="noStrike">
                          <a:effectLst/>
                        </a:rPr>
                        <a:t>28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4"/>
                  </a:ext>
                </a:extLst>
              </a:tr>
              <a:tr h="251797">
                <a:tc>
                  <a:txBody>
                    <a:bodyPr/>
                    <a:lstStyle/>
                    <a:p>
                      <a:pPr algn="ctr" rtl="1" fontAlgn="ctr"/>
                      <a:r>
                        <a:rPr lang="en-US" sz="1000" b="1" u="none" strike="noStrike">
                          <a:effectLst/>
                        </a:rPr>
                        <a:t>32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5"/>
                  </a:ext>
                </a:extLst>
              </a:tr>
              <a:tr h="251797">
                <a:tc>
                  <a:txBody>
                    <a:bodyPr/>
                    <a:lstStyle/>
                    <a:p>
                      <a:pPr algn="ctr" rtl="1" fontAlgn="ctr"/>
                      <a:r>
                        <a:rPr lang="en-US" sz="1000" b="1" u="none" strike="noStrike">
                          <a:effectLst/>
                        </a:rPr>
                        <a:t>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6"/>
                  </a:ext>
                </a:extLst>
              </a:tr>
              <a:tr h="251797">
                <a:tc>
                  <a:txBody>
                    <a:bodyPr/>
                    <a:lstStyle/>
                    <a:p>
                      <a:pPr algn="ctr" rtl="1" fontAlgn="ctr"/>
                      <a:r>
                        <a:rPr lang="en-US" sz="1000" b="1" u="none" strike="noStrike">
                          <a:effectLst/>
                        </a:rPr>
                        <a:t>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7"/>
                  </a:ext>
                </a:extLst>
              </a:tr>
              <a:tr h="251797">
                <a:tc>
                  <a:txBody>
                    <a:bodyPr/>
                    <a:lstStyle/>
                    <a:p>
                      <a:pPr algn="ctr" rtl="1" fontAlgn="ctr"/>
                      <a:r>
                        <a:rPr lang="en-US" sz="1000" b="1" u="none" strike="noStrike">
                          <a:effectLst/>
                        </a:rPr>
                        <a:t>10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8"/>
                  </a:ext>
                </a:extLst>
              </a:tr>
              <a:tr h="251797">
                <a:tc>
                  <a:txBody>
                    <a:bodyPr/>
                    <a:lstStyle/>
                    <a:p>
                      <a:pPr algn="ctr" rtl="1" fontAlgn="ctr"/>
                      <a:r>
                        <a:rPr lang="en-US" sz="1000" b="1" u="none" strike="noStrike">
                          <a:effectLst/>
                        </a:rPr>
                        <a:t>18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9"/>
                  </a:ext>
                </a:extLst>
              </a:tr>
              <a:tr h="251797">
                <a:tc>
                  <a:txBody>
                    <a:bodyPr/>
                    <a:lstStyle/>
                    <a:p>
                      <a:pPr algn="ctr" rtl="1" fontAlgn="ctr"/>
                      <a:r>
                        <a:rPr lang="en-US" sz="1000" b="1" u="none" strike="noStrike">
                          <a:effectLst/>
                        </a:rPr>
                        <a:t>30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דינה</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0"/>
                  </a:ext>
                </a:extLst>
              </a:tr>
              <a:tr h="251797">
                <a:tc>
                  <a:txBody>
                    <a:bodyPr/>
                    <a:lstStyle/>
                    <a:p>
                      <a:pPr algn="ctr" rtl="1" fontAlgn="ctr"/>
                      <a:r>
                        <a:rPr lang="en-US" sz="1000" b="1" i="0" u="none" strike="noStrike" dirty="0">
                          <a:solidFill>
                            <a:srgbClr val="FF0000"/>
                          </a:solidFill>
                          <a:effectLst/>
                          <a:latin typeface="Calibri" panose="020F0502020204030204" pitchFamily="34" charset="0"/>
                        </a:rPr>
                        <a:t>3</a:t>
                      </a: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מירית</a:t>
                      </a:r>
                    </a:p>
                  </a:txBody>
                  <a:tcPr marL="3810" marR="3810" marT="3810" marB="0" anchor="ctr">
                    <a:solidFill>
                      <a:schemeClr val="bg1"/>
                    </a:solidFill>
                  </a:tcPr>
                </a:tc>
                <a:extLst>
                  <a:ext uri="{0D108BD9-81ED-4DB2-BD59-A6C34878D82A}">
                    <a16:rowId xmlns:a16="http://schemas.microsoft.com/office/drawing/2014/main" val="10011"/>
                  </a:ext>
                </a:extLst>
              </a:tr>
              <a:tr h="251797">
                <a:tc>
                  <a:txBody>
                    <a:bodyPr/>
                    <a:lstStyle/>
                    <a:p>
                      <a:pPr algn="ctr" rtl="1" fontAlgn="ctr"/>
                      <a:r>
                        <a:rPr lang="en-US" sz="1000" b="1" u="none" strike="noStrike">
                          <a:effectLst/>
                        </a:rPr>
                        <a:t>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מירית</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2"/>
                  </a:ext>
                </a:extLst>
              </a:tr>
              <a:tr h="251797">
                <a:tc>
                  <a:txBody>
                    <a:bodyPr/>
                    <a:lstStyle/>
                    <a:p>
                      <a:pPr algn="ctr" rtl="1" fontAlgn="ctr"/>
                      <a:r>
                        <a:rPr lang="en-US" sz="1000" b="1" u="none" strike="noStrike">
                          <a:effectLst/>
                        </a:rPr>
                        <a:t>14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מירית</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3"/>
                  </a:ext>
                </a:extLst>
              </a:tr>
              <a:tr h="251797">
                <a:tc>
                  <a:txBody>
                    <a:bodyPr/>
                    <a:lstStyle/>
                    <a:p>
                      <a:pPr algn="ctr" rtl="1" fontAlgn="ctr"/>
                      <a:r>
                        <a:rPr lang="en-US" sz="1000" b="1" i="0" u="none" strike="noStrike" dirty="0">
                          <a:solidFill>
                            <a:srgbClr val="FF0000"/>
                          </a:solidFill>
                          <a:effectLst/>
                          <a:latin typeface="Calibri" panose="020F0502020204030204" pitchFamily="34" charset="0"/>
                        </a:rPr>
                        <a:t>19</a:t>
                      </a: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מירית</a:t>
                      </a:r>
                    </a:p>
                  </a:txBody>
                  <a:tcPr marL="3810" marR="3810" marT="3810" marB="0" anchor="ctr">
                    <a:solidFill>
                      <a:schemeClr val="bg1"/>
                    </a:solidFill>
                  </a:tcPr>
                </a:tc>
                <a:extLst>
                  <a:ext uri="{0D108BD9-81ED-4DB2-BD59-A6C34878D82A}">
                    <a16:rowId xmlns:a16="http://schemas.microsoft.com/office/drawing/2014/main" val="10014"/>
                  </a:ext>
                </a:extLst>
              </a:tr>
              <a:tr h="251797">
                <a:tc>
                  <a:txBody>
                    <a:bodyPr/>
                    <a:lstStyle/>
                    <a:p>
                      <a:pPr algn="ctr" rtl="1" fontAlgn="ctr"/>
                      <a:r>
                        <a:rPr lang="en-US" sz="1000" b="1" u="none" strike="noStrike">
                          <a:effectLst/>
                        </a:rPr>
                        <a:t>26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מירית</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5"/>
                  </a:ext>
                </a:extLst>
              </a:tr>
              <a:tr h="251797">
                <a:tc>
                  <a:txBody>
                    <a:bodyPr/>
                    <a:lstStyle/>
                    <a:p>
                      <a:pPr algn="ctr" rtl="1" fontAlgn="ctr"/>
                      <a:r>
                        <a:rPr lang="en-US" sz="1000" b="1" u="none" strike="noStrike">
                          <a:effectLst/>
                        </a:rPr>
                        <a:t>12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רני</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6"/>
                  </a:ext>
                </a:extLst>
              </a:tr>
              <a:tr h="251797">
                <a:tc>
                  <a:txBody>
                    <a:bodyPr/>
                    <a:lstStyle/>
                    <a:p>
                      <a:pPr algn="ctr" rtl="1" fontAlgn="ctr"/>
                      <a:r>
                        <a:rPr lang="en-US" sz="1000" b="1" u="none" strike="noStrike">
                          <a:effectLst/>
                        </a:rPr>
                        <a:t>16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רני</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7"/>
                  </a:ext>
                </a:extLst>
              </a:tr>
              <a:tr h="251797">
                <a:tc>
                  <a:txBody>
                    <a:bodyPr/>
                    <a:lstStyle/>
                    <a:p>
                      <a:pPr algn="ctr" rtl="1" fontAlgn="ctr"/>
                      <a:r>
                        <a:rPr lang="en-US" sz="1000" b="1" u="none" strike="noStrike">
                          <a:effectLst/>
                        </a:rPr>
                        <a:t>24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רני</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8"/>
                  </a:ext>
                </a:extLst>
              </a:tr>
              <a:tr h="251797">
                <a:tc>
                  <a:txBody>
                    <a:bodyPr/>
                    <a:lstStyle/>
                    <a:p>
                      <a:pPr algn="ctr" rtl="1" fontAlgn="ctr"/>
                      <a:r>
                        <a:rPr lang="he-IL" sz="1000" b="1" i="0" u="none" strike="noStrike" dirty="0">
                          <a:solidFill>
                            <a:srgbClr val="FF0000"/>
                          </a:solidFill>
                          <a:effectLst/>
                          <a:latin typeface="Calibri" panose="020F0502020204030204" pitchFamily="34" charset="0"/>
                        </a:rPr>
                        <a:t>5</a:t>
                      </a:r>
                      <a:endParaRPr lang="en-US" sz="1000" b="1" i="0" u="none" strike="noStrike" dirty="0">
                        <a:solidFill>
                          <a:srgbClr val="FF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רני</a:t>
                      </a:r>
                    </a:p>
                  </a:txBody>
                  <a:tcPr marL="3810" marR="3810" marT="3810" marB="0" anchor="ctr">
                    <a:solidFill>
                      <a:schemeClr val="bg1"/>
                    </a:solidFill>
                  </a:tcPr>
                </a:tc>
                <a:extLst>
                  <a:ext uri="{0D108BD9-81ED-4DB2-BD59-A6C34878D82A}">
                    <a16:rowId xmlns:a16="http://schemas.microsoft.com/office/drawing/2014/main" val="10019"/>
                  </a:ext>
                </a:extLst>
              </a:tr>
            </a:tbl>
          </a:graphicData>
        </a:graphic>
      </p:graphicFrame>
      <p:sp>
        <p:nvSpPr>
          <p:cNvPr id="19" name="TextBox 18"/>
          <p:cNvSpPr txBox="1"/>
          <p:nvPr/>
        </p:nvSpPr>
        <p:spPr>
          <a:xfrm>
            <a:off x="-39020" y="705779"/>
            <a:ext cx="1495922" cy="461665"/>
          </a:xfrm>
          <a:prstGeom prst="rect">
            <a:avLst/>
          </a:prstGeom>
          <a:noFill/>
        </p:spPr>
        <p:txBody>
          <a:bodyPr wrap="none" rtlCol="0">
            <a:spAutoFit/>
          </a:bodyPr>
          <a:lstStyle/>
          <a:p>
            <a:pPr algn="r" rtl="1"/>
            <a:r>
              <a:rPr lang="he-IL" sz="1200" dirty="0"/>
              <a:t>קובץ הופכי שם מרצה </a:t>
            </a:r>
          </a:p>
          <a:p>
            <a:pPr algn="ctr" rtl="1"/>
            <a:r>
              <a:rPr lang="he-IL" sz="1200" dirty="0"/>
              <a:t>בצורה טבלאית</a:t>
            </a:r>
            <a:endParaRPr lang="en-US" sz="1200" dirty="0"/>
          </a:p>
        </p:txBody>
      </p:sp>
      <p:graphicFrame>
        <p:nvGraphicFramePr>
          <p:cNvPr id="13" name="Table 12"/>
          <p:cNvGraphicFramePr>
            <a:graphicFrameLocks noGrp="1"/>
          </p:cNvGraphicFramePr>
          <p:nvPr>
            <p:extLst>
              <p:ext uri="{D42A27DB-BD31-4B8C-83A1-F6EECF244321}">
                <p14:modId xmlns:p14="http://schemas.microsoft.com/office/powerpoint/2010/main" val="1462008479"/>
              </p:ext>
            </p:extLst>
          </p:nvPr>
        </p:nvGraphicFramePr>
        <p:xfrm>
          <a:off x="6106440" y="4073611"/>
          <a:ext cx="2824618" cy="883920"/>
        </p:xfrm>
        <a:graphic>
          <a:graphicData uri="http://schemas.openxmlformats.org/drawingml/2006/table">
            <a:tbl>
              <a:tblPr firstRow="1" bandRow="1">
                <a:tableStyleId>{5C22544A-7EE6-4342-B048-85BDC9FD1C3A}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630058">
                  <a:extLst>
                    <a:ext uri="{9D8B030D-6E8A-4147-A177-3AD203B41FA5}">
                      <a16:colId xmlns:a16="http://schemas.microsoft.com/office/drawing/2014/main" val="20004"/>
                    </a:ext>
                  </a:extLst>
                </a:gridCol>
              </a:tblGrid>
              <a:tr h="267415">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r>
                        <a:rPr lang="he-IL" sz="1200" b="0" dirty="0"/>
                        <a:t>מירית</a:t>
                      </a:r>
                      <a:endParaRPr lang="en-US" sz="1200" b="0" dirty="0"/>
                    </a:p>
                  </a:txBody>
                  <a:tcPr/>
                </a:tc>
                <a:tc>
                  <a:txBody>
                    <a:bodyPr/>
                    <a:lstStyle/>
                    <a:p>
                      <a:r>
                        <a:rPr lang="he-IL" sz="1200" b="0" dirty="0"/>
                        <a:t>מירית</a:t>
                      </a:r>
                      <a:endParaRPr lang="en-US" sz="1200" b="0" dirty="0"/>
                    </a:p>
                  </a:txBody>
                  <a:tcPr/>
                </a:tc>
                <a:tc>
                  <a:txBody>
                    <a:bodyPr/>
                    <a:lstStyle/>
                    <a:p>
                      <a:r>
                        <a:rPr lang="he-IL" sz="1200" b="0" dirty="0"/>
                        <a:t>מירית</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18</a:t>
                      </a:r>
                    </a:p>
                  </a:txBody>
                  <a:tcPr/>
                </a:tc>
                <a:tc>
                  <a:txBody>
                    <a:bodyPr/>
                    <a:lstStyle/>
                    <a:p>
                      <a:r>
                        <a:rPr lang="en-US" sz="1400" dirty="0"/>
                        <a:t>30</a:t>
                      </a:r>
                    </a:p>
                  </a:txBody>
                  <a:tcPr/>
                </a:tc>
                <a:tc>
                  <a:txBody>
                    <a:bodyPr/>
                    <a:lstStyle/>
                    <a:p>
                      <a:r>
                        <a:rPr lang="en-US" sz="1400" dirty="0"/>
                        <a:t>3</a:t>
                      </a:r>
                    </a:p>
                  </a:txBody>
                  <a:tcPr/>
                </a:tc>
                <a:tc>
                  <a:txBody>
                    <a:bodyPr/>
                    <a:lstStyle/>
                    <a:p>
                      <a:r>
                        <a:rPr lang="en-US" sz="1400" dirty="0"/>
                        <a:t>6</a:t>
                      </a:r>
                    </a:p>
                  </a:txBody>
                  <a:tcPr/>
                </a:tc>
                <a:tc>
                  <a:txBody>
                    <a:bodyPr/>
                    <a:lstStyle/>
                    <a:p>
                      <a:r>
                        <a:rPr lang="en-US" sz="1400" dirty="0"/>
                        <a:t>14</a:t>
                      </a:r>
                    </a:p>
                  </a:txBody>
                  <a:tcPr/>
                </a:tc>
                <a:extLst>
                  <a:ext uri="{0D108BD9-81ED-4DB2-BD59-A6C34878D82A}">
                    <a16:rowId xmlns:a16="http://schemas.microsoft.com/office/drawing/2014/main" val="10001"/>
                  </a:ext>
                </a:extLst>
              </a:tr>
              <a:tr h="267415">
                <a:tc>
                  <a:txBody>
                    <a:bodyPr/>
                    <a:lstStyle/>
                    <a:p>
                      <a:r>
                        <a:rPr lang="en-US" sz="1400" dirty="0"/>
                        <a:t>6/1</a:t>
                      </a:r>
                    </a:p>
                  </a:txBody>
                  <a:tcPr/>
                </a:tc>
                <a:tc>
                  <a:txBody>
                    <a:bodyPr/>
                    <a:lstStyle/>
                    <a:p>
                      <a:r>
                        <a:rPr lang="en-US" sz="1400" dirty="0"/>
                        <a:t>5/2</a:t>
                      </a:r>
                    </a:p>
                  </a:txBody>
                  <a:tcPr/>
                </a:tc>
                <a:tc>
                  <a:txBody>
                    <a:bodyPr/>
                    <a:lstStyle/>
                    <a:p>
                      <a:r>
                        <a:rPr lang="en-US" sz="1400" dirty="0"/>
                        <a:t>9/2</a:t>
                      </a:r>
                    </a:p>
                  </a:txBody>
                  <a:tcPr/>
                </a:tc>
                <a:tc>
                  <a:txBody>
                    <a:bodyPr/>
                    <a:lstStyle/>
                    <a:p>
                      <a:r>
                        <a:rPr lang="en-US" sz="1400" dirty="0"/>
                        <a:t>3/2</a:t>
                      </a:r>
                    </a:p>
                  </a:txBody>
                  <a:tcPr/>
                </a:tc>
                <a:tc>
                  <a:txBody>
                    <a:bodyPr/>
                    <a:lstStyle/>
                    <a:p>
                      <a:r>
                        <a:rPr lang="en-US" sz="1400" dirty="0"/>
                        <a:t>6/2</a:t>
                      </a:r>
                    </a:p>
                  </a:txBody>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393643845"/>
              </p:ext>
            </p:extLst>
          </p:nvPr>
        </p:nvGraphicFramePr>
        <p:xfrm>
          <a:off x="1296139" y="4064323"/>
          <a:ext cx="2329745" cy="914400"/>
        </p:xfrm>
        <a:graphic>
          <a:graphicData uri="http://schemas.openxmlformats.org/drawingml/2006/table">
            <a:tbl>
              <a:tblPr firstRow="1" bandRow="1">
                <a:tableStyleId>{5C22544A-7EE6-4342-B048-85BDC9FD1C3A}</a:tableStyleId>
              </a:tblPr>
              <a:tblGrid>
                <a:gridCol w="465949">
                  <a:extLst>
                    <a:ext uri="{9D8B030D-6E8A-4147-A177-3AD203B41FA5}">
                      <a16:colId xmlns:a16="http://schemas.microsoft.com/office/drawing/2014/main" val="20000"/>
                    </a:ext>
                  </a:extLst>
                </a:gridCol>
                <a:gridCol w="465949">
                  <a:extLst>
                    <a:ext uri="{9D8B030D-6E8A-4147-A177-3AD203B41FA5}">
                      <a16:colId xmlns:a16="http://schemas.microsoft.com/office/drawing/2014/main" val="20001"/>
                    </a:ext>
                  </a:extLst>
                </a:gridCol>
                <a:gridCol w="465949">
                  <a:extLst>
                    <a:ext uri="{9D8B030D-6E8A-4147-A177-3AD203B41FA5}">
                      <a16:colId xmlns:a16="http://schemas.microsoft.com/office/drawing/2014/main" val="20002"/>
                    </a:ext>
                  </a:extLst>
                </a:gridCol>
                <a:gridCol w="465949">
                  <a:extLst>
                    <a:ext uri="{9D8B030D-6E8A-4147-A177-3AD203B41FA5}">
                      <a16:colId xmlns:a16="http://schemas.microsoft.com/office/drawing/2014/main" val="20003"/>
                    </a:ext>
                  </a:extLst>
                </a:gridCol>
                <a:gridCol w="465949">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8</a:t>
                      </a:r>
                    </a:p>
                  </a:txBody>
                  <a:tcPr/>
                </a:tc>
                <a:tc>
                  <a:txBody>
                    <a:bodyPr/>
                    <a:lstStyle/>
                    <a:p>
                      <a:r>
                        <a:rPr lang="en-US" sz="1400" dirty="0"/>
                        <a:t>20</a:t>
                      </a:r>
                    </a:p>
                  </a:txBody>
                  <a:tcPr/>
                </a:tc>
                <a:tc>
                  <a:txBody>
                    <a:bodyPr/>
                    <a:lstStyle/>
                    <a:p>
                      <a:r>
                        <a:rPr lang="en-US" sz="1400" dirty="0"/>
                        <a:t>22</a:t>
                      </a:r>
                    </a:p>
                  </a:txBody>
                  <a:tcPr/>
                </a:tc>
                <a:tc>
                  <a:txBody>
                    <a:bodyPr/>
                    <a:lstStyle/>
                    <a:p>
                      <a:r>
                        <a:rPr lang="en-US" sz="1400" dirty="0"/>
                        <a:t>28</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5/1</a:t>
                      </a:r>
                    </a:p>
                  </a:txBody>
                  <a:tcPr/>
                </a:tc>
                <a:tc>
                  <a:txBody>
                    <a:bodyPr/>
                    <a:lstStyle/>
                    <a:p>
                      <a:r>
                        <a:rPr lang="en-US" sz="1400" dirty="0"/>
                        <a:t>2/2</a:t>
                      </a:r>
                    </a:p>
                  </a:txBody>
                  <a:tcPr/>
                </a:tc>
                <a:tc>
                  <a:txBody>
                    <a:bodyPr/>
                    <a:lstStyle/>
                    <a:p>
                      <a:r>
                        <a:rPr lang="en-US" sz="1400" dirty="0"/>
                        <a:t>1/1</a:t>
                      </a:r>
                    </a:p>
                  </a:txBody>
                  <a:tcPr/>
                </a:tc>
                <a:tc>
                  <a:txBody>
                    <a:bodyPr/>
                    <a:lstStyle/>
                    <a:p>
                      <a:r>
                        <a:rPr lang="en-US" sz="1400" dirty="0"/>
                        <a:t>8/1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768395917"/>
              </p:ext>
            </p:extLst>
          </p:nvPr>
        </p:nvGraphicFramePr>
        <p:xfrm>
          <a:off x="3764314" y="4070293"/>
          <a:ext cx="2147568" cy="914400"/>
        </p:xfrm>
        <a:graphic>
          <a:graphicData uri="http://schemas.openxmlformats.org/drawingml/2006/table">
            <a:tbl>
              <a:tblPr firstRow="1" bandRow="1">
                <a:tableStyleId>{5C22544A-7EE6-4342-B048-85BDC9FD1C3A}</a:tableStyleId>
              </a:tblPr>
              <a:tblGrid>
                <a:gridCol w="477222">
                  <a:extLst>
                    <a:ext uri="{9D8B030D-6E8A-4147-A177-3AD203B41FA5}">
                      <a16:colId xmlns:a16="http://schemas.microsoft.com/office/drawing/2014/main" val="20000"/>
                    </a:ext>
                  </a:extLst>
                </a:gridCol>
                <a:gridCol w="477222">
                  <a:extLst>
                    <a:ext uri="{9D8B030D-6E8A-4147-A177-3AD203B41FA5}">
                      <a16:colId xmlns:a16="http://schemas.microsoft.com/office/drawing/2014/main" val="20001"/>
                    </a:ext>
                  </a:extLst>
                </a:gridCol>
                <a:gridCol w="477222">
                  <a:extLst>
                    <a:ext uri="{9D8B030D-6E8A-4147-A177-3AD203B41FA5}">
                      <a16:colId xmlns:a16="http://schemas.microsoft.com/office/drawing/2014/main" val="20002"/>
                    </a:ext>
                  </a:extLst>
                </a:gridCol>
                <a:gridCol w="477222">
                  <a:extLst>
                    <a:ext uri="{9D8B030D-6E8A-4147-A177-3AD203B41FA5}">
                      <a16:colId xmlns:a16="http://schemas.microsoft.com/office/drawing/2014/main" val="20003"/>
                    </a:ext>
                  </a:extLst>
                </a:gridCol>
                <a:gridCol w="238680">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32</a:t>
                      </a:r>
                    </a:p>
                  </a:txBody>
                  <a:tcPr/>
                </a:tc>
                <a:tc>
                  <a:txBody>
                    <a:bodyPr/>
                    <a:lstStyle/>
                    <a:p>
                      <a:r>
                        <a:rPr lang="en-US" sz="1400" dirty="0"/>
                        <a:t>2</a:t>
                      </a:r>
                    </a:p>
                  </a:txBody>
                  <a:tcPr/>
                </a:tc>
                <a:tc>
                  <a:txBody>
                    <a:bodyPr/>
                    <a:lstStyle/>
                    <a:p>
                      <a:r>
                        <a:rPr lang="en-US" sz="1400" dirty="0"/>
                        <a:t>4</a:t>
                      </a:r>
                    </a:p>
                  </a:txBody>
                  <a:tcPr/>
                </a:tc>
                <a:tc>
                  <a:txBody>
                    <a:bodyPr/>
                    <a:lstStyle/>
                    <a:p>
                      <a:r>
                        <a:rPr lang="en-US" sz="1400" dirty="0"/>
                        <a:t>10</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3/1</a:t>
                      </a:r>
                    </a:p>
                  </a:txBody>
                  <a:tcPr/>
                </a:tc>
                <a:tc>
                  <a:txBody>
                    <a:bodyPr/>
                    <a:lstStyle/>
                    <a:p>
                      <a:r>
                        <a:rPr lang="en-US" sz="1400" dirty="0"/>
                        <a:t>4/1</a:t>
                      </a:r>
                    </a:p>
                  </a:txBody>
                  <a:tcPr/>
                </a:tc>
                <a:tc>
                  <a:txBody>
                    <a:bodyPr/>
                    <a:lstStyle/>
                    <a:p>
                      <a:r>
                        <a:rPr lang="en-US" sz="1400" dirty="0"/>
                        <a:t>4/2</a:t>
                      </a:r>
                    </a:p>
                  </a:txBody>
                  <a:tcPr/>
                </a:tc>
                <a:tc>
                  <a:txBody>
                    <a:bodyPr/>
                    <a:lstStyle/>
                    <a:p>
                      <a:r>
                        <a:rPr lang="en-US" sz="1400" dirty="0"/>
                        <a:t>2/1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58908797"/>
              </p:ext>
            </p:extLst>
          </p:nvPr>
        </p:nvGraphicFramePr>
        <p:xfrm>
          <a:off x="9225442" y="4079563"/>
          <a:ext cx="2802428" cy="883920"/>
        </p:xfrm>
        <a:graphic>
          <a:graphicData uri="http://schemas.openxmlformats.org/drawingml/2006/table">
            <a:tbl>
              <a:tblPr firstRow="1" bandRow="1">
                <a:tableStyleId>{5C22544A-7EE6-4342-B048-85BDC9FD1C3A}</a:tableStyleId>
              </a:tblPr>
              <a:tblGrid>
                <a:gridCol w="551126">
                  <a:extLst>
                    <a:ext uri="{9D8B030D-6E8A-4147-A177-3AD203B41FA5}">
                      <a16:colId xmlns:a16="http://schemas.microsoft.com/office/drawing/2014/main" val="20000"/>
                    </a:ext>
                  </a:extLst>
                </a:gridCol>
                <a:gridCol w="551126">
                  <a:extLst>
                    <a:ext uri="{9D8B030D-6E8A-4147-A177-3AD203B41FA5}">
                      <a16:colId xmlns:a16="http://schemas.microsoft.com/office/drawing/2014/main" val="20001"/>
                    </a:ext>
                  </a:extLst>
                </a:gridCol>
                <a:gridCol w="551126">
                  <a:extLst>
                    <a:ext uri="{9D8B030D-6E8A-4147-A177-3AD203B41FA5}">
                      <a16:colId xmlns:a16="http://schemas.microsoft.com/office/drawing/2014/main" val="20002"/>
                    </a:ext>
                  </a:extLst>
                </a:gridCol>
                <a:gridCol w="551126">
                  <a:extLst>
                    <a:ext uri="{9D8B030D-6E8A-4147-A177-3AD203B41FA5}">
                      <a16:colId xmlns:a16="http://schemas.microsoft.com/office/drawing/2014/main" val="20003"/>
                    </a:ext>
                  </a:extLst>
                </a:gridCol>
                <a:gridCol w="597924">
                  <a:extLst>
                    <a:ext uri="{9D8B030D-6E8A-4147-A177-3AD203B41FA5}">
                      <a16:colId xmlns:a16="http://schemas.microsoft.com/office/drawing/2014/main" val="20004"/>
                    </a:ext>
                  </a:extLst>
                </a:gridCol>
              </a:tblGrid>
              <a:tr h="267415">
                <a:tc>
                  <a:txBody>
                    <a:bodyPr/>
                    <a:lstStyle/>
                    <a:p>
                      <a:r>
                        <a:rPr lang="he-IL" sz="1200" b="0" dirty="0"/>
                        <a:t>מירית</a:t>
                      </a:r>
                      <a:endParaRPr lang="en-US" sz="1200" b="0" dirty="0"/>
                    </a:p>
                  </a:txBody>
                  <a:tcPr/>
                </a:tc>
                <a:tc>
                  <a:txBody>
                    <a:bodyPr/>
                    <a:lstStyle/>
                    <a:p>
                      <a:r>
                        <a:rPr lang="he-IL" sz="1200" b="0" dirty="0"/>
                        <a:t>מירית</a:t>
                      </a:r>
                      <a:endParaRPr lang="en-US" sz="1200" b="0" dirty="0"/>
                    </a:p>
                  </a:txBody>
                  <a:tcPr/>
                </a:tc>
                <a:tc>
                  <a:txBody>
                    <a:bodyPr/>
                    <a:lstStyle/>
                    <a:p>
                      <a:r>
                        <a:rPr lang="he-IL" sz="1200" b="0" dirty="0"/>
                        <a:t>רני</a:t>
                      </a:r>
                      <a:endParaRPr lang="en-US" sz="1200" b="0" dirty="0"/>
                    </a:p>
                  </a:txBody>
                  <a:tcPr/>
                </a:tc>
                <a:tc>
                  <a:txBody>
                    <a:bodyPr/>
                    <a:lstStyle/>
                    <a:p>
                      <a:r>
                        <a:rPr lang="he-IL" sz="1200" b="0" dirty="0"/>
                        <a:t>רני</a:t>
                      </a:r>
                      <a:endParaRPr lang="en-US" sz="1200" b="0" dirty="0"/>
                    </a:p>
                  </a:txBody>
                  <a:tcPr/>
                </a:tc>
                <a:tc>
                  <a:txBody>
                    <a:bodyPr/>
                    <a:lstStyle/>
                    <a:p>
                      <a:r>
                        <a:rPr lang="he-IL" sz="1200" b="0" dirty="0"/>
                        <a:t>רני</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19</a:t>
                      </a:r>
                    </a:p>
                  </a:txBody>
                  <a:tcPr/>
                </a:tc>
                <a:tc>
                  <a:txBody>
                    <a:bodyPr/>
                    <a:lstStyle/>
                    <a:p>
                      <a:r>
                        <a:rPr lang="en-US" sz="1400" dirty="0"/>
                        <a:t>26</a:t>
                      </a:r>
                    </a:p>
                  </a:txBody>
                  <a:tcPr/>
                </a:tc>
                <a:tc>
                  <a:txBody>
                    <a:bodyPr/>
                    <a:lstStyle/>
                    <a:p>
                      <a:r>
                        <a:rPr lang="en-US" sz="1400" dirty="0"/>
                        <a:t>12</a:t>
                      </a:r>
                    </a:p>
                  </a:txBody>
                  <a:tcPr/>
                </a:tc>
                <a:tc>
                  <a:txBody>
                    <a:bodyPr/>
                    <a:lstStyle/>
                    <a:p>
                      <a:r>
                        <a:rPr lang="en-US" sz="1400" dirty="0"/>
                        <a:t>16</a:t>
                      </a:r>
                    </a:p>
                  </a:txBody>
                  <a:tcPr/>
                </a:tc>
                <a:tc>
                  <a:txBody>
                    <a:bodyPr/>
                    <a:lstStyle/>
                    <a:p>
                      <a:r>
                        <a:rPr lang="en-US" sz="1400" dirty="0"/>
                        <a:t>24</a:t>
                      </a:r>
                    </a:p>
                  </a:txBody>
                  <a:tcPr/>
                </a:tc>
                <a:extLst>
                  <a:ext uri="{0D108BD9-81ED-4DB2-BD59-A6C34878D82A}">
                    <a16:rowId xmlns:a16="http://schemas.microsoft.com/office/drawing/2014/main" val="10001"/>
                  </a:ext>
                </a:extLst>
              </a:tr>
              <a:tr h="267415">
                <a:tc>
                  <a:txBody>
                    <a:bodyPr/>
                    <a:lstStyle/>
                    <a:p>
                      <a:r>
                        <a:rPr lang="en-US" sz="1400" dirty="0"/>
                        <a:t>9/1</a:t>
                      </a:r>
                    </a:p>
                  </a:txBody>
                  <a:tcPr/>
                </a:tc>
                <a:tc>
                  <a:txBody>
                    <a:bodyPr/>
                    <a:lstStyle/>
                    <a:p>
                      <a:r>
                        <a:rPr lang="en-US" sz="1400" dirty="0"/>
                        <a:t>8/2</a:t>
                      </a:r>
                    </a:p>
                  </a:txBody>
                  <a:tcPr/>
                </a:tc>
                <a:tc>
                  <a:txBody>
                    <a:bodyPr/>
                    <a:lstStyle/>
                    <a:p>
                      <a:r>
                        <a:rPr lang="en-US" sz="1400" dirty="0"/>
                        <a:t>7/2</a:t>
                      </a:r>
                    </a:p>
                  </a:txBody>
                  <a:tcPr/>
                </a:tc>
                <a:tc>
                  <a:txBody>
                    <a:bodyPr/>
                    <a:lstStyle/>
                    <a:p>
                      <a:r>
                        <a:rPr lang="en-US" sz="1400" dirty="0"/>
                        <a:t>1/2</a:t>
                      </a:r>
                    </a:p>
                  </a:txBody>
                  <a:tcPr/>
                </a:tc>
                <a:tc>
                  <a:txBody>
                    <a:bodyPr/>
                    <a:lstStyle/>
                    <a:p>
                      <a:r>
                        <a:rPr lang="en-US" sz="1400" dirty="0"/>
                        <a:t>7/1</a:t>
                      </a:r>
                    </a:p>
                  </a:txBody>
                  <a:tcPr/>
                </a:tc>
                <a:extLst>
                  <a:ext uri="{0D108BD9-81ED-4DB2-BD59-A6C34878D82A}">
                    <a16:rowId xmlns:a16="http://schemas.microsoft.com/office/drawing/2014/main" val="10002"/>
                  </a:ext>
                </a:extLst>
              </a:tr>
            </a:tbl>
          </a:graphicData>
        </a:graphic>
      </p:graphicFrame>
      <p:graphicFrame>
        <p:nvGraphicFramePr>
          <p:cNvPr id="23" name="Table 22"/>
          <p:cNvGraphicFramePr>
            <a:graphicFrameLocks noGrp="1"/>
          </p:cNvGraphicFramePr>
          <p:nvPr/>
        </p:nvGraphicFramePr>
        <p:xfrm>
          <a:off x="4648995" y="2039300"/>
          <a:ext cx="2730575" cy="609600"/>
        </p:xfrm>
        <a:graphic>
          <a:graphicData uri="http://schemas.openxmlformats.org/drawingml/2006/table">
            <a:tbl>
              <a:tblPr firstRow="1" bandRow="1">
                <a:tableStyleId>{5C22544A-7EE6-4342-B048-85BDC9FD1C3A}</a:tableStyleId>
              </a:tblPr>
              <a:tblGrid>
                <a:gridCol w="546115">
                  <a:extLst>
                    <a:ext uri="{9D8B030D-6E8A-4147-A177-3AD203B41FA5}">
                      <a16:colId xmlns:a16="http://schemas.microsoft.com/office/drawing/2014/main" val="20000"/>
                    </a:ext>
                  </a:extLst>
                </a:gridCol>
                <a:gridCol w="546115">
                  <a:extLst>
                    <a:ext uri="{9D8B030D-6E8A-4147-A177-3AD203B41FA5}">
                      <a16:colId xmlns:a16="http://schemas.microsoft.com/office/drawing/2014/main" val="20001"/>
                    </a:ext>
                  </a:extLst>
                </a:gridCol>
                <a:gridCol w="546115">
                  <a:extLst>
                    <a:ext uri="{9D8B030D-6E8A-4147-A177-3AD203B41FA5}">
                      <a16:colId xmlns:a16="http://schemas.microsoft.com/office/drawing/2014/main" val="20002"/>
                    </a:ext>
                  </a:extLst>
                </a:gridCol>
                <a:gridCol w="546115">
                  <a:extLst>
                    <a:ext uri="{9D8B030D-6E8A-4147-A177-3AD203B41FA5}">
                      <a16:colId xmlns:a16="http://schemas.microsoft.com/office/drawing/2014/main" val="20003"/>
                    </a:ext>
                  </a:extLst>
                </a:gridCol>
                <a:gridCol w="546115">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דינה</a:t>
                      </a:r>
                      <a:endParaRPr lang="en-US" sz="1200" b="0" dirty="0"/>
                    </a:p>
                  </a:txBody>
                  <a:tcPr/>
                </a:tc>
                <a:tc>
                  <a:txBody>
                    <a:bodyPr/>
                    <a:lstStyle/>
                    <a:p>
                      <a:r>
                        <a:rPr lang="he-IL" sz="1200" b="0" dirty="0"/>
                        <a:t>מירית</a:t>
                      </a:r>
                      <a:endParaRPr lang="en-US" sz="1200" b="0" dirty="0"/>
                    </a:p>
                  </a:txBody>
                  <a:tcPr/>
                </a:tc>
                <a:tc>
                  <a:txBody>
                    <a:bodyPr/>
                    <a:lstStyle/>
                    <a:p>
                      <a:r>
                        <a:rPr lang="he-IL" sz="1200" b="0" dirty="0"/>
                        <a:t>רני</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28</a:t>
                      </a:r>
                    </a:p>
                  </a:txBody>
                  <a:tcPr/>
                </a:tc>
                <a:tc>
                  <a:txBody>
                    <a:bodyPr/>
                    <a:lstStyle/>
                    <a:p>
                      <a:r>
                        <a:rPr lang="en-US" sz="1400" dirty="0"/>
                        <a:t>10</a:t>
                      </a:r>
                    </a:p>
                  </a:txBody>
                  <a:tcPr/>
                </a:tc>
                <a:tc>
                  <a:txBody>
                    <a:bodyPr/>
                    <a:lstStyle/>
                    <a:p>
                      <a:r>
                        <a:rPr lang="en-US" sz="1400" dirty="0"/>
                        <a:t>14</a:t>
                      </a:r>
                    </a:p>
                  </a:txBody>
                  <a:tcPr/>
                </a:tc>
                <a:tc>
                  <a:txBody>
                    <a:bodyPr/>
                    <a:lstStyle/>
                    <a:p>
                      <a:r>
                        <a:rPr lang="en-US" sz="1400" dirty="0"/>
                        <a:t>24</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sp>
        <p:nvSpPr>
          <p:cNvPr id="27" name="TextBox 26"/>
          <p:cNvSpPr txBox="1"/>
          <p:nvPr/>
        </p:nvSpPr>
        <p:spPr>
          <a:xfrm>
            <a:off x="4323200" y="1180936"/>
            <a:ext cx="2252541" cy="369332"/>
          </a:xfrm>
          <a:prstGeom prst="rect">
            <a:avLst/>
          </a:prstGeom>
          <a:noFill/>
        </p:spPr>
        <p:txBody>
          <a:bodyPr wrap="none" rtlCol="0">
            <a:spAutoFit/>
          </a:bodyPr>
          <a:lstStyle/>
          <a:p>
            <a:pPr algn="r" rtl="1"/>
            <a:r>
              <a:rPr lang="he-IL" dirty="0"/>
              <a:t>קובץ הופכי – שם מרצה</a:t>
            </a:r>
            <a:endParaRPr lang="en-US" dirty="0"/>
          </a:p>
        </p:txBody>
      </p:sp>
      <p:cxnSp>
        <p:nvCxnSpPr>
          <p:cNvPr id="28" name="Straight Arrow Connector 27"/>
          <p:cNvCxnSpPr/>
          <p:nvPr/>
        </p:nvCxnSpPr>
        <p:spPr>
          <a:xfrm flipH="1">
            <a:off x="1647173" y="2648900"/>
            <a:ext cx="332933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083485" y="2661508"/>
            <a:ext cx="1393933" cy="14154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55379" y="2661507"/>
            <a:ext cx="87756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502001" y="2661506"/>
            <a:ext cx="3208602" cy="139020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610700" y="1180936"/>
            <a:ext cx="1580882" cy="369332"/>
          </a:xfrm>
          <a:prstGeom prst="rect">
            <a:avLst/>
          </a:prstGeom>
          <a:noFill/>
        </p:spPr>
        <p:txBody>
          <a:bodyPr wrap="none" rtlCol="0">
            <a:spAutoFit/>
          </a:bodyPr>
          <a:lstStyle/>
          <a:p>
            <a:pPr algn="r" rtl="1"/>
            <a:r>
              <a:rPr lang="he-IL" u="sng" dirty="0">
                <a:solidFill>
                  <a:srgbClr val="FF0000"/>
                </a:solidFill>
              </a:rPr>
              <a:t>הוספת מירית-3</a:t>
            </a:r>
            <a:endParaRPr lang="en-US" u="sng" dirty="0">
              <a:solidFill>
                <a:srgbClr val="FF0000"/>
              </a:solidFill>
            </a:endParaRPr>
          </a:p>
        </p:txBody>
      </p:sp>
      <p:pic>
        <p:nvPicPr>
          <p:cNvPr id="22" name="תמונה 21"/>
          <p:cNvPicPr>
            <a:picLocks noChangeAspect="1"/>
          </p:cNvPicPr>
          <p:nvPr/>
        </p:nvPicPr>
        <p:blipFill>
          <a:blip r:embed="rId2"/>
          <a:stretch>
            <a:fillRect/>
          </a:stretch>
        </p:blipFill>
        <p:spPr>
          <a:xfrm>
            <a:off x="3875572" y="5882108"/>
            <a:ext cx="7959025" cy="616751"/>
          </a:xfrm>
          <a:prstGeom prst="rect">
            <a:avLst/>
          </a:prstGeom>
        </p:spPr>
      </p:pic>
      <p:pic>
        <p:nvPicPr>
          <p:cNvPr id="24" name="תמונה 23"/>
          <p:cNvPicPr>
            <a:picLocks noChangeAspect="1"/>
          </p:cNvPicPr>
          <p:nvPr/>
        </p:nvPicPr>
        <p:blipFill>
          <a:blip r:embed="rId3"/>
          <a:stretch>
            <a:fillRect/>
          </a:stretch>
        </p:blipFill>
        <p:spPr>
          <a:xfrm>
            <a:off x="3854246" y="5296815"/>
            <a:ext cx="7980351" cy="644285"/>
          </a:xfrm>
          <a:prstGeom prst="rect">
            <a:avLst/>
          </a:prstGeom>
        </p:spPr>
      </p:pic>
    </p:spTree>
    <p:extLst>
      <p:ext uri="{BB962C8B-B14F-4D97-AF65-F5344CB8AC3E}">
        <p14:creationId xmlns:p14="http://schemas.microsoft.com/office/powerpoint/2010/main" val="1068308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10537328" y="78723"/>
            <a:ext cx="1484702"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1</a:t>
            </a:r>
            <a:endParaRPr lang="en-US" sz="2800" b="1" dirty="0">
              <a:solidFill>
                <a:schemeClr val="bg1"/>
              </a:solidFill>
              <a:latin typeface="Segoe UI" panose="020B0502040204020203" pitchFamily="34" charset="0"/>
              <a:cs typeface="Segoe UI" panose="020B0502040204020203" pitchFamily="34" charset="0"/>
            </a:endParaRPr>
          </a:p>
        </p:txBody>
      </p:sp>
      <p:sp>
        <p:nvSpPr>
          <p:cNvPr id="2" name="TextBox 1"/>
          <p:cNvSpPr txBox="1">
            <a:spLocks noChangeAspect="1"/>
          </p:cNvSpPr>
          <p:nvPr/>
        </p:nvSpPr>
        <p:spPr>
          <a:xfrm>
            <a:off x="283884" y="721682"/>
            <a:ext cx="11741687" cy="5632311"/>
          </a:xfrm>
          <a:prstGeom prst="rect">
            <a:avLst/>
          </a:prstGeom>
          <a:noFill/>
        </p:spPr>
        <p:txBody>
          <a:bodyPr wrap="square" rtlCol="0">
            <a:spAutoFit/>
          </a:bodyPr>
          <a:lstStyle/>
          <a:p>
            <a:pPr algn="r" rtl="1">
              <a:lnSpc>
                <a:spcPct val="150000"/>
              </a:lnSpc>
            </a:pPr>
            <a:r>
              <a:rPr lang="he-IL" sz="2400" dirty="0">
                <a:latin typeface="Gisha" panose="020B0502040204020203" pitchFamily="34" charset="-79"/>
                <a:cs typeface="Gisha" panose="020B0502040204020203" pitchFamily="34" charset="-79"/>
              </a:rPr>
              <a:t>במערכת מידע של חנות ליצירות אמנות ישנו קובץ יצירות המאורגן בשיטת </a:t>
            </a:r>
            <a:r>
              <a:rPr lang="en-US" sz="2400" dirty="0">
                <a:latin typeface="Gisha" panose="020B0502040204020203" pitchFamily="34" charset="-79"/>
                <a:cs typeface="Gisha" panose="020B0502040204020203" pitchFamily="34" charset="-79"/>
              </a:rPr>
              <a:t>B Tree</a:t>
            </a:r>
            <a:r>
              <a:rPr lang="he-IL" sz="2400" dirty="0">
                <a:latin typeface="Gisha" panose="020B0502040204020203" pitchFamily="34" charset="-79"/>
                <a:cs typeface="Gisha" panose="020B0502040204020203" pitchFamily="34" charset="-79"/>
              </a:rPr>
              <a:t> עם רשומות נתונים ברמת העלה. יצירה מזוהה ע"י קוד ויש לה גם שם אמן וסוג יצירה. בנוסף לאפשרות מציאת יצירה לפי הקוד המזהה, יש לאפשר מציאת יצירות לפי שם אמן. לשם כך מיישמים קובץ הופכי המכונה "אינדקס אומנים", המיושם גם כן באמצעות </a:t>
            </a:r>
            <a:r>
              <a:rPr lang="en-US" sz="2400" dirty="0">
                <a:latin typeface="Gisha" panose="020B0502040204020203" pitchFamily="34" charset="-79"/>
                <a:cs typeface="Gisha" panose="020B0502040204020203" pitchFamily="34" charset="-79"/>
              </a:rPr>
              <a:t>B Tree</a:t>
            </a:r>
            <a:r>
              <a:rPr lang="he-IL" sz="2400" dirty="0">
                <a:latin typeface="Gisha" panose="020B0502040204020203" pitchFamily="34" charset="-79"/>
                <a:cs typeface="Gisha" panose="020B0502040204020203" pitchFamily="34" charset="-79"/>
              </a:rPr>
              <a:t>. </a:t>
            </a:r>
          </a:p>
          <a:p>
            <a:pPr algn="r" rtl="1">
              <a:lnSpc>
                <a:spcPct val="150000"/>
              </a:lnSpc>
            </a:pPr>
            <a:r>
              <a:rPr lang="he-IL" sz="2400" dirty="0">
                <a:latin typeface="Gisha" panose="020B0502040204020203" pitchFamily="34" charset="-79"/>
                <a:cs typeface="Gisha" panose="020B0502040204020203" pitchFamily="34" charset="-79"/>
              </a:rPr>
              <a:t>בקובץ הנתונים ישנן כעת 10 יצירות המפורטות בטבלה לפי סדר הוספה.</a:t>
            </a:r>
          </a:p>
          <a:p>
            <a:pPr algn="r" rtl="1">
              <a:lnSpc>
                <a:spcPct val="150000"/>
              </a:lnSpc>
            </a:pPr>
            <a:r>
              <a:rPr lang="he-IL" sz="2400" dirty="0">
                <a:latin typeface="Gisha" panose="020B0502040204020203" pitchFamily="34" charset="-79"/>
                <a:cs typeface="Gisha" panose="020B0502040204020203" pitchFamily="34" charset="-79"/>
              </a:rPr>
              <a:t>הנח שבכל בלוק אינדקס כלשהו, בכל רמה, יש מקום ל 3 רשומות. </a:t>
            </a:r>
          </a:p>
          <a:p>
            <a:pPr algn="r" rtl="1">
              <a:lnSpc>
                <a:spcPct val="150000"/>
              </a:lnSpc>
            </a:pPr>
            <a:r>
              <a:rPr lang="he-IL" sz="2400" dirty="0">
                <a:latin typeface="Gisha" panose="020B0502040204020203" pitchFamily="34" charset="-79"/>
                <a:cs typeface="Gisha" panose="020B0502040204020203" pitchFamily="34" charset="-79"/>
              </a:rPr>
              <a:t>במצב הנתון ישנן בכל בלוק אינדקס ברמת העלה רק 2 רשומות וברמות </a:t>
            </a:r>
          </a:p>
          <a:p>
            <a:pPr algn="r" rtl="1">
              <a:lnSpc>
                <a:spcPct val="150000"/>
              </a:lnSpc>
            </a:pPr>
            <a:r>
              <a:rPr lang="he-IL" sz="2400" dirty="0">
                <a:latin typeface="Gisha" panose="020B0502040204020203" pitchFamily="34" charset="-79"/>
                <a:cs typeface="Gisha" panose="020B0502040204020203" pitchFamily="34" charset="-79"/>
              </a:rPr>
              <a:t>הגבוהות יותר הבלוקים מלאים ככל האפשר. </a:t>
            </a:r>
          </a:p>
          <a:p>
            <a:pPr algn="r" rtl="1">
              <a:lnSpc>
                <a:spcPct val="150000"/>
              </a:lnSpc>
            </a:pPr>
            <a:endParaRPr lang="he-IL" sz="2400" dirty="0">
              <a:latin typeface="Gisha" panose="020B0502040204020203" pitchFamily="34" charset="-79"/>
              <a:cs typeface="Gisha" panose="020B0502040204020203" pitchFamily="34" charset="-79"/>
            </a:endParaRPr>
          </a:p>
          <a:p>
            <a:pPr algn="r" rtl="1">
              <a:lnSpc>
                <a:spcPct val="150000"/>
              </a:lnSpc>
            </a:pPr>
            <a:r>
              <a:rPr lang="he-IL" sz="2400" dirty="0">
                <a:latin typeface="Gisha" panose="020B0502040204020203" pitchFamily="34" charset="-79"/>
                <a:cs typeface="Gisha" panose="020B0502040204020203" pitchFamily="34" charset="-79"/>
              </a:rPr>
              <a:t>הצג את קובץ הנתונים ואת הקובץ ההופכי.</a:t>
            </a:r>
          </a:p>
        </p:txBody>
      </p:sp>
      <p:graphicFrame>
        <p:nvGraphicFramePr>
          <p:cNvPr id="4" name="Table 3"/>
          <p:cNvGraphicFramePr>
            <a:graphicFrameLocks noGrp="1"/>
          </p:cNvGraphicFramePr>
          <p:nvPr>
            <p:extLst>
              <p:ext uri="{D42A27DB-BD31-4B8C-83A1-F6EECF244321}">
                <p14:modId xmlns:p14="http://schemas.microsoft.com/office/powerpoint/2010/main" val="3165718010"/>
              </p:ext>
            </p:extLst>
          </p:nvPr>
        </p:nvGraphicFramePr>
        <p:xfrm>
          <a:off x="220560" y="2518913"/>
          <a:ext cx="2702046" cy="3835080"/>
        </p:xfrm>
        <a:graphic>
          <a:graphicData uri="http://schemas.openxmlformats.org/drawingml/2006/table">
            <a:tbl>
              <a:tblPr firstRow="1" bandRow="1">
                <a:tableStyleId>{5C22544A-7EE6-4342-B048-85BDC9FD1C3A}</a:tableStyleId>
              </a:tblPr>
              <a:tblGrid>
                <a:gridCol w="900682">
                  <a:extLst>
                    <a:ext uri="{9D8B030D-6E8A-4147-A177-3AD203B41FA5}">
                      <a16:colId xmlns:a16="http://schemas.microsoft.com/office/drawing/2014/main" val="20000"/>
                    </a:ext>
                  </a:extLst>
                </a:gridCol>
                <a:gridCol w="900682">
                  <a:extLst>
                    <a:ext uri="{9D8B030D-6E8A-4147-A177-3AD203B41FA5}">
                      <a16:colId xmlns:a16="http://schemas.microsoft.com/office/drawing/2014/main" val="20001"/>
                    </a:ext>
                  </a:extLst>
                </a:gridCol>
                <a:gridCol w="900682">
                  <a:extLst>
                    <a:ext uri="{9D8B030D-6E8A-4147-A177-3AD203B41FA5}">
                      <a16:colId xmlns:a16="http://schemas.microsoft.com/office/drawing/2014/main" val="20002"/>
                    </a:ext>
                  </a:extLst>
                </a:gridCol>
              </a:tblGrid>
              <a:tr h="325125">
                <a:tc>
                  <a:txBody>
                    <a:bodyPr/>
                    <a:lstStyle/>
                    <a:p>
                      <a:r>
                        <a:rPr lang="he-IL" sz="1600" dirty="0"/>
                        <a:t>קוד</a:t>
                      </a:r>
                      <a:endParaRPr lang="en-US" sz="1600" dirty="0"/>
                    </a:p>
                  </a:txBody>
                  <a:tcPr/>
                </a:tc>
                <a:tc>
                  <a:txBody>
                    <a:bodyPr/>
                    <a:lstStyle/>
                    <a:p>
                      <a:r>
                        <a:rPr lang="he-IL" sz="1600" dirty="0"/>
                        <a:t>שם אמן</a:t>
                      </a:r>
                      <a:endParaRPr lang="en-US" sz="1600" dirty="0"/>
                    </a:p>
                  </a:txBody>
                  <a:tcPr/>
                </a:tc>
                <a:tc>
                  <a:txBody>
                    <a:bodyPr/>
                    <a:lstStyle/>
                    <a:p>
                      <a:r>
                        <a:rPr lang="he-IL" sz="1600" dirty="0"/>
                        <a:t>סוג</a:t>
                      </a:r>
                      <a:endParaRPr lang="en-US" sz="1600" dirty="0"/>
                    </a:p>
                  </a:txBody>
                  <a:tcPr/>
                </a:tc>
                <a:extLst>
                  <a:ext uri="{0D108BD9-81ED-4DB2-BD59-A6C34878D82A}">
                    <a16:rowId xmlns:a16="http://schemas.microsoft.com/office/drawing/2014/main" val="10000"/>
                  </a:ext>
                </a:extLst>
              </a:tr>
              <a:tr h="349980">
                <a:tc>
                  <a:txBody>
                    <a:bodyPr/>
                    <a:lstStyle/>
                    <a:p>
                      <a:r>
                        <a:rPr lang="he-IL" sz="1600" dirty="0"/>
                        <a:t>48</a:t>
                      </a:r>
                      <a:endParaRPr lang="en-US" sz="1600" dirty="0"/>
                    </a:p>
                  </a:txBody>
                  <a:tcPr/>
                </a:tc>
                <a:tc>
                  <a:txBody>
                    <a:bodyPr/>
                    <a:lstStyle/>
                    <a:p>
                      <a:r>
                        <a:rPr lang="he-IL" sz="1600" dirty="0"/>
                        <a:t>גוגן</a:t>
                      </a:r>
                      <a:endParaRPr lang="en-US" sz="1600" dirty="0"/>
                    </a:p>
                  </a:txBody>
                  <a:tcPr/>
                </a:tc>
                <a:tc>
                  <a:txBody>
                    <a:bodyPr/>
                    <a:lstStyle/>
                    <a:p>
                      <a:r>
                        <a:rPr lang="he-IL" sz="1600" dirty="0"/>
                        <a:t>ציור</a:t>
                      </a:r>
                      <a:endParaRPr lang="en-US" sz="1600" dirty="0"/>
                    </a:p>
                  </a:txBody>
                  <a:tcPr/>
                </a:tc>
                <a:extLst>
                  <a:ext uri="{0D108BD9-81ED-4DB2-BD59-A6C34878D82A}">
                    <a16:rowId xmlns:a16="http://schemas.microsoft.com/office/drawing/2014/main" val="10001"/>
                  </a:ext>
                </a:extLst>
              </a:tr>
              <a:tr h="349980">
                <a:tc>
                  <a:txBody>
                    <a:bodyPr/>
                    <a:lstStyle/>
                    <a:p>
                      <a:r>
                        <a:rPr lang="he-IL" sz="1600" dirty="0"/>
                        <a:t>30</a:t>
                      </a:r>
                      <a:endParaRPr lang="en-US" sz="1600" dirty="0"/>
                    </a:p>
                  </a:txBody>
                  <a:tcPr/>
                </a:tc>
                <a:tc>
                  <a:txBody>
                    <a:bodyPr/>
                    <a:lstStyle/>
                    <a:p>
                      <a:r>
                        <a:rPr lang="he-IL" sz="1600" dirty="0"/>
                        <a:t>בוטרו</a:t>
                      </a:r>
                      <a:endParaRPr lang="en-US" sz="1600" dirty="0"/>
                    </a:p>
                  </a:txBody>
                  <a:tcPr/>
                </a:tc>
                <a:tc>
                  <a:txBody>
                    <a:bodyPr/>
                    <a:lstStyle/>
                    <a:p>
                      <a:r>
                        <a:rPr lang="he-IL" sz="1600" dirty="0"/>
                        <a:t>ציור</a:t>
                      </a:r>
                      <a:endParaRPr lang="en-US" sz="1600" dirty="0"/>
                    </a:p>
                  </a:txBody>
                  <a:tcPr/>
                </a:tc>
                <a:extLst>
                  <a:ext uri="{0D108BD9-81ED-4DB2-BD59-A6C34878D82A}">
                    <a16:rowId xmlns:a16="http://schemas.microsoft.com/office/drawing/2014/main" val="10002"/>
                  </a:ext>
                </a:extLst>
              </a:tr>
              <a:tr h="349980">
                <a:tc>
                  <a:txBody>
                    <a:bodyPr/>
                    <a:lstStyle/>
                    <a:p>
                      <a:r>
                        <a:rPr lang="he-IL" sz="1600" dirty="0"/>
                        <a:t>14</a:t>
                      </a:r>
                      <a:endParaRPr lang="en-US" sz="1600" dirty="0"/>
                    </a:p>
                  </a:txBody>
                  <a:tcPr/>
                </a:tc>
                <a:tc>
                  <a:txBody>
                    <a:bodyPr/>
                    <a:lstStyle/>
                    <a:p>
                      <a:r>
                        <a:rPr lang="he-IL" sz="1600" dirty="0"/>
                        <a:t>פיקסו</a:t>
                      </a:r>
                      <a:endParaRPr lang="en-US" sz="1600" dirty="0"/>
                    </a:p>
                  </a:txBody>
                  <a:tcPr/>
                </a:tc>
                <a:tc>
                  <a:txBody>
                    <a:bodyPr/>
                    <a:lstStyle/>
                    <a:p>
                      <a:r>
                        <a:rPr lang="he-IL" sz="1600" dirty="0"/>
                        <a:t>פיסול</a:t>
                      </a:r>
                      <a:endParaRPr lang="en-US" sz="1600" dirty="0"/>
                    </a:p>
                  </a:txBody>
                  <a:tcPr/>
                </a:tc>
                <a:extLst>
                  <a:ext uri="{0D108BD9-81ED-4DB2-BD59-A6C34878D82A}">
                    <a16:rowId xmlns:a16="http://schemas.microsoft.com/office/drawing/2014/main" val="10003"/>
                  </a:ext>
                </a:extLst>
              </a:tr>
              <a:tr h="349980">
                <a:tc>
                  <a:txBody>
                    <a:bodyPr/>
                    <a:lstStyle/>
                    <a:p>
                      <a:r>
                        <a:rPr lang="he-IL" sz="1600" dirty="0"/>
                        <a:t>4</a:t>
                      </a:r>
                      <a:endParaRPr lang="en-US" sz="1600" dirty="0"/>
                    </a:p>
                  </a:txBody>
                  <a:tcPr/>
                </a:tc>
                <a:tc>
                  <a:txBody>
                    <a:bodyPr/>
                    <a:lstStyle/>
                    <a:p>
                      <a:r>
                        <a:rPr lang="he-IL" sz="1600" dirty="0"/>
                        <a:t>שאגאל</a:t>
                      </a:r>
                      <a:endParaRPr lang="en-US" sz="1600" dirty="0"/>
                    </a:p>
                  </a:txBody>
                  <a:tcPr/>
                </a:tc>
                <a:tc>
                  <a:txBody>
                    <a:bodyPr/>
                    <a:lstStyle/>
                    <a:p>
                      <a:r>
                        <a:rPr lang="he-IL" sz="1600" dirty="0"/>
                        <a:t>ויטראז'</a:t>
                      </a:r>
                      <a:endParaRPr lang="en-US" sz="1600" dirty="0"/>
                    </a:p>
                  </a:txBody>
                  <a:tcPr/>
                </a:tc>
                <a:extLst>
                  <a:ext uri="{0D108BD9-81ED-4DB2-BD59-A6C34878D82A}">
                    <a16:rowId xmlns:a16="http://schemas.microsoft.com/office/drawing/2014/main" val="10004"/>
                  </a:ext>
                </a:extLst>
              </a:tr>
              <a:tr h="349980">
                <a:tc>
                  <a:txBody>
                    <a:bodyPr/>
                    <a:lstStyle/>
                    <a:p>
                      <a:r>
                        <a:rPr lang="he-IL" sz="1600" dirty="0"/>
                        <a:t>8</a:t>
                      </a:r>
                      <a:endParaRPr lang="en-US" sz="1600" dirty="0"/>
                    </a:p>
                  </a:txBody>
                  <a:tcPr/>
                </a:tc>
                <a:tc>
                  <a:txBody>
                    <a:bodyPr/>
                    <a:lstStyle/>
                    <a:p>
                      <a:r>
                        <a:rPr lang="he-IL" sz="1600" dirty="0"/>
                        <a:t>בוטרו</a:t>
                      </a:r>
                      <a:endParaRPr lang="en-US" sz="1600" dirty="0"/>
                    </a:p>
                  </a:txBody>
                  <a:tcPr/>
                </a:tc>
                <a:tc>
                  <a:txBody>
                    <a:bodyPr/>
                    <a:lstStyle/>
                    <a:p>
                      <a:r>
                        <a:rPr lang="he-IL" sz="1600" dirty="0"/>
                        <a:t>פיסול</a:t>
                      </a:r>
                      <a:endParaRPr lang="en-US" sz="1600" dirty="0"/>
                    </a:p>
                  </a:txBody>
                  <a:tcPr/>
                </a:tc>
                <a:extLst>
                  <a:ext uri="{0D108BD9-81ED-4DB2-BD59-A6C34878D82A}">
                    <a16:rowId xmlns:a16="http://schemas.microsoft.com/office/drawing/2014/main" val="10005"/>
                  </a:ext>
                </a:extLst>
              </a:tr>
              <a:tr h="349980">
                <a:tc>
                  <a:txBody>
                    <a:bodyPr/>
                    <a:lstStyle/>
                    <a:p>
                      <a:r>
                        <a:rPr lang="he-IL" sz="1600" dirty="0"/>
                        <a:t>39</a:t>
                      </a:r>
                      <a:endParaRPr lang="en-US" sz="1600" dirty="0"/>
                    </a:p>
                  </a:txBody>
                  <a:tcPr/>
                </a:tc>
                <a:tc>
                  <a:txBody>
                    <a:bodyPr/>
                    <a:lstStyle/>
                    <a:p>
                      <a:r>
                        <a:rPr lang="he-IL" sz="1600" dirty="0"/>
                        <a:t>שאגאל</a:t>
                      </a:r>
                      <a:endParaRPr lang="en-US" sz="1600" dirty="0"/>
                    </a:p>
                  </a:txBody>
                  <a:tcPr/>
                </a:tc>
                <a:tc>
                  <a:txBody>
                    <a:bodyPr/>
                    <a:lstStyle/>
                    <a:p>
                      <a:r>
                        <a:rPr lang="he-IL" sz="1600" dirty="0"/>
                        <a:t>ציור</a:t>
                      </a:r>
                      <a:endParaRPr lang="en-US" sz="1600" dirty="0"/>
                    </a:p>
                  </a:txBody>
                  <a:tcPr/>
                </a:tc>
                <a:extLst>
                  <a:ext uri="{0D108BD9-81ED-4DB2-BD59-A6C34878D82A}">
                    <a16:rowId xmlns:a16="http://schemas.microsoft.com/office/drawing/2014/main" val="10006"/>
                  </a:ext>
                </a:extLst>
              </a:tr>
              <a:tr h="349980">
                <a:tc>
                  <a:txBody>
                    <a:bodyPr/>
                    <a:lstStyle/>
                    <a:p>
                      <a:r>
                        <a:rPr lang="he-IL" sz="1600" dirty="0"/>
                        <a:t>35</a:t>
                      </a:r>
                      <a:endParaRPr lang="en-US" sz="1600" dirty="0"/>
                    </a:p>
                  </a:txBody>
                  <a:tcPr/>
                </a:tc>
                <a:tc>
                  <a:txBody>
                    <a:bodyPr/>
                    <a:lstStyle/>
                    <a:p>
                      <a:r>
                        <a:rPr lang="he-IL" sz="1600" dirty="0"/>
                        <a:t>פיקסו</a:t>
                      </a:r>
                      <a:endParaRPr lang="en-US" sz="1600" dirty="0"/>
                    </a:p>
                  </a:txBody>
                  <a:tcPr/>
                </a:tc>
                <a:tc>
                  <a:txBody>
                    <a:bodyPr/>
                    <a:lstStyle/>
                    <a:p>
                      <a:r>
                        <a:rPr lang="he-IL" sz="1600" dirty="0"/>
                        <a:t>ציור</a:t>
                      </a:r>
                      <a:endParaRPr lang="en-US" sz="1600" dirty="0"/>
                    </a:p>
                  </a:txBody>
                  <a:tcPr/>
                </a:tc>
                <a:extLst>
                  <a:ext uri="{0D108BD9-81ED-4DB2-BD59-A6C34878D82A}">
                    <a16:rowId xmlns:a16="http://schemas.microsoft.com/office/drawing/2014/main" val="10007"/>
                  </a:ext>
                </a:extLst>
              </a:tr>
              <a:tr h="349980">
                <a:tc>
                  <a:txBody>
                    <a:bodyPr/>
                    <a:lstStyle/>
                    <a:p>
                      <a:r>
                        <a:rPr lang="he-IL" sz="1600" dirty="0"/>
                        <a:t>23</a:t>
                      </a:r>
                      <a:endParaRPr lang="en-US" sz="1600" dirty="0"/>
                    </a:p>
                  </a:txBody>
                  <a:tcPr/>
                </a:tc>
                <a:tc>
                  <a:txBody>
                    <a:bodyPr/>
                    <a:lstStyle/>
                    <a:p>
                      <a:r>
                        <a:rPr lang="he-IL" sz="1600" dirty="0"/>
                        <a:t>פיקסו</a:t>
                      </a:r>
                      <a:endParaRPr lang="en-US" sz="1600" dirty="0"/>
                    </a:p>
                  </a:txBody>
                  <a:tcPr/>
                </a:tc>
                <a:tc>
                  <a:txBody>
                    <a:bodyPr/>
                    <a:lstStyle/>
                    <a:p>
                      <a:r>
                        <a:rPr lang="he-IL" sz="1600" dirty="0"/>
                        <a:t>ציור</a:t>
                      </a:r>
                      <a:endParaRPr lang="en-US" sz="1600" dirty="0"/>
                    </a:p>
                  </a:txBody>
                  <a:tcPr/>
                </a:tc>
                <a:extLst>
                  <a:ext uri="{0D108BD9-81ED-4DB2-BD59-A6C34878D82A}">
                    <a16:rowId xmlns:a16="http://schemas.microsoft.com/office/drawing/2014/main" val="10008"/>
                  </a:ext>
                </a:extLst>
              </a:tr>
              <a:tr h="349980">
                <a:tc>
                  <a:txBody>
                    <a:bodyPr/>
                    <a:lstStyle/>
                    <a:p>
                      <a:r>
                        <a:rPr lang="he-IL" sz="1600" dirty="0"/>
                        <a:t>42</a:t>
                      </a:r>
                      <a:endParaRPr lang="en-US" sz="1600" dirty="0"/>
                    </a:p>
                  </a:txBody>
                  <a:tcPr/>
                </a:tc>
                <a:tc>
                  <a:txBody>
                    <a:bodyPr/>
                    <a:lstStyle/>
                    <a:p>
                      <a:r>
                        <a:rPr lang="he-IL" sz="1600" dirty="0"/>
                        <a:t>גוגן</a:t>
                      </a:r>
                      <a:endParaRPr lang="en-US" sz="1600" dirty="0"/>
                    </a:p>
                  </a:txBody>
                  <a:tcPr/>
                </a:tc>
                <a:tc>
                  <a:txBody>
                    <a:bodyPr/>
                    <a:lstStyle/>
                    <a:p>
                      <a:r>
                        <a:rPr lang="he-IL" sz="1600" dirty="0"/>
                        <a:t>ציור</a:t>
                      </a:r>
                      <a:endParaRPr lang="en-US" sz="1600" dirty="0"/>
                    </a:p>
                  </a:txBody>
                  <a:tcPr/>
                </a:tc>
                <a:extLst>
                  <a:ext uri="{0D108BD9-81ED-4DB2-BD59-A6C34878D82A}">
                    <a16:rowId xmlns:a16="http://schemas.microsoft.com/office/drawing/2014/main" val="10009"/>
                  </a:ext>
                </a:extLst>
              </a:tr>
              <a:tr h="349980">
                <a:tc>
                  <a:txBody>
                    <a:bodyPr/>
                    <a:lstStyle/>
                    <a:p>
                      <a:r>
                        <a:rPr lang="he-IL" sz="1600" dirty="0"/>
                        <a:t>11</a:t>
                      </a:r>
                      <a:endParaRPr lang="en-US" sz="1600" dirty="0"/>
                    </a:p>
                  </a:txBody>
                  <a:tcPr/>
                </a:tc>
                <a:tc>
                  <a:txBody>
                    <a:bodyPr/>
                    <a:lstStyle/>
                    <a:p>
                      <a:r>
                        <a:rPr lang="he-IL" sz="1600" dirty="0"/>
                        <a:t>בוטרו</a:t>
                      </a:r>
                      <a:endParaRPr lang="en-US" sz="1600" dirty="0"/>
                    </a:p>
                  </a:txBody>
                  <a:tcPr/>
                </a:tc>
                <a:tc>
                  <a:txBody>
                    <a:bodyPr/>
                    <a:lstStyle/>
                    <a:p>
                      <a:r>
                        <a:rPr lang="he-IL" sz="1600" dirty="0"/>
                        <a:t>פיסול</a:t>
                      </a:r>
                      <a:endParaRPr lang="en-US" sz="1600"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500606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529911058"/>
              </p:ext>
            </p:extLst>
          </p:nvPr>
        </p:nvGraphicFramePr>
        <p:xfrm>
          <a:off x="153568" y="1242593"/>
          <a:ext cx="1110747" cy="5471357"/>
        </p:xfrm>
        <a:graphic>
          <a:graphicData uri="http://schemas.openxmlformats.org/drawingml/2006/table">
            <a:tbl>
              <a:tblPr firstRow="1" firstCol="1" lastRow="1" lastCol="1" bandRow="1" bandCol="1">
                <a:tableStyleId>{5940675A-B579-460E-94D1-54222C63F5DA}</a:tableStyleId>
              </a:tblPr>
              <a:tblGrid>
                <a:gridCol w="415553">
                  <a:extLst>
                    <a:ext uri="{9D8B030D-6E8A-4147-A177-3AD203B41FA5}">
                      <a16:colId xmlns:a16="http://schemas.microsoft.com/office/drawing/2014/main" val="20000"/>
                    </a:ext>
                  </a:extLst>
                </a:gridCol>
                <a:gridCol w="695194">
                  <a:extLst>
                    <a:ext uri="{9D8B030D-6E8A-4147-A177-3AD203B41FA5}">
                      <a16:colId xmlns:a16="http://schemas.microsoft.com/office/drawing/2014/main" val="20001"/>
                    </a:ext>
                  </a:extLst>
                </a:gridCol>
              </a:tblGrid>
              <a:tr h="687214">
                <a:tc>
                  <a:txBody>
                    <a:bodyPr/>
                    <a:lstStyle/>
                    <a:p>
                      <a:pPr algn="ctr" rtl="1" fontAlgn="ctr"/>
                      <a:r>
                        <a:rPr lang="he-IL" sz="1000" u="none" strike="noStrike" dirty="0">
                          <a:effectLst/>
                        </a:rPr>
                        <a:t>קוד כנס (מפתח)</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tc>
                  <a:txBody>
                    <a:bodyPr/>
                    <a:lstStyle/>
                    <a:p>
                      <a:pPr algn="ctr" rtl="1" fontAlgn="ctr"/>
                      <a:r>
                        <a:rPr lang="he-IL" sz="1000" u="none" strike="noStrike" dirty="0">
                          <a:effectLst/>
                        </a:rPr>
                        <a:t>שם המרצה בכנס</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extLst>
                  <a:ext uri="{0D108BD9-81ED-4DB2-BD59-A6C34878D82A}">
                    <a16:rowId xmlns:a16="http://schemas.microsoft.com/office/drawing/2014/main" val="10000"/>
                  </a:ext>
                </a:extLst>
              </a:tr>
              <a:tr h="251797">
                <a:tc>
                  <a:txBody>
                    <a:bodyPr/>
                    <a:lstStyle/>
                    <a:p>
                      <a:pPr algn="ctr" rtl="1" fontAlgn="ctr"/>
                      <a:r>
                        <a:rPr lang="en-US" sz="1000" b="1" u="none" strike="noStrike">
                          <a:effectLst/>
                        </a:rPr>
                        <a:t>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דוד</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1"/>
                  </a:ext>
                </a:extLst>
              </a:tr>
              <a:tr h="251797">
                <a:tc>
                  <a:txBody>
                    <a:bodyPr/>
                    <a:lstStyle/>
                    <a:p>
                      <a:pPr algn="ctr" rtl="1" fontAlgn="ctr"/>
                      <a:r>
                        <a:rPr lang="en-US" sz="1000" b="1" u="none" strike="noStrike">
                          <a:effectLst/>
                        </a:rPr>
                        <a:t>20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2"/>
                  </a:ext>
                </a:extLst>
              </a:tr>
              <a:tr h="251797">
                <a:tc>
                  <a:txBody>
                    <a:bodyPr/>
                    <a:lstStyle/>
                    <a:p>
                      <a:pPr algn="ctr" rtl="1" fontAlgn="ctr"/>
                      <a:r>
                        <a:rPr lang="en-US" sz="1000" b="1" u="none" strike="noStrike">
                          <a:effectLst/>
                        </a:rPr>
                        <a:t>22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דוד</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3"/>
                  </a:ext>
                </a:extLst>
              </a:tr>
              <a:tr h="251797">
                <a:tc>
                  <a:txBody>
                    <a:bodyPr/>
                    <a:lstStyle/>
                    <a:p>
                      <a:pPr algn="ctr" rtl="1" fontAlgn="ctr"/>
                      <a:r>
                        <a:rPr lang="en-US" sz="1000" b="1" u="none" strike="noStrike">
                          <a:effectLst/>
                        </a:rPr>
                        <a:t>28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4"/>
                  </a:ext>
                </a:extLst>
              </a:tr>
              <a:tr h="251797">
                <a:tc>
                  <a:txBody>
                    <a:bodyPr/>
                    <a:lstStyle/>
                    <a:p>
                      <a:pPr algn="ctr" rtl="1" fontAlgn="ctr"/>
                      <a:r>
                        <a:rPr lang="en-US" sz="1000" b="1" u="none" strike="noStrike">
                          <a:effectLst/>
                        </a:rPr>
                        <a:t>32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5"/>
                  </a:ext>
                </a:extLst>
              </a:tr>
              <a:tr h="251797">
                <a:tc>
                  <a:txBody>
                    <a:bodyPr/>
                    <a:lstStyle/>
                    <a:p>
                      <a:pPr algn="ctr" rtl="1" fontAlgn="ctr"/>
                      <a:r>
                        <a:rPr lang="en-US" sz="1000" b="1" u="none" strike="noStrike">
                          <a:effectLst/>
                        </a:rPr>
                        <a:t>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6"/>
                  </a:ext>
                </a:extLst>
              </a:tr>
              <a:tr h="251797">
                <a:tc>
                  <a:txBody>
                    <a:bodyPr/>
                    <a:lstStyle/>
                    <a:p>
                      <a:pPr algn="ctr" rtl="1" fontAlgn="ctr"/>
                      <a:r>
                        <a:rPr lang="en-US" sz="1000" b="1" u="none" strike="noStrike">
                          <a:effectLst/>
                        </a:rPr>
                        <a:t>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7"/>
                  </a:ext>
                </a:extLst>
              </a:tr>
              <a:tr h="251797">
                <a:tc>
                  <a:txBody>
                    <a:bodyPr/>
                    <a:lstStyle/>
                    <a:p>
                      <a:pPr algn="ctr" rtl="1" fontAlgn="ctr"/>
                      <a:r>
                        <a:rPr lang="en-US" sz="1000" b="1" u="none" strike="noStrike">
                          <a:effectLst/>
                        </a:rPr>
                        <a:t>10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8"/>
                  </a:ext>
                </a:extLst>
              </a:tr>
              <a:tr h="251797">
                <a:tc>
                  <a:txBody>
                    <a:bodyPr/>
                    <a:lstStyle/>
                    <a:p>
                      <a:pPr algn="ctr" rtl="1" fontAlgn="ctr"/>
                      <a:r>
                        <a:rPr lang="en-US" sz="1000" b="1" u="none" strike="noStrike">
                          <a:effectLst/>
                        </a:rPr>
                        <a:t>18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9"/>
                  </a:ext>
                </a:extLst>
              </a:tr>
              <a:tr h="251797">
                <a:tc>
                  <a:txBody>
                    <a:bodyPr/>
                    <a:lstStyle/>
                    <a:p>
                      <a:pPr algn="ctr" rtl="1" fontAlgn="ctr"/>
                      <a:r>
                        <a:rPr lang="en-US" sz="1000" b="1" u="none" strike="noStrike">
                          <a:effectLst/>
                        </a:rPr>
                        <a:t>30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דינה</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0"/>
                  </a:ext>
                </a:extLst>
              </a:tr>
              <a:tr h="251797">
                <a:tc>
                  <a:txBody>
                    <a:bodyPr/>
                    <a:lstStyle/>
                    <a:p>
                      <a:pPr algn="ctr" rtl="1" fontAlgn="ctr"/>
                      <a:r>
                        <a:rPr lang="en-US" sz="1000" b="1" i="0" u="none" strike="noStrike" dirty="0">
                          <a:solidFill>
                            <a:srgbClr val="FF0000"/>
                          </a:solidFill>
                          <a:effectLst/>
                          <a:latin typeface="Calibri" panose="020F0502020204030204" pitchFamily="34" charset="0"/>
                        </a:rPr>
                        <a:t>3</a:t>
                      </a: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מירית</a:t>
                      </a:r>
                    </a:p>
                  </a:txBody>
                  <a:tcPr marL="3810" marR="3810" marT="3810" marB="0" anchor="ctr">
                    <a:solidFill>
                      <a:schemeClr val="bg1"/>
                    </a:solidFill>
                  </a:tcPr>
                </a:tc>
                <a:extLst>
                  <a:ext uri="{0D108BD9-81ED-4DB2-BD59-A6C34878D82A}">
                    <a16:rowId xmlns:a16="http://schemas.microsoft.com/office/drawing/2014/main" val="10011"/>
                  </a:ext>
                </a:extLst>
              </a:tr>
              <a:tr h="251797">
                <a:tc>
                  <a:txBody>
                    <a:bodyPr/>
                    <a:lstStyle/>
                    <a:p>
                      <a:pPr algn="ctr" rtl="1" fontAlgn="ctr"/>
                      <a:r>
                        <a:rPr lang="en-US" sz="1000" b="1" u="none" strike="noStrike">
                          <a:effectLst/>
                        </a:rPr>
                        <a:t>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מירית</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2"/>
                  </a:ext>
                </a:extLst>
              </a:tr>
              <a:tr h="251797">
                <a:tc>
                  <a:txBody>
                    <a:bodyPr/>
                    <a:lstStyle/>
                    <a:p>
                      <a:pPr algn="ctr" rtl="1" fontAlgn="ctr"/>
                      <a:r>
                        <a:rPr lang="en-US" sz="1000" b="1" u="none" strike="noStrike">
                          <a:effectLst/>
                        </a:rPr>
                        <a:t>14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מירית</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3"/>
                  </a:ext>
                </a:extLst>
              </a:tr>
              <a:tr h="251797">
                <a:tc>
                  <a:txBody>
                    <a:bodyPr/>
                    <a:lstStyle/>
                    <a:p>
                      <a:pPr algn="ctr" rtl="1" fontAlgn="ctr"/>
                      <a:r>
                        <a:rPr lang="en-US" sz="1000" b="1" i="0" u="none" strike="noStrike" dirty="0">
                          <a:solidFill>
                            <a:srgbClr val="FF0000"/>
                          </a:solidFill>
                          <a:effectLst/>
                          <a:latin typeface="Calibri" panose="020F0502020204030204" pitchFamily="34" charset="0"/>
                        </a:rPr>
                        <a:t>19</a:t>
                      </a: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מירית</a:t>
                      </a:r>
                    </a:p>
                  </a:txBody>
                  <a:tcPr marL="3810" marR="3810" marT="3810" marB="0" anchor="ctr">
                    <a:solidFill>
                      <a:schemeClr val="bg1"/>
                    </a:solidFill>
                  </a:tcPr>
                </a:tc>
                <a:extLst>
                  <a:ext uri="{0D108BD9-81ED-4DB2-BD59-A6C34878D82A}">
                    <a16:rowId xmlns:a16="http://schemas.microsoft.com/office/drawing/2014/main" val="10014"/>
                  </a:ext>
                </a:extLst>
              </a:tr>
              <a:tr h="251797">
                <a:tc>
                  <a:txBody>
                    <a:bodyPr/>
                    <a:lstStyle/>
                    <a:p>
                      <a:pPr algn="ctr" rtl="1" fontAlgn="ctr"/>
                      <a:r>
                        <a:rPr lang="en-US" sz="1000" b="1" u="none" strike="noStrike">
                          <a:effectLst/>
                        </a:rPr>
                        <a:t>26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מירית</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5"/>
                  </a:ext>
                </a:extLst>
              </a:tr>
              <a:tr h="251797">
                <a:tc>
                  <a:txBody>
                    <a:bodyPr/>
                    <a:lstStyle/>
                    <a:p>
                      <a:pPr algn="ctr" rtl="1" fontAlgn="ctr"/>
                      <a:r>
                        <a:rPr lang="en-US" sz="1000" b="1" u="none" strike="noStrike">
                          <a:effectLst/>
                        </a:rPr>
                        <a:t>12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רני</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6"/>
                  </a:ext>
                </a:extLst>
              </a:tr>
              <a:tr h="251797">
                <a:tc>
                  <a:txBody>
                    <a:bodyPr/>
                    <a:lstStyle/>
                    <a:p>
                      <a:pPr algn="ctr" rtl="1" fontAlgn="ctr"/>
                      <a:r>
                        <a:rPr lang="en-US" sz="1000" b="1" u="none" strike="noStrike">
                          <a:effectLst/>
                        </a:rPr>
                        <a:t>16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רני</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7"/>
                  </a:ext>
                </a:extLst>
              </a:tr>
              <a:tr h="251797">
                <a:tc>
                  <a:txBody>
                    <a:bodyPr/>
                    <a:lstStyle/>
                    <a:p>
                      <a:pPr algn="ctr" rtl="1" fontAlgn="ctr"/>
                      <a:r>
                        <a:rPr lang="en-US" sz="1000" b="1" u="none" strike="noStrike">
                          <a:effectLst/>
                        </a:rPr>
                        <a:t>24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רני</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8"/>
                  </a:ext>
                </a:extLst>
              </a:tr>
              <a:tr h="251797">
                <a:tc>
                  <a:txBody>
                    <a:bodyPr/>
                    <a:lstStyle/>
                    <a:p>
                      <a:pPr algn="ctr" rtl="1" fontAlgn="ctr"/>
                      <a:r>
                        <a:rPr lang="he-IL" sz="1000" b="1" i="0" u="none" strike="noStrike" dirty="0">
                          <a:solidFill>
                            <a:srgbClr val="FF0000"/>
                          </a:solidFill>
                          <a:effectLst/>
                          <a:latin typeface="Calibri" panose="020F0502020204030204" pitchFamily="34" charset="0"/>
                        </a:rPr>
                        <a:t>5</a:t>
                      </a:r>
                      <a:endParaRPr lang="en-US" sz="1000" b="1" i="0" u="none" strike="noStrike" dirty="0">
                        <a:solidFill>
                          <a:srgbClr val="FF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רני</a:t>
                      </a:r>
                    </a:p>
                  </a:txBody>
                  <a:tcPr marL="3810" marR="3810" marT="3810" marB="0" anchor="ctr">
                    <a:solidFill>
                      <a:schemeClr val="bg1"/>
                    </a:solidFill>
                  </a:tcPr>
                </a:tc>
                <a:extLst>
                  <a:ext uri="{0D108BD9-81ED-4DB2-BD59-A6C34878D82A}">
                    <a16:rowId xmlns:a16="http://schemas.microsoft.com/office/drawing/2014/main" val="10019"/>
                  </a:ext>
                </a:extLst>
              </a:tr>
            </a:tbl>
          </a:graphicData>
        </a:graphic>
      </p:graphicFrame>
      <p:sp>
        <p:nvSpPr>
          <p:cNvPr id="19" name="TextBox 18"/>
          <p:cNvSpPr txBox="1"/>
          <p:nvPr/>
        </p:nvSpPr>
        <p:spPr>
          <a:xfrm>
            <a:off x="-39020" y="705779"/>
            <a:ext cx="1495922" cy="461665"/>
          </a:xfrm>
          <a:prstGeom prst="rect">
            <a:avLst/>
          </a:prstGeom>
          <a:noFill/>
        </p:spPr>
        <p:txBody>
          <a:bodyPr wrap="none" rtlCol="0">
            <a:spAutoFit/>
          </a:bodyPr>
          <a:lstStyle/>
          <a:p>
            <a:pPr algn="r" rtl="1"/>
            <a:r>
              <a:rPr lang="he-IL" sz="1200" dirty="0"/>
              <a:t>קובץ הופכי שם מרצה </a:t>
            </a:r>
          </a:p>
          <a:p>
            <a:pPr algn="ctr" rtl="1"/>
            <a:r>
              <a:rPr lang="he-IL" sz="1200" dirty="0"/>
              <a:t>בצורה טבלאית</a:t>
            </a:r>
            <a:endParaRPr lang="en-US" sz="1200" dirty="0"/>
          </a:p>
        </p:txBody>
      </p:sp>
      <p:graphicFrame>
        <p:nvGraphicFramePr>
          <p:cNvPr id="13" name="Table 12"/>
          <p:cNvGraphicFramePr>
            <a:graphicFrameLocks noGrp="1"/>
          </p:cNvGraphicFramePr>
          <p:nvPr>
            <p:extLst>
              <p:ext uri="{D42A27DB-BD31-4B8C-83A1-F6EECF244321}">
                <p14:modId xmlns:p14="http://schemas.microsoft.com/office/powerpoint/2010/main" val="1462008479"/>
              </p:ext>
            </p:extLst>
          </p:nvPr>
        </p:nvGraphicFramePr>
        <p:xfrm>
          <a:off x="6106440" y="4073611"/>
          <a:ext cx="2824618" cy="883920"/>
        </p:xfrm>
        <a:graphic>
          <a:graphicData uri="http://schemas.openxmlformats.org/drawingml/2006/table">
            <a:tbl>
              <a:tblPr firstRow="1" bandRow="1">
                <a:tableStyleId>{5C22544A-7EE6-4342-B048-85BDC9FD1C3A}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630058">
                  <a:extLst>
                    <a:ext uri="{9D8B030D-6E8A-4147-A177-3AD203B41FA5}">
                      <a16:colId xmlns:a16="http://schemas.microsoft.com/office/drawing/2014/main" val="20004"/>
                    </a:ext>
                  </a:extLst>
                </a:gridCol>
              </a:tblGrid>
              <a:tr h="267415">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r>
                        <a:rPr lang="he-IL" sz="1200" b="0" dirty="0"/>
                        <a:t>מירית</a:t>
                      </a:r>
                      <a:endParaRPr lang="en-US" sz="1200" b="0" dirty="0"/>
                    </a:p>
                  </a:txBody>
                  <a:tcPr/>
                </a:tc>
                <a:tc>
                  <a:txBody>
                    <a:bodyPr/>
                    <a:lstStyle/>
                    <a:p>
                      <a:r>
                        <a:rPr lang="he-IL" sz="1200" b="0" dirty="0"/>
                        <a:t>מירית</a:t>
                      </a:r>
                      <a:endParaRPr lang="en-US" sz="1200" b="0" dirty="0"/>
                    </a:p>
                  </a:txBody>
                  <a:tcPr/>
                </a:tc>
                <a:tc>
                  <a:txBody>
                    <a:bodyPr/>
                    <a:lstStyle/>
                    <a:p>
                      <a:r>
                        <a:rPr lang="he-IL" sz="1200" b="0" dirty="0"/>
                        <a:t>מירית</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18</a:t>
                      </a:r>
                    </a:p>
                  </a:txBody>
                  <a:tcPr/>
                </a:tc>
                <a:tc>
                  <a:txBody>
                    <a:bodyPr/>
                    <a:lstStyle/>
                    <a:p>
                      <a:r>
                        <a:rPr lang="en-US" sz="1400" dirty="0"/>
                        <a:t>30</a:t>
                      </a:r>
                    </a:p>
                  </a:txBody>
                  <a:tcPr/>
                </a:tc>
                <a:tc>
                  <a:txBody>
                    <a:bodyPr/>
                    <a:lstStyle/>
                    <a:p>
                      <a:r>
                        <a:rPr lang="en-US" sz="1400" dirty="0"/>
                        <a:t>3</a:t>
                      </a:r>
                    </a:p>
                  </a:txBody>
                  <a:tcPr/>
                </a:tc>
                <a:tc>
                  <a:txBody>
                    <a:bodyPr/>
                    <a:lstStyle/>
                    <a:p>
                      <a:r>
                        <a:rPr lang="en-US" sz="1400" dirty="0"/>
                        <a:t>6</a:t>
                      </a:r>
                    </a:p>
                  </a:txBody>
                  <a:tcPr/>
                </a:tc>
                <a:tc>
                  <a:txBody>
                    <a:bodyPr/>
                    <a:lstStyle/>
                    <a:p>
                      <a:r>
                        <a:rPr lang="en-US" sz="1400" dirty="0"/>
                        <a:t>14</a:t>
                      </a:r>
                    </a:p>
                  </a:txBody>
                  <a:tcPr/>
                </a:tc>
                <a:extLst>
                  <a:ext uri="{0D108BD9-81ED-4DB2-BD59-A6C34878D82A}">
                    <a16:rowId xmlns:a16="http://schemas.microsoft.com/office/drawing/2014/main" val="10001"/>
                  </a:ext>
                </a:extLst>
              </a:tr>
              <a:tr h="267415">
                <a:tc>
                  <a:txBody>
                    <a:bodyPr/>
                    <a:lstStyle/>
                    <a:p>
                      <a:r>
                        <a:rPr lang="en-US" sz="1400" dirty="0"/>
                        <a:t>6/1</a:t>
                      </a:r>
                    </a:p>
                  </a:txBody>
                  <a:tcPr/>
                </a:tc>
                <a:tc>
                  <a:txBody>
                    <a:bodyPr/>
                    <a:lstStyle/>
                    <a:p>
                      <a:r>
                        <a:rPr lang="en-US" sz="1400" dirty="0"/>
                        <a:t>5/2</a:t>
                      </a:r>
                    </a:p>
                  </a:txBody>
                  <a:tcPr/>
                </a:tc>
                <a:tc>
                  <a:txBody>
                    <a:bodyPr/>
                    <a:lstStyle/>
                    <a:p>
                      <a:r>
                        <a:rPr lang="en-US" sz="1400" dirty="0"/>
                        <a:t>9/2</a:t>
                      </a:r>
                    </a:p>
                  </a:txBody>
                  <a:tcPr/>
                </a:tc>
                <a:tc>
                  <a:txBody>
                    <a:bodyPr/>
                    <a:lstStyle/>
                    <a:p>
                      <a:r>
                        <a:rPr lang="en-US" sz="1400" dirty="0"/>
                        <a:t>3/2</a:t>
                      </a:r>
                    </a:p>
                  </a:txBody>
                  <a:tcPr/>
                </a:tc>
                <a:tc>
                  <a:txBody>
                    <a:bodyPr/>
                    <a:lstStyle/>
                    <a:p>
                      <a:r>
                        <a:rPr lang="en-US" sz="1400" dirty="0"/>
                        <a:t>6/2</a:t>
                      </a:r>
                    </a:p>
                  </a:txBody>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393643845"/>
              </p:ext>
            </p:extLst>
          </p:nvPr>
        </p:nvGraphicFramePr>
        <p:xfrm>
          <a:off x="1296139" y="4064323"/>
          <a:ext cx="2329745" cy="914400"/>
        </p:xfrm>
        <a:graphic>
          <a:graphicData uri="http://schemas.openxmlformats.org/drawingml/2006/table">
            <a:tbl>
              <a:tblPr firstRow="1" bandRow="1">
                <a:tableStyleId>{5C22544A-7EE6-4342-B048-85BDC9FD1C3A}</a:tableStyleId>
              </a:tblPr>
              <a:tblGrid>
                <a:gridCol w="465949">
                  <a:extLst>
                    <a:ext uri="{9D8B030D-6E8A-4147-A177-3AD203B41FA5}">
                      <a16:colId xmlns:a16="http://schemas.microsoft.com/office/drawing/2014/main" val="20000"/>
                    </a:ext>
                  </a:extLst>
                </a:gridCol>
                <a:gridCol w="465949">
                  <a:extLst>
                    <a:ext uri="{9D8B030D-6E8A-4147-A177-3AD203B41FA5}">
                      <a16:colId xmlns:a16="http://schemas.microsoft.com/office/drawing/2014/main" val="20001"/>
                    </a:ext>
                  </a:extLst>
                </a:gridCol>
                <a:gridCol w="465949">
                  <a:extLst>
                    <a:ext uri="{9D8B030D-6E8A-4147-A177-3AD203B41FA5}">
                      <a16:colId xmlns:a16="http://schemas.microsoft.com/office/drawing/2014/main" val="20002"/>
                    </a:ext>
                  </a:extLst>
                </a:gridCol>
                <a:gridCol w="465949">
                  <a:extLst>
                    <a:ext uri="{9D8B030D-6E8A-4147-A177-3AD203B41FA5}">
                      <a16:colId xmlns:a16="http://schemas.microsoft.com/office/drawing/2014/main" val="20003"/>
                    </a:ext>
                  </a:extLst>
                </a:gridCol>
                <a:gridCol w="465949">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8</a:t>
                      </a:r>
                    </a:p>
                  </a:txBody>
                  <a:tcPr/>
                </a:tc>
                <a:tc>
                  <a:txBody>
                    <a:bodyPr/>
                    <a:lstStyle/>
                    <a:p>
                      <a:r>
                        <a:rPr lang="en-US" sz="1400" dirty="0"/>
                        <a:t>20</a:t>
                      </a:r>
                    </a:p>
                  </a:txBody>
                  <a:tcPr/>
                </a:tc>
                <a:tc>
                  <a:txBody>
                    <a:bodyPr/>
                    <a:lstStyle/>
                    <a:p>
                      <a:r>
                        <a:rPr lang="en-US" sz="1400" dirty="0"/>
                        <a:t>22</a:t>
                      </a:r>
                    </a:p>
                  </a:txBody>
                  <a:tcPr/>
                </a:tc>
                <a:tc>
                  <a:txBody>
                    <a:bodyPr/>
                    <a:lstStyle/>
                    <a:p>
                      <a:r>
                        <a:rPr lang="en-US" sz="1400" dirty="0"/>
                        <a:t>28</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5/1</a:t>
                      </a:r>
                    </a:p>
                  </a:txBody>
                  <a:tcPr/>
                </a:tc>
                <a:tc>
                  <a:txBody>
                    <a:bodyPr/>
                    <a:lstStyle/>
                    <a:p>
                      <a:r>
                        <a:rPr lang="en-US" sz="1400" dirty="0"/>
                        <a:t>2/2</a:t>
                      </a:r>
                    </a:p>
                  </a:txBody>
                  <a:tcPr/>
                </a:tc>
                <a:tc>
                  <a:txBody>
                    <a:bodyPr/>
                    <a:lstStyle/>
                    <a:p>
                      <a:r>
                        <a:rPr lang="en-US" sz="1400" dirty="0"/>
                        <a:t>1/1</a:t>
                      </a:r>
                    </a:p>
                  </a:txBody>
                  <a:tcPr/>
                </a:tc>
                <a:tc>
                  <a:txBody>
                    <a:bodyPr/>
                    <a:lstStyle/>
                    <a:p>
                      <a:r>
                        <a:rPr lang="en-US" sz="1400" dirty="0"/>
                        <a:t>8/1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768395917"/>
              </p:ext>
            </p:extLst>
          </p:nvPr>
        </p:nvGraphicFramePr>
        <p:xfrm>
          <a:off x="3764314" y="4070293"/>
          <a:ext cx="2147568" cy="914400"/>
        </p:xfrm>
        <a:graphic>
          <a:graphicData uri="http://schemas.openxmlformats.org/drawingml/2006/table">
            <a:tbl>
              <a:tblPr firstRow="1" bandRow="1">
                <a:tableStyleId>{5C22544A-7EE6-4342-B048-85BDC9FD1C3A}</a:tableStyleId>
              </a:tblPr>
              <a:tblGrid>
                <a:gridCol w="477222">
                  <a:extLst>
                    <a:ext uri="{9D8B030D-6E8A-4147-A177-3AD203B41FA5}">
                      <a16:colId xmlns:a16="http://schemas.microsoft.com/office/drawing/2014/main" val="20000"/>
                    </a:ext>
                  </a:extLst>
                </a:gridCol>
                <a:gridCol w="477222">
                  <a:extLst>
                    <a:ext uri="{9D8B030D-6E8A-4147-A177-3AD203B41FA5}">
                      <a16:colId xmlns:a16="http://schemas.microsoft.com/office/drawing/2014/main" val="20001"/>
                    </a:ext>
                  </a:extLst>
                </a:gridCol>
                <a:gridCol w="477222">
                  <a:extLst>
                    <a:ext uri="{9D8B030D-6E8A-4147-A177-3AD203B41FA5}">
                      <a16:colId xmlns:a16="http://schemas.microsoft.com/office/drawing/2014/main" val="20002"/>
                    </a:ext>
                  </a:extLst>
                </a:gridCol>
                <a:gridCol w="477222">
                  <a:extLst>
                    <a:ext uri="{9D8B030D-6E8A-4147-A177-3AD203B41FA5}">
                      <a16:colId xmlns:a16="http://schemas.microsoft.com/office/drawing/2014/main" val="20003"/>
                    </a:ext>
                  </a:extLst>
                </a:gridCol>
                <a:gridCol w="238680">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32</a:t>
                      </a:r>
                    </a:p>
                  </a:txBody>
                  <a:tcPr/>
                </a:tc>
                <a:tc>
                  <a:txBody>
                    <a:bodyPr/>
                    <a:lstStyle/>
                    <a:p>
                      <a:r>
                        <a:rPr lang="en-US" sz="1400" dirty="0"/>
                        <a:t>2</a:t>
                      </a:r>
                    </a:p>
                  </a:txBody>
                  <a:tcPr/>
                </a:tc>
                <a:tc>
                  <a:txBody>
                    <a:bodyPr/>
                    <a:lstStyle/>
                    <a:p>
                      <a:r>
                        <a:rPr lang="en-US" sz="1400" dirty="0"/>
                        <a:t>4</a:t>
                      </a:r>
                    </a:p>
                  </a:txBody>
                  <a:tcPr/>
                </a:tc>
                <a:tc>
                  <a:txBody>
                    <a:bodyPr/>
                    <a:lstStyle/>
                    <a:p>
                      <a:r>
                        <a:rPr lang="en-US" sz="1400" dirty="0"/>
                        <a:t>10</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3/1</a:t>
                      </a:r>
                    </a:p>
                  </a:txBody>
                  <a:tcPr/>
                </a:tc>
                <a:tc>
                  <a:txBody>
                    <a:bodyPr/>
                    <a:lstStyle/>
                    <a:p>
                      <a:r>
                        <a:rPr lang="en-US" sz="1400" dirty="0"/>
                        <a:t>4/1</a:t>
                      </a:r>
                    </a:p>
                  </a:txBody>
                  <a:tcPr/>
                </a:tc>
                <a:tc>
                  <a:txBody>
                    <a:bodyPr/>
                    <a:lstStyle/>
                    <a:p>
                      <a:r>
                        <a:rPr lang="en-US" sz="1400" dirty="0"/>
                        <a:t>4/2</a:t>
                      </a:r>
                    </a:p>
                  </a:txBody>
                  <a:tcPr/>
                </a:tc>
                <a:tc>
                  <a:txBody>
                    <a:bodyPr/>
                    <a:lstStyle/>
                    <a:p>
                      <a:r>
                        <a:rPr lang="en-US" sz="1400" dirty="0"/>
                        <a:t>2/1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58908797"/>
              </p:ext>
            </p:extLst>
          </p:nvPr>
        </p:nvGraphicFramePr>
        <p:xfrm>
          <a:off x="9225442" y="4079563"/>
          <a:ext cx="2802428" cy="883920"/>
        </p:xfrm>
        <a:graphic>
          <a:graphicData uri="http://schemas.openxmlformats.org/drawingml/2006/table">
            <a:tbl>
              <a:tblPr firstRow="1" bandRow="1">
                <a:tableStyleId>{5C22544A-7EE6-4342-B048-85BDC9FD1C3A}</a:tableStyleId>
              </a:tblPr>
              <a:tblGrid>
                <a:gridCol w="551126">
                  <a:extLst>
                    <a:ext uri="{9D8B030D-6E8A-4147-A177-3AD203B41FA5}">
                      <a16:colId xmlns:a16="http://schemas.microsoft.com/office/drawing/2014/main" val="20000"/>
                    </a:ext>
                  </a:extLst>
                </a:gridCol>
                <a:gridCol w="551126">
                  <a:extLst>
                    <a:ext uri="{9D8B030D-6E8A-4147-A177-3AD203B41FA5}">
                      <a16:colId xmlns:a16="http://schemas.microsoft.com/office/drawing/2014/main" val="20001"/>
                    </a:ext>
                  </a:extLst>
                </a:gridCol>
                <a:gridCol w="551126">
                  <a:extLst>
                    <a:ext uri="{9D8B030D-6E8A-4147-A177-3AD203B41FA5}">
                      <a16:colId xmlns:a16="http://schemas.microsoft.com/office/drawing/2014/main" val="20002"/>
                    </a:ext>
                  </a:extLst>
                </a:gridCol>
                <a:gridCol w="551126">
                  <a:extLst>
                    <a:ext uri="{9D8B030D-6E8A-4147-A177-3AD203B41FA5}">
                      <a16:colId xmlns:a16="http://schemas.microsoft.com/office/drawing/2014/main" val="20003"/>
                    </a:ext>
                  </a:extLst>
                </a:gridCol>
                <a:gridCol w="597924">
                  <a:extLst>
                    <a:ext uri="{9D8B030D-6E8A-4147-A177-3AD203B41FA5}">
                      <a16:colId xmlns:a16="http://schemas.microsoft.com/office/drawing/2014/main" val="20004"/>
                    </a:ext>
                  </a:extLst>
                </a:gridCol>
              </a:tblGrid>
              <a:tr h="267415">
                <a:tc>
                  <a:txBody>
                    <a:bodyPr/>
                    <a:lstStyle/>
                    <a:p>
                      <a:r>
                        <a:rPr lang="he-IL" sz="1200" b="0" dirty="0"/>
                        <a:t>מירית</a:t>
                      </a:r>
                      <a:endParaRPr lang="en-US" sz="1200" b="0" dirty="0"/>
                    </a:p>
                  </a:txBody>
                  <a:tcPr/>
                </a:tc>
                <a:tc>
                  <a:txBody>
                    <a:bodyPr/>
                    <a:lstStyle/>
                    <a:p>
                      <a:r>
                        <a:rPr lang="he-IL" sz="1200" b="0" dirty="0"/>
                        <a:t>מירית</a:t>
                      </a:r>
                      <a:endParaRPr lang="en-US" sz="1200" b="0" dirty="0"/>
                    </a:p>
                  </a:txBody>
                  <a:tcPr/>
                </a:tc>
                <a:tc>
                  <a:txBody>
                    <a:bodyPr/>
                    <a:lstStyle/>
                    <a:p>
                      <a:r>
                        <a:rPr lang="he-IL" sz="1200" b="0" dirty="0"/>
                        <a:t>רני</a:t>
                      </a:r>
                      <a:endParaRPr lang="en-US" sz="1200" b="0" dirty="0"/>
                    </a:p>
                  </a:txBody>
                  <a:tcPr/>
                </a:tc>
                <a:tc>
                  <a:txBody>
                    <a:bodyPr/>
                    <a:lstStyle/>
                    <a:p>
                      <a:r>
                        <a:rPr lang="he-IL" sz="1200" b="0" dirty="0"/>
                        <a:t>רני</a:t>
                      </a:r>
                      <a:endParaRPr lang="en-US" sz="1200" b="0" dirty="0"/>
                    </a:p>
                  </a:txBody>
                  <a:tcPr/>
                </a:tc>
                <a:tc>
                  <a:txBody>
                    <a:bodyPr/>
                    <a:lstStyle/>
                    <a:p>
                      <a:r>
                        <a:rPr lang="he-IL" sz="1200" b="0" dirty="0"/>
                        <a:t>רני</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19</a:t>
                      </a:r>
                    </a:p>
                  </a:txBody>
                  <a:tcPr/>
                </a:tc>
                <a:tc>
                  <a:txBody>
                    <a:bodyPr/>
                    <a:lstStyle/>
                    <a:p>
                      <a:r>
                        <a:rPr lang="en-US" sz="1400" dirty="0"/>
                        <a:t>26</a:t>
                      </a:r>
                    </a:p>
                  </a:txBody>
                  <a:tcPr/>
                </a:tc>
                <a:tc>
                  <a:txBody>
                    <a:bodyPr/>
                    <a:lstStyle/>
                    <a:p>
                      <a:r>
                        <a:rPr lang="en-US" sz="1400" dirty="0"/>
                        <a:t>12</a:t>
                      </a:r>
                    </a:p>
                  </a:txBody>
                  <a:tcPr/>
                </a:tc>
                <a:tc>
                  <a:txBody>
                    <a:bodyPr/>
                    <a:lstStyle/>
                    <a:p>
                      <a:r>
                        <a:rPr lang="en-US" sz="1400" dirty="0"/>
                        <a:t>16</a:t>
                      </a:r>
                    </a:p>
                  </a:txBody>
                  <a:tcPr/>
                </a:tc>
                <a:tc>
                  <a:txBody>
                    <a:bodyPr/>
                    <a:lstStyle/>
                    <a:p>
                      <a:r>
                        <a:rPr lang="en-US" sz="1400" dirty="0"/>
                        <a:t>24</a:t>
                      </a:r>
                    </a:p>
                  </a:txBody>
                  <a:tcPr/>
                </a:tc>
                <a:extLst>
                  <a:ext uri="{0D108BD9-81ED-4DB2-BD59-A6C34878D82A}">
                    <a16:rowId xmlns:a16="http://schemas.microsoft.com/office/drawing/2014/main" val="10001"/>
                  </a:ext>
                </a:extLst>
              </a:tr>
              <a:tr h="267415">
                <a:tc>
                  <a:txBody>
                    <a:bodyPr/>
                    <a:lstStyle/>
                    <a:p>
                      <a:r>
                        <a:rPr lang="en-US" sz="1400" dirty="0"/>
                        <a:t>9/1</a:t>
                      </a:r>
                    </a:p>
                  </a:txBody>
                  <a:tcPr/>
                </a:tc>
                <a:tc>
                  <a:txBody>
                    <a:bodyPr/>
                    <a:lstStyle/>
                    <a:p>
                      <a:r>
                        <a:rPr lang="en-US" sz="1400" dirty="0"/>
                        <a:t>8/2</a:t>
                      </a:r>
                    </a:p>
                  </a:txBody>
                  <a:tcPr/>
                </a:tc>
                <a:tc>
                  <a:txBody>
                    <a:bodyPr/>
                    <a:lstStyle/>
                    <a:p>
                      <a:r>
                        <a:rPr lang="en-US" sz="1400" dirty="0"/>
                        <a:t>7/2</a:t>
                      </a:r>
                    </a:p>
                  </a:txBody>
                  <a:tcPr/>
                </a:tc>
                <a:tc>
                  <a:txBody>
                    <a:bodyPr/>
                    <a:lstStyle/>
                    <a:p>
                      <a:r>
                        <a:rPr lang="en-US" sz="1400" dirty="0"/>
                        <a:t>1/2</a:t>
                      </a:r>
                    </a:p>
                  </a:txBody>
                  <a:tcPr/>
                </a:tc>
                <a:tc>
                  <a:txBody>
                    <a:bodyPr/>
                    <a:lstStyle/>
                    <a:p>
                      <a:r>
                        <a:rPr lang="en-US" sz="1400" dirty="0"/>
                        <a:t>7/1</a:t>
                      </a:r>
                    </a:p>
                  </a:txBody>
                  <a:tcPr/>
                </a:tc>
                <a:extLst>
                  <a:ext uri="{0D108BD9-81ED-4DB2-BD59-A6C34878D82A}">
                    <a16:rowId xmlns:a16="http://schemas.microsoft.com/office/drawing/2014/main" val="10002"/>
                  </a:ext>
                </a:extLst>
              </a:tr>
            </a:tbl>
          </a:graphicData>
        </a:graphic>
      </p:graphicFrame>
      <p:graphicFrame>
        <p:nvGraphicFramePr>
          <p:cNvPr id="23" name="Table 22"/>
          <p:cNvGraphicFramePr>
            <a:graphicFrameLocks noGrp="1"/>
          </p:cNvGraphicFramePr>
          <p:nvPr/>
        </p:nvGraphicFramePr>
        <p:xfrm>
          <a:off x="4648995" y="2039300"/>
          <a:ext cx="2730575" cy="609600"/>
        </p:xfrm>
        <a:graphic>
          <a:graphicData uri="http://schemas.openxmlformats.org/drawingml/2006/table">
            <a:tbl>
              <a:tblPr firstRow="1" bandRow="1">
                <a:tableStyleId>{5C22544A-7EE6-4342-B048-85BDC9FD1C3A}</a:tableStyleId>
              </a:tblPr>
              <a:tblGrid>
                <a:gridCol w="546115">
                  <a:extLst>
                    <a:ext uri="{9D8B030D-6E8A-4147-A177-3AD203B41FA5}">
                      <a16:colId xmlns:a16="http://schemas.microsoft.com/office/drawing/2014/main" val="20000"/>
                    </a:ext>
                  </a:extLst>
                </a:gridCol>
                <a:gridCol w="546115">
                  <a:extLst>
                    <a:ext uri="{9D8B030D-6E8A-4147-A177-3AD203B41FA5}">
                      <a16:colId xmlns:a16="http://schemas.microsoft.com/office/drawing/2014/main" val="20001"/>
                    </a:ext>
                  </a:extLst>
                </a:gridCol>
                <a:gridCol w="546115">
                  <a:extLst>
                    <a:ext uri="{9D8B030D-6E8A-4147-A177-3AD203B41FA5}">
                      <a16:colId xmlns:a16="http://schemas.microsoft.com/office/drawing/2014/main" val="20002"/>
                    </a:ext>
                  </a:extLst>
                </a:gridCol>
                <a:gridCol w="546115">
                  <a:extLst>
                    <a:ext uri="{9D8B030D-6E8A-4147-A177-3AD203B41FA5}">
                      <a16:colId xmlns:a16="http://schemas.microsoft.com/office/drawing/2014/main" val="20003"/>
                    </a:ext>
                  </a:extLst>
                </a:gridCol>
                <a:gridCol w="546115">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דינה</a:t>
                      </a:r>
                      <a:endParaRPr lang="en-US" sz="1200" b="0" dirty="0"/>
                    </a:p>
                  </a:txBody>
                  <a:tcPr/>
                </a:tc>
                <a:tc>
                  <a:txBody>
                    <a:bodyPr/>
                    <a:lstStyle/>
                    <a:p>
                      <a:r>
                        <a:rPr lang="he-IL" sz="1200" b="0" dirty="0"/>
                        <a:t>מירית</a:t>
                      </a:r>
                      <a:endParaRPr lang="en-US" sz="1200" b="0" dirty="0"/>
                    </a:p>
                  </a:txBody>
                  <a:tcPr/>
                </a:tc>
                <a:tc>
                  <a:txBody>
                    <a:bodyPr/>
                    <a:lstStyle/>
                    <a:p>
                      <a:r>
                        <a:rPr lang="he-IL" sz="1200" b="0" dirty="0"/>
                        <a:t>רני</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28</a:t>
                      </a:r>
                    </a:p>
                  </a:txBody>
                  <a:tcPr/>
                </a:tc>
                <a:tc>
                  <a:txBody>
                    <a:bodyPr/>
                    <a:lstStyle/>
                    <a:p>
                      <a:r>
                        <a:rPr lang="en-US" sz="1400" dirty="0"/>
                        <a:t>10</a:t>
                      </a:r>
                    </a:p>
                  </a:txBody>
                  <a:tcPr/>
                </a:tc>
                <a:tc>
                  <a:txBody>
                    <a:bodyPr/>
                    <a:lstStyle/>
                    <a:p>
                      <a:r>
                        <a:rPr lang="en-US" sz="1400" dirty="0"/>
                        <a:t>14</a:t>
                      </a:r>
                    </a:p>
                  </a:txBody>
                  <a:tcPr/>
                </a:tc>
                <a:tc>
                  <a:txBody>
                    <a:bodyPr/>
                    <a:lstStyle/>
                    <a:p>
                      <a:r>
                        <a:rPr lang="en-US" sz="1400" dirty="0"/>
                        <a:t>24</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sp>
        <p:nvSpPr>
          <p:cNvPr id="27" name="TextBox 26"/>
          <p:cNvSpPr txBox="1"/>
          <p:nvPr/>
        </p:nvSpPr>
        <p:spPr>
          <a:xfrm>
            <a:off x="4323200" y="1180936"/>
            <a:ext cx="2252541" cy="369332"/>
          </a:xfrm>
          <a:prstGeom prst="rect">
            <a:avLst/>
          </a:prstGeom>
          <a:noFill/>
        </p:spPr>
        <p:txBody>
          <a:bodyPr wrap="none" rtlCol="0">
            <a:spAutoFit/>
          </a:bodyPr>
          <a:lstStyle/>
          <a:p>
            <a:pPr algn="r" rtl="1"/>
            <a:r>
              <a:rPr lang="he-IL" dirty="0"/>
              <a:t>קובץ הופכי – שם מרצה</a:t>
            </a:r>
            <a:endParaRPr lang="en-US" dirty="0"/>
          </a:p>
        </p:txBody>
      </p:sp>
      <p:cxnSp>
        <p:nvCxnSpPr>
          <p:cNvPr id="28" name="Straight Arrow Connector 27"/>
          <p:cNvCxnSpPr/>
          <p:nvPr/>
        </p:nvCxnSpPr>
        <p:spPr>
          <a:xfrm flipH="1">
            <a:off x="1647173" y="2648900"/>
            <a:ext cx="332933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083485" y="2661508"/>
            <a:ext cx="1393933" cy="14154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55379" y="2661507"/>
            <a:ext cx="87756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502001" y="2661506"/>
            <a:ext cx="3208602" cy="139020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888020" y="1180936"/>
            <a:ext cx="1303562" cy="369332"/>
          </a:xfrm>
          <a:prstGeom prst="rect">
            <a:avLst/>
          </a:prstGeom>
          <a:noFill/>
        </p:spPr>
        <p:txBody>
          <a:bodyPr wrap="none" rtlCol="0">
            <a:spAutoFit/>
          </a:bodyPr>
          <a:lstStyle/>
          <a:p>
            <a:pPr algn="r" rtl="1"/>
            <a:r>
              <a:rPr lang="he-IL" u="sng" dirty="0">
                <a:solidFill>
                  <a:srgbClr val="FF0000"/>
                </a:solidFill>
              </a:rPr>
              <a:t>הוספת רני 5</a:t>
            </a:r>
            <a:endParaRPr lang="en-US" u="sng" dirty="0">
              <a:solidFill>
                <a:srgbClr val="FF0000"/>
              </a:solidFill>
            </a:endParaRPr>
          </a:p>
        </p:txBody>
      </p:sp>
      <p:pic>
        <p:nvPicPr>
          <p:cNvPr id="22" name="תמונה 21"/>
          <p:cNvPicPr>
            <a:picLocks noChangeAspect="1"/>
          </p:cNvPicPr>
          <p:nvPr/>
        </p:nvPicPr>
        <p:blipFill>
          <a:blip r:embed="rId2"/>
          <a:stretch>
            <a:fillRect/>
          </a:stretch>
        </p:blipFill>
        <p:spPr>
          <a:xfrm>
            <a:off x="3875572" y="5882108"/>
            <a:ext cx="7959025" cy="616751"/>
          </a:xfrm>
          <a:prstGeom prst="rect">
            <a:avLst/>
          </a:prstGeom>
        </p:spPr>
      </p:pic>
      <p:pic>
        <p:nvPicPr>
          <p:cNvPr id="24" name="תמונה 23"/>
          <p:cNvPicPr>
            <a:picLocks noChangeAspect="1"/>
          </p:cNvPicPr>
          <p:nvPr/>
        </p:nvPicPr>
        <p:blipFill>
          <a:blip r:embed="rId3"/>
          <a:stretch>
            <a:fillRect/>
          </a:stretch>
        </p:blipFill>
        <p:spPr>
          <a:xfrm>
            <a:off x="3854246" y="5296815"/>
            <a:ext cx="7980351" cy="644285"/>
          </a:xfrm>
          <a:prstGeom prst="rect">
            <a:avLst/>
          </a:prstGeom>
        </p:spPr>
      </p:pic>
    </p:spTree>
    <p:extLst>
      <p:ext uri="{BB962C8B-B14F-4D97-AF65-F5344CB8AC3E}">
        <p14:creationId xmlns:p14="http://schemas.microsoft.com/office/powerpoint/2010/main" val="1579153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529911058"/>
              </p:ext>
            </p:extLst>
          </p:nvPr>
        </p:nvGraphicFramePr>
        <p:xfrm>
          <a:off x="153568" y="1242593"/>
          <a:ext cx="1110747" cy="5471357"/>
        </p:xfrm>
        <a:graphic>
          <a:graphicData uri="http://schemas.openxmlformats.org/drawingml/2006/table">
            <a:tbl>
              <a:tblPr firstRow="1" firstCol="1" lastRow="1" lastCol="1" bandRow="1" bandCol="1">
                <a:tableStyleId>{5940675A-B579-460E-94D1-54222C63F5DA}</a:tableStyleId>
              </a:tblPr>
              <a:tblGrid>
                <a:gridCol w="415553">
                  <a:extLst>
                    <a:ext uri="{9D8B030D-6E8A-4147-A177-3AD203B41FA5}">
                      <a16:colId xmlns:a16="http://schemas.microsoft.com/office/drawing/2014/main" val="20000"/>
                    </a:ext>
                  </a:extLst>
                </a:gridCol>
                <a:gridCol w="695194">
                  <a:extLst>
                    <a:ext uri="{9D8B030D-6E8A-4147-A177-3AD203B41FA5}">
                      <a16:colId xmlns:a16="http://schemas.microsoft.com/office/drawing/2014/main" val="20001"/>
                    </a:ext>
                  </a:extLst>
                </a:gridCol>
              </a:tblGrid>
              <a:tr h="687214">
                <a:tc>
                  <a:txBody>
                    <a:bodyPr/>
                    <a:lstStyle/>
                    <a:p>
                      <a:pPr algn="ctr" rtl="1" fontAlgn="ctr"/>
                      <a:r>
                        <a:rPr lang="he-IL" sz="1000" u="none" strike="noStrike" dirty="0">
                          <a:effectLst/>
                        </a:rPr>
                        <a:t>קוד כנס (מפתח)</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tc>
                  <a:txBody>
                    <a:bodyPr/>
                    <a:lstStyle/>
                    <a:p>
                      <a:pPr algn="ctr" rtl="1" fontAlgn="ctr"/>
                      <a:r>
                        <a:rPr lang="he-IL" sz="1000" u="none" strike="noStrike" dirty="0">
                          <a:effectLst/>
                        </a:rPr>
                        <a:t>שם המרצה בכנס</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extLst>
                  <a:ext uri="{0D108BD9-81ED-4DB2-BD59-A6C34878D82A}">
                    <a16:rowId xmlns:a16="http://schemas.microsoft.com/office/drawing/2014/main" val="10000"/>
                  </a:ext>
                </a:extLst>
              </a:tr>
              <a:tr h="251797">
                <a:tc>
                  <a:txBody>
                    <a:bodyPr/>
                    <a:lstStyle/>
                    <a:p>
                      <a:pPr algn="ctr" rtl="1" fontAlgn="ctr"/>
                      <a:r>
                        <a:rPr lang="en-US" sz="1000" b="1" u="none" strike="noStrike">
                          <a:effectLst/>
                        </a:rPr>
                        <a:t>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דוד</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1"/>
                  </a:ext>
                </a:extLst>
              </a:tr>
              <a:tr h="251797">
                <a:tc>
                  <a:txBody>
                    <a:bodyPr/>
                    <a:lstStyle/>
                    <a:p>
                      <a:pPr algn="ctr" rtl="1" fontAlgn="ctr"/>
                      <a:r>
                        <a:rPr lang="en-US" sz="1000" b="1" u="none" strike="noStrike">
                          <a:effectLst/>
                        </a:rPr>
                        <a:t>20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2"/>
                  </a:ext>
                </a:extLst>
              </a:tr>
              <a:tr h="251797">
                <a:tc>
                  <a:txBody>
                    <a:bodyPr/>
                    <a:lstStyle/>
                    <a:p>
                      <a:pPr algn="ctr" rtl="1" fontAlgn="ctr"/>
                      <a:r>
                        <a:rPr lang="en-US" sz="1000" b="1" u="none" strike="noStrike">
                          <a:effectLst/>
                        </a:rPr>
                        <a:t>22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דוד</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3"/>
                  </a:ext>
                </a:extLst>
              </a:tr>
              <a:tr h="251797">
                <a:tc>
                  <a:txBody>
                    <a:bodyPr/>
                    <a:lstStyle/>
                    <a:p>
                      <a:pPr algn="ctr" rtl="1" fontAlgn="ctr"/>
                      <a:r>
                        <a:rPr lang="en-US" sz="1000" b="1" u="none" strike="noStrike">
                          <a:effectLst/>
                        </a:rPr>
                        <a:t>28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4"/>
                  </a:ext>
                </a:extLst>
              </a:tr>
              <a:tr h="251797">
                <a:tc>
                  <a:txBody>
                    <a:bodyPr/>
                    <a:lstStyle/>
                    <a:p>
                      <a:pPr algn="ctr" rtl="1" fontAlgn="ctr"/>
                      <a:r>
                        <a:rPr lang="en-US" sz="1000" b="1" u="none" strike="noStrike">
                          <a:effectLst/>
                        </a:rPr>
                        <a:t>32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5"/>
                  </a:ext>
                </a:extLst>
              </a:tr>
              <a:tr h="251797">
                <a:tc>
                  <a:txBody>
                    <a:bodyPr/>
                    <a:lstStyle/>
                    <a:p>
                      <a:pPr algn="ctr" rtl="1" fontAlgn="ctr"/>
                      <a:r>
                        <a:rPr lang="en-US" sz="1000" b="1" u="none" strike="noStrike">
                          <a:effectLst/>
                        </a:rPr>
                        <a:t>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6"/>
                  </a:ext>
                </a:extLst>
              </a:tr>
              <a:tr h="251797">
                <a:tc>
                  <a:txBody>
                    <a:bodyPr/>
                    <a:lstStyle/>
                    <a:p>
                      <a:pPr algn="ctr" rtl="1" fontAlgn="ctr"/>
                      <a:r>
                        <a:rPr lang="en-US" sz="1000" b="1" u="none" strike="noStrike">
                          <a:effectLst/>
                        </a:rPr>
                        <a:t>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7"/>
                  </a:ext>
                </a:extLst>
              </a:tr>
              <a:tr h="251797">
                <a:tc>
                  <a:txBody>
                    <a:bodyPr/>
                    <a:lstStyle/>
                    <a:p>
                      <a:pPr algn="ctr" rtl="1" fontAlgn="ctr"/>
                      <a:r>
                        <a:rPr lang="en-US" sz="1000" b="1" u="none" strike="noStrike">
                          <a:effectLst/>
                        </a:rPr>
                        <a:t>10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8"/>
                  </a:ext>
                </a:extLst>
              </a:tr>
              <a:tr h="251797">
                <a:tc>
                  <a:txBody>
                    <a:bodyPr/>
                    <a:lstStyle/>
                    <a:p>
                      <a:pPr algn="ctr" rtl="1" fontAlgn="ctr"/>
                      <a:r>
                        <a:rPr lang="en-US" sz="1000" b="1" u="none" strike="noStrike">
                          <a:effectLst/>
                        </a:rPr>
                        <a:t>18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9"/>
                  </a:ext>
                </a:extLst>
              </a:tr>
              <a:tr h="251797">
                <a:tc>
                  <a:txBody>
                    <a:bodyPr/>
                    <a:lstStyle/>
                    <a:p>
                      <a:pPr algn="ctr" rtl="1" fontAlgn="ctr"/>
                      <a:r>
                        <a:rPr lang="en-US" sz="1000" b="1" u="none" strike="noStrike">
                          <a:effectLst/>
                        </a:rPr>
                        <a:t>30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דינה</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0"/>
                  </a:ext>
                </a:extLst>
              </a:tr>
              <a:tr h="251797">
                <a:tc>
                  <a:txBody>
                    <a:bodyPr/>
                    <a:lstStyle/>
                    <a:p>
                      <a:pPr algn="ctr" rtl="1" fontAlgn="ctr"/>
                      <a:r>
                        <a:rPr lang="en-US" sz="1000" b="1" i="0" u="none" strike="noStrike" dirty="0">
                          <a:solidFill>
                            <a:srgbClr val="FF0000"/>
                          </a:solidFill>
                          <a:effectLst/>
                          <a:latin typeface="Calibri" panose="020F0502020204030204" pitchFamily="34" charset="0"/>
                        </a:rPr>
                        <a:t>3</a:t>
                      </a: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מירית</a:t>
                      </a:r>
                    </a:p>
                  </a:txBody>
                  <a:tcPr marL="3810" marR="3810" marT="3810" marB="0" anchor="ctr">
                    <a:solidFill>
                      <a:schemeClr val="bg1"/>
                    </a:solidFill>
                  </a:tcPr>
                </a:tc>
                <a:extLst>
                  <a:ext uri="{0D108BD9-81ED-4DB2-BD59-A6C34878D82A}">
                    <a16:rowId xmlns:a16="http://schemas.microsoft.com/office/drawing/2014/main" val="10011"/>
                  </a:ext>
                </a:extLst>
              </a:tr>
              <a:tr h="251797">
                <a:tc>
                  <a:txBody>
                    <a:bodyPr/>
                    <a:lstStyle/>
                    <a:p>
                      <a:pPr algn="ctr" rtl="1" fontAlgn="ctr"/>
                      <a:r>
                        <a:rPr lang="en-US" sz="1000" b="1" u="none" strike="noStrike">
                          <a:effectLst/>
                        </a:rPr>
                        <a:t>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מירית</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2"/>
                  </a:ext>
                </a:extLst>
              </a:tr>
              <a:tr h="251797">
                <a:tc>
                  <a:txBody>
                    <a:bodyPr/>
                    <a:lstStyle/>
                    <a:p>
                      <a:pPr algn="ctr" rtl="1" fontAlgn="ctr"/>
                      <a:r>
                        <a:rPr lang="en-US" sz="1000" b="1" u="none" strike="noStrike">
                          <a:effectLst/>
                        </a:rPr>
                        <a:t>14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מירית</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3"/>
                  </a:ext>
                </a:extLst>
              </a:tr>
              <a:tr h="251797">
                <a:tc>
                  <a:txBody>
                    <a:bodyPr/>
                    <a:lstStyle/>
                    <a:p>
                      <a:pPr algn="ctr" rtl="1" fontAlgn="ctr"/>
                      <a:r>
                        <a:rPr lang="en-US" sz="1000" b="1" i="0" u="none" strike="noStrike" dirty="0">
                          <a:solidFill>
                            <a:srgbClr val="FF0000"/>
                          </a:solidFill>
                          <a:effectLst/>
                          <a:latin typeface="Calibri" panose="020F0502020204030204" pitchFamily="34" charset="0"/>
                        </a:rPr>
                        <a:t>19</a:t>
                      </a: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מירית</a:t>
                      </a:r>
                    </a:p>
                  </a:txBody>
                  <a:tcPr marL="3810" marR="3810" marT="3810" marB="0" anchor="ctr">
                    <a:solidFill>
                      <a:schemeClr val="bg1"/>
                    </a:solidFill>
                  </a:tcPr>
                </a:tc>
                <a:extLst>
                  <a:ext uri="{0D108BD9-81ED-4DB2-BD59-A6C34878D82A}">
                    <a16:rowId xmlns:a16="http://schemas.microsoft.com/office/drawing/2014/main" val="10014"/>
                  </a:ext>
                </a:extLst>
              </a:tr>
              <a:tr h="251797">
                <a:tc>
                  <a:txBody>
                    <a:bodyPr/>
                    <a:lstStyle/>
                    <a:p>
                      <a:pPr algn="ctr" rtl="1" fontAlgn="ctr"/>
                      <a:r>
                        <a:rPr lang="en-US" sz="1000" b="1" u="none" strike="noStrike">
                          <a:effectLst/>
                        </a:rPr>
                        <a:t>26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מירית</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5"/>
                  </a:ext>
                </a:extLst>
              </a:tr>
              <a:tr h="251797">
                <a:tc>
                  <a:txBody>
                    <a:bodyPr/>
                    <a:lstStyle/>
                    <a:p>
                      <a:pPr algn="ctr" rtl="1" fontAlgn="ctr"/>
                      <a:r>
                        <a:rPr lang="en-US" sz="1000" b="1" u="none" strike="noStrike">
                          <a:effectLst/>
                        </a:rPr>
                        <a:t>12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רני</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6"/>
                  </a:ext>
                </a:extLst>
              </a:tr>
              <a:tr h="251797">
                <a:tc>
                  <a:txBody>
                    <a:bodyPr/>
                    <a:lstStyle/>
                    <a:p>
                      <a:pPr algn="ctr" rtl="1" fontAlgn="ctr"/>
                      <a:r>
                        <a:rPr lang="en-US" sz="1000" b="1" u="none" strike="noStrike">
                          <a:effectLst/>
                        </a:rPr>
                        <a:t>16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רני</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7"/>
                  </a:ext>
                </a:extLst>
              </a:tr>
              <a:tr h="251797">
                <a:tc>
                  <a:txBody>
                    <a:bodyPr/>
                    <a:lstStyle/>
                    <a:p>
                      <a:pPr algn="ctr" rtl="1" fontAlgn="ctr"/>
                      <a:r>
                        <a:rPr lang="en-US" sz="1000" b="1" u="none" strike="noStrike">
                          <a:effectLst/>
                        </a:rPr>
                        <a:t>24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רני</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8"/>
                  </a:ext>
                </a:extLst>
              </a:tr>
              <a:tr h="251797">
                <a:tc>
                  <a:txBody>
                    <a:bodyPr/>
                    <a:lstStyle/>
                    <a:p>
                      <a:pPr algn="ctr" rtl="1" fontAlgn="ctr"/>
                      <a:r>
                        <a:rPr lang="he-IL" sz="1000" b="1" i="0" u="none" strike="noStrike" dirty="0">
                          <a:solidFill>
                            <a:srgbClr val="FF0000"/>
                          </a:solidFill>
                          <a:effectLst/>
                          <a:latin typeface="Calibri" panose="020F0502020204030204" pitchFamily="34" charset="0"/>
                        </a:rPr>
                        <a:t>5</a:t>
                      </a:r>
                      <a:endParaRPr lang="en-US" sz="1000" b="1" i="0" u="none" strike="noStrike" dirty="0">
                        <a:solidFill>
                          <a:srgbClr val="FF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רני</a:t>
                      </a:r>
                    </a:p>
                  </a:txBody>
                  <a:tcPr marL="3810" marR="3810" marT="3810" marB="0" anchor="ctr">
                    <a:solidFill>
                      <a:schemeClr val="bg1"/>
                    </a:solidFill>
                  </a:tcPr>
                </a:tc>
                <a:extLst>
                  <a:ext uri="{0D108BD9-81ED-4DB2-BD59-A6C34878D82A}">
                    <a16:rowId xmlns:a16="http://schemas.microsoft.com/office/drawing/2014/main" val="10019"/>
                  </a:ext>
                </a:extLst>
              </a:tr>
            </a:tbl>
          </a:graphicData>
        </a:graphic>
      </p:graphicFrame>
      <p:sp>
        <p:nvSpPr>
          <p:cNvPr id="19" name="TextBox 18"/>
          <p:cNvSpPr txBox="1"/>
          <p:nvPr/>
        </p:nvSpPr>
        <p:spPr>
          <a:xfrm>
            <a:off x="-39020" y="705779"/>
            <a:ext cx="1495922" cy="461665"/>
          </a:xfrm>
          <a:prstGeom prst="rect">
            <a:avLst/>
          </a:prstGeom>
          <a:noFill/>
        </p:spPr>
        <p:txBody>
          <a:bodyPr wrap="none" rtlCol="0">
            <a:spAutoFit/>
          </a:bodyPr>
          <a:lstStyle/>
          <a:p>
            <a:pPr algn="r" rtl="1"/>
            <a:r>
              <a:rPr lang="he-IL" sz="1200" dirty="0"/>
              <a:t>קובץ הופכי שם מרצה </a:t>
            </a:r>
          </a:p>
          <a:p>
            <a:pPr algn="ctr" rtl="1"/>
            <a:r>
              <a:rPr lang="he-IL" sz="1200" dirty="0"/>
              <a:t>בצורה טבלאית</a:t>
            </a:r>
            <a:endParaRPr lang="en-US" sz="1200" dirty="0"/>
          </a:p>
        </p:txBody>
      </p:sp>
      <p:graphicFrame>
        <p:nvGraphicFramePr>
          <p:cNvPr id="13" name="Table 12"/>
          <p:cNvGraphicFramePr>
            <a:graphicFrameLocks noGrp="1"/>
          </p:cNvGraphicFramePr>
          <p:nvPr>
            <p:extLst>
              <p:ext uri="{D42A27DB-BD31-4B8C-83A1-F6EECF244321}">
                <p14:modId xmlns:p14="http://schemas.microsoft.com/office/powerpoint/2010/main" val="1003154646"/>
              </p:ext>
            </p:extLst>
          </p:nvPr>
        </p:nvGraphicFramePr>
        <p:xfrm>
          <a:off x="5973708" y="4073611"/>
          <a:ext cx="2824618" cy="883920"/>
        </p:xfrm>
        <a:graphic>
          <a:graphicData uri="http://schemas.openxmlformats.org/drawingml/2006/table">
            <a:tbl>
              <a:tblPr firstRow="1" bandRow="1">
                <a:tableStyleId>{5C22544A-7EE6-4342-B048-85BDC9FD1C3A}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630058">
                  <a:extLst>
                    <a:ext uri="{9D8B030D-6E8A-4147-A177-3AD203B41FA5}">
                      <a16:colId xmlns:a16="http://schemas.microsoft.com/office/drawing/2014/main" val="20004"/>
                    </a:ext>
                  </a:extLst>
                </a:gridCol>
              </a:tblGrid>
              <a:tr h="267415">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r>
                        <a:rPr lang="he-IL" sz="1200" b="0" dirty="0"/>
                        <a:t>מירית</a:t>
                      </a:r>
                      <a:endParaRPr lang="en-US" sz="1200" b="0" dirty="0"/>
                    </a:p>
                  </a:txBody>
                  <a:tcPr/>
                </a:tc>
                <a:tc>
                  <a:txBody>
                    <a:bodyPr/>
                    <a:lstStyle/>
                    <a:p>
                      <a:r>
                        <a:rPr lang="he-IL" sz="1200" b="0" dirty="0"/>
                        <a:t>מירית</a:t>
                      </a:r>
                      <a:endParaRPr lang="en-US" sz="1200" b="0" dirty="0"/>
                    </a:p>
                  </a:txBody>
                  <a:tcPr/>
                </a:tc>
                <a:tc>
                  <a:txBody>
                    <a:bodyPr/>
                    <a:lstStyle/>
                    <a:p>
                      <a:r>
                        <a:rPr lang="he-IL" sz="1200" b="0" dirty="0"/>
                        <a:t>מירית</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18</a:t>
                      </a:r>
                    </a:p>
                  </a:txBody>
                  <a:tcPr/>
                </a:tc>
                <a:tc>
                  <a:txBody>
                    <a:bodyPr/>
                    <a:lstStyle/>
                    <a:p>
                      <a:r>
                        <a:rPr lang="en-US" sz="1400" dirty="0"/>
                        <a:t>30</a:t>
                      </a:r>
                    </a:p>
                  </a:txBody>
                  <a:tcPr/>
                </a:tc>
                <a:tc>
                  <a:txBody>
                    <a:bodyPr/>
                    <a:lstStyle/>
                    <a:p>
                      <a:r>
                        <a:rPr lang="en-US" sz="1400" dirty="0"/>
                        <a:t>3</a:t>
                      </a:r>
                    </a:p>
                  </a:txBody>
                  <a:tcPr/>
                </a:tc>
                <a:tc>
                  <a:txBody>
                    <a:bodyPr/>
                    <a:lstStyle/>
                    <a:p>
                      <a:r>
                        <a:rPr lang="en-US" sz="1400" dirty="0"/>
                        <a:t>6</a:t>
                      </a:r>
                    </a:p>
                  </a:txBody>
                  <a:tcPr/>
                </a:tc>
                <a:tc>
                  <a:txBody>
                    <a:bodyPr/>
                    <a:lstStyle/>
                    <a:p>
                      <a:r>
                        <a:rPr lang="en-US" sz="1400" dirty="0"/>
                        <a:t>14</a:t>
                      </a:r>
                    </a:p>
                  </a:txBody>
                  <a:tcPr/>
                </a:tc>
                <a:extLst>
                  <a:ext uri="{0D108BD9-81ED-4DB2-BD59-A6C34878D82A}">
                    <a16:rowId xmlns:a16="http://schemas.microsoft.com/office/drawing/2014/main" val="10001"/>
                  </a:ext>
                </a:extLst>
              </a:tr>
              <a:tr h="267415">
                <a:tc>
                  <a:txBody>
                    <a:bodyPr/>
                    <a:lstStyle/>
                    <a:p>
                      <a:r>
                        <a:rPr lang="en-US" sz="1400" dirty="0"/>
                        <a:t>6/1</a:t>
                      </a:r>
                    </a:p>
                  </a:txBody>
                  <a:tcPr/>
                </a:tc>
                <a:tc>
                  <a:txBody>
                    <a:bodyPr/>
                    <a:lstStyle/>
                    <a:p>
                      <a:r>
                        <a:rPr lang="en-US" sz="1400" dirty="0"/>
                        <a:t>5/2</a:t>
                      </a:r>
                    </a:p>
                  </a:txBody>
                  <a:tcPr/>
                </a:tc>
                <a:tc>
                  <a:txBody>
                    <a:bodyPr/>
                    <a:lstStyle/>
                    <a:p>
                      <a:r>
                        <a:rPr lang="en-US" sz="1400" dirty="0"/>
                        <a:t>9/2</a:t>
                      </a:r>
                    </a:p>
                  </a:txBody>
                  <a:tcPr/>
                </a:tc>
                <a:tc>
                  <a:txBody>
                    <a:bodyPr/>
                    <a:lstStyle/>
                    <a:p>
                      <a:r>
                        <a:rPr lang="en-US" sz="1400" dirty="0"/>
                        <a:t>3/2</a:t>
                      </a:r>
                    </a:p>
                  </a:txBody>
                  <a:tcPr/>
                </a:tc>
                <a:tc>
                  <a:txBody>
                    <a:bodyPr/>
                    <a:lstStyle/>
                    <a:p>
                      <a:r>
                        <a:rPr lang="en-US" sz="1400" dirty="0"/>
                        <a:t>6/2</a:t>
                      </a:r>
                    </a:p>
                  </a:txBody>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979636679"/>
              </p:ext>
            </p:extLst>
          </p:nvPr>
        </p:nvGraphicFramePr>
        <p:xfrm>
          <a:off x="1310887" y="4064323"/>
          <a:ext cx="2329745" cy="914400"/>
        </p:xfrm>
        <a:graphic>
          <a:graphicData uri="http://schemas.openxmlformats.org/drawingml/2006/table">
            <a:tbl>
              <a:tblPr firstRow="1" bandRow="1">
                <a:tableStyleId>{5C22544A-7EE6-4342-B048-85BDC9FD1C3A}</a:tableStyleId>
              </a:tblPr>
              <a:tblGrid>
                <a:gridCol w="465949">
                  <a:extLst>
                    <a:ext uri="{9D8B030D-6E8A-4147-A177-3AD203B41FA5}">
                      <a16:colId xmlns:a16="http://schemas.microsoft.com/office/drawing/2014/main" val="20000"/>
                    </a:ext>
                  </a:extLst>
                </a:gridCol>
                <a:gridCol w="465949">
                  <a:extLst>
                    <a:ext uri="{9D8B030D-6E8A-4147-A177-3AD203B41FA5}">
                      <a16:colId xmlns:a16="http://schemas.microsoft.com/office/drawing/2014/main" val="20001"/>
                    </a:ext>
                  </a:extLst>
                </a:gridCol>
                <a:gridCol w="465949">
                  <a:extLst>
                    <a:ext uri="{9D8B030D-6E8A-4147-A177-3AD203B41FA5}">
                      <a16:colId xmlns:a16="http://schemas.microsoft.com/office/drawing/2014/main" val="20002"/>
                    </a:ext>
                  </a:extLst>
                </a:gridCol>
                <a:gridCol w="465949">
                  <a:extLst>
                    <a:ext uri="{9D8B030D-6E8A-4147-A177-3AD203B41FA5}">
                      <a16:colId xmlns:a16="http://schemas.microsoft.com/office/drawing/2014/main" val="20003"/>
                    </a:ext>
                  </a:extLst>
                </a:gridCol>
                <a:gridCol w="465949">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8</a:t>
                      </a:r>
                    </a:p>
                  </a:txBody>
                  <a:tcPr/>
                </a:tc>
                <a:tc>
                  <a:txBody>
                    <a:bodyPr/>
                    <a:lstStyle/>
                    <a:p>
                      <a:r>
                        <a:rPr lang="en-US" sz="1400" dirty="0"/>
                        <a:t>20</a:t>
                      </a:r>
                    </a:p>
                  </a:txBody>
                  <a:tcPr/>
                </a:tc>
                <a:tc>
                  <a:txBody>
                    <a:bodyPr/>
                    <a:lstStyle/>
                    <a:p>
                      <a:r>
                        <a:rPr lang="en-US" sz="1400" dirty="0"/>
                        <a:t>22</a:t>
                      </a:r>
                    </a:p>
                  </a:txBody>
                  <a:tcPr/>
                </a:tc>
                <a:tc>
                  <a:txBody>
                    <a:bodyPr/>
                    <a:lstStyle/>
                    <a:p>
                      <a:r>
                        <a:rPr lang="en-US" sz="1400" dirty="0"/>
                        <a:t>28</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5/1</a:t>
                      </a:r>
                    </a:p>
                  </a:txBody>
                  <a:tcPr/>
                </a:tc>
                <a:tc>
                  <a:txBody>
                    <a:bodyPr/>
                    <a:lstStyle/>
                    <a:p>
                      <a:r>
                        <a:rPr lang="en-US" sz="1400" dirty="0"/>
                        <a:t>2/2</a:t>
                      </a:r>
                    </a:p>
                  </a:txBody>
                  <a:tcPr/>
                </a:tc>
                <a:tc>
                  <a:txBody>
                    <a:bodyPr/>
                    <a:lstStyle/>
                    <a:p>
                      <a:r>
                        <a:rPr lang="en-US" sz="1400" dirty="0"/>
                        <a:t>1/1</a:t>
                      </a:r>
                    </a:p>
                  </a:txBody>
                  <a:tcPr/>
                </a:tc>
                <a:tc>
                  <a:txBody>
                    <a:bodyPr/>
                    <a:lstStyle/>
                    <a:p>
                      <a:r>
                        <a:rPr lang="en-US" sz="1400" dirty="0"/>
                        <a:t>8/1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129203660"/>
              </p:ext>
            </p:extLst>
          </p:nvPr>
        </p:nvGraphicFramePr>
        <p:xfrm>
          <a:off x="3749566" y="4070293"/>
          <a:ext cx="2147568" cy="914400"/>
        </p:xfrm>
        <a:graphic>
          <a:graphicData uri="http://schemas.openxmlformats.org/drawingml/2006/table">
            <a:tbl>
              <a:tblPr firstRow="1" bandRow="1">
                <a:tableStyleId>{5C22544A-7EE6-4342-B048-85BDC9FD1C3A}</a:tableStyleId>
              </a:tblPr>
              <a:tblGrid>
                <a:gridCol w="477222">
                  <a:extLst>
                    <a:ext uri="{9D8B030D-6E8A-4147-A177-3AD203B41FA5}">
                      <a16:colId xmlns:a16="http://schemas.microsoft.com/office/drawing/2014/main" val="20000"/>
                    </a:ext>
                  </a:extLst>
                </a:gridCol>
                <a:gridCol w="477222">
                  <a:extLst>
                    <a:ext uri="{9D8B030D-6E8A-4147-A177-3AD203B41FA5}">
                      <a16:colId xmlns:a16="http://schemas.microsoft.com/office/drawing/2014/main" val="20001"/>
                    </a:ext>
                  </a:extLst>
                </a:gridCol>
                <a:gridCol w="477222">
                  <a:extLst>
                    <a:ext uri="{9D8B030D-6E8A-4147-A177-3AD203B41FA5}">
                      <a16:colId xmlns:a16="http://schemas.microsoft.com/office/drawing/2014/main" val="20002"/>
                    </a:ext>
                  </a:extLst>
                </a:gridCol>
                <a:gridCol w="477222">
                  <a:extLst>
                    <a:ext uri="{9D8B030D-6E8A-4147-A177-3AD203B41FA5}">
                      <a16:colId xmlns:a16="http://schemas.microsoft.com/office/drawing/2014/main" val="20003"/>
                    </a:ext>
                  </a:extLst>
                </a:gridCol>
                <a:gridCol w="238680">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32</a:t>
                      </a:r>
                    </a:p>
                  </a:txBody>
                  <a:tcPr/>
                </a:tc>
                <a:tc>
                  <a:txBody>
                    <a:bodyPr/>
                    <a:lstStyle/>
                    <a:p>
                      <a:r>
                        <a:rPr lang="en-US" sz="1400" dirty="0"/>
                        <a:t>2</a:t>
                      </a:r>
                    </a:p>
                  </a:txBody>
                  <a:tcPr/>
                </a:tc>
                <a:tc>
                  <a:txBody>
                    <a:bodyPr/>
                    <a:lstStyle/>
                    <a:p>
                      <a:r>
                        <a:rPr lang="en-US" sz="1400" dirty="0"/>
                        <a:t>4</a:t>
                      </a:r>
                    </a:p>
                  </a:txBody>
                  <a:tcPr/>
                </a:tc>
                <a:tc>
                  <a:txBody>
                    <a:bodyPr/>
                    <a:lstStyle/>
                    <a:p>
                      <a:r>
                        <a:rPr lang="en-US" sz="1400" dirty="0"/>
                        <a:t>10</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3/1</a:t>
                      </a:r>
                    </a:p>
                  </a:txBody>
                  <a:tcPr/>
                </a:tc>
                <a:tc>
                  <a:txBody>
                    <a:bodyPr/>
                    <a:lstStyle/>
                    <a:p>
                      <a:r>
                        <a:rPr lang="en-US" sz="1400" dirty="0"/>
                        <a:t>4/1</a:t>
                      </a:r>
                    </a:p>
                  </a:txBody>
                  <a:tcPr/>
                </a:tc>
                <a:tc>
                  <a:txBody>
                    <a:bodyPr/>
                    <a:lstStyle/>
                    <a:p>
                      <a:r>
                        <a:rPr lang="en-US" sz="1400" dirty="0"/>
                        <a:t>4/2</a:t>
                      </a:r>
                    </a:p>
                  </a:txBody>
                  <a:tcPr/>
                </a:tc>
                <a:tc>
                  <a:txBody>
                    <a:bodyPr/>
                    <a:lstStyle/>
                    <a:p>
                      <a:r>
                        <a:rPr lang="en-US" sz="1400" dirty="0"/>
                        <a:t>2/1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28645280"/>
              </p:ext>
            </p:extLst>
          </p:nvPr>
        </p:nvGraphicFramePr>
        <p:xfrm>
          <a:off x="8872068" y="4079563"/>
          <a:ext cx="3260942" cy="883920"/>
        </p:xfrm>
        <a:graphic>
          <a:graphicData uri="http://schemas.openxmlformats.org/drawingml/2006/table">
            <a:tbl>
              <a:tblPr firstRow="1" bandRow="1">
                <a:tableStyleId>{5C22544A-7EE6-4342-B048-85BDC9FD1C3A}</a:tableStyleId>
              </a:tblPr>
              <a:tblGrid>
                <a:gridCol w="535906">
                  <a:extLst>
                    <a:ext uri="{9D8B030D-6E8A-4147-A177-3AD203B41FA5}">
                      <a16:colId xmlns:a16="http://schemas.microsoft.com/office/drawing/2014/main" val="20000"/>
                    </a:ext>
                  </a:extLst>
                </a:gridCol>
                <a:gridCol w="535906">
                  <a:extLst>
                    <a:ext uri="{9D8B030D-6E8A-4147-A177-3AD203B41FA5}">
                      <a16:colId xmlns:a16="http://schemas.microsoft.com/office/drawing/2014/main" val="20001"/>
                    </a:ext>
                  </a:extLst>
                </a:gridCol>
                <a:gridCol w="535906">
                  <a:extLst>
                    <a:ext uri="{9D8B030D-6E8A-4147-A177-3AD203B41FA5}">
                      <a16:colId xmlns:a16="http://schemas.microsoft.com/office/drawing/2014/main" val="20005"/>
                    </a:ext>
                  </a:extLst>
                </a:gridCol>
                <a:gridCol w="535906">
                  <a:extLst>
                    <a:ext uri="{9D8B030D-6E8A-4147-A177-3AD203B41FA5}">
                      <a16:colId xmlns:a16="http://schemas.microsoft.com/office/drawing/2014/main" val="20002"/>
                    </a:ext>
                  </a:extLst>
                </a:gridCol>
                <a:gridCol w="535906">
                  <a:extLst>
                    <a:ext uri="{9D8B030D-6E8A-4147-A177-3AD203B41FA5}">
                      <a16:colId xmlns:a16="http://schemas.microsoft.com/office/drawing/2014/main" val="20003"/>
                    </a:ext>
                  </a:extLst>
                </a:gridCol>
                <a:gridCol w="581412">
                  <a:extLst>
                    <a:ext uri="{9D8B030D-6E8A-4147-A177-3AD203B41FA5}">
                      <a16:colId xmlns:a16="http://schemas.microsoft.com/office/drawing/2014/main" val="20004"/>
                    </a:ext>
                  </a:extLst>
                </a:gridCol>
              </a:tblGrid>
              <a:tr h="267415">
                <a:tc>
                  <a:txBody>
                    <a:bodyPr/>
                    <a:lstStyle/>
                    <a:p>
                      <a:r>
                        <a:rPr lang="he-IL" sz="1200" b="0" dirty="0"/>
                        <a:t>מירית</a:t>
                      </a:r>
                      <a:endParaRPr lang="en-US" sz="1200" b="0" dirty="0"/>
                    </a:p>
                  </a:txBody>
                  <a:tcPr/>
                </a:tc>
                <a:tc>
                  <a:txBody>
                    <a:bodyPr/>
                    <a:lstStyle/>
                    <a:p>
                      <a:r>
                        <a:rPr lang="he-IL" sz="1200" b="0" dirty="0"/>
                        <a:t>מירית</a:t>
                      </a:r>
                      <a:endParaRPr lang="en-US" sz="1200" b="0" dirty="0"/>
                    </a:p>
                  </a:txBody>
                  <a:tcPr/>
                </a:tc>
                <a:tc>
                  <a:txBody>
                    <a:bodyPr/>
                    <a:lstStyle/>
                    <a:p>
                      <a:r>
                        <a:rPr lang="he-IL" sz="1200" b="0" dirty="0"/>
                        <a:t>רני</a:t>
                      </a:r>
                      <a:endParaRPr lang="en-US" sz="1200" b="0" dirty="0"/>
                    </a:p>
                  </a:txBody>
                  <a:tcPr/>
                </a:tc>
                <a:tc>
                  <a:txBody>
                    <a:bodyPr/>
                    <a:lstStyle/>
                    <a:p>
                      <a:r>
                        <a:rPr lang="he-IL" sz="1200" b="0" dirty="0"/>
                        <a:t>רני</a:t>
                      </a:r>
                      <a:endParaRPr lang="en-US" sz="1200" b="0" dirty="0"/>
                    </a:p>
                  </a:txBody>
                  <a:tcPr/>
                </a:tc>
                <a:tc>
                  <a:txBody>
                    <a:bodyPr/>
                    <a:lstStyle/>
                    <a:p>
                      <a:r>
                        <a:rPr lang="he-IL" sz="1200" b="0" dirty="0"/>
                        <a:t>רני</a:t>
                      </a:r>
                      <a:endParaRPr lang="en-US" sz="1200" b="0" dirty="0"/>
                    </a:p>
                  </a:txBody>
                  <a:tcPr/>
                </a:tc>
                <a:tc>
                  <a:txBody>
                    <a:bodyPr/>
                    <a:lstStyle/>
                    <a:p>
                      <a:r>
                        <a:rPr lang="he-IL" sz="1200" b="0" dirty="0"/>
                        <a:t>רני</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19</a:t>
                      </a:r>
                    </a:p>
                  </a:txBody>
                  <a:tcPr/>
                </a:tc>
                <a:tc>
                  <a:txBody>
                    <a:bodyPr/>
                    <a:lstStyle/>
                    <a:p>
                      <a:r>
                        <a:rPr lang="en-US" sz="1400" dirty="0"/>
                        <a:t>26</a:t>
                      </a:r>
                    </a:p>
                  </a:txBody>
                  <a:tcPr/>
                </a:tc>
                <a:tc>
                  <a:txBody>
                    <a:bodyPr/>
                    <a:lstStyle/>
                    <a:p>
                      <a:r>
                        <a:rPr lang="he-IL" sz="1400" dirty="0"/>
                        <a:t>5</a:t>
                      </a:r>
                      <a:endParaRPr lang="en-US" sz="1400" dirty="0"/>
                    </a:p>
                  </a:txBody>
                  <a:tcPr/>
                </a:tc>
                <a:tc>
                  <a:txBody>
                    <a:bodyPr/>
                    <a:lstStyle/>
                    <a:p>
                      <a:r>
                        <a:rPr lang="en-US" sz="1400" dirty="0"/>
                        <a:t>12</a:t>
                      </a:r>
                    </a:p>
                  </a:txBody>
                  <a:tcPr/>
                </a:tc>
                <a:tc>
                  <a:txBody>
                    <a:bodyPr/>
                    <a:lstStyle/>
                    <a:p>
                      <a:r>
                        <a:rPr lang="en-US" sz="1400" dirty="0"/>
                        <a:t>16</a:t>
                      </a:r>
                    </a:p>
                  </a:txBody>
                  <a:tcPr/>
                </a:tc>
                <a:tc>
                  <a:txBody>
                    <a:bodyPr/>
                    <a:lstStyle/>
                    <a:p>
                      <a:r>
                        <a:rPr lang="en-US" sz="1400" dirty="0"/>
                        <a:t>24</a:t>
                      </a:r>
                    </a:p>
                  </a:txBody>
                  <a:tcPr/>
                </a:tc>
                <a:extLst>
                  <a:ext uri="{0D108BD9-81ED-4DB2-BD59-A6C34878D82A}">
                    <a16:rowId xmlns:a16="http://schemas.microsoft.com/office/drawing/2014/main" val="10001"/>
                  </a:ext>
                </a:extLst>
              </a:tr>
              <a:tr h="267415">
                <a:tc>
                  <a:txBody>
                    <a:bodyPr/>
                    <a:lstStyle/>
                    <a:p>
                      <a:r>
                        <a:rPr lang="en-US" sz="1400" dirty="0"/>
                        <a:t>9/1</a:t>
                      </a:r>
                    </a:p>
                  </a:txBody>
                  <a:tcPr/>
                </a:tc>
                <a:tc>
                  <a:txBody>
                    <a:bodyPr/>
                    <a:lstStyle/>
                    <a:p>
                      <a:r>
                        <a:rPr lang="en-US" sz="1400" dirty="0"/>
                        <a:t>8/2</a:t>
                      </a:r>
                    </a:p>
                  </a:txBody>
                  <a:tcPr/>
                </a:tc>
                <a:tc>
                  <a:txBody>
                    <a:bodyPr/>
                    <a:lstStyle/>
                    <a:p>
                      <a:r>
                        <a:rPr lang="he-IL" sz="1400" dirty="0"/>
                        <a:t>10/1</a:t>
                      </a:r>
                      <a:endParaRPr lang="en-US" sz="1400" dirty="0"/>
                    </a:p>
                  </a:txBody>
                  <a:tcPr/>
                </a:tc>
                <a:tc>
                  <a:txBody>
                    <a:bodyPr/>
                    <a:lstStyle/>
                    <a:p>
                      <a:r>
                        <a:rPr lang="en-US" sz="1400" dirty="0"/>
                        <a:t>7/2</a:t>
                      </a:r>
                    </a:p>
                  </a:txBody>
                  <a:tcPr/>
                </a:tc>
                <a:tc>
                  <a:txBody>
                    <a:bodyPr/>
                    <a:lstStyle/>
                    <a:p>
                      <a:r>
                        <a:rPr lang="en-US" sz="1400" dirty="0"/>
                        <a:t>1/2</a:t>
                      </a:r>
                    </a:p>
                  </a:txBody>
                  <a:tcPr/>
                </a:tc>
                <a:tc>
                  <a:txBody>
                    <a:bodyPr/>
                    <a:lstStyle/>
                    <a:p>
                      <a:r>
                        <a:rPr lang="en-US" sz="1400" dirty="0"/>
                        <a:t>7/1</a:t>
                      </a:r>
                    </a:p>
                  </a:txBody>
                  <a:tcPr/>
                </a:tc>
                <a:extLst>
                  <a:ext uri="{0D108BD9-81ED-4DB2-BD59-A6C34878D82A}">
                    <a16:rowId xmlns:a16="http://schemas.microsoft.com/office/drawing/2014/main" val="10002"/>
                  </a:ext>
                </a:extLst>
              </a:tr>
            </a:tbl>
          </a:graphicData>
        </a:graphic>
      </p:graphicFrame>
      <p:graphicFrame>
        <p:nvGraphicFramePr>
          <p:cNvPr id="23" name="Table 22"/>
          <p:cNvGraphicFramePr>
            <a:graphicFrameLocks noGrp="1"/>
          </p:cNvGraphicFramePr>
          <p:nvPr/>
        </p:nvGraphicFramePr>
        <p:xfrm>
          <a:off x="4648995" y="2039300"/>
          <a:ext cx="2730575" cy="609600"/>
        </p:xfrm>
        <a:graphic>
          <a:graphicData uri="http://schemas.openxmlformats.org/drawingml/2006/table">
            <a:tbl>
              <a:tblPr firstRow="1" bandRow="1">
                <a:tableStyleId>{5C22544A-7EE6-4342-B048-85BDC9FD1C3A}</a:tableStyleId>
              </a:tblPr>
              <a:tblGrid>
                <a:gridCol w="546115">
                  <a:extLst>
                    <a:ext uri="{9D8B030D-6E8A-4147-A177-3AD203B41FA5}">
                      <a16:colId xmlns:a16="http://schemas.microsoft.com/office/drawing/2014/main" val="20000"/>
                    </a:ext>
                  </a:extLst>
                </a:gridCol>
                <a:gridCol w="546115">
                  <a:extLst>
                    <a:ext uri="{9D8B030D-6E8A-4147-A177-3AD203B41FA5}">
                      <a16:colId xmlns:a16="http://schemas.microsoft.com/office/drawing/2014/main" val="20001"/>
                    </a:ext>
                  </a:extLst>
                </a:gridCol>
                <a:gridCol w="546115">
                  <a:extLst>
                    <a:ext uri="{9D8B030D-6E8A-4147-A177-3AD203B41FA5}">
                      <a16:colId xmlns:a16="http://schemas.microsoft.com/office/drawing/2014/main" val="20002"/>
                    </a:ext>
                  </a:extLst>
                </a:gridCol>
                <a:gridCol w="546115">
                  <a:extLst>
                    <a:ext uri="{9D8B030D-6E8A-4147-A177-3AD203B41FA5}">
                      <a16:colId xmlns:a16="http://schemas.microsoft.com/office/drawing/2014/main" val="20003"/>
                    </a:ext>
                  </a:extLst>
                </a:gridCol>
                <a:gridCol w="546115">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דינה</a:t>
                      </a:r>
                      <a:endParaRPr lang="en-US" sz="1200" b="0" dirty="0"/>
                    </a:p>
                  </a:txBody>
                  <a:tcPr/>
                </a:tc>
                <a:tc>
                  <a:txBody>
                    <a:bodyPr/>
                    <a:lstStyle/>
                    <a:p>
                      <a:r>
                        <a:rPr lang="he-IL" sz="1200" b="0" dirty="0"/>
                        <a:t>מירית</a:t>
                      </a:r>
                      <a:endParaRPr lang="en-US" sz="1200" b="0" dirty="0"/>
                    </a:p>
                  </a:txBody>
                  <a:tcPr/>
                </a:tc>
                <a:tc>
                  <a:txBody>
                    <a:bodyPr/>
                    <a:lstStyle/>
                    <a:p>
                      <a:r>
                        <a:rPr lang="he-IL" sz="1200" b="0" dirty="0"/>
                        <a:t>רני</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28</a:t>
                      </a:r>
                    </a:p>
                  </a:txBody>
                  <a:tcPr/>
                </a:tc>
                <a:tc>
                  <a:txBody>
                    <a:bodyPr/>
                    <a:lstStyle/>
                    <a:p>
                      <a:r>
                        <a:rPr lang="en-US" sz="1400" dirty="0"/>
                        <a:t>10</a:t>
                      </a:r>
                    </a:p>
                  </a:txBody>
                  <a:tcPr/>
                </a:tc>
                <a:tc>
                  <a:txBody>
                    <a:bodyPr/>
                    <a:lstStyle/>
                    <a:p>
                      <a:r>
                        <a:rPr lang="en-US" sz="1400" dirty="0"/>
                        <a:t>14</a:t>
                      </a:r>
                    </a:p>
                  </a:txBody>
                  <a:tcPr/>
                </a:tc>
                <a:tc>
                  <a:txBody>
                    <a:bodyPr/>
                    <a:lstStyle/>
                    <a:p>
                      <a:r>
                        <a:rPr lang="en-US" sz="1400" dirty="0"/>
                        <a:t>24</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sp>
        <p:nvSpPr>
          <p:cNvPr id="27" name="TextBox 26"/>
          <p:cNvSpPr txBox="1"/>
          <p:nvPr/>
        </p:nvSpPr>
        <p:spPr>
          <a:xfrm>
            <a:off x="4323200" y="1180936"/>
            <a:ext cx="2252541" cy="369332"/>
          </a:xfrm>
          <a:prstGeom prst="rect">
            <a:avLst/>
          </a:prstGeom>
          <a:noFill/>
        </p:spPr>
        <p:txBody>
          <a:bodyPr wrap="none" rtlCol="0">
            <a:spAutoFit/>
          </a:bodyPr>
          <a:lstStyle/>
          <a:p>
            <a:pPr algn="r" rtl="1"/>
            <a:r>
              <a:rPr lang="he-IL" dirty="0"/>
              <a:t>קובץ הופכי – שם מרצה</a:t>
            </a:r>
            <a:endParaRPr lang="en-US" dirty="0"/>
          </a:p>
        </p:txBody>
      </p:sp>
      <p:cxnSp>
        <p:nvCxnSpPr>
          <p:cNvPr id="28" name="Straight Arrow Connector 27"/>
          <p:cNvCxnSpPr/>
          <p:nvPr/>
        </p:nvCxnSpPr>
        <p:spPr>
          <a:xfrm flipH="1">
            <a:off x="1647173" y="2648900"/>
            <a:ext cx="332933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083485" y="2661508"/>
            <a:ext cx="1393933" cy="14154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55379" y="2661507"/>
            <a:ext cx="87756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502001" y="2661506"/>
            <a:ext cx="3208602" cy="139020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759505" y="1180936"/>
            <a:ext cx="2432077" cy="369332"/>
          </a:xfrm>
          <a:prstGeom prst="rect">
            <a:avLst/>
          </a:prstGeom>
          <a:noFill/>
        </p:spPr>
        <p:txBody>
          <a:bodyPr wrap="none" rtlCol="0">
            <a:spAutoFit/>
          </a:bodyPr>
          <a:lstStyle/>
          <a:p>
            <a:pPr algn="r" rtl="1"/>
            <a:r>
              <a:rPr lang="he-IL" u="sng" dirty="0">
                <a:solidFill>
                  <a:srgbClr val="FF0000"/>
                </a:solidFill>
              </a:rPr>
              <a:t>הוספת רני 5 – גורר פיצול</a:t>
            </a:r>
            <a:endParaRPr lang="en-US" u="sng" dirty="0">
              <a:solidFill>
                <a:srgbClr val="FF0000"/>
              </a:solidFill>
            </a:endParaRPr>
          </a:p>
        </p:txBody>
      </p:sp>
      <p:pic>
        <p:nvPicPr>
          <p:cNvPr id="22" name="תמונה 21"/>
          <p:cNvPicPr>
            <a:picLocks noChangeAspect="1"/>
          </p:cNvPicPr>
          <p:nvPr/>
        </p:nvPicPr>
        <p:blipFill>
          <a:blip r:embed="rId2"/>
          <a:stretch>
            <a:fillRect/>
          </a:stretch>
        </p:blipFill>
        <p:spPr>
          <a:xfrm>
            <a:off x="3875572" y="5882108"/>
            <a:ext cx="7959025" cy="616751"/>
          </a:xfrm>
          <a:prstGeom prst="rect">
            <a:avLst/>
          </a:prstGeom>
        </p:spPr>
      </p:pic>
      <p:pic>
        <p:nvPicPr>
          <p:cNvPr id="24" name="תמונה 23"/>
          <p:cNvPicPr>
            <a:picLocks noChangeAspect="1"/>
          </p:cNvPicPr>
          <p:nvPr/>
        </p:nvPicPr>
        <p:blipFill>
          <a:blip r:embed="rId3"/>
          <a:stretch>
            <a:fillRect/>
          </a:stretch>
        </p:blipFill>
        <p:spPr>
          <a:xfrm>
            <a:off x="3854246" y="5296815"/>
            <a:ext cx="7980351" cy="644285"/>
          </a:xfrm>
          <a:prstGeom prst="rect">
            <a:avLst/>
          </a:prstGeom>
        </p:spPr>
      </p:pic>
    </p:spTree>
    <p:extLst>
      <p:ext uri="{BB962C8B-B14F-4D97-AF65-F5344CB8AC3E}">
        <p14:creationId xmlns:p14="http://schemas.microsoft.com/office/powerpoint/2010/main" val="437650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563168384"/>
              </p:ext>
            </p:extLst>
          </p:nvPr>
        </p:nvGraphicFramePr>
        <p:xfrm>
          <a:off x="153568" y="1242593"/>
          <a:ext cx="1110747" cy="5471357"/>
        </p:xfrm>
        <a:graphic>
          <a:graphicData uri="http://schemas.openxmlformats.org/drawingml/2006/table">
            <a:tbl>
              <a:tblPr firstRow="1" firstCol="1" lastRow="1" lastCol="1" bandRow="1" bandCol="1">
                <a:tableStyleId>{5940675A-B579-460E-94D1-54222C63F5DA}</a:tableStyleId>
              </a:tblPr>
              <a:tblGrid>
                <a:gridCol w="415553">
                  <a:extLst>
                    <a:ext uri="{9D8B030D-6E8A-4147-A177-3AD203B41FA5}">
                      <a16:colId xmlns:a16="http://schemas.microsoft.com/office/drawing/2014/main" val="20000"/>
                    </a:ext>
                  </a:extLst>
                </a:gridCol>
                <a:gridCol w="695194">
                  <a:extLst>
                    <a:ext uri="{9D8B030D-6E8A-4147-A177-3AD203B41FA5}">
                      <a16:colId xmlns:a16="http://schemas.microsoft.com/office/drawing/2014/main" val="20001"/>
                    </a:ext>
                  </a:extLst>
                </a:gridCol>
              </a:tblGrid>
              <a:tr h="687214">
                <a:tc>
                  <a:txBody>
                    <a:bodyPr/>
                    <a:lstStyle/>
                    <a:p>
                      <a:pPr algn="ctr" rtl="1" fontAlgn="ctr"/>
                      <a:r>
                        <a:rPr lang="he-IL" sz="1000" u="none" strike="noStrike" dirty="0">
                          <a:effectLst/>
                        </a:rPr>
                        <a:t>קוד כנס (מפתח)</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tc>
                  <a:txBody>
                    <a:bodyPr/>
                    <a:lstStyle/>
                    <a:p>
                      <a:pPr algn="ctr" rtl="1" fontAlgn="ctr"/>
                      <a:r>
                        <a:rPr lang="he-IL" sz="1000" u="none" strike="noStrike" dirty="0">
                          <a:effectLst/>
                        </a:rPr>
                        <a:t>שם המרצה בכנס</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extLst>
                  <a:ext uri="{0D108BD9-81ED-4DB2-BD59-A6C34878D82A}">
                    <a16:rowId xmlns:a16="http://schemas.microsoft.com/office/drawing/2014/main" val="10000"/>
                  </a:ext>
                </a:extLst>
              </a:tr>
              <a:tr h="251797">
                <a:tc>
                  <a:txBody>
                    <a:bodyPr/>
                    <a:lstStyle/>
                    <a:p>
                      <a:pPr algn="ctr" rtl="1" fontAlgn="ctr"/>
                      <a:r>
                        <a:rPr lang="en-US" sz="1000" b="1" u="none" strike="noStrike">
                          <a:effectLst/>
                        </a:rPr>
                        <a:t>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דוד</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1"/>
                  </a:ext>
                </a:extLst>
              </a:tr>
              <a:tr h="251797">
                <a:tc>
                  <a:txBody>
                    <a:bodyPr/>
                    <a:lstStyle/>
                    <a:p>
                      <a:pPr algn="ctr" rtl="1" fontAlgn="ctr"/>
                      <a:r>
                        <a:rPr lang="en-US" sz="1000" b="1" u="none" strike="noStrike">
                          <a:effectLst/>
                        </a:rPr>
                        <a:t>20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2"/>
                  </a:ext>
                </a:extLst>
              </a:tr>
              <a:tr h="251797">
                <a:tc>
                  <a:txBody>
                    <a:bodyPr/>
                    <a:lstStyle/>
                    <a:p>
                      <a:pPr algn="ctr" rtl="1" fontAlgn="ctr"/>
                      <a:r>
                        <a:rPr lang="en-US" sz="1000" b="1" u="none" strike="noStrike">
                          <a:effectLst/>
                        </a:rPr>
                        <a:t>22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דוד</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3"/>
                  </a:ext>
                </a:extLst>
              </a:tr>
              <a:tr h="251797">
                <a:tc>
                  <a:txBody>
                    <a:bodyPr/>
                    <a:lstStyle/>
                    <a:p>
                      <a:pPr algn="ctr" rtl="1" fontAlgn="ctr"/>
                      <a:r>
                        <a:rPr lang="en-US" sz="1000" b="1" u="none" strike="noStrike">
                          <a:effectLst/>
                        </a:rPr>
                        <a:t>28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4"/>
                  </a:ext>
                </a:extLst>
              </a:tr>
              <a:tr h="251797">
                <a:tc>
                  <a:txBody>
                    <a:bodyPr/>
                    <a:lstStyle/>
                    <a:p>
                      <a:pPr algn="ctr" rtl="1" fontAlgn="ctr"/>
                      <a:r>
                        <a:rPr lang="en-US" sz="1000" b="1" u="none" strike="noStrike">
                          <a:effectLst/>
                        </a:rPr>
                        <a:t>32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5"/>
                  </a:ext>
                </a:extLst>
              </a:tr>
              <a:tr h="251797">
                <a:tc>
                  <a:txBody>
                    <a:bodyPr/>
                    <a:lstStyle/>
                    <a:p>
                      <a:pPr algn="ctr" rtl="1" fontAlgn="ctr"/>
                      <a:r>
                        <a:rPr lang="en-US" sz="1000" b="1" u="none" strike="noStrike">
                          <a:effectLst/>
                        </a:rPr>
                        <a:t>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6"/>
                  </a:ext>
                </a:extLst>
              </a:tr>
              <a:tr h="251797">
                <a:tc>
                  <a:txBody>
                    <a:bodyPr/>
                    <a:lstStyle/>
                    <a:p>
                      <a:pPr algn="ctr" rtl="1" fontAlgn="ctr"/>
                      <a:r>
                        <a:rPr lang="en-US" sz="1000" b="1" u="none" strike="noStrike">
                          <a:effectLst/>
                        </a:rPr>
                        <a:t>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7"/>
                  </a:ext>
                </a:extLst>
              </a:tr>
              <a:tr h="251797">
                <a:tc>
                  <a:txBody>
                    <a:bodyPr/>
                    <a:lstStyle/>
                    <a:p>
                      <a:pPr algn="ctr" rtl="1" fontAlgn="ctr"/>
                      <a:r>
                        <a:rPr lang="en-US" sz="1000" b="1" u="none" strike="noStrike">
                          <a:effectLst/>
                        </a:rPr>
                        <a:t>10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8"/>
                  </a:ext>
                </a:extLst>
              </a:tr>
              <a:tr h="251797">
                <a:tc>
                  <a:txBody>
                    <a:bodyPr/>
                    <a:lstStyle/>
                    <a:p>
                      <a:pPr algn="ctr" rtl="1" fontAlgn="ctr"/>
                      <a:r>
                        <a:rPr lang="en-US" sz="1000" b="1" u="none" strike="noStrike">
                          <a:effectLst/>
                        </a:rPr>
                        <a:t>18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9"/>
                  </a:ext>
                </a:extLst>
              </a:tr>
              <a:tr h="251797">
                <a:tc>
                  <a:txBody>
                    <a:bodyPr/>
                    <a:lstStyle/>
                    <a:p>
                      <a:pPr algn="ctr" rtl="1" fontAlgn="ctr"/>
                      <a:r>
                        <a:rPr lang="en-US" sz="1000" b="1" u="none" strike="noStrike">
                          <a:effectLst/>
                        </a:rPr>
                        <a:t>30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דינה</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0"/>
                  </a:ext>
                </a:extLst>
              </a:tr>
              <a:tr h="251797">
                <a:tc>
                  <a:txBody>
                    <a:bodyPr/>
                    <a:lstStyle/>
                    <a:p>
                      <a:pPr algn="ctr" rtl="1" fontAlgn="ctr"/>
                      <a:r>
                        <a:rPr lang="en-US" sz="1000" b="1" i="0" u="none" strike="noStrike" dirty="0">
                          <a:solidFill>
                            <a:srgbClr val="FF0000"/>
                          </a:solidFill>
                          <a:effectLst/>
                          <a:latin typeface="Calibri" panose="020F0502020204030204" pitchFamily="34" charset="0"/>
                        </a:rPr>
                        <a:t>3</a:t>
                      </a: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מירית</a:t>
                      </a:r>
                    </a:p>
                  </a:txBody>
                  <a:tcPr marL="3810" marR="3810" marT="3810" marB="0" anchor="ctr">
                    <a:solidFill>
                      <a:schemeClr val="bg1"/>
                    </a:solidFill>
                  </a:tcPr>
                </a:tc>
                <a:extLst>
                  <a:ext uri="{0D108BD9-81ED-4DB2-BD59-A6C34878D82A}">
                    <a16:rowId xmlns:a16="http://schemas.microsoft.com/office/drawing/2014/main" val="10011"/>
                  </a:ext>
                </a:extLst>
              </a:tr>
              <a:tr h="251797">
                <a:tc>
                  <a:txBody>
                    <a:bodyPr/>
                    <a:lstStyle/>
                    <a:p>
                      <a:pPr algn="ctr" rtl="1" fontAlgn="ctr"/>
                      <a:r>
                        <a:rPr lang="en-US" sz="1000" b="1" u="none" strike="noStrike">
                          <a:effectLst/>
                        </a:rPr>
                        <a:t>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מירית</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2"/>
                  </a:ext>
                </a:extLst>
              </a:tr>
              <a:tr h="251797">
                <a:tc>
                  <a:txBody>
                    <a:bodyPr/>
                    <a:lstStyle/>
                    <a:p>
                      <a:pPr algn="ctr" rtl="1" fontAlgn="ctr"/>
                      <a:r>
                        <a:rPr lang="en-US" sz="1000" b="1" u="none" strike="noStrike">
                          <a:effectLst/>
                        </a:rPr>
                        <a:t>14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מירית</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3"/>
                  </a:ext>
                </a:extLst>
              </a:tr>
              <a:tr h="251797">
                <a:tc>
                  <a:txBody>
                    <a:bodyPr/>
                    <a:lstStyle/>
                    <a:p>
                      <a:pPr algn="ctr" rtl="1" fontAlgn="ctr"/>
                      <a:r>
                        <a:rPr lang="en-US" sz="1000" b="1" i="0" u="none" strike="noStrike" dirty="0">
                          <a:solidFill>
                            <a:srgbClr val="FF0000"/>
                          </a:solidFill>
                          <a:effectLst/>
                          <a:latin typeface="Calibri" panose="020F0502020204030204" pitchFamily="34" charset="0"/>
                        </a:rPr>
                        <a:t>19</a:t>
                      </a: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מירית</a:t>
                      </a:r>
                    </a:p>
                  </a:txBody>
                  <a:tcPr marL="3810" marR="3810" marT="3810" marB="0" anchor="ctr">
                    <a:solidFill>
                      <a:schemeClr val="bg1"/>
                    </a:solidFill>
                  </a:tcPr>
                </a:tc>
                <a:extLst>
                  <a:ext uri="{0D108BD9-81ED-4DB2-BD59-A6C34878D82A}">
                    <a16:rowId xmlns:a16="http://schemas.microsoft.com/office/drawing/2014/main" val="10014"/>
                  </a:ext>
                </a:extLst>
              </a:tr>
              <a:tr h="251797">
                <a:tc>
                  <a:txBody>
                    <a:bodyPr/>
                    <a:lstStyle/>
                    <a:p>
                      <a:pPr algn="ctr" rtl="1" fontAlgn="ctr"/>
                      <a:r>
                        <a:rPr lang="en-US" sz="1000" b="1" u="none" strike="noStrike">
                          <a:effectLst/>
                        </a:rPr>
                        <a:t>26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מירית</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5"/>
                  </a:ext>
                </a:extLst>
              </a:tr>
              <a:tr h="251797">
                <a:tc>
                  <a:txBody>
                    <a:bodyPr/>
                    <a:lstStyle/>
                    <a:p>
                      <a:pPr algn="ctr" rtl="1" fontAlgn="ctr"/>
                      <a:r>
                        <a:rPr lang="en-US" sz="1000" b="1" u="none" strike="noStrike">
                          <a:effectLst/>
                        </a:rPr>
                        <a:t>12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רני</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6"/>
                  </a:ext>
                </a:extLst>
              </a:tr>
              <a:tr h="251797">
                <a:tc>
                  <a:txBody>
                    <a:bodyPr/>
                    <a:lstStyle/>
                    <a:p>
                      <a:pPr algn="ctr" rtl="1" fontAlgn="ctr"/>
                      <a:r>
                        <a:rPr lang="en-US" sz="1000" b="1" u="none" strike="noStrike">
                          <a:effectLst/>
                        </a:rPr>
                        <a:t>16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רני</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7"/>
                  </a:ext>
                </a:extLst>
              </a:tr>
              <a:tr h="251797">
                <a:tc>
                  <a:txBody>
                    <a:bodyPr/>
                    <a:lstStyle/>
                    <a:p>
                      <a:pPr algn="ctr" rtl="1" fontAlgn="ctr"/>
                      <a:r>
                        <a:rPr lang="en-US" sz="1000" b="1" u="none" strike="noStrike">
                          <a:effectLst/>
                        </a:rPr>
                        <a:t>24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רני</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8"/>
                  </a:ext>
                </a:extLst>
              </a:tr>
              <a:tr h="251797">
                <a:tc>
                  <a:txBody>
                    <a:bodyPr/>
                    <a:lstStyle/>
                    <a:p>
                      <a:pPr algn="ctr" rtl="1" fontAlgn="ctr"/>
                      <a:r>
                        <a:rPr lang="he-IL" sz="1000" b="1" i="0" u="none" strike="noStrike" dirty="0">
                          <a:solidFill>
                            <a:srgbClr val="FF0000"/>
                          </a:solidFill>
                          <a:effectLst/>
                          <a:latin typeface="Calibri" panose="020F0502020204030204" pitchFamily="34" charset="0"/>
                        </a:rPr>
                        <a:t>5</a:t>
                      </a:r>
                      <a:endParaRPr lang="en-US" sz="1000" b="1" i="0" u="none" strike="noStrike" dirty="0">
                        <a:solidFill>
                          <a:srgbClr val="FF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רני</a:t>
                      </a:r>
                    </a:p>
                  </a:txBody>
                  <a:tcPr marL="3810" marR="3810" marT="3810" marB="0" anchor="ctr">
                    <a:solidFill>
                      <a:schemeClr val="bg1"/>
                    </a:solidFill>
                  </a:tcPr>
                </a:tc>
                <a:extLst>
                  <a:ext uri="{0D108BD9-81ED-4DB2-BD59-A6C34878D82A}">
                    <a16:rowId xmlns:a16="http://schemas.microsoft.com/office/drawing/2014/main" val="10019"/>
                  </a:ext>
                </a:extLst>
              </a:tr>
            </a:tbl>
          </a:graphicData>
        </a:graphic>
      </p:graphicFrame>
      <p:sp>
        <p:nvSpPr>
          <p:cNvPr id="19" name="TextBox 18"/>
          <p:cNvSpPr txBox="1"/>
          <p:nvPr/>
        </p:nvSpPr>
        <p:spPr>
          <a:xfrm>
            <a:off x="-39020" y="705779"/>
            <a:ext cx="1495922" cy="461665"/>
          </a:xfrm>
          <a:prstGeom prst="rect">
            <a:avLst/>
          </a:prstGeom>
          <a:noFill/>
        </p:spPr>
        <p:txBody>
          <a:bodyPr wrap="none" rtlCol="0">
            <a:spAutoFit/>
          </a:bodyPr>
          <a:lstStyle/>
          <a:p>
            <a:pPr algn="r" rtl="1"/>
            <a:r>
              <a:rPr lang="he-IL" sz="1200" dirty="0"/>
              <a:t>קובץ הופכי שם מרצה </a:t>
            </a:r>
          </a:p>
          <a:p>
            <a:pPr algn="ctr" rtl="1"/>
            <a:r>
              <a:rPr lang="he-IL" sz="1200" dirty="0"/>
              <a:t>בצורה טבלאית</a:t>
            </a:r>
            <a:endParaRPr lang="en-US" sz="1200" dirty="0"/>
          </a:p>
        </p:txBody>
      </p:sp>
      <p:graphicFrame>
        <p:nvGraphicFramePr>
          <p:cNvPr id="13" name="Table 12"/>
          <p:cNvGraphicFramePr>
            <a:graphicFrameLocks noGrp="1"/>
          </p:cNvGraphicFramePr>
          <p:nvPr>
            <p:extLst>
              <p:ext uri="{D42A27DB-BD31-4B8C-83A1-F6EECF244321}">
                <p14:modId xmlns:p14="http://schemas.microsoft.com/office/powerpoint/2010/main" val="3653252437"/>
              </p:ext>
            </p:extLst>
          </p:nvPr>
        </p:nvGraphicFramePr>
        <p:xfrm>
          <a:off x="5906709" y="4888600"/>
          <a:ext cx="2718144" cy="883920"/>
        </p:xfrm>
        <a:graphic>
          <a:graphicData uri="http://schemas.openxmlformats.org/drawingml/2006/table">
            <a:tbl>
              <a:tblPr firstRow="1" bandRow="1">
                <a:tableStyleId>{5C22544A-7EE6-4342-B048-85BDC9FD1C3A}</a:tableStyleId>
              </a:tblPr>
              <a:tblGrid>
                <a:gridCol w="527959">
                  <a:extLst>
                    <a:ext uri="{9D8B030D-6E8A-4147-A177-3AD203B41FA5}">
                      <a16:colId xmlns:a16="http://schemas.microsoft.com/office/drawing/2014/main" val="20000"/>
                    </a:ext>
                  </a:extLst>
                </a:gridCol>
                <a:gridCol w="527959">
                  <a:extLst>
                    <a:ext uri="{9D8B030D-6E8A-4147-A177-3AD203B41FA5}">
                      <a16:colId xmlns:a16="http://schemas.microsoft.com/office/drawing/2014/main" val="20001"/>
                    </a:ext>
                  </a:extLst>
                </a:gridCol>
                <a:gridCol w="527959">
                  <a:extLst>
                    <a:ext uri="{9D8B030D-6E8A-4147-A177-3AD203B41FA5}">
                      <a16:colId xmlns:a16="http://schemas.microsoft.com/office/drawing/2014/main" val="20002"/>
                    </a:ext>
                  </a:extLst>
                </a:gridCol>
                <a:gridCol w="527959">
                  <a:extLst>
                    <a:ext uri="{9D8B030D-6E8A-4147-A177-3AD203B41FA5}">
                      <a16:colId xmlns:a16="http://schemas.microsoft.com/office/drawing/2014/main" val="20003"/>
                    </a:ext>
                  </a:extLst>
                </a:gridCol>
                <a:gridCol w="606308">
                  <a:extLst>
                    <a:ext uri="{9D8B030D-6E8A-4147-A177-3AD203B41FA5}">
                      <a16:colId xmlns:a16="http://schemas.microsoft.com/office/drawing/2014/main" val="20004"/>
                    </a:ext>
                  </a:extLst>
                </a:gridCol>
              </a:tblGrid>
              <a:tr h="267415">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r>
                        <a:rPr lang="he-IL" sz="1200" b="0" dirty="0"/>
                        <a:t>מירית</a:t>
                      </a:r>
                      <a:endParaRPr lang="en-US" sz="1200" b="0" dirty="0"/>
                    </a:p>
                  </a:txBody>
                  <a:tcPr/>
                </a:tc>
                <a:tc>
                  <a:txBody>
                    <a:bodyPr/>
                    <a:lstStyle/>
                    <a:p>
                      <a:r>
                        <a:rPr lang="he-IL" sz="1200" b="0" dirty="0"/>
                        <a:t>מירית</a:t>
                      </a:r>
                      <a:endParaRPr lang="en-US" sz="1200" b="0" dirty="0"/>
                    </a:p>
                  </a:txBody>
                  <a:tcPr/>
                </a:tc>
                <a:tc>
                  <a:txBody>
                    <a:bodyPr/>
                    <a:lstStyle/>
                    <a:p>
                      <a:r>
                        <a:rPr lang="he-IL" sz="1200" b="0" dirty="0"/>
                        <a:t>מירית</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18</a:t>
                      </a:r>
                    </a:p>
                  </a:txBody>
                  <a:tcPr/>
                </a:tc>
                <a:tc>
                  <a:txBody>
                    <a:bodyPr/>
                    <a:lstStyle/>
                    <a:p>
                      <a:r>
                        <a:rPr lang="en-US" sz="1400" dirty="0"/>
                        <a:t>30</a:t>
                      </a:r>
                    </a:p>
                  </a:txBody>
                  <a:tcPr/>
                </a:tc>
                <a:tc>
                  <a:txBody>
                    <a:bodyPr/>
                    <a:lstStyle/>
                    <a:p>
                      <a:r>
                        <a:rPr lang="en-US" sz="1400" dirty="0"/>
                        <a:t>3</a:t>
                      </a:r>
                    </a:p>
                  </a:txBody>
                  <a:tcPr/>
                </a:tc>
                <a:tc>
                  <a:txBody>
                    <a:bodyPr/>
                    <a:lstStyle/>
                    <a:p>
                      <a:r>
                        <a:rPr lang="en-US" sz="1400" dirty="0"/>
                        <a:t>6</a:t>
                      </a:r>
                    </a:p>
                  </a:txBody>
                  <a:tcPr/>
                </a:tc>
                <a:tc>
                  <a:txBody>
                    <a:bodyPr/>
                    <a:lstStyle/>
                    <a:p>
                      <a:r>
                        <a:rPr lang="en-US" sz="1400" dirty="0"/>
                        <a:t>14</a:t>
                      </a:r>
                    </a:p>
                  </a:txBody>
                  <a:tcPr/>
                </a:tc>
                <a:extLst>
                  <a:ext uri="{0D108BD9-81ED-4DB2-BD59-A6C34878D82A}">
                    <a16:rowId xmlns:a16="http://schemas.microsoft.com/office/drawing/2014/main" val="10001"/>
                  </a:ext>
                </a:extLst>
              </a:tr>
              <a:tr h="267415">
                <a:tc>
                  <a:txBody>
                    <a:bodyPr/>
                    <a:lstStyle/>
                    <a:p>
                      <a:r>
                        <a:rPr lang="en-US" sz="1400" dirty="0"/>
                        <a:t>6/1</a:t>
                      </a:r>
                    </a:p>
                  </a:txBody>
                  <a:tcPr/>
                </a:tc>
                <a:tc>
                  <a:txBody>
                    <a:bodyPr/>
                    <a:lstStyle/>
                    <a:p>
                      <a:r>
                        <a:rPr lang="en-US" sz="1400" dirty="0"/>
                        <a:t>5/2</a:t>
                      </a:r>
                    </a:p>
                  </a:txBody>
                  <a:tcPr/>
                </a:tc>
                <a:tc>
                  <a:txBody>
                    <a:bodyPr/>
                    <a:lstStyle/>
                    <a:p>
                      <a:r>
                        <a:rPr lang="en-US" sz="1400" dirty="0"/>
                        <a:t>9/2</a:t>
                      </a:r>
                    </a:p>
                  </a:txBody>
                  <a:tcPr/>
                </a:tc>
                <a:tc>
                  <a:txBody>
                    <a:bodyPr/>
                    <a:lstStyle/>
                    <a:p>
                      <a:r>
                        <a:rPr lang="en-US" sz="1400" dirty="0"/>
                        <a:t>3/2</a:t>
                      </a:r>
                    </a:p>
                  </a:txBody>
                  <a:tcPr/>
                </a:tc>
                <a:tc>
                  <a:txBody>
                    <a:bodyPr/>
                    <a:lstStyle/>
                    <a:p>
                      <a:r>
                        <a:rPr lang="en-US" sz="1400" dirty="0"/>
                        <a:t>6/2</a:t>
                      </a:r>
                    </a:p>
                  </a:txBody>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5387367"/>
              </p:ext>
            </p:extLst>
          </p:nvPr>
        </p:nvGraphicFramePr>
        <p:xfrm>
          <a:off x="1340384" y="3739866"/>
          <a:ext cx="2192600" cy="914400"/>
        </p:xfrm>
        <a:graphic>
          <a:graphicData uri="http://schemas.openxmlformats.org/drawingml/2006/table">
            <a:tbl>
              <a:tblPr firstRow="1" bandRow="1">
                <a:tableStyleId>{5C22544A-7EE6-4342-B048-85BDC9FD1C3A}</a:tableStyleId>
              </a:tblPr>
              <a:tblGrid>
                <a:gridCol w="438520">
                  <a:extLst>
                    <a:ext uri="{9D8B030D-6E8A-4147-A177-3AD203B41FA5}">
                      <a16:colId xmlns:a16="http://schemas.microsoft.com/office/drawing/2014/main" val="20000"/>
                    </a:ext>
                  </a:extLst>
                </a:gridCol>
                <a:gridCol w="438520">
                  <a:extLst>
                    <a:ext uri="{9D8B030D-6E8A-4147-A177-3AD203B41FA5}">
                      <a16:colId xmlns:a16="http://schemas.microsoft.com/office/drawing/2014/main" val="20001"/>
                    </a:ext>
                  </a:extLst>
                </a:gridCol>
                <a:gridCol w="438520">
                  <a:extLst>
                    <a:ext uri="{9D8B030D-6E8A-4147-A177-3AD203B41FA5}">
                      <a16:colId xmlns:a16="http://schemas.microsoft.com/office/drawing/2014/main" val="20002"/>
                    </a:ext>
                  </a:extLst>
                </a:gridCol>
                <a:gridCol w="438520">
                  <a:extLst>
                    <a:ext uri="{9D8B030D-6E8A-4147-A177-3AD203B41FA5}">
                      <a16:colId xmlns:a16="http://schemas.microsoft.com/office/drawing/2014/main" val="20003"/>
                    </a:ext>
                  </a:extLst>
                </a:gridCol>
                <a:gridCol w="438520">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8</a:t>
                      </a:r>
                    </a:p>
                  </a:txBody>
                  <a:tcPr/>
                </a:tc>
                <a:tc>
                  <a:txBody>
                    <a:bodyPr/>
                    <a:lstStyle/>
                    <a:p>
                      <a:r>
                        <a:rPr lang="en-US" sz="1400" dirty="0"/>
                        <a:t>20</a:t>
                      </a:r>
                    </a:p>
                  </a:txBody>
                  <a:tcPr/>
                </a:tc>
                <a:tc>
                  <a:txBody>
                    <a:bodyPr/>
                    <a:lstStyle/>
                    <a:p>
                      <a:r>
                        <a:rPr lang="en-US" sz="1400" dirty="0"/>
                        <a:t>22</a:t>
                      </a:r>
                    </a:p>
                  </a:txBody>
                  <a:tcPr/>
                </a:tc>
                <a:tc>
                  <a:txBody>
                    <a:bodyPr/>
                    <a:lstStyle/>
                    <a:p>
                      <a:r>
                        <a:rPr lang="en-US" sz="1400" dirty="0"/>
                        <a:t>28</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5/1</a:t>
                      </a:r>
                    </a:p>
                  </a:txBody>
                  <a:tcPr/>
                </a:tc>
                <a:tc>
                  <a:txBody>
                    <a:bodyPr/>
                    <a:lstStyle/>
                    <a:p>
                      <a:r>
                        <a:rPr lang="en-US" sz="1400" dirty="0"/>
                        <a:t>2/2</a:t>
                      </a:r>
                    </a:p>
                  </a:txBody>
                  <a:tcPr/>
                </a:tc>
                <a:tc>
                  <a:txBody>
                    <a:bodyPr/>
                    <a:lstStyle/>
                    <a:p>
                      <a:r>
                        <a:rPr lang="en-US" sz="1400" dirty="0"/>
                        <a:t>1/1</a:t>
                      </a:r>
                    </a:p>
                  </a:txBody>
                  <a:tcPr/>
                </a:tc>
                <a:tc>
                  <a:txBody>
                    <a:bodyPr/>
                    <a:lstStyle/>
                    <a:p>
                      <a:r>
                        <a:rPr lang="en-US" sz="1400" dirty="0"/>
                        <a:t>8/1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206180075"/>
              </p:ext>
            </p:extLst>
          </p:nvPr>
        </p:nvGraphicFramePr>
        <p:xfrm>
          <a:off x="3655541" y="3749154"/>
          <a:ext cx="2022306" cy="914400"/>
        </p:xfrm>
        <a:graphic>
          <a:graphicData uri="http://schemas.openxmlformats.org/drawingml/2006/table">
            <a:tbl>
              <a:tblPr firstRow="1" bandRow="1">
                <a:tableStyleId>{5C22544A-7EE6-4342-B048-85BDC9FD1C3A}</a:tableStyleId>
              </a:tblPr>
              <a:tblGrid>
                <a:gridCol w="449387">
                  <a:extLst>
                    <a:ext uri="{9D8B030D-6E8A-4147-A177-3AD203B41FA5}">
                      <a16:colId xmlns:a16="http://schemas.microsoft.com/office/drawing/2014/main" val="20000"/>
                    </a:ext>
                  </a:extLst>
                </a:gridCol>
                <a:gridCol w="449387">
                  <a:extLst>
                    <a:ext uri="{9D8B030D-6E8A-4147-A177-3AD203B41FA5}">
                      <a16:colId xmlns:a16="http://schemas.microsoft.com/office/drawing/2014/main" val="20001"/>
                    </a:ext>
                  </a:extLst>
                </a:gridCol>
                <a:gridCol w="449387">
                  <a:extLst>
                    <a:ext uri="{9D8B030D-6E8A-4147-A177-3AD203B41FA5}">
                      <a16:colId xmlns:a16="http://schemas.microsoft.com/office/drawing/2014/main" val="20002"/>
                    </a:ext>
                  </a:extLst>
                </a:gridCol>
                <a:gridCol w="449387">
                  <a:extLst>
                    <a:ext uri="{9D8B030D-6E8A-4147-A177-3AD203B41FA5}">
                      <a16:colId xmlns:a16="http://schemas.microsoft.com/office/drawing/2014/main" val="20003"/>
                    </a:ext>
                  </a:extLst>
                </a:gridCol>
                <a:gridCol w="224758">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32</a:t>
                      </a:r>
                    </a:p>
                  </a:txBody>
                  <a:tcPr/>
                </a:tc>
                <a:tc>
                  <a:txBody>
                    <a:bodyPr/>
                    <a:lstStyle/>
                    <a:p>
                      <a:r>
                        <a:rPr lang="en-US" sz="1400" dirty="0"/>
                        <a:t>2</a:t>
                      </a:r>
                    </a:p>
                  </a:txBody>
                  <a:tcPr/>
                </a:tc>
                <a:tc>
                  <a:txBody>
                    <a:bodyPr/>
                    <a:lstStyle/>
                    <a:p>
                      <a:r>
                        <a:rPr lang="en-US" sz="1400" dirty="0"/>
                        <a:t>4</a:t>
                      </a:r>
                    </a:p>
                  </a:txBody>
                  <a:tcPr/>
                </a:tc>
                <a:tc>
                  <a:txBody>
                    <a:bodyPr/>
                    <a:lstStyle/>
                    <a:p>
                      <a:r>
                        <a:rPr lang="en-US" sz="1400" dirty="0"/>
                        <a:t>10</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3/1</a:t>
                      </a:r>
                    </a:p>
                  </a:txBody>
                  <a:tcPr/>
                </a:tc>
                <a:tc>
                  <a:txBody>
                    <a:bodyPr/>
                    <a:lstStyle/>
                    <a:p>
                      <a:r>
                        <a:rPr lang="en-US" sz="1400" dirty="0"/>
                        <a:t>4/1</a:t>
                      </a:r>
                    </a:p>
                  </a:txBody>
                  <a:tcPr/>
                </a:tc>
                <a:tc>
                  <a:txBody>
                    <a:bodyPr/>
                    <a:lstStyle/>
                    <a:p>
                      <a:r>
                        <a:rPr lang="en-US" sz="1400" dirty="0"/>
                        <a:t>4/2</a:t>
                      </a:r>
                    </a:p>
                  </a:txBody>
                  <a:tcPr/>
                </a:tc>
                <a:tc>
                  <a:txBody>
                    <a:bodyPr/>
                    <a:lstStyle/>
                    <a:p>
                      <a:r>
                        <a:rPr lang="en-US" sz="1400" dirty="0"/>
                        <a:t>2/1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92148279"/>
              </p:ext>
            </p:extLst>
          </p:nvPr>
        </p:nvGraphicFramePr>
        <p:xfrm>
          <a:off x="4648995" y="1714843"/>
          <a:ext cx="2730575" cy="579120"/>
        </p:xfrm>
        <a:graphic>
          <a:graphicData uri="http://schemas.openxmlformats.org/drawingml/2006/table">
            <a:tbl>
              <a:tblPr firstRow="1" bandRow="1">
                <a:tableStyleId>{5C22544A-7EE6-4342-B048-85BDC9FD1C3A}</a:tableStyleId>
              </a:tblPr>
              <a:tblGrid>
                <a:gridCol w="546115">
                  <a:extLst>
                    <a:ext uri="{9D8B030D-6E8A-4147-A177-3AD203B41FA5}">
                      <a16:colId xmlns:a16="http://schemas.microsoft.com/office/drawing/2014/main" val="20000"/>
                    </a:ext>
                  </a:extLst>
                </a:gridCol>
                <a:gridCol w="546115">
                  <a:extLst>
                    <a:ext uri="{9D8B030D-6E8A-4147-A177-3AD203B41FA5}">
                      <a16:colId xmlns:a16="http://schemas.microsoft.com/office/drawing/2014/main" val="20001"/>
                    </a:ext>
                  </a:extLst>
                </a:gridCol>
                <a:gridCol w="546115">
                  <a:extLst>
                    <a:ext uri="{9D8B030D-6E8A-4147-A177-3AD203B41FA5}">
                      <a16:colId xmlns:a16="http://schemas.microsoft.com/office/drawing/2014/main" val="20002"/>
                    </a:ext>
                  </a:extLst>
                </a:gridCol>
                <a:gridCol w="546115">
                  <a:extLst>
                    <a:ext uri="{9D8B030D-6E8A-4147-A177-3AD203B41FA5}">
                      <a16:colId xmlns:a16="http://schemas.microsoft.com/office/drawing/2014/main" val="20003"/>
                    </a:ext>
                  </a:extLst>
                </a:gridCol>
                <a:gridCol w="546115">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דינה</a:t>
                      </a:r>
                      <a:endParaRPr lang="en-US" sz="1200" b="0" dirty="0"/>
                    </a:p>
                  </a:txBody>
                  <a:tcPr/>
                </a:tc>
                <a:tc>
                  <a:txBody>
                    <a:bodyPr/>
                    <a:lstStyle/>
                    <a:p>
                      <a:r>
                        <a:rPr lang="he-IL" sz="1200" b="0" dirty="0"/>
                        <a:t>מירית</a:t>
                      </a:r>
                      <a:endParaRPr lang="en-US" sz="1200" b="0" dirty="0"/>
                    </a:p>
                  </a:txBody>
                  <a:tcPr/>
                </a:tc>
                <a:tc>
                  <a:txBody>
                    <a:bodyPr/>
                    <a:lstStyle/>
                    <a:p>
                      <a:r>
                        <a:rPr lang="he-IL" sz="1200" b="0" dirty="0"/>
                        <a:t>רני</a:t>
                      </a:r>
                      <a:endParaRPr lang="en-US" sz="1200" b="0" dirty="0"/>
                    </a:p>
                  </a:txBody>
                  <a:tcPr/>
                </a:tc>
                <a:tc>
                  <a:txBody>
                    <a:bodyPr/>
                    <a:lstStyle/>
                    <a:p>
                      <a:r>
                        <a:rPr lang="he-IL" sz="1200" b="0" dirty="0"/>
                        <a:t>רני</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28</a:t>
                      </a:r>
                    </a:p>
                  </a:txBody>
                  <a:tcPr/>
                </a:tc>
                <a:tc>
                  <a:txBody>
                    <a:bodyPr/>
                    <a:lstStyle/>
                    <a:p>
                      <a:r>
                        <a:rPr lang="en-US" sz="1400" dirty="0"/>
                        <a:t>10</a:t>
                      </a:r>
                    </a:p>
                  </a:txBody>
                  <a:tcPr/>
                </a:tc>
                <a:tc>
                  <a:txBody>
                    <a:bodyPr/>
                    <a:lstStyle/>
                    <a:p>
                      <a:r>
                        <a:rPr lang="en-US" sz="1400" dirty="0"/>
                        <a:t>14</a:t>
                      </a:r>
                    </a:p>
                  </a:txBody>
                  <a:tcPr/>
                </a:tc>
                <a:tc>
                  <a:txBody>
                    <a:bodyPr/>
                    <a:lstStyle/>
                    <a:p>
                      <a:r>
                        <a:rPr lang="he-IL" sz="1400" dirty="0"/>
                        <a:t>5</a:t>
                      </a:r>
                      <a:endParaRPr lang="en-US" sz="1400" dirty="0"/>
                    </a:p>
                  </a:txBody>
                  <a:tcPr/>
                </a:tc>
                <a:tc>
                  <a:txBody>
                    <a:bodyPr/>
                    <a:lstStyle/>
                    <a:p>
                      <a:r>
                        <a:rPr lang="en-US" sz="1400" dirty="0"/>
                        <a:t>24</a:t>
                      </a:r>
                    </a:p>
                  </a:txBody>
                  <a:tcPr/>
                </a:tc>
                <a:extLst>
                  <a:ext uri="{0D108BD9-81ED-4DB2-BD59-A6C34878D82A}">
                    <a16:rowId xmlns:a16="http://schemas.microsoft.com/office/drawing/2014/main" val="10001"/>
                  </a:ext>
                </a:extLst>
              </a:tr>
            </a:tbl>
          </a:graphicData>
        </a:graphic>
      </p:graphicFrame>
      <p:sp>
        <p:nvSpPr>
          <p:cNvPr id="27" name="TextBox 26"/>
          <p:cNvSpPr txBox="1"/>
          <p:nvPr/>
        </p:nvSpPr>
        <p:spPr>
          <a:xfrm>
            <a:off x="4323200" y="1180936"/>
            <a:ext cx="2252541" cy="369332"/>
          </a:xfrm>
          <a:prstGeom prst="rect">
            <a:avLst/>
          </a:prstGeom>
          <a:noFill/>
        </p:spPr>
        <p:txBody>
          <a:bodyPr wrap="none" rtlCol="0">
            <a:spAutoFit/>
          </a:bodyPr>
          <a:lstStyle/>
          <a:p>
            <a:pPr algn="r" rtl="1"/>
            <a:r>
              <a:rPr lang="he-IL" dirty="0"/>
              <a:t>קובץ הופכי – שם מרצה</a:t>
            </a:r>
            <a:endParaRPr lang="en-US" dirty="0"/>
          </a:p>
        </p:txBody>
      </p:sp>
      <p:cxnSp>
        <p:nvCxnSpPr>
          <p:cNvPr id="28" name="Straight Arrow Connector 27"/>
          <p:cNvCxnSpPr/>
          <p:nvPr/>
        </p:nvCxnSpPr>
        <p:spPr>
          <a:xfrm flipH="1">
            <a:off x="1647173" y="2324443"/>
            <a:ext cx="332933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083485" y="2337051"/>
            <a:ext cx="1393933" cy="14154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55379" y="2337050"/>
            <a:ext cx="272969" cy="25515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020552" y="2311835"/>
            <a:ext cx="3081689" cy="141181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748284" y="1180936"/>
            <a:ext cx="2443298" cy="369332"/>
          </a:xfrm>
          <a:prstGeom prst="rect">
            <a:avLst/>
          </a:prstGeom>
          <a:noFill/>
        </p:spPr>
        <p:txBody>
          <a:bodyPr wrap="none" rtlCol="0">
            <a:spAutoFit/>
          </a:bodyPr>
          <a:lstStyle/>
          <a:p>
            <a:pPr algn="r" rtl="1"/>
            <a:r>
              <a:rPr lang="he-IL" u="sng" dirty="0">
                <a:solidFill>
                  <a:srgbClr val="FF0000"/>
                </a:solidFill>
              </a:rPr>
              <a:t>הוספת רני 5 – גורר פיצול</a:t>
            </a:r>
            <a:endParaRPr lang="en-US" u="sng" dirty="0">
              <a:solidFill>
                <a:srgbClr val="FF0000"/>
              </a:solidFill>
            </a:endParaRPr>
          </a:p>
        </p:txBody>
      </p:sp>
      <p:graphicFrame>
        <p:nvGraphicFramePr>
          <p:cNvPr id="22" name="Table 21"/>
          <p:cNvGraphicFramePr>
            <a:graphicFrameLocks noGrp="1"/>
          </p:cNvGraphicFramePr>
          <p:nvPr>
            <p:extLst>
              <p:ext uri="{D42A27DB-BD31-4B8C-83A1-F6EECF244321}">
                <p14:modId xmlns:p14="http://schemas.microsoft.com/office/powerpoint/2010/main" val="3753937294"/>
              </p:ext>
            </p:extLst>
          </p:nvPr>
        </p:nvGraphicFramePr>
        <p:xfrm>
          <a:off x="7318530" y="3770346"/>
          <a:ext cx="2248399" cy="883920"/>
        </p:xfrm>
        <a:graphic>
          <a:graphicData uri="http://schemas.openxmlformats.org/drawingml/2006/table">
            <a:tbl>
              <a:tblPr firstRow="1" bandRow="1">
                <a:tableStyleId>{5C22544A-7EE6-4342-B048-85BDC9FD1C3A}</a:tableStyleId>
              </a:tblPr>
              <a:tblGrid>
                <a:gridCol w="551126">
                  <a:extLst>
                    <a:ext uri="{9D8B030D-6E8A-4147-A177-3AD203B41FA5}">
                      <a16:colId xmlns:a16="http://schemas.microsoft.com/office/drawing/2014/main" val="20000"/>
                    </a:ext>
                  </a:extLst>
                </a:gridCol>
                <a:gridCol w="551126">
                  <a:extLst>
                    <a:ext uri="{9D8B030D-6E8A-4147-A177-3AD203B41FA5}">
                      <a16:colId xmlns:a16="http://schemas.microsoft.com/office/drawing/2014/main" val="20001"/>
                    </a:ext>
                  </a:extLst>
                </a:gridCol>
                <a:gridCol w="551126">
                  <a:extLst>
                    <a:ext uri="{9D8B030D-6E8A-4147-A177-3AD203B41FA5}">
                      <a16:colId xmlns:a16="http://schemas.microsoft.com/office/drawing/2014/main" val="20002"/>
                    </a:ext>
                  </a:extLst>
                </a:gridCol>
                <a:gridCol w="294396">
                  <a:extLst>
                    <a:ext uri="{9D8B030D-6E8A-4147-A177-3AD203B41FA5}">
                      <a16:colId xmlns:a16="http://schemas.microsoft.com/office/drawing/2014/main" val="20003"/>
                    </a:ext>
                  </a:extLst>
                </a:gridCol>
                <a:gridCol w="300625">
                  <a:extLst>
                    <a:ext uri="{9D8B030D-6E8A-4147-A177-3AD203B41FA5}">
                      <a16:colId xmlns:a16="http://schemas.microsoft.com/office/drawing/2014/main" val="20004"/>
                    </a:ext>
                  </a:extLst>
                </a:gridCol>
              </a:tblGrid>
              <a:tr h="257872">
                <a:tc>
                  <a:txBody>
                    <a:bodyPr/>
                    <a:lstStyle/>
                    <a:p>
                      <a:r>
                        <a:rPr lang="he-IL" sz="1200" b="0" dirty="0"/>
                        <a:t>מירית</a:t>
                      </a:r>
                      <a:endParaRPr lang="en-US" sz="1200" b="0" dirty="0"/>
                    </a:p>
                  </a:txBody>
                  <a:tcPr/>
                </a:tc>
                <a:tc>
                  <a:txBody>
                    <a:bodyPr/>
                    <a:lstStyle/>
                    <a:p>
                      <a:r>
                        <a:rPr lang="he-IL" sz="1200" b="0" dirty="0"/>
                        <a:t>מירית</a:t>
                      </a:r>
                      <a:endParaRPr lang="en-US" sz="1200" b="0" dirty="0"/>
                    </a:p>
                  </a:txBody>
                  <a:tcPr/>
                </a:tc>
                <a:tc>
                  <a:txBody>
                    <a:bodyPr/>
                    <a:lstStyle/>
                    <a:p>
                      <a:r>
                        <a:rPr lang="he-IL" sz="1200" b="0" dirty="0"/>
                        <a:t>רני</a:t>
                      </a:r>
                      <a:endParaRPr lang="en-US" sz="1200" b="0" dirty="0"/>
                    </a:p>
                  </a:txBody>
                  <a:tcPr/>
                </a:tc>
                <a:tc>
                  <a:txBody>
                    <a:bodyPr/>
                    <a:lstStyle/>
                    <a:p>
                      <a:endParaRPr lang="en-US" sz="1200" b="0" dirty="0"/>
                    </a:p>
                  </a:txBody>
                  <a:tcPr/>
                </a:tc>
                <a:tc>
                  <a:txBody>
                    <a:bodyPr/>
                    <a:lstStyle/>
                    <a:p>
                      <a:endParaRPr lang="en-US" sz="1200" b="0" dirty="0"/>
                    </a:p>
                  </a:txBody>
                  <a:tcPr/>
                </a:tc>
                <a:extLst>
                  <a:ext uri="{0D108BD9-81ED-4DB2-BD59-A6C34878D82A}">
                    <a16:rowId xmlns:a16="http://schemas.microsoft.com/office/drawing/2014/main" val="10000"/>
                  </a:ext>
                </a:extLst>
              </a:tr>
              <a:tr h="267415">
                <a:tc>
                  <a:txBody>
                    <a:bodyPr/>
                    <a:lstStyle/>
                    <a:p>
                      <a:r>
                        <a:rPr lang="en-US" sz="1400" dirty="0"/>
                        <a:t>19</a:t>
                      </a:r>
                    </a:p>
                  </a:txBody>
                  <a:tcPr/>
                </a:tc>
                <a:tc>
                  <a:txBody>
                    <a:bodyPr/>
                    <a:lstStyle/>
                    <a:p>
                      <a:r>
                        <a:rPr lang="en-US" sz="1400" dirty="0"/>
                        <a:t>26</a:t>
                      </a:r>
                    </a:p>
                  </a:txBody>
                  <a:tcPr/>
                </a:tc>
                <a:tc>
                  <a:txBody>
                    <a:bodyPr/>
                    <a:lstStyle/>
                    <a:p>
                      <a:r>
                        <a:rPr lang="en-US" sz="1400" dirty="0"/>
                        <a:t>5</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9/1</a:t>
                      </a:r>
                    </a:p>
                  </a:txBody>
                  <a:tcPr/>
                </a:tc>
                <a:tc>
                  <a:txBody>
                    <a:bodyPr/>
                    <a:lstStyle/>
                    <a:p>
                      <a:r>
                        <a:rPr lang="en-US" sz="1400" dirty="0"/>
                        <a:t>8/2</a:t>
                      </a:r>
                    </a:p>
                  </a:txBody>
                  <a:tcPr/>
                </a:tc>
                <a:tc>
                  <a:txBody>
                    <a:bodyPr/>
                    <a:lstStyle/>
                    <a:p>
                      <a:r>
                        <a:rPr lang="en-US" sz="1400" dirty="0"/>
                        <a:t>10/1</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690875804"/>
              </p:ext>
            </p:extLst>
          </p:nvPr>
        </p:nvGraphicFramePr>
        <p:xfrm>
          <a:off x="9908217" y="3764394"/>
          <a:ext cx="1981843" cy="883920"/>
        </p:xfrm>
        <a:graphic>
          <a:graphicData uri="http://schemas.openxmlformats.org/drawingml/2006/table">
            <a:tbl>
              <a:tblPr firstRow="1" bandRow="1">
                <a:tableStyleId>{5C22544A-7EE6-4342-B048-85BDC9FD1C3A}</a:tableStyleId>
              </a:tblPr>
              <a:tblGrid>
                <a:gridCol w="494443">
                  <a:extLst>
                    <a:ext uri="{9D8B030D-6E8A-4147-A177-3AD203B41FA5}">
                      <a16:colId xmlns:a16="http://schemas.microsoft.com/office/drawing/2014/main" val="20000"/>
                    </a:ext>
                  </a:extLst>
                </a:gridCol>
                <a:gridCol w="494443">
                  <a:extLst>
                    <a:ext uri="{9D8B030D-6E8A-4147-A177-3AD203B41FA5}">
                      <a16:colId xmlns:a16="http://schemas.microsoft.com/office/drawing/2014/main" val="20001"/>
                    </a:ext>
                  </a:extLst>
                </a:gridCol>
                <a:gridCol w="494443">
                  <a:extLst>
                    <a:ext uri="{9D8B030D-6E8A-4147-A177-3AD203B41FA5}">
                      <a16:colId xmlns:a16="http://schemas.microsoft.com/office/drawing/2014/main" val="20002"/>
                    </a:ext>
                  </a:extLst>
                </a:gridCol>
                <a:gridCol w="222941">
                  <a:extLst>
                    <a:ext uri="{9D8B030D-6E8A-4147-A177-3AD203B41FA5}">
                      <a16:colId xmlns:a16="http://schemas.microsoft.com/office/drawing/2014/main" val="20003"/>
                    </a:ext>
                  </a:extLst>
                </a:gridCol>
                <a:gridCol w="275573">
                  <a:extLst>
                    <a:ext uri="{9D8B030D-6E8A-4147-A177-3AD203B41FA5}">
                      <a16:colId xmlns:a16="http://schemas.microsoft.com/office/drawing/2014/main" val="20004"/>
                    </a:ext>
                  </a:extLst>
                </a:gridCol>
              </a:tblGrid>
              <a:tr h="267415">
                <a:tc>
                  <a:txBody>
                    <a:bodyPr/>
                    <a:lstStyle/>
                    <a:p>
                      <a:r>
                        <a:rPr lang="he-IL" sz="1200" b="0" dirty="0"/>
                        <a:t>רני</a:t>
                      </a:r>
                      <a:endParaRPr lang="en-US" sz="1200" b="0" dirty="0"/>
                    </a:p>
                  </a:txBody>
                  <a:tcPr/>
                </a:tc>
                <a:tc>
                  <a:txBody>
                    <a:bodyPr/>
                    <a:lstStyle/>
                    <a:p>
                      <a:r>
                        <a:rPr lang="he-IL" sz="1200" b="0" dirty="0"/>
                        <a:t>רני</a:t>
                      </a:r>
                      <a:endParaRPr lang="en-US" sz="1200" b="0" dirty="0"/>
                    </a:p>
                  </a:txBody>
                  <a:tcPr/>
                </a:tc>
                <a:tc>
                  <a:txBody>
                    <a:bodyPr/>
                    <a:lstStyle/>
                    <a:p>
                      <a:r>
                        <a:rPr lang="he-IL" sz="1200" b="0" dirty="0"/>
                        <a:t>רני</a:t>
                      </a:r>
                      <a:endParaRPr lang="en-US" sz="1200" b="0" dirty="0"/>
                    </a:p>
                  </a:txBody>
                  <a:tcPr/>
                </a:tc>
                <a:tc>
                  <a:txBody>
                    <a:bodyPr/>
                    <a:lstStyle/>
                    <a:p>
                      <a:endParaRPr lang="en-US" sz="1200" b="0" dirty="0"/>
                    </a:p>
                  </a:txBody>
                  <a:tcPr/>
                </a:tc>
                <a:tc>
                  <a:txBody>
                    <a:bodyPr/>
                    <a:lstStyle/>
                    <a:p>
                      <a:endParaRPr lang="en-US" sz="1200" b="0" dirty="0"/>
                    </a:p>
                  </a:txBody>
                  <a:tcPr/>
                </a:tc>
                <a:extLst>
                  <a:ext uri="{0D108BD9-81ED-4DB2-BD59-A6C34878D82A}">
                    <a16:rowId xmlns:a16="http://schemas.microsoft.com/office/drawing/2014/main" val="10000"/>
                  </a:ext>
                </a:extLst>
              </a:tr>
              <a:tr h="267415">
                <a:tc>
                  <a:txBody>
                    <a:bodyPr/>
                    <a:lstStyle/>
                    <a:p>
                      <a:r>
                        <a:rPr lang="en-US" sz="1400" dirty="0"/>
                        <a:t>12</a:t>
                      </a:r>
                    </a:p>
                  </a:txBody>
                  <a:tcPr/>
                </a:tc>
                <a:tc>
                  <a:txBody>
                    <a:bodyPr/>
                    <a:lstStyle/>
                    <a:p>
                      <a:r>
                        <a:rPr lang="en-US" sz="1400" dirty="0"/>
                        <a:t>16</a:t>
                      </a:r>
                    </a:p>
                  </a:txBody>
                  <a:tcPr/>
                </a:tc>
                <a:tc>
                  <a:txBody>
                    <a:bodyPr/>
                    <a:lstStyle/>
                    <a:p>
                      <a:r>
                        <a:rPr lang="en-US" sz="1400" dirty="0"/>
                        <a:t>24</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0">
                <a:tc>
                  <a:txBody>
                    <a:bodyPr/>
                    <a:lstStyle/>
                    <a:p>
                      <a:r>
                        <a:rPr lang="en-US" sz="1400" dirty="0"/>
                        <a:t>7/2</a:t>
                      </a:r>
                    </a:p>
                  </a:txBody>
                  <a:tcPr/>
                </a:tc>
                <a:tc>
                  <a:txBody>
                    <a:bodyPr/>
                    <a:lstStyle/>
                    <a:p>
                      <a:r>
                        <a:rPr lang="en-US" sz="1400" dirty="0"/>
                        <a:t>1/2</a:t>
                      </a:r>
                    </a:p>
                  </a:txBody>
                  <a:tcPr/>
                </a:tc>
                <a:tc>
                  <a:txBody>
                    <a:bodyPr/>
                    <a:lstStyle/>
                    <a:p>
                      <a:r>
                        <a:rPr lang="en-US" sz="1400" dirty="0"/>
                        <a:t>7/1</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cxnSp>
        <p:nvCxnSpPr>
          <p:cNvPr id="25" name="Straight Arrow Connector 24"/>
          <p:cNvCxnSpPr/>
          <p:nvPr/>
        </p:nvCxnSpPr>
        <p:spPr>
          <a:xfrm>
            <a:off x="6548996" y="2324443"/>
            <a:ext cx="1018178" cy="142471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742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sp>
        <p:nvSpPr>
          <p:cNvPr id="19" name="TextBox 18"/>
          <p:cNvSpPr txBox="1"/>
          <p:nvPr/>
        </p:nvSpPr>
        <p:spPr>
          <a:xfrm>
            <a:off x="84069" y="1010138"/>
            <a:ext cx="1064714" cy="461665"/>
          </a:xfrm>
          <a:prstGeom prst="rect">
            <a:avLst/>
          </a:prstGeom>
          <a:noFill/>
        </p:spPr>
        <p:txBody>
          <a:bodyPr wrap="none" rtlCol="0">
            <a:spAutoFit/>
          </a:bodyPr>
          <a:lstStyle/>
          <a:p>
            <a:pPr algn="ctr" rtl="1"/>
            <a:r>
              <a:rPr lang="he-IL" sz="1200" dirty="0"/>
              <a:t>קובץ הופכי יום</a:t>
            </a:r>
          </a:p>
          <a:p>
            <a:pPr algn="ctr" rtl="1"/>
            <a:r>
              <a:rPr lang="he-IL" sz="1200" dirty="0"/>
              <a:t>בצורה טבלאית</a:t>
            </a:r>
            <a:endParaRPr lang="en-US" sz="1200" dirty="0"/>
          </a:p>
        </p:txBody>
      </p:sp>
      <p:graphicFrame>
        <p:nvGraphicFramePr>
          <p:cNvPr id="13" name="Table 12"/>
          <p:cNvGraphicFramePr>
            <a:graphicFrameLocks noGrp="1"/>
          </p:cNvGraphicFramePr>
          <p:nvPr>
            <p:extLst>
              <p:ext uri="{D42A27DB-BD31-4B8C-83A1-F6EECF244321}">
                <p14:modId xmlns:p14="http://schemas.microsoft.com/office/powerpoint/2010/main" val="4201742207"/>
              </p:ext>
            </p:extLst>
          </p:nvPr>
        </p:nvGraphicFramePr>
        <p:xfrm>
          <a:off x="6569999" y="3651369"/>
          <a:ext cx="2574000" cy="914400"/>
        </p:xfrm>
        <a:graphic>
          <a:graphicData uri="http://schemas.openxmlformats.org/drawingml/2006/table">
            <a:tbl>
              <a:tblPr firstRow="1" bandRow="1">
                <a:tableStyleId>{5C22544A-7EE6-4342-B048-85BDC9FD1C3A}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379440">
                  <a:extLst>
                    <a:ext uri="{9D8B030D-6E8A-4147-A177-3AD203B41FA5}">
                      <a16:colId xmlns:a16="http://schemas.microsoft.com/office/drawing/2014/main" val="20004"/>
                    </a:ext>
                  </a:extLst>
                </a:gridCol>
              </a:tblGrid>
              <a:tr h="267415">
                <a:tc>
                  <a:txBody>
                    <a:bodyPr/>
                    <a:lstStyle/>
                    <a:p>
                      <a:r>
                        <a:rPr lang="he-IL" sz="1200" b="0" dirty="0"/>
                        <a:t>ג</a:t>
                      </a:r>
                      <a:endParaRPr lang="en-US" sz="1200" b="0" dirty="0"/>
                    </a:p>
                  </a:txBody>
                  <a:tcPr/>
                </a:tc>
                <a:tc>
                  <a:txBody>
                    <a:bodyPr/>
                    <a:lstStyle/>
                    <a:p>
                      <a:r>
                        <a:rPr lang="he-IL" sz="1200" b="0" dirty="0"/>
                        <a:t>ג</a:t>
                      </a:r>
                      <a:endParaRPr lang="en-US" sz="1200" b="0" dirty="0"/>
                    </a:p>
                  </a:txBody>
                  <a:tcPr/>
                </a:tc>
                <a:tc>
                  <a:txBody>
                    <a:bodyPr/>
                    <a:lstStyle/>
                    <a:p>
                      <a:r>
                        <a:rPr lang="he-IL" sz="1200" b="0" dirty="0"/>
                        <a:t>ג</a:t>
                      </a:r>
                      <a:endParaRPr lang="en-US" sz="1200" b="0" dirty="0"/>
                    </a:p>
                  </a:txBody>
                  <a:tcPr/>
                </a:tc>
                <a:tc>
                  <a:txBody>
                    <a:bodyPr/>
                    <a:lstStyle/>
                    <a:p>
                      <a:r>
                        <a:rPr lang="he-IL" sz="1200" b="0" dirty="0"/>
                        <a:t>ג</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4</a:t>
                      </a:r>
                    </a:p>
                  </a:txBody>
                  <a:tcPr/>
                </a:tc>
                <a:tc>
                  <a:txBody>
                    <a:bodyPr/>
                    <a:lstStyle/>
                    <a:p>
                      <a:r>
                        <a:rPr lang="en-US" sz="1400" dirty="0"/>
                        <a:t>10</a:t>
                      </a:r>
                    </a:p>
                  </a:txBody>
                  <a:tcPr/>
                </a:tc>
                <a:tc>
                  <a:txBody>
                    <a:bodyPr/>
                    <a:lstStyle/>
                    <a:p>
                      <a:r>
                        <a:rPr lang="en-US" sz="1400" dirty="0"/>
                        <a:t>12</a:t>
                      </a:r>
                    </a:p>
                  </a:txBody>
                  <a:tcPr/>
                </a:tc>
                <a:tc>
                  <a:txBody>
                    <a:bodyPr/>
                    <a:lstStyle/>
                    <a:p>
                      <a:r>
                        <a:rPr lang="en-US" sz="1400" dirty="0"/>
                        <a:t>16</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4/2</a:t>
                      </a:r>
                    </a:p>
                  </a:txBody>
                  <a:tcPr/>
                </a:tc>
                <a:tc>
                  <a:txBody>
                    <a:bodyPr/>
                    <a:lstStyle/>
                    <a:p>
                      <a:r>
                        <a:rPr lang="en-US" sz="1400" dirty="0"/>
                        <a:t>2/1</a:t>
                      </a:r>
                    </a:p>
                  </a:txBody>
                  <a:tcPr/>
                </a:tc>
                <a:tc>
                  <a:txBody>
                    <a:bodyPr/>
                    <a:lstStyle/>
                    <a:p>
                      <a:r>
                        <a:rPr lang="en-US" sz="1400" dirty="0"/>
                        <a:t>7/2</a:t>
                      </a:r>
                    </a:p>
                  </a:txBody>
                  <a:tcPr/>
                </a:tc>
                <a:tc>
                  <a:txBody>
                    <a:bodyPr/>
                    <a:lstStyle/>
                    <a:p>
                      <a:r>
                        <a:rPr lang="en-US" sz="1400" dirty="0"/>
                        <a:t>1/2</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508770769"/>
              </p:ext>
            </p:extLst>
          </p:nvPr>
        </p:nvGraphicFramePr>
        <p:xfrm>
          <a:off x="1340383" y="3695619"/>
          <a:ext cx="2329745" cy="914400"/>
        </p:xfrm>
        <a:graphic>
          <a:graphicData uri="http://schemas.openxmlformats.org/drawingml/2006/table">
            <a:tbl>
              <a:tblPr firstRow="1" bandRow="1">
                <a:tableStyleId>{5C22544A-7EE6-4342-B048-85BDC9FD1C3A}</a:tableStyleId>
              </a:tblPr>
              <a:tblGrid>
                <a:gridCol w="465949">
                  <a:extLst>
                    <a:ext uri="{9D8B030D-6E8A-4147-A177-3AD203B41FA5}">
                      <a16:colId xmlns:a16="http://schemas.microsoft.com/office/drawing/2014/main" val="20000"/>
                    </a:ext>
                  </a:extLst>
                </a:gridCol>
                <a:gridCol w="465949">
                  <a:extLst>
                    <a:ext uri="{9D8B030D-6E8A-4147-A177-3AD203B41FA5}">
                      <a16:colId xmlns:a16="http://schemas.microsoft.com/office/drawing/2014/main" val="20001"/>
                    </a:ext>
                  </a:extLst>
                </a:gridCol>
                <a:gridCol w="465949">
                  <a:extLst>
                    <a:ext uri="{9D8B030D-6E8A-4147-A177-3AD203B41FA5}">
                      <a16:colId xmlns:a16="http://schemas.microsoft.com/office/drawing/2014/main" val="20002"/>
                    </a:ext>
                  </a:extLst>
                </a:gridCol>
                <a:gridCol w="465949">
                  <a:extLst>
                    <a:ext uri="{9D8B030D-6E8A-4147-A177-3AD203B41FA5}">
                      <a16:colId xmlns:a16="http://schemas.microsoft.com/office/drawing/2014/main" val="20003"/>
                    </a:ext>
                  </a:extLst>
                </a:gridCol>
                <a:gridCol w="465949">
                  <a:extLst>
                    <a:ext uri="{9D8B030D-6E8A-4147-A177-3AD203B41FA5}">
                      <a16:colId xmlns:a16="http://schemas.microsoft.com/office/drawing/2014/main" val="20004"/>
                    </a:ext>
                  </a:extLst>
                </a:gridCol>
              </a:tblGrid>
              <a:tr h="267415">
                <a:tc>
                  <a:txBody>
                    <a:bodyPr/>
                    <a:lstStyle/>
                    <a:p>
                      <a:r>
                        <a:rPr lang="he-IL" sz="1200" b="0" dirty="0"/>
                        <a:t>א</a:t>
                      </a:r>
                      <a:endParaRPr lang="en-US" sz="1200" b="0" dirty="0"/>
                    </a:p>
                  </a:txBody>
                  <a:tcPr/>
                </a:tc>
                <a:tc>
                  <a:txBody>
                    <a:bodyPr/>
                    <a:lstStyle/>
                    <a:p>
                      <a:r>
                        <a:rPr lang="he-IL" sz="1200" b="0" dirty="0"/>
                        <a:t>א</a:t>
                      </a:r>
                      <a:endParaRPr lang="en-US" sz="1200" b="0" dirty="0"/>
                    </a:p>
                  </a:txBody>
                  <a:tcPr/>
                </a:tc>
                <a:tc>
                  <a:txBody>
                    <a:bodyPr/>
                    <a:lstStyle/>
                    <a:p>
                      <a:r>
                        <a:rPr lang="he-IL" sz="1200" b="0" dirty="0"/>
                        <a:t>א</a:t>
                      </a:r>
                      <a:endParaRPr lang="en-US" sz="1200" b="0" dirty="0"/>
                    </a:p>
                  </a:txBody>
                  <a:tcPr/>
                </a:tc>
                <a:tc>
                  <a:txBody>
                    <a:bodyPr/>
                    <a:lstStyle/>
                    <a:p>
                      <a:r>
                        <a:rPr lang="he-IL" sz="1200" b="0" dirty="0"/>
                        <a:t>ב</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2</a:t>
                      </a:r>
                    </a:p>
                  </a:txBody>
                  <a:tcPr/>
                </a:tc>
                <a:tc>
                  <a:txBody>
                    <a:bodyPr/>
                    <a:lstStyle/>
                    <a:p>
                      <a:r>
                        <a:rPr lang="en-US" sz="1400" dirty="0"/>
                        <a:t>14</a:t>
                      </a:r>
                    </a:p>
                  </a:txBody>
                  <a:tcPr/>
                </a:tc>
                <a:tc>
                  <a:txBody>
                    <a:bodyPr/>
                    <a:lstStyle/>
                    <a:p>
                      <a:r>
                        <a:rPr lang="en-US" sz="1400" dirty="0"/>
                        <a:t>24</a:t>
                      </a:r>
                    </a:p>
                  </a:txBody>
                  <a:tcPr/>
                </a:tc>
                <a:tc>
                  <a:txBody>
                    <a:bodyPr/>
                    <a:lstStyle/>
                    <a:p>
                      <a:r>
                        <a:rPr lang="en-US" sz="1400" dirty="0"/>
                        <a:t>8</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4/1</a:t>
                      </a:r>
                    </a:p>
                  </a:txBody>
                  <a:tcPr/>
                </a:tc>
                <a:tc>
                  <a:txBody>
                    <a:bodyPr/>
                    <a:lstStyle/>
                    <a:p>
                      <a:r>
                        <a:rPr lang="en-US" sz="1400" dirty="0"/>
                        <a:t>6/2</a:t>
                      </a:r>
                    </a:p>
                  </a:txBody>
                  <a:tcPr/>
                </a:tc>
                <a:tc>
                  <a:txBody>
                    <a:bodyPr/>
                    <a:lstStyle/>
                    <a:p>
                      <a:r>
                        <a:rPr lang="en-US" sz="1400" dirty="0"/>
                        <a:t>7/1</a:t>
                      </a:r>
                    </a:p>
                  </a:txBody>
                  <a:tcPr/>
                </a:tc>
                <a:tc>
                  <a:txBody>
                    <a:bodyPr/>
                    <a:lstStyle/>
                    <a:p>
                      <a:r>
                        <a:rPr lang="en-US" sz="1400" dirty="0"/>
                        <a:t>5/1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17872793"/>
              </p:ext>
            </p:extLst>
          </p:nvPr>
        </p:nvGraphicFramePr>
        <p:xfrm>
          <a:off x="3958324" y="3651369"/>
          <a:ext cx="2323479" cy="914400"/>
        </p:xfrm>
        <a:graphic>
          <a:graphicData uri="http://schemas.openxmlformats.org/drawingml/2006/table">
            <a:tbl>
              <a:tblPr firstRow="1" bandRow="1">
                <a:tableStyleId>{5C22544A-7EE6-4342-B048-85BDC9FD1C3A}</a:tableStyleId>
              </a:tblPr>
              <a:tblGrid>
                <a:gridCol w="477222">
                  <a:extLst>
                    <a:ext uri="{9D8B030D-6E8A-4147-A177-3AD203B41FA5}">
                      <a16:colId xmlns:a16="http://schemas.microsoft.com/office/drawing/2014/main" val="20000"/>
                    </a:ext>
                  </a:extLst>
                </a:gridCol>
                <a:gridCol w="477222">
                  <a:extLst>
                    <a:ext uri="{9D8B030D-6E8A-4147-A177-3AD203B41FA5}">
                      <a16:colId xmlns:a16="http://schemas.microsoft.com/office/drawing/2014/main" val="20001"/>
                    </a:ext>
                  </a:extLst>
                </a:gridCol>
                <a:gridCol w="477222">
                  <a:extLst>
                    <a:ext uri="{9D8B030D-6E8A-4147-A177-3AD203B41FA5}">
                      <a16:colId xmlns:a16="http://schemas.microsoft.com/office/drawing/2014/main" val="20002"/>
                    </a:ext>
                  </a:extLst>
                </a:gridCol>
                <a:gridCol w="477222">
                  <a:extLst>
                    <a:ext uri="{9D8B030D-6E8A-4147-A177-3AD203B41FA5}">
                      <a16:colId xmlns:a16="http://schemas.microsoft.com/office/drawing/2014/main" val="20003"/>
                    </a:ext>
                  </a:extLst>
                </a:gridCol>
                <a:gridCol w="414591">
                  <a:extLst>
                    <a:ext uri="{9D8B030D-6E8A-4147-A177-3AD203B41FA5}">
                      <a16:colId xmlns:a16="http://schemas.microsoft.com/office/drawing/2014/main" val="20004"/>
                    </a:ext>
                  </a:extLst>
                </a:gridCol>
              </a:tblGrid>
              <a:tr h="267415">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18</a:t>
                      </a:r>
                    </a:p>
                  </a:txBody>
                  <a:tcPr/>
                </a:tc>
                <a:tc>
                  <a:txBody>
                    <a:bodyPr/>
                    <a:lstStyle/>
                    <a:p>
                      <a:r>
                        <a:rPr lang="en-US" sz="1400"/>
                        <a:t>22</a:t>
                      </a:r>
                      <a:endParaRPr lang="en-US" sz="1400" dirty="0"/>
                    </a:p>
                  </a:txBody>
                  <a:tcPr/>
                </a:tc>
                <a:tc>
                  <a:txBody>
                    <a:bodyPr/>
                    <a:lstStyle/>
                    <a:p>
                      <a:r>
                        <a:rPr lang="en-US" sz="1400" dirty="0"/>
                        <a:t>26</a:t>
                      </a:r>
                    </a:p>
                  </a:txBody>
                  <a:tcPr/>
                </a:tc>
                <a:tc>
                  <a:txBody>
                    <a:bodyPr/>
                    <a:lstStyle/>
                    <a:p>
                      <a:r>
                        <a:rPr lang="en-US" sz="1400" dirty="0"/>
                        <a:t>30</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6/1</a:t>
                      </a:r>
                    </a:p>
                  </a:txBody>
                  <a:tcPr/>
                </a:tc>
                <a:tc>
                  <a:txBody>
                    <a:bodyPr/>
                    <a:lstStyle/>
                    <a:p>
                      <a:r>
                        <a:rPr lang="en-US" sz="1400" dirty="0"/>
                        <a:t>1/1</a:t>
                      </a:r>
                    </a:p>
                  </a:txBody>
                  <a:tcPr/>
                </a:tc>
                <a:tc>
                  <a:txBody>
                    <a:bodyPr/>
                    <a:lstStyle/>
                    <a:p>
                      <a:r>
                        <a:rPr lang="en-US" sz="1400" dirty="0"/>
                        <a:t>8/2</a:t>
                      </a:r>
                    </a:p>
                  </a:txBody>
                  <a:tcPr/>
                </a:tc>
                <a:tc>
                  <a:txBody>
                    <a:bodyPr/>
                    <a:lstStyle/>
                    <a:p>
                      <a:r>
                        <a:rPr lang="en-US" sz="1400" dirty="0"/>
                        <a:t>5/2</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668123089"/>
              </p:ext>
            </p:extLst>
          </p:nvPr>
        </p:nvGraphicFramePr>
        <p:xfrm>
          <a:off x="9429238" y="3651369"/>
          <a:ext cx="2530162" cy="914400"/>
        </p:xfrm>
        <a:graphic>
          <a:graphicData uri="http://schemas.openxmlformats.org/drawingml/2006/table">
            <a:tbl>
              <a:tblPr firstRow="1" bandRow="1">
                <a:tableStyleId>{5C22544A-7EE6-4342-B048-85BDC9FD1C3A}</a:tableStyleId>
              </a:tblPr>
              <a:tblGrid>
                <a:gridCol w="551126">
                  <a:extLst>
                    <a:ext uri="{9D8B030D-6E8A-4147-A177-3AD203B41FA5}">
                      <a16:colId xmlns:a16="http://schemas.microsoft.com/office/drawing/2014/main" val="20000"/>
                    </a:ext>
                  </a:extLst>
                </a:gridCol>
                <a:gridCol w="551126">
                  <a:extLst>
                    <a:ext uri="{9D8B030D-6E8A-4147-A177-3AD203B41FA5}">
                      <a16:colId xmlns:a16="http://schemas.microsoft.com/office/drawing/2014/main" val="20001"/>
                    </a:ext>
                  </a:extLst>
                </a:gridCol>
                <a:gridCol w="551126">
                  <a:extLst>
                    <a:ext uri="{9D8B030D-6E8A-4147-A177-3AD203B41FA5}">
                      <a16:colId xmlns:a16="http://schemas.microsoft.com/office/drawing/2014/main" val="20002"/>
                    </a:ext>
                  </a:extLst>
                </a:gridCol>
                <a:gridCol w="551126">
                  <a:extLst>
                    <a:ext uri="{9D8B030D-6E8A-4147-A177-3AD203B41FA5}">
                      <a16:colId xmlns:a16="http://schemas.microsoft.com/office/drawing/2014/main" val="20003"/>
                    </a:ext>
                  </a:extLst>
                </a:gridCol>
                <a:gridCol w="325658">
                  <a:extLst>
                    <a:ext uri="{9D8B030D-6E8A-4147-A177-3AD203B41FA5}">
                      <a16:colId xmlns:a16="http://schemas.microsoft.com/office/drawing/2014/main" val="20004"/>
                    </a:ext>
                  </a:extLst>
                </a:gridCol>
              </a:tblGrid>
              <a:tr h="267415">
                <a:tc>
                  <a:txBody>
                    <a:bodyPr/>
                    <a:lstStyle/>
                    <a:p>
                      <a:r>
                        <a:rPr lang="he-IL" sz="1200" b="0" dirty="0"/>
                        <a:t>ג</a:t>
                      </a:r>
                      <a:endParaRPr lang="en-US" sz="1200" b="0" dirty="0"/>
                    </a:p>
                  </a:txBody>
                  <a:tcPr/>
                </a:tc>
                <a:tc>
                  <a:txBody>
                    <a:bodyPr/>
                    <a:lstStyle/>
                    <a:p>
                      <a:r>
                        <a:rPr lang="he-IL" sz="1200" b="0" dirty="0"/>
                        <a:t>ד</a:t>
                      </a:r>
                      <a:endParaRPr lang="en-US" sz="1200" b="0" dirty="0"/>
                    </a:p>
                  </a:txBody>
                  <a:tcPr/>
                </a:tc>
                <a:tc>
                  <a:txBody>
                    <a:bodyPr/>
                    <a:lstStyle/>
                    <a:p>
                      <a:r>
                        <a:rPr lang="he-IL" sz="1200" b="0" dirty="0"/>
                        <a:t>ד</a:t>
                      </a:r>
                      <a:endParaRPr lang="en-US" sz="1200" b="0" dirty="0"/>
                    </a:p>
                  </a:txBody>
                  <a:tcPr/>
                </a:tc>
                <a:tc>
                  <a:txBody>
                    <a:bodyPr/>
                    <a:lstStyle/>
                    <a:p>
                      <a:r>
                        <a:rPr lang="he-IL" sz="1200" b="0" dirty="0"/>
                        <a:t>ה</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32</a:t>
                      </a:r>
                    </a:p>
                  </a:txBody>
                  <a:tcPr/>
                </a:tc>
                <a:tc>
                  <a:txBody>
                    <a:bodyPr/>
                    <a:lstStyle/>
                    <a:p>
                      <a:r>
                        <a:rPr lang="en-US" sz="1400" dirty="0"/>
                        <a:t>6</a:t>
                      </a:r>
                    </a:p>
                  </a:txBody>
                  <a:tcPr/>
                </a:tc>
                <a:tc>
                  <a:txBody>
                    <a:bodyPr/>
                    <a:lstStyle/>
                    <a:p>
                      <a:r>
                        <a:rPr lang="en-US" sz="1400" dirty="0"/>
                        <a:t>20</a:t>
                      </a:r>
                    </a:p>
                  </a:txBody>
                  <a:tcPr/>
                </a:tc>
                <a:tc>
                  <a:txBody>
                    <a:bodyPr/>
                    <a:lstStyle/>
                    <a:p>
                      <a:r>
                        <a:rPr lang="en-US" sz="1400" dirty="0"/>
                        <a:t>28</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3/1</a:t>
                      </a:r>
                    </a:p>
                  </a:txBody>
                  <a:tcPr/>
                </a:tc>
                <a:tc>
                  <a:txBody>
                    <a:bodyPr/>
                    <a:lstStyle/>
                    <a:p>
                      <a:r>
                        <a:rPr lang="en-US" sz="1400" dirty="0"/>
                        <a:t>3/2</a:t>
                      </a:r>
                    </a:p>
                  </a:txBody>
                  <a:tcPr/>
                </a:tc>
                <a:tc>
                  <a:txBody>
                    <a:bodyPr/>
                    <a:lstStyle/>
                    <a:p>
                      <a:r>
                        <a:rPr lang="en-US" sz="1400" dirty="0"/>
                        <a:t>2/2</a:t>
                      </a:r>
                    </a:p>
                  </a:txBody>
                  <a:tcPr/>
                </a:tc>
                <a:tc>
                  <a:txBody>
                    <a:bodyPr/>
                    <a:lstStyle/>
                    <a:p>
                      <a:r>
                        <a:rPr lang="en-US" sz="1400" dirty="0"/>
                        <a:t>8/1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996726503"/>
              </p:ext>
            </p:extLst>
          </p:nvPr>
        </p:nvGraphicFramePr>
        <p:xfrm>
          <a:off x="4648995" y="1626346"/>
          <a:ext cx="2730575" cy="609600"/>
        </p:xfrm>
        <a:graphic>
          <a:graphicData uri="http://schemas.openxmlformats.org/drawingml/2006/table">
            <a:tbl>
              <a:tblPr firstRow="1" bandRow="1">
                <a:tableStyleId>{5C22544A-7EE6-4342-B048-85BDC9FD1C3A}</a:tableStyleId>
              </a:tblPr>
              <a:tblGrid>
                <a:gridCol w="546115">
                  <a:extLst>
                    <a:ext uri="{9D8B030D-6E8A-4147-A177-3AD203B41FA5}">
                      <a16:colId xmlns:a16="http://schemas.microsoft.com/office/drawing/2014/main" val="20000"/>
                    </a:ext>
                  </a:extLst>
                </a:gridCol>
                <a:gridCol w="546115">
                  <a:extLst>
                    <a:ext uri="{9D8B030D-6E8A-4147-A177-3AD203B41FA5}">
                      <a16:colId xmlns:a16="http://schemas.microsoft.com/office/drawing/2014/main" val="20001"/>
                    </a:ext>
                  </a:extLst>
                </a:gridCol>
                <a:gridCol w="546115">
                  <a:extLst>
                    <a:ext uri="{9D8B030D-6E8A-4147-A177-3AD203B41FA5}">
                      <a16:colId xmlns:a16="http://schemas.microsoft.com/office/drawing/2014/main" val="20002"/>
                    </a:ext>
                  </a:extLst>
                </a:gridCol>
                <a:gridCol w="546115">
                  <a:extLst>
                    <a:ext uri="{9D8B030D-6E8A-4147-A177-3AD203B41FA5}">
                      <a16:colId xmlns:a16="http://schemas.microsoft.com/office/drawing/2014/main" val="20003"/>
                    </a:ext>
                  </a:extLst>
                </a:gridCol>
                <a:gridCol w="546115">
                  <a:extLst>
                    <a:ext uri="{9D8B030D-6E8A-4147-A177-3AD203B41FA5}">
                      <a16:colId xmlns:a16="http://schemas.microsoft.com/office/drawing/2014/main" val="20004"/>
                    </a:ext>
                  </a:extLst>
                </a:gridCol>
              </a:tblGrid>
              <a:tr h="267415">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r>
                        <a:rPr lang="he-IL" sz="1200" b="0" dirty="0"/>
                        <a:t>ג</a:t>
                      </a:r>
                      <a:endParaRPr lang="en-US" sz="1200" b="0" dirty="0"/>
                    </a:p>
                  </a:txBody>
                  <a:tcPr/>
                </a:tc>
                <a:tc>
                  <a:txBody>
                    <a:bodyPr/>
                    <a:lstStyle/>
                    <a:p>
                      <a:r>
                        <a:rPr lang="he-IL" sz="1200" b="0" dirty="0"/>
                        <a:t>ה</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he-IL" sz="1400" dirty="0"/>
                        <a:t>8</a:t>
                      </a:r>
                      <a:endParaRPr lang="en-US" sz="1400" dirty="0"/>
                    </a:p>
                  </a:txBody>
                  <a:tcPr/>
                </a:tc>
                <a:tc>
                  <a:txBody>
                    <a:bodyPr/>
                    <a:lstStyle/>
                    <a:p>
                      <a:r>
                        <a:rPr lang="he-IL" sz="1400" dirty="0"/>
                        <a:t>30</a:t>
                      </a:r>
                      <a:endParaRPr lang="en-US" sz="1400" dirty="0"/>
                    </a:p>
                  </a:txBody>
                  <a:tcPr/>
                </a:tc>
                <a:tc>
                  <a:txBody>
                    <a:bodyPr/>
                    <a:lstStyle/>
                    <a:p>
                      <a:r>
                        <a:rPr lang="he-IL" sz="1400" dirty="0"/>
                        <a:t>16</a:t>
                      </a:r>
                      <a:endParaRPr lang="en-US" sz="1400" dirty="0"/>
                    </a:p>
                  </a:txBody>
                  <a:tcPr/>
                </a:tc>
                <a:tc>
                  <a:txBody>
                    <a:bodyPr/>
                    <a:lstStyle/>
                    <a:p>
                      <a:r>
                        <a:rPr lang="he-IL" sz="1400" dirty="0"/>
                        <a:t>28</a:t>
                      </a:r>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sp>
        <p:nvSpPr>
          <p:cNvPr id="24" name="TextBox 23"/>
          <p:cNvSpPr txBox="1"/>
          <p:nvPr/>
        </p:nvSpPr>
        <p:spPr>
          <a:xfrm>
            <a:off x="1997901" y="4893332"/>
            <a:ext cx="5047989" cy="369332"/>
          </a:xfrm>
          <a:prstGeom prst="rect">
            <a:avLst/>
          </a:prstGeom>
          <a:noFill/>
        </p:spPr>
        <p:txBody>
          <a:bodyPr wrap="square" rtlCol="0">
            <a:spAutoFit/>
          </a:bodyPr>
          <a:lstStyle/>
          <a:p>
            <a:pPr algn="r" rtl="1"/>
            <a:r>
              <a:rPr lang="he-IL" dirty="0">
                <a:solidFill>
                  <a:srgbClr val="FF0000"/>
                </a:solidFill>
              </a:rPr>
              <a:t>מיון משני לפי מפתח ראשי. נכלול מצביע לקובץ הנתונים</a:t>
            </a:r>
            <a:endParaRPr lang="en-US" dirty="0">
              <a:solidFill>
                <a:srgbClr val="FF0000"/>
              </a:solidFill>
            </a:endParaRPr>
          </a:p>
        </p:txBody>
      </p:sp>
      <p:cxnSp>
        <p:nvCxnSpPr>
          <p:cNvPr id="25" name="Straight Arrow Connector 24"/>
          <p:cNvCxnSpPr/>
          <p:nvPr/>
        </p:nvCxnSpPr>
        <p:spPr>
          <a:xfrm flipH="1" flipV="1">
            <a:off x="4321480" y="4547557"/>
            <a:ext cx="655031" cy="43426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938753" y="1003956"/>
            <a:ext cx="1636988" cy="369332"/>
          </a:xfrm>
          <a:prstGeom prst="rect">
            <a:avLst/>
          </a:prstGeom>
          <a:noFill/>
        </p:spPr>
        <p:txBody>
          <a:bodyPr wrap="none" rtlCol="0">
            <a:spAutoFit/>
          </a:bodyPr>
          <a:lstStyle/>
          <a:p>
            <a:pPr algn="r" rtl="1"/>
            <a:r>
              <a:rPr lang="he-IL" dirty="0"/>
              <a:t>קובץ הופכי – יום</a:t>
            </a:r>
            <a:endParaRPr lang="en-US" dirty="0"/>
          </a:p>
        </p:txBody>
      </p:sp>
      <p:cxnSp>
        <p:nvCxnSpPr>
          <p:cNvPr id="28" name="Straight Arrow Connector 27"/>
          <p:cNvCxnSpPr/>
          <p:nvPr/>
        </p:nvCxnSpPr>
        <p:spPr>
          <a:xfrm flipH="1">
            <a:off x="1647173" y="2235946"/>
            <a:ext cx="332933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171034" y="2248554"/>
            <a:ext cx="1306383" cy="139020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55379" y="2248553"/>
            <a:ext cx="87756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502001" y="2248552"/>
            <a:ext cx="3208602" cy="139020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2886759446"/>
              </p:ext>
            </p:extLst>
          </p:nvPr>
        </p:nvGraphicFramePr>
        <p:xfrm>
          <a:off x="86585" y="1550268"/>
          <a:ext cx="1059684" cy="4886029"/>
        </p:xfrm>
        <a:graphic>
          <a:graphicData uri="http://schemas.openxmlformats.org/drawingml/2006/table">
            <a:tbl>
              <a:tblPr firstRow="1" firstCol="1" lastRow="1" lastCol="1" bandRow="1" bandCol="1">
                <a:tableStyleId>{5940675A-B579-460E-94D1-54222C63F5DA}</a:tableStyleId>
              </a:tblPr>
              <a:tblGrid>
                <a:gridCol w="529842">
                  <a:extLst>
                    <a:ext uri="{9D8B030D-6E8A-4147-A177-3AD203B41FA5}">
                      <a16:colId xmlns:a16="http://schemas.microsoft.com/office/drawing/2014/main" val="20000"/>
                    </a:ext>
                  </a:extLst>
                </a:gridCol>
                <a:gridCol w="529842">
                  <a:extLst>
                    <a:ext uri="{9D8B030D-6E8A-4147-A177-3AD203B41FA5}">
                      <a16:colId xmlns:a16="http://schemas.microsoft.com/office/drawing/2014/main" val="20001"/>
                    </a:ext>
                  </a:extLst>
                </a:gridCol>
              </a:tblGrid>
              <a:tr h="721821">
                <a:tc>
                  <a:txBody>
                    <a:bodyPr/>
                    <a:lstStyle/>
                    <a:p>
                      <a:pPr algn="ctr" rtl="1" fontAlgn="ctr"/>
                      <a:r>
                        <a:rPr lang="he-IL" sz="1000" u="none" strike="noStrike" dirty="0">
                          <a:effectLst/>
                        </a:rPr>
                        <a:t>קוד כנס (מפתח)</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tc>
                  <a:txBody>
                    <a:bodyPr/>
                    <a:lstStyle/>
                    <a:p>
                      <a:pPr algn="ctr" rtl="1" fontAlgn="ctr"/>
                      <a:r>
                        <a:rPr lang="he-IL" sz="1000" u="none" strike="noStrike" dirty="0">
                          <a:effectLst/>
                        </a:rPr>
                        <a:t>יום בשבוע</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extLst>
                  <a:ext uri="{0D108BD9-81ED-4DB2-BD59-A6C34878D82A}">
                    <a16:rowId xmlns:a16="http://schemas.microsoft.com/office/drawing/2014/main" val="10000"/>
                  </a:ext>
                </a:extLst>
              </a:tr>
              <a:tr h="260263">
                <a:tc>
                  <a:txBody>
                    <a:bodyPr/>
                    <a:lstStyle/>
                    <a:p>
                      <a:pPr algn="ctr" rtl="1" fontAlgn="ctr"/>
                      <a:r>
                        <a:rPr lang="en-US" sz="1000" b="1" u="none" strike="noStrike" dirty="0">
                          <a:effectLst/>
                        </a:rPr>
                        <a:t>2</a:t>
                      </a:r>
                      <a:endParaRPr lang="en-US" sz="1000" b="1" i="0" u="none" strike="noStrike" dirty="0">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א</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1"/>
                  </a:ext>
                </a:extLst>
              </a:tr>
              <a:tr h="260263">
                <a:tc>
                  <a:txBody>
                    <a:bodyPr/>
                    <a:lstStyle/>
                    <a:p>
                      <a:pPr algn="ctr" rtl="1" fontAlgn="ctr"/>
                      <a:r>
                        <a:rPr lang="en-US" sz="1000" b="1" u="none" strike="noStrike">
                          <a:effectLst/>
                        </a:rPr>
                        <a:t>14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א</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2"/>
                  </a:ext>
                </a:extLst>
              </a:tr>
              <a:tr h="260263">
                <a:tc>
                  <a:txBody>
                    <a:bodyPr/>
                    <a:lstStyle/>
                    <a:p>
                      <a:pPr algn="ctr" rtl="1" fontAlgn="ctr"/>
                      <a:r>
                        <a:rPr lang="en-US" sz="1000" b="1" u="none" strike="noStrike">
                          <a:effectLst/>
                        </a:rPr>
                        <a:t>24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א</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3"/>
                  </a:ext>
                </a:extLst>
              </a:tr>
              <a:tr h="260263">
                <a:tc>
                  <a:txBody>
                    <a:bodyPr/>
                    <a:lstStyle/>
                    <a:p>
                      <a:pPr algn="ctr" rtl="1" fontAlgn="ctr"/>
                      <a:r>
                        <a:rPr lang="en-US" sz="1000" b="1" u="none" strike="noStrike">
                          <a:effectLst/>
                        </a:rPr>
                        <a:t>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4"/>
                  </a:ext>
                </a:extLst>
              </a:tr>
              <a:tr h="260263">
                <a:tc>
                  <a:txBody>
                    <a:bodyPr/>
                    <a:lstStyle/>
                    <a:p>
                      <a:pPr algn="ctr" rtl="1" fontAlgn="ctr"/>
                      <a:r>
                        <a:rPr lang="en-US" sz="1000" b="1" u="none" strike="noStrike">
                          <a:effectLst/>
                        </a:rPr>
                        <a:t>18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5"/>
                  </a:ext>
                </a:extLst>
              </a:tr>
              <a:tr h="260263">
                <a:tc>
                  <a:txBody>
                    <a:bodyPr/>
                    <a:lstStyle/>
                    <a:p>
                      <a:pPr algn="ctr" rtl="1" fontAlgn="ctr"/>
                      <a:r>
                        <a:rPr lang="en-US" sz="1000" b="1" u="none" strike="noStrike">
                          <a:effectLst/>
                        </a:rPr>
                        <a:t>22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6"/>
                  </a:ext>
                </a:extLst>
              </a:tr>
              <a:tr h="260263">
                <a:tc>
                  <a:txBody>
                    <a:bodyPr/>
                    <a:lstStyle/>
                    <a:p>
                      <a:pPr algn="ctr" rtl="1" fontAlgn="ctr"/>
                      <a:r>
                        <a:rPr lang="en-US" sz="1000" b="1" u="none" strike="noStrike">
                          <a:effectLst/>
                        </a:rPr>
                        <a:t>26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7"/>
                  </a:ext>
                </a:extLst>
              </a:tr>
              <a:tr h="260263">
                <a:tc>
                  <a:txBody>
                    <a:bodyPr/>
                    <a:lstStyle/>
                    <a:p>
                      <a:pPr algn="ctr" rtl="1" fontAlgn="ctr"/>
                      <a:r>
                        <a:rPr lang="en-US" sz="1000" b="1" u="none" strike="noStrike">
                          <a:effectLst/>
                        </a:rPr>
                        <a:t>30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8"/>
                  </a:ext>
                </a:extLst>
              </a:tr>
              <a:tr h="260263">
                <a:tc>
                  <a:txBody>
                    <a:bodyPr/>
                    <a:lstStyle/>
                    <a:p>
                      <a:pPr algn="ctr" rtl="1" fontAlgn="ctr"/>
                      <a:r>
                        <a:rPr lang="en-US" sz="1000" b="1" u="none" strike="noStrike">
                          <a:effectLst/>
                        </a:rPr>
                        <a:t>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ג</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9"/>
                  </a:ext>
                </a:extLst>
              </a:tr>
              <a:tr h="260263">
                <a:tc>
                  <a:txBody>
                    <a:bodyPr/>
                    <a:lstStyle/>
                    <a:p>
                      <a:pPr algn="ctr" rtl="1" fontAlgn="ctr"/>
                      <a:r>
                        <a:rPr lang="en-US" sz="1000" b="1" u="none" strike="noStrike">
                          <a:effectLst/>
                        </a:rPr>
                        <a:t>10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ג</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0"/>
                  </a:ext>
                </a:extLst>
              </a:tr>
              <a:tr h="260263">
                <a:tc>
                  <a:txBody>
                    <a:bodyPr/>
                    <a:lstStyle/>
                    <a:p>
                      <a:pPr algn="ctr" rtl="1" fontAlgn="ctr"/>
                      <a:r>
                        <a:rPr lang="en-US" sz="1000" b="1" u="none" strike="noStrike">
                          <a:effectLst/>
                        </a:rPr>
                        <a:t>12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ג</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1"/>
                  </a:ext>
                </a:extLst>
              </a:tr>
              <a:tr h="260263">
                <a:tc>
                  <a:txBody>
                    <a:bodyPr/>
                    <a:lstStyle/>
                    <a:p>
                      <a:pPr algn="ctr" rtl="1" fontAlgn="ctr"/>
                      <a:r>
                        <a:rPr lang="en-US" sz="1000" b="1" u="none" strike="noStrike">
                          <a:effectLst/>
                        </a:rPr>
                        <a:t>16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ג</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2"/>
                  </a:ext>
                </a:extLst>
              </a:tr>
              <a:tr h="260263">
                <a:tc>
                  <a:txBody>
                    <a:bodyPr/>
                    <a:lstStyle/>
                    <a:p>
                      <a:pPr algn="ctr" rtl="1" fontAlgn="ctr"/>
                      <a:r>
                        <a:rPr lang="en-US" sz="1000" b="1" u="none" strike="noStrike">
                          <a:effectLst/>
                        </a:rPr>
                        <a:t>32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ג</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3"/>
                  </a:ext>
                </a:extLst>
              </a:tr>
              <a:tr h="260263">
                <a:tc>
                  <a:txBody>
                    <a:bodyPr/>
                    <a:lstStyle/>
                    <a:p>
                      <a:pPr algn="ctr" rtl="1" fontAlgn="ctr"/>
                      <a:r>
                        <a:rPr lang="en-US" sz="1000" b="1" u="none" strike="noStrike">
                          <a:effectLst/>
                        </a:rPr>
                        <a:t>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4"/>
                  </a:ext>
                </a:extLst>
              </a:tr>
              <a:tr h="260263">
                <a:tc>
                  <a:txBody>
                    <a:bodyPr/>
                    <a:lstStyle/>
                    <a:p>
                      <a:pPr algn="ctr" rtl="1" fontAlgn="ctr"/>
                      <a:r>
                        <a:rPr lang="en-US" sz="1000" b="1" u="none" strike="noStrike">
                          <a:effectLst/>
                        </a:rPr>
                        <a:t>20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5"/>
                  </a:ext>
                </a:extLst>
              </a:tr>
              <a:tr h="260263">
                <a:tc>
                  <a:txBody>
                    <a:bodyPr/>
                    <a:lstStyle/>
                    <a:p>
                      <a:pPr algn="ctr" rtl="1" fontAlgn="ctr"/>
                      <a:r>
                        <a:rPr lang="en-US" sz="1000" b="1" u="none" strike="noStrike">
                          <a:effectLst/>
                        </a:rPr>
                        <a:t>28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ה</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6"/>
                  </a:ext>
                </a:extLst>
              </a:tr>
            </a:tbl>
          </a:graphicData>
        </a:graphic>
      </p:graphicFrame>
      <p:sp>
        <p:nvSpPr>
          <p:cNvPr id="21" name="TextBox 20"/>
          <p:cNvSpPr txBox="1"/>
          <p:nvPr/>
        </p:nvSpPr>
        <p:spPr>
          <a:xfrm>
            <a:off x="9912065" y="1180936"/>
            <a:ext cx="1279517" cy="369332"/>
          </a:xfrm>
          <a:prstGeom prst="rect">
            <a:avLst/>
          </a:prstGeom>
          <a:noFill/>
        </p:spPr>
        <p:txBody>
          <a:bodyPr wrap="none" rtlCol="0">
            <a:spAutoFit/>
          </a:bodyPr>
          <a:lstStyle/>
          <a:p>
            <a:pPr algn="r" rtl="1"/>
            <a:r>
              <a:rPr lang="he-IL" u="sng" dirty="0">
                <a:solidFill>
                  <a:srgbClr val="FF0000"/>
                </a:solidFill>
              </a:rPr>
              <a:t>הוספת ג-19</a:t>
            </a:r>
            <a:endParaRPr lang="en-US" u="sng" dirty="0">
              <a:solidFill>
                <a:srgbClr val="FF0000"/>
              </a:solidFill>
            </a:endParaRPr>
          </a:p>
        </p:txBody>
      </p:sp>
      <p:pic>
        <p:nvPicPr>
          <p:cNvPr id="26" name="תמונה 25"/>
          <p:cNvPicPr>
            <a:picLocks noChangeAspect="1"/>
          </p:cNvPicPr>
          <p:nvPr/>
        </p:nvPicPr>
        <p:blipFill>
          <a:blip r:embed="rId2"/>
          <a:stretch>
            <a:fillRect/>
          </a:stretch>
        </p:blipFill>
        <p:spPr>
          <a:xfrm>
            <a:off x="3875572" y="5882108"/>
            <a:ext cx="7959025" cy="616751"/>
          </a:xfrm>
          <a:prstGeom prst="rect">
            <a:avLst/>
          </a:prstGeom>
        </p:spPr>
      </p:pic>
      <p:pic>
        <p:nvPicPr>
          <p:cNvPr id="32" name="תמונה 31"/>
          <p:cNvPicPr>
            <a:picLocks noChangeAspect="1"/>
          </p:cNvPicPr>
          <p:nvPr/>
        </p:nvPicPr>
        <p:blipFill>
          <a:blip r:embed="rId3"/>
          <a:stretch>
            <a:fillRect/>
          </a:stretch>
        </p:blipFill>
        <p:spPr>
          <a:xfrm>
            <a:off x="3854246" y="5296815"/>
            <a:ext cx="7980351" cy="644285"/>
          </a:xfrm>
          <a:prstGeom prst="rect">
            <a:avLst/>
          </a:prstGeom>
        </p:spPr>
      </p:pic>
    </p:spTree>
    <p:extLst>
      <p:ext uri="{BB962C8B-B14F-4D97-AF65-F5344CB8AC3E}">
        <p14:creationId xmlns:p14="http://schemas.microsoft.com/office/powerpoint/2010/main" val="2071752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sp>
        <p:nvSpPr>
          <p:cNvPr id="19" name="TextBox 18"/>
          <p:cNvSpPr txBox="1"/>
          <p:nvPr/>
        </p:nvSpPr>
        <p:spPr>
          <a:xfrm>
            <a:off x="81555" y="799855"/>
            <a:ext cx="1064714" cy="461665"/>
          </a:xfrm>
          <a:prstGeom prst="rect">
            <a:avLst/>
          </a:prstGeom>
          <a:noFill/>
        </p:spPr>
        <p:txBody>
          <a:bodyPr wrap="none" rtlCol="0">
            <a:spAutoFit/>
          </a:bodyPr>
          <a:lstStyle/>
          <a:p>
            <a:pPr algn="ctr" rtl="1"/>
            <a:r>
              <a:rPr lang="he-IL" sz="1200" dirty="0"/>
              <a:t>קובץ הופכי יום</a:t>
            </a:r>
          </a:p>
          <a:p>
            <a:pPr algn="ctr" rtl="1"/>
            <a:r>
              <a:rPr lang="he-IL" sz="1200" dirty="0"/>
              <a:t>בצורה טבלאית</a:t>
            </a:r>
            <a:endParaRPr lang="en-US" sz="1200" dirty="0"/>
          </a:p>
        </p:txBody>
      </p:sp>
      <p:graphicFrame>
        <p:nvGraphicFramePr>
          <p:cNvPr id="13" name="Table 12"/>
          <p:cNvGraphicFramePr>
            <a:graphicFrameLocks noGrp="1"/>
          </p:cNvGraphicFramePr>
          <p:nvPr/>
        </p:nvGraphicFramePr>
        <p:xfrm>
          <a:off x="6569999" y="4064323"/>
          <a:ext cx="2574000" cy="914400"/>
        </p:xfrm>
        <a:graphic>
          <a:graphicData uri="http://schemas.openxmlformats.org/drawingml/2006/table">
            <a:tbl>
              <a:tblPr firstRow="1" bandRow="1">
                <a:tableStyleId>{5C22544A-7EE6-4342-B048-85BDC9FD1C3A}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379440">
                  <a:extLst>
                    <a:ext uri="{9D8B030D-6E8A-4147-A177-3AD203B41FA5}">
                      <a16:colId xmlns:a16="http://schemas.microsoft.com/office/drawing/2014/main" val="20004"/>
                    </a:ext>
                  </a:extLst>
                </a:gridCol>
              </a:tblGrid>
              <a:tr h="267415">
                <a:tc>
                  <a:txBody>
                    <a:bodyPr/>
                    <a:lstStyle/>
                    <a:p>
                      <a:r>
                        <a:rPr lang="he-IL" sz="1200" b="0" dirty="0"/>
                        <a:t>ג</a:t>
                      </a:r>
                      <a:endParaRPr lang="en-US" sz="1200" b="0" dirty="0"/>
                    </a:p>
                  </a:txBody>
                  <a:tcPr/>
                </a:tc>
                <a:tc>
                  <a:txBody>
                    <a:bodyPr/>
                    <a:lstStyle/>
                    <a:p>
                      <a:r>
                        <a:rPr lang="he-IL" sz="1200" b="0" dirty="0"/>
                        <a:t>ג</a:t>
                      </a:r>
                      <a:endParaRPr lang="en-US" sz="1200" b="0" dirty="0"/>
                    </a:p>
                  </a:txBody>
                  <a:tcPr/>
                </a:tc>
                <a:tc>
                  <a:txBody>
                    <a:bodyPr/>
                    <a:lstStyle/>
                    <a:p>
                      <a:r>
                        <a:rPr lang="he-IL" sz="1200" b="0" dirty="0"/>
                        <a:t>ג</a:t>
                      </a:r>
                      <a:endParaRPr lang="en-US" sz="1200" b="0" dirty="0"/>
                    </a:p>
                  </a:txBody>
                  <a:tcPr/>
                </a:tc>
                <a:tc>
                  <a:txBody>
                    <a:bodyPr/>
                    <a:lstStyle/>
                    <a:p>
                      <a:r>
                        <a:rPr lang="he-IL" sz="1200" b="0" dirty="0"/>
                        <a:t>ג</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4</a:t>
                      </a:r>
                    </a:p>
                  </a:txBody>
                  <a:tcPr/>
                </a:tc>
                <a:tc>
                  <a:txBody>
                    <a:bodyPr/>
                    <a:lstStyle/>
                    <a:p>
                      <a:r>
                        <a:rPr lang="en-US" sz="1400" dirty="0"/>
                        <a:t>10</a:t>
                      </a:r>
                    </a:p>
                  </a:txBody>
                  <a:tcPr/>
                </a:tc>
                <a:tc>
                  <a:txBody>
                    <a:bodyPr/>
                    <a:lstStyle/>
                    <a:p>
                      <a:r>
                        <a:rPr lang="en-US" sz="1400" dirty="0"/>
                        <a:t>12</a:t>
                      </a:r>
                    </a:p>
                  </a:txBody>
                  <a:tcPr/>
                </a:tc>
                <a:tc>
                  <a:txBody>
                    <a:bodyPr/>
                    <a:lstStyle/>
                    <a:p>
                      <a:r>
                        <a:rPr lang="en-US" sz="1400" dirty="0"/>
                        <a:t>16</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4/2</a:t>
                      </a:r>
                    </a:p>
                  </a:txBody>
                  <a:tcPr/>
                </a:tc>
                <a:tc>
                  <a:txBody>
                    <a:bodyPr/>
                    <a:lstStyle/>
                    <a:p>
                      <a:r>
                        <a:rPr lang="en-US" sz="1400" dirty="0"/>
                        <a:t>2/1</a:t>
                      </a:r>
                    </a:p>
                  </a:txBody>
                  <a:tcPr/>
                </a:tc>
                <a:tc>
                  <a:txBody>
                    <a:bodyPr/>
                    <a:lstStyle/>
                    <a:p>
                      <a:r>
                        <a:rPr lang="en-US" sz="1400" dirty="0"/>
                        <a:t>7/2</a:t>
                      </a:r>
                    </a:p>
                  </a:txBody>
                  <a:tcPr/>
                </a:tc>
                <a:tc>
                  <a:txBody>
                    <a:bodyPr/>
                    <a:lstStyle/>
                    <a:p>
                      <a:r>
                        <a:rPr lang="en-US" sz="1400" dirty="0"/>
                        <a:t>1/2</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1340383" y="4064323"/>
          <a:ext cx="2329745" cy="914400"/>
        </p:xfrm>
        <a:graphic>
          <a:graphicData uri="http://schemas.openxmlformats.org/drawingml/2006/table">
            <a:tbl>
              <a:tblPr firstRow="1" bandRow="1">
                <a:tableStyleId>{5C22544A-7EE6-4342-B048-85BDC9FD1C3A}</a:tableStyleId>
              </a:tblPr>
              <a:tblGrid>
                <a:gridCol w="465949">
                  <a:extLst>
                    <a:ext uri="{9D8B030D-6E8A-4147-A177-3AD203B41FA5}">
                      <a16:colId xmlns:a16="http://schemas.microsoft.com/office/drawing/2014/main" val="20000"/>
                    </a:ext>
                  </a:extLst>
                </a:gridCol>
                <a:gridCol w="465949">
                  <a:extLst>
                    <a:ext uri="{9D8B030D-6E8A-4147-A177-3AD203B41FA5}">
                      <a16:colId xmlns:a16="http://schemas.microsoft.com/office/drawing/2014/main" val="20001"/>
                    </a:ext>
                  </a:extLst>
                </a:gridCol>
                <a:gridCol w="465949">
                  <a:extLst>
                    <a:ext uri="{9D8B030D-6E8A-4147-A177-3AD203B41FA5}">
                      <a16:colId xmlns:a16="http://schemas.microsoft.com/office/drawing/2014/main" val="20002"/>
                    </a:ext>
                  </a:extLst>
                </a:gridCol>
                <a:gridCol w="465949">
                  <a:extLst>
                    <a:ext uri="{9D8B030D-6E8A-4147-A177-3AD203B41FA5}">
                      <a16:colId xmlns:a16="http://schemas.microsoft.com/office/drawing/2014/main" val="20003"/>
                    </a:ext>
                  </a:extLst>
                </a:gridCol>
                <a:gridCol w="465949">
                  <a:extLst>
                    <a:ext uri="{9D8B030D-6E8A-4147-A177-3AD203B41FA5}">
                      <a16:colId xmlns:a16="http://schemas.microsoft.com/office/drawing/2014/main" val="20004"/>
                    </a:ext>
                  </a:extLst>
                </a:gridCol>
              </a:tblGrid>
              <a:tr h="267415">
                <a:tc>
                  <a:txBody>
                    <a:bodyPr/>
                    <a:lstStyle/>
                    <a:p>
                      <a:r>
                        <a:rPr lang="he-IL" sz="1200" b="0" dirty="0"/>
                        <a:t>א</a:t>
                      </a:r>
                      <a:endParaRPr lang="en-US" sz="1200" b="0" dirty="0"/>
                    </a:p>
                  </a:txBody>
                  <a:tcPr/>
                </a:tc>
                <a:tc>
                  <a:txBody>
                    <a:bodyPr/>
                    <a:lstStyle/>
                    <a:p>
                      <a:r>
                        <a:rPr lang="he-IL" sz="1200" b="0" dirty="0"/>
                        <a:t>א</a:t>
                      </a:r>
                      <a:endParaRPr lang="en-US" sz="1200" b="0" dirty="0"/>
                    </a:p>
                  </a:txBody>
                  <a:tcPr/>
                </a:tc>
                <a:tc>
                  <a:txBody>
                    <a:bodyPr/>
                    <a:lstStyle/>
                    <a:p>
                      <a:r>
                        <a:rPr lang="he-IL" sz="1200" b="0" dirty="0"/>
                        <a:t>א</a:t>
                      </a:r>
                      <a:endParaRPr lang="en-US" sz="1200" b="0" dirty="0"/>
                    </a:p>
                  </a:txBody>
                  <a:tcPr/>
                </a:tc>
                <a:tc>
                  <a:txBody>
                    <a:bodyPr/>
                    <a:lstStyle/>
                    <a:p>
                      <a:r>
                        <a:rPr lang="he-IL" sz="1200" b="0" dirty="0"/>
                        <a:t>ב</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2</a:t>
                      </a:r>
                    </a:p>
                  </a:txBody>
                  <a:tcPr/>
                </a:tc>
                <a:tc>
                  <a:txBody>
                    <a:bodyPr/>
                    <a:lstStyle/>
                    <a:p>
                      <a:r>
                        <a:rPr lang="en-US" sz="1400" dirty="0"/>
                        <a:t>14</a:t>
                      </a:r>
                    </a:p>
                  </a:txBody>
                  <a:tcPr/>
                </a:tc>
                <a:tc>
                  <a:txBody>
                    <a:bodyPr/>
                    <a:lstStyle/>
                    <a:p>
                      <a:r>
                        <a:rPr lang="en-US" sz="1400" dirty="0"/>
                        <a:t>24</a:t>
                      </a:r>
                    </a:p>
                  </a:txBody>
                  <a:tcPr/>
                </a:tc>
                <a:tc>
                  <a:txBody>
                    <a:bodyPr/>
                    <a:lstStyle/>
                    <a:p>
                      <a:r>
                        <a:rPr lang="en-US" sz="1400" dirty="0"/>
                        <a:t>8</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4/1</a:t>
                      </a:r>
                    </a:p>
                  </a:txBody>
                  <a:tcPr/>
                </a:tc>
                <a:tc>
                  <a:txBody>
                    <a:bodyPr/>
                    <a:lstStyle/>
                    <a:p>
                      <a:r>
                        <a:rPr lang="en-US" sz="1400" dirty="0"/>
                        <a:t>6/2</a:t>
                      </a:r>
                    </a:p>
                  </a:txBody>
                  <a:tcPr/>
                </a:tc>
                <a:tc>
                  <a:txBody>
                    <a:bodyPr/>
                    <a:lstStyle/>
                    <a:p>
                      <a:r>
                        <a:rPr lang="en-US" sz="1400" dirty="0"/>
                        <a:t>7/1</a:t>
                      </a:r>
                    </a:p>
                  </a:txBody>
                  <a:tcPr/>
                </a:tc>
                <a:tc>
                  <a:txBody>
                    <a:bodyPr/>
                    <a:lstStyle/>
                    <a:p>
                      <a:r>
                        <a:rPr lang="en-US" sz="1400" dirty="0"/>
                        <a:t>5/1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nvGraphicFramePr>
        <p:xfrm>
          <a:off x="3958324" y="4064323"/>
          <a:ext cx="2323479" cy="914400"/>
        </p:xfrm>
        <a:graphic>
          <a:graphicData uri="http://schemas.openxmlformats.org/drawingml/2006/table">
            <a:tbl>
              <a:tblPr firstRow="1" bandRow="1">
                <a:tableStyleId>{5C22544A-7EE6-4342-B048-85BDC9FD1C3A}</a:tableStyleId>
              </a:tblPr>
              <a:tblGrid>
                <a:gridCol w="477222">
                  <a:extLst>
                    <a:ext uri="{9D8B030D-6E8A-4147-A177-3AD203B41FA5}">
                      <a16:colId xmlns:a16="http://schemas.microsoft.com/office/drawing/2014/main" val="20000"/>
                    </a:ext>
                  </a:extLst>
                </a:gridCol>
                <a:gridCol w="477222">
                  <a:extLst>
                    <a:ext uri="{9D8B030D-6E8A-4147-A177-3AD203B41FA5}">
                      <a16:colId xmlns:a16="http://schemas.microsoft.com/office/drawing/2014/main" val="20001"/>
                    </a:ext>
                  </a:extLst>
                </a:gridCol>
                <a:gridCol w="477222">
                  <a:extLst>
                    <a:ext uri="{9D8B030D-6E8A-4147-A177-3AD203B41FA5}">
                      <a16:colId xmlns:a16="http://schemas.microsoft.com/office/drawing/2014/main" val="20002"/>
                    </a:ext>
                  </a:extLst>
                </a:gridCol>
                <a:gridCol w="477222">
                  <a:extLst>
                    <a:ext uri="{9D8B030D-6E8A-4147-A177-3AD203B41FA5}">
                      <a16:colId xmlns:a16="http://schemas.microsoft.com/office/drawing/2014/main" val="20003"/>
                    </a:ext>
                  </a:extLst>
                </a:gridCol>
                <a:gridCol w="414591">
                  <a:extLst>
                    <a:ext uri="{9D8B030D-6E8A-4147-A177-3AD203B41FA5}">
                      <a16:colId xmlns:a16="http://schemas.microsoft.com/office/drawing/2014/main" val="20004"/>
                    </a:ext>
                  </a:extLst>
                </a:gridCol>
              </a:tblGrid>
              <a:tr h="267415">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18</a:t>
                      </a:r>
                    </a:p>
                  </a:txBody>
                  <a:tcPr/>
                </a:tc>
                <a:tc>
                  <a:txBody>
                    <a:bodyPr/>
                    <a:lstStyle/>
                    <a:p>
                      <a:r>
                        <a:rPr lang="en-US" sz="1400"/>
                        <a:t>22</a:t>
                      </a:r>
                      <a:endParaRPr lang="en-US" sz="1400" dirty="0"/>
                    </a:p>
                  </a:txBody>
                  <a:tcPr/>
                </a:tc>
                <a:tc>
                  <a:txBody>
                    <a:bodyPr/>
                    <a:lstStyle/>
                    <a:p>
                      <a:r>
                        <a:rPr lang="en-US" sz="1400" dirty="0"/>
                        <a:t>26</a:t>
                      </a:r>
                    </a:p>
                  </a:txBody>
                  <a:tcPr/>
                </a:tc>
                <a:tc>
                  <a:txBody>
                    <a:bodyPr/>
                    <a:lstStyle/>
                    <a:p>
                      <a:r>
                        <a:rPr lang="en-US" sz="1400" dirty="0"/>
                        <a:t>30</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6/1</a:t>
                      </a:r>
                    </a:p>
                  </a:txBody>
                  <a:tcPr/>
                </a:tc>
                <a:tc>
                  <a:txBody>
                    <a:bodyPr/>
                    <a:lstStyle/>
                    <a:p>
                      <a:r>
                        <a:rPr lang="en-US" sz="1400" dirty="0"/>
                        <a:t>1/1</a:t>
                      </a:r>
                    </a:p>
                  </a:txBody>
                  <a:tcPr/>
                </a:tc>
                <a:tc>
                  <a:txBody>
                    <a:bodyPr/>
                    <a:lstStyle/>
                    <a:p>
                      <a:r>
                        <a:rPr lang="en-US" sz="1400" dirty="0"/>
                        <a:t>8/2</a:t>
                      </a:r>
                    </a:p>
                  </a:txBody>
                  <a:tcPr/>
                </a:tc>
                <a:tc>
                  <a:txBody>
                    <a:bodyPr/>
                    <a:lstStyle/>
                    <a:p>
                      <a:r>
                        <a:rPr lang="en-US" sz="1400" dirty="0"/>
                        <a:t>5/2</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408713282"/>
              </p:ext>
            </p:extLst>
          </p:nvPr>
        </p:nvGraphicFramePr>
        <p:xfrm>
          <a:off x="9429238" y="4064323"/>
          <a:ext cx="2702221" cy="914400"/>
        </p:xfrm>
        <a:graphic>
          <a:graphicData uri="http://schemas.openxmlformats.org/drawingml/2006/table">
            <a:tbl>
              <a:tblPr firstRow="1" bandRow="1">
                <a:tableStyleId>{5C22544A-7EE6-4342-B048-85BDC9FD1C3A}</a:tableStyleId>
              </a:tblPr>
              <a:tblGrid>
                <a:gridCol w="491376">
                  <a:extLst>
                    <a:ext uri="{9D8B030D-6E8A-4147-A177-3AD203B41FA5}">
                      <a16:colId xmlns:a16="http://schemas.microsoft.com/office/drawing/2014/main" val="20000"/>
                    </a:ext>
                  </a:extLst>
                </a:gridCol>
                <a:gridCol w="482252">
                  <a:extLst>
                    <a:ext uri="{9D8B030D-6E8A-4147-A177-3AD203B41FA5}">
                      <a16:colId xmlns:a16="http://schemas.microsoft.com/office/drawing/2014/main" val="20001"/>
                    </a:ext>
                  </a:extLst>
                </a:gridCol>
                <a:gridCol w="519830">
                  <a:extLst>
                    <a:ext uri="{9D8B030D-6E8A-4147-A177-3AD203B41FA5}">
                      <a16:colId xmlns:a16="http://schemas.microsoft.com/office/drawing/2014/main" val="20002"/>
                    </a:ext>
                  </a:extLst>
                </a:gridCol>
                <a:gridCol w="513567">
                  <a:extLst>
                    <a:ext uri="{9D8B030D-6E8A-4147-A177-3AD203B41FA5}">
                      <a16:colId xmlns:a16="http://schemas.microsoft.com/office/drawing/2014/main" val="20003"/>
                    </a:ext>
                  </a:extLst>
                </a:gridCol>
                <a:gridCol w="695196">
                  <a:extLst>
                    <a:ext uri="{9D8B030D-6E8A-4147-A177-3AD203B41FA5}">
                      <a16:colId xmlns:a16="http://schemas.microsoft.com/office/drawing/2014/main" val="20004"/>
                    </a:ext>
                  </a:extLst>
                </a:gridCol>
              </a:tblGrid>
              <a:tr h="267415">
                <a:tc>
                  <a:txBody>
                    <a:bodyPr/>
                    <a:lstStyle/>
                    <a:p>
                      <a:r>
                        <a:rPr lang="he-IL" sz="1400" b="0" dirty="0"/>
                        <a:t>ג</a:t>
                      </a:r>
                      <a:endParaRPr lang="en-US" sz="1400" b="0" dirty="0"/>
                    </a:p>
                  </a:txBody>
                  <a:tcPr/>
                </a:tc>
                <a:tc>
                  <a:txBody>
                    <a:bodyPr/>
                    <a:lstStyle/>
                    <a:p>
                      <a:r>
                        <a:rPr lang="he-IL" sz="1200" b="0" dirty="0"/>
                        <a:t>ג</a:t>
                      </a:r>
                      <a:endParaRPr lang="en-US" sz="1200" b="0" dirty="0"/>
                    </a:p>
                  </a:txBody>
                  <a:tcPr/>
                </a:tc>
                <a:tc>
                  <a:txBody>
                    <a:bodyPr/>
                    <a:lstStyle/>
                    <a:p>
                      <a:r>
                        <a:rPr lang="he-IL" sz="1200" b="0" dirty="0"/>
                        <a:t>ד</a:t>
                      </a:r>
                      <a:endParaRPr lang="en-US" sz="1200" b="0" dirty="0"/>
                    </a:p>
                  </a:txBody>
                  <a:tcPr/>
                </a:tc>
                <a:tc>
                  <a:txBody>
                    <a:bodyPr/>
                    <a:lstStyle/>
                    <a:p>
                      <a:r>
                        <a:rPr lang="he-IL" sz="1200" b="0" dirty="0"/>
                        <a:t>ד</a:t>
                      </a:r>
                      <a:endParaRPr lang="en-US" sz="1200" b="0" dirty="0"/>
                    </a:p>
                  </a:txBody>
                  <a:tcPr/>
                </a:tc>
                <a:tc>
                  <a:txBody>
                    <a:bodyPr/>
                    <a:lstStyle/>
                    <a:p>
                      <a:r>
                        <a:rPr lang="he-IL" sz="1200" b="0" dirty="0"/>
                        <a:t>ה</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19</a:t>
                      </a:r>
                    </a:p>
                  </a:txBody>
                  <a:tcPr/>
                </a:tc>
                <a:tc>
                  <a:txBody>
                    <a:bodyPr/>
                    <a:lstStyle/>
                    <a:p>
                      <a:r>
                        <a:rPr lang="en-US" sz="1400" dirty="0"/>
                        <a:t>32</a:t>
                      </a:r>
                    </a:p>
                  </a:txBody>
                  <a:tcPr/>
                </a:tc>
                <a:tc>
                  <a:txBody>
                    <a:bodyPr/>
                    <a:lstStyle/>
                    <a:p>
                      <a:r>
                        <a:rPr lang="en-US" sz="1400" dirty="0"/>
                        <a:t>6</a:t>
                      </a:r>
                    </a:p>
                  </a:txBody>
                  <a:tcPr/>
                </a:tc>
                <a:tc>
                  <a:txBody>
                    <a:bodyPr/>
                    <a:lstStyle/>
                    <a:p>
                      <a:r>
                        <a:rPr lang="en-US" sz="1400" dirty="0"/>
                        <a:t>20</a:t>
                      </a:r>
                    </a:p>
                  </a:txBody>
                  <a:tcPr/>
                </a:tc>
                <a:tc>
                  <a:txBody>
                    <a:bodyPr/>
                    <a:lstStyle/>
                    <a:p>
                      <a:r>
                        <a:rPr lang="en-US" sz="1400" dirty="0"/>
                        <a:t>28</a:t>
                      </a:r>
                    </a:p>
                  </a:txBody>
                  <a:tcPr/>
                </a:tc>
                <a:extLst>
                  <a:ext uri="{0D108BD9-81ED-4DB2-BD59-A6C34878D82A}">
                    <a16:rowId xmlns:a16="http://schemas.microsoft.com/office/drawing/2014/main" val="10001"/>
                  </a:ext>
                </a:extLst>
              </a:tr>
              <a:tr h="267415">
                <a:tc>
                  <a:txBody>
                    <a:bodyPr/>
                    <a:lstStyle/>
                    <a:p>
                      <a:r>
                        <a:rPr lang="en-US" sz="1400" dirty="0"/>
                        <a:t>9/1</a:t>
                      </a:r>
                    </a:p>
                  </a:txBody>
                  <a:tcPr/>
                </a:tc>
                <a:tc>
                  <a:txBody>
                    <a:bodyPr/>
                    <a:lstStyle/>
                    <a:p>
                      <a:r>
                        <a:rPr lang="en-US" sz="1400" dirty="0"/>
                        <a:t>3/1</a:t>
                      </a:r>
                    </a:p>
                  </a:txBody>
                  <a:tcPr/>
                </a:tc>
                <a:tc>
                  <a:txBody>
                    <a:bodyPr/>
                    <a:lstStyle/>
                    <a:p>
                      <a:r>
                        <a:rPr lang="en-US" sz="1400" dirty="0"/>
                        <a:t>3/2</a:t>
                      </a:r>
                    </a:p>
                  </a:txBody>
                  <a:tcPr/>
                </a:tc>
                <a:tc>
                  <a:txBody>
                    <a:bodyPr/>
                    <a:lstStyle/>
                    <a:p>
                      <a:r>
                        <a:rPr lang="en-US" sz="1400" dirty="0"/>
                        <a:t>2/2</a:t>
                      </a:r>
                    </a:p>
                  </a:txBody>
                  <a:tcPr/>
                </a:tc>
                <a:tc>
                  <a:txBody>
                    <a:bodyPr/>
                    <a:lstStyle/>
                    <a:p>
                      <a:r>
                        <a:rPr lang="en-US" sz="1400" dirty="0"/>
                        <a:t>8/1</a:t>
                      </a:r>
                    </a:p>
                  </a:txBody>
                  <a:tcPr/>
                </a:tc>
                <a:extLst>
                  <a:ext uri="{0D108BD9-81ED-4DB2-BD59-A6C34878D82A}">
                    <a16:rowId xmlns:a16="http://schemas.microsoft.com/office/drawing/2014/main" val="10002"/>
                  </a:ext>
                </a:extLst>
              </a:tr>
            </a:tbl>
          </a:graphicData>
        </a:graphic>
      </p:graphicFrame>
      <p:graphicFrame>
        <p:nvGraphicFramePr>
          <p:cNvPr id="23" name="Table 22"/>
          <p:cNvGraphicFramePr>
            <a:graphicFrameLocks noGrp="1"/>
          </p:cNvGraphicFramePr>
          <p:nvPr/>
        </p:nvGraphicFramePr>
        <p:xfrm>
          <a:off x="4648995" y="2039300"/>
          <a:ext cx="2730575" cy="609600"/>
        </p:xfrm>
        <a:graphic>
          <a:graphicData uri="http://schemas.openxmlformats.org/drawingml/2006/table">
            <a:tbl>
              <a:tblPr firstRow="1" bandRow="1">
                <a:tableStyleId>{5C22544A-7EE6-4342-B048-85BDC9FD1C3A}</a:tableStyleId>
              </a:tblPr>
              <a:tblGrid>
                <a:gridCol w="546115">
                  <a:extLst>
                    <a:ext uri="{9D8B030D-6E8A-4147-A177-3AD203B41FA5}">
                      <a16:colId xmlns:a16="http://schemas.microsoft.com/office/drawing/2014/main" val="20000"/>
                    </a:ext>
                  </a:extLst>
                </a:gridCol>
                <a:gridCol w="546115">
                  <a:extLst>
                    <a:ext uri="{9D8B030D-6E8A-4147-A177-3AD203B41FA5}">
                      <a16:colId xmlns:a16="http://schemas.microsoft.com/office/drawing/2014/main" val="20001"/>
                    </a:ext>
                  </a:extLst>
                </a:gridCol>
                <a:gridCol w="546115">
                  <a:extLst>
                    <a:ext uri="{9D8B030D-6E8A-4147-A177-3AD203B41FA5}">
                      <a16:colId xmlns:a16="http://schemas.microsoft.com/office/drawing/2014/main" val="20002"/>
                    </a:ext>
                  </a:extLst>
                </a:gridCol>
                <a:gridCol w="546115">
                  <a:extLst>
                    <a:ext uri="{9D8B030D-6E8A-4147-A177-3AD203B41FA5}">
                      <a16:colId xmlns:a16="http://schemas.microsoft.com/office/drawing/2014/main" val="20003"/>
                    </a:ext>
                  </a:extLst>
                </a:gridCol>
                <a:gridCol w="546115">
                  <a:extLst>
                    <a:ext uri="{9D8B030D-6E8A-4147-A177-3AD203B41FA5}">
                      <a16:colId xmlns:a16="http://schemas.microsoft.com/office/drawing/2014/main" val="20004"/>
                    </a:ext>
                  </a:extLst>
                </a:gridCol>
              </a:tblGrid>
              <a:tr h="267415">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r>
                        <a:rPr lang="he-IL" sz="1200" b="0" dirty="0"/>
                        <a:t>ג</a:t>
                      </a:r>
                      <a:endParaRPr lang="en-US" sz="1200" b="0" dirty="0"/>
                    </a:p>
                  </a:txBody>
                  <a:tcPr/>
                </a:tc>
                <a:tc>
                  <a:txBody>
                    <a:bodyPr/>
                    <a:lstStyle/>
                    <a:p>
                      <a:r>
                        <a:rPr lang="he-IL" sz="1200" b="0" dirty="0"/>
                        <a:t>ה</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he-IL" sz="1400" dirty="0"/>
                        <a:t>8</a:t>
                      </a:r>
                      <a:endParaRPr lang="en-US" sz="1400" dirty="0"/>
                    </a:p>
                  </a:txBody>
                  <a:tcPr/>
                </a:tc>
                <a:tc>
                  <a:txBody>
                    <a:bodyPr/>
                    <a:lstStyle/>
                    <a:p>
                      <a:r>
                        <a:rPr lang="he-IL" sz="1400" dirty="0"/>
                        <a:t>30</a:t>
                      </a:r>
                      <a:endParaRPr lang="en-US" sz="1400" dirty="0"/>
                    </a:p>
                  </a:txBody>
                  <a:tcPr/>
                </a:tc>
                <a:tc>
                  <a:txBody>
                    <a:bodyPr/>
                    <a:lstStyle/>
                    <a:p>
                      <a:r>
                        <a:rPr lang="he-IL" sz="1400" dirty="0"/>
                        <a:t>16</a:t>
                      </a:r>
                      <a:endParaRPr lang="en-US" sz="1400" dirty="0"/>
                    </a:p>
                  </a:txBody>
                  <a:tcPr/>
                </a:tc>
                <a:tc>
                  <a:txBody>
                    <a:bodyPr/>
                    <a:lstStyle/>
                    <a:p>
                      <a:r>
                        <a:rPr lang="he-IL" sz="1400" dirty="0"/>
                        <a:t>28</a:t>
                      </a:r>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sp>
        <p:nvSpPr>
          <p:cNvPr id="27" name="TextBox 26"/>
          <p:cNvSpPr txBox="1"/>
          <p:nvPr/>
        </p:nvSpPr>
        <p:spPr>
          <a:xfrm>
            <a:off x="4938753" y="1180936"/>
            <a:ext cx="1636988" cy="369332"/>
          </a:xfrm>
          <a:prstGeom prst="rect">
            <a:avLst/>
          </a:prstGeom>
          <a:noFill/>
        </p:spPr>
        <p:txBody>
          <a:bodyPr wrap="none" rtlCol="0">
            <a:spAutoFit/>
          </a:bodyPr>
          <a:lstStyle/>
          <a:p>
            <a:pPr algn="r" rtl="1"/>
            <a:r>
              <a:rPr lang="he-IL" dirty="0"/>
              <a:t>קובץ הופכי – יום</a:t>
            </a:r>
            <a:endParaRPr lang="en-US" dirty="0"/>
          </a:p>
        </p:txBody>
      </p:sp>
      <p:cxnSp>
        <p:nvCxnSpPr>
          <p:cNvPr id="28" name="Straight Arrow Connector 27"/>
          <p:cNvCxnSpPr/>
          <p:nvPr/>
        </p:nvCxnSpPr>
        <p:spPr>
          <a:xfrm flipH="1">
            <a:off x="1647173" y="2648900"/>
            <a:ext cx="332933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171034" y="2661508"/>
            <a:ext cx="1306383" cy="139020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55379" y="2661507"/>
            <a:ext cx="87756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502001" y="2661506"/>
            <a:ext cx="3208602" cy="139020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3072391421"/>
              </p:ext>
            </p:extLst>
          </p:nvPr>
        </p:nvGraphicFramePr>
        <p:xfrm>
          <a:off x="86585" y="1261515"/>
          <a:ext cx="1059684" cy="5364754"/>
        </p:xfrm>
        <a:graphic>
          <a:graphicData uri="http://schemas.openxmlformats.org/drawingml/2006/table">
            <a:tbl>
              <a:tblPr firstRow="1" firstCol="1" lastRow="1" lastCol="1" bandRow="1" bandCol="1">
                <a:tableStyleId>{5940675A-B579-460E-94D1-54222C63F5DA}</a:tableStyleId>
              </a:tblPr>
              <a:tblGrid>
                <a:gridCol w="529842">
                  <a:extLst>
                    <a:ext uri="{9D8B030D-6E8A-4147-A177-3AD203B41FA5}">
                      <a16:colId xmlns:a16="http://schemas.microsoft.com/office/drawing/2014/main" val="20000"/>
                    </a:ext>
                  </a:extLst>
                </a:gridCol>
                <a:gridCol w="529842">
                  <a:extLst>
                    <a:ext uri="{9D8B030D-6E8A-4147-A177-3AD203B41FA5}">
                      <a16:colId xmlns:a16="http://schemas.microsoft.com/office/drawing/2014/main" val="20001"/>
                    </a:ext>
                  </a:extLst>
                </a:gridCol>
              </a:tblGrid>
              <a:tr h="683344">
                <a:tc>
                  <a:txBody>
                    <a:bodyPr/>
                    <a:lstStyle/>
                    <a:p>
                      <a:pPr algn="ctr" rtl="1" fontAlgn="ctr"/>
                      <a:r>
                        <a:rPr lang="he-IL" sz="1000" u="none" strike="noStrike" dirty="0">
                          <a:effectLst/>
                        </a:rPr>
                        <a:t>קוד כנס (מפתח)</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tc>
                  <a:txBody>
                    <a:bodyPr/>
                    <a:lstStyle/>
                    <a:p>
                      <a:pPr algn="ctr" rtl="1" fontAlgn="ctr"/>
                      <a:r>
                        <a:rPr lang="he-IL" sz="1000" u="none" strike="noStrike" dirty="0">
                          <a:effectLst/>
                        </a:rPr>
                        <a:t>יום בשבוע</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extLst>
                  <a:ext uri="{0D108BD9-81ED-4DB2-BD59-A6C34878D82A}">
                    <a16:rowId xmlns:a16="http://schemas.microsoft.com/office/drawing/2014/main" val="10000"/>
                  </a:ext>
                </a:extLst>
              </a:tr>
              <a:tr h="246390">
                <a:tc>
                  <a:txBody>
                    <a:bodyPr/>
                    <a:lstStyle/>
                    <a:p>
                      <a:pPr algn="ctr" rtl="1" fontAlgn="ctr"/>
                      <a:r>
                        <a:rPr lang="en-US" sz="1000" b="1" u="none" strike="noStrike" dirty="0">
                          <a:effectLst/>
                        </a:rPr>
                        <a:t>2</a:t>
                      </a:r>
                      <a:endParaRPr lang="en-US" sz="1000" b="1" i="0" u="none" strike="noStrike" dirty="0">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א</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1"/>
                  </a:ext>
                </a:extLst>
              </a:tr>
              <a:tr h="246390">
                <a:tc>
                  <a:txBody>
                    <a:bodyPr/>
                    <a:lstStyle/>
                    <a:p>
                      <a:pPr algn="ctr" rtl="1" fontAlgn="ctr"/>
                      <a:r>
                        <a:rPr lang="en-US" sz="1000" b="1" u="none" strike="noStrike">
                          <a:effectLst/>
                        </a:rPr>
                        <a:t>14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א</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2"/>
                  </a:ext>
                </a:extLst>
              </a:tr>
              <a:tr h="246390">
                <a:tc>
                  <a:txBody>
                    <a:bodyPr/>
                    <a:lstStyle/>
                    <a:p>
                      <a:pPr algn="ctr" rtl="1" fontAlgn="ctr"/>
                      <a:r>
                        <a:rPr lang="en-US" sz="1000" b="1" u="none" strike="noStrike">
                          <a:effectLst/>
                        </a:rPr>
                        <a:t>24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א</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3"/>
                  </a:ext>
                </a:extLst>
              </a:tr>
              <a:tr h="246390">
                <a:tc>
                  <a:txBody>
                    <a:bodyPr/>
                    <a:lstStyle/>
                    <a:p>
                      <a:pPr algn="ctr" rtl="1" fontAlgn="ctr"/>
                      <a:r>
                        <a:rPr lang="en-US" sz="1000" b="1" i="0" u="none" strike="noStrike" dirty="0">
                          <a:solidFill>
                            <a:srgbClr val="FF0000"/>
                          </a:solidFill>
                          <a:effectLst/>
                          <a:latin typeface="Calibri" panose="020F0502020204030204" pitchFamily="34" charset="0"/>
                        </a:rPr>
                        <a:t>3</a:t>
                      </a: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ב</a:t>
                      </a:r>
                    </a:p>
                  </a:txBody>
                  <a:tcPr marL="3810" marR="3810" marT="3810" marB="0" anchor="ctr">
                    <a:solidFill>
                      <a:schemeClr val="bg1"/>
                    </a:solidFill>
                  </a:tcPr>
                </a:tc>
                <a:extLst>
                  <a:ext uri="{0D108BD9-81ED-4DB2-BD59-A6C34878D82A}">
                    <a16:rowId xmlns:a16="http://schemas.microsoft.com/office/drawing/2014/main" val="10004"/>
                  </a:ext>
                </a:extLst>
              </a:tr>
              <a:tr h="246390">
                <a:tc>
                  <a:txBody>
                    <a:bodyPr/>
                    <a:lstStyle/>
                    <a:p>
                      <a:pPr algn="ctr" rtl="1" fontAlgn="ctr"/>
                      <a:r>
                        <a:rPr lang="en-US" sz="1000" b="1" u="none" strike="noStrike" dirty="0">
                          <a:effectLst/>
                        </a:rPr>
                        <a:t>8</a:t>
                      </a:r>
                      <a:endParaRPr lang="en-US" sz="1000" b="1" i="0" u="none" strike="noStrike" dirty="0">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5"/>
                  </a:ext>
                </a:extLst>
              </a:tr>
              <a:tr h="246390">
                <a:tc>
                  <a:txBody>
                    <a:bodyPr/>
                    <a:lstStyle/>
                    <a:p>
                      <a:pPr algn="ctr" rtl="1" fontAlgn="ctr"/>
                      <a:r>
                        <a:rPr lang="en-US" sz="1000" b="1" u="none" strike="noStrike">
                          <a:effectLst/>
                        </a:rPr>
                        <a:t>18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6"/>
                  </a:ext>
                </a:extLst>
              </a:tr>
              <a:tr h="246390">
                <a:tc>
                  <a:txBody>
                    <a:bodyPr/>
                    <a:lstStyle/>
                    <a:p>
                      <a:pPr algn="ctr" rtl="1" fontAlgn="ctr"/>
                      <a:r>
                        <a:rPr lang="en-US" sz="1000" b="1" u="none" strike="noStrike" dirty="0">
                          <a:effectLst/>
                        </a:rPr>
                        <a:t>22</a:t>
                      </a:r>
                      <a:endParaRPr lang="en-US" sz="1000" b="1" i="0" u="none" strike="noStrike" dirty="0">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ב</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7"/>
                  </a:ext>
                </a:extLst>
              </a:tr>
              <a:tr h="246390">
                <a:tc>
                  <a:txBody>
                    <a:bodyPr/>
                    <a:lstStyle/>
                    <a:p>
                      <a:pPr algn="ctr" rtl="1" fontAlgn="ctr"/>
                      <a:r>
                        <a:rPr lang="en-US" sz="1000" b="1" u="none" strike="noStrike">
                          <a:effectLst/>
                        </a:rPr>
                        <a:t>26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8"/>
                  </a:ext>
                </a:extLst>
              </a:tr>
              <a:tr h="246390">
                <a:tc>
                  <a:txBody>
                    <a:bodyPr/>
                    <a:lstStyle/>
                    <a:p>
                      <a:pPr algn="ctr" rtl="1" fontAlgn="ctr"/>
                      <a:r>
                        <a:rPr lang="en-US" sz="1000" b="1" u="none" strike="noStrike">
                          <a:effectLst/>
                        </a:rPr>
                        <a:t>30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9"/>
                  </a:ext>
                </a:extLst>
              </a:tr>
              <a:tr h="246390">
                <a:tc>
                  <a:txBody>
                    <a:bodyPr/>
                    <a:lstStyle/>
                    <a:p>
                      <a:pPr algn="ctr" rtl="1" fontAlgn="ctr"/>
                      <a:r>
                        <a:rPr lang="en-US" sz="1000" b="1" u="none" strike="noStrike">
                          <a:effectLst/>
                        </a:rPr>
                        <a:t>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ג</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0"/>
                  </a:ext>
                </a:extLst>
              </a:tr>
              <a:tr h="246390">
                <a:tc>
                  <a:txBody>
                    <a:bodyPr/>
                    <a:lstStyle/>
                    <a:p>
                      <a:pPr algn="ctr" rtl="1" fontAlgn="ctr"/>
                      <a:r>
                        <a:rPr lang="he-IL" sz="1000" b="1" i="0" u="none" strike="noStrike" dirty="0">
                          <a:solidFill>
                            <a:srgbClr val="FF0000"/>
                          </a:solidFill>
                          <a:effectLst/>
                          <a:latin typeface="Calibri" panose="020F0502020204030204" pitchFamily="34" charset="0"/>
                        </a:rPr>
                        <a:t>5</a:t>
                      </a:r>
                      <a:endParaRPr lang="en-US" sz="1000" b="1" i="0" u="none" strike="noStrike" dirty="0">
                        <a:solidFill>
                          <a:srgbClr val="FF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ג</a:t>
                      </a:r>
                    </a:p>
                  </a:txBody>
                  <a:tcPr marL="3810" marR="3810" marT="3810" marB="0" anchor="ctr">
                    <a:solidFill>
                      <a:schemeClr val="bg1"/>
                    </a:solidFill>
                  </a:tcPr>
                </a:tc>
                <a:extLst>
                  <a:ext uri="{0D108BD9-81ED-4DB2-BD59-A6C34878D82A}">
                    <a16:rowId xmlns:a16="http://schemas.microsoft.com/office/drawing/2014/main" val="10011"/>
                  </a:ext>
                </a:extLst>
              </a:tr>
              <a:tr h="246390">
                <a:tc>
                  <a:txBody>
                    <a:bodyPr/>
                    <a:lstStyle/>
                    <a:p>
                      <a:pPr algn="ctr" rtl="1" fontAlgn="ctr"/>
                      <a:r>
                        <a:rPr lang="en-US" sz="1000" b="1" u="none" strike="noStrike">
                          <a:effectLst/>
                        </a:rPr>
                        <a:t>10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ג</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2"/>
                  </a:ext>
                </a:extLst>
              </a:tr>
              <a:tr h="246390">
                <a:tc>
                  <a:txBody>
                    <a:bodyPr/>
                    <a:lstStyle/>
                    <a:p>
                      <a:pPr algn="ctr" rtl="1" fontAlgn="ctr"/>
                      <a:r>
                        <a:rPr lang="en-US" sz="1000" b="1" u="none" strike="noStrike">
                          <a:effectLst/>
                        </a:rPr>
                        <a:t>12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ג</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3"/>
                  </a:ext>
                </a:extLst>
              </a:tr>
              <a:tr h="246390">
                <a:tc>
                  <a:txBody>
                    <a:bodyPr/>
                    <a:lstStyle/>
                    <a:p>
                      <a:pPr algn="ctr" rtl="1" fontAlgn="ctr"/>
                      <a:r>
                        <a:rPr lang="en-US" sz="1000" b="1" u="none" strike="noStrike">
                          <a:effectLst/>
                        </a:rPr>
                        <a:t>16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ג</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4"/>
                  </a:ext>
                </a:extLst>
              </a:tr>
              <a:tr h="246390">
                <a:tc>
                  <a:txBody>
                    <a:bodyPr/>
                    <a:lstStyle/>
                    <a:p>
                      <a:pPr algn="ctr" rtl="1" fontAlgn="ctr"/>
                      <a:r>
                        <a:rPr lang="en-US" sz="1000" b="1" i="0" u="none" strike="noStrike" dirty="0">
                          <a:solidFill>
                            <a:srgbClr val="FF0000"/>
                          </a:solidFill>
                          <a:effectLst/>
                          <a:latin typeface="Calibri" panose="020F0502020204030204" pitchFamily="34" charset="0"/>
                        </a:rPr>
                        <a:t>19</a:t>
                      </a: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ג</a:t>
                      </a:r>
                    </a:p>
                  </a:txBody>
                  <a:tcPr marL="3810" marR="3810" marT="3810" marB="0" anchor="ctr">
                    <a:solidFill>
                      <a:schemeClr val="bg1"/>
                    </a:solidFill>
                  </a:tcPr>
                </a:tc>
                <a:extLst>
                  <a:ext uri="{0D108BD9-81ED-4DB2-BD59-A6C34878D82A}">
                    <a16:rowId xmlns:a16="http://schemas.microsoft.com/office/drawing/2014/main" val="10015"/>
                  </a:ext>
                </a:extLst>
              </a:tr>
              <a:tr h="246390">
                <a:tc>
                  <a:txBody>
                    <a:bodyPr/>
                    <a:lstStyle/>
                    <a:p>
                      <a:pPr algn="ctr" rtl="1" fontAlgn="ctr"/>
                      <a:r>
                        <a:rPr lang="en-US" sz="1000" b="1" u="none" strike="noStrike">
                          <a:effectLst/>
                        </a:rPr>
                        <a:t>32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ג</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6"/>
                  </a:ext>
                </a:extLst>
              </a:tr>
              <a:tr h="246390">
                <a:tc>
                  <a:txBody>
                    <a:bodyPr/>
                    <a:lstStyle/>
                    <a:p>
                      <a:pPr algn="ctr" rtl="1" fontAlgn="ctr"/>
                      <a:r>
                        <a:rPr lang="en-US" sz="1000" b="1" u="none" strike="noStrike">
                          <a:effectLst/>
                        </a:rPr>
                        <a:t>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7"/>
                  </a:ext>
                </a:extLst>
              </a:tr>
              <a:tr h="246390">
                <a:tc>
                  <a:txBody>
                    <a:bodyPr/>
                    <a:lstStyle/>
                    <a:p>
                      <a:pPr algn="ctr" rtl="1" fontAlgn="ctr"/>
                      <a:r>
                        <a:rPr lang="en-US" sz="1000" b="1" u="none" strike="noStrike">
                          <a:effectLst/>
                        </a:rPr>
                        <a:t>20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8"/>
                  </a:ext>
                </a:extLst>
              </a:tr>
              <a:tr h="246390">
                <a:tc>
                  <a:txBody>
                    <a:bodyPr/>
                    <a:lstStyle/>
                    <a:p>
                      <a:pPr algn="ctr" rtl="1" fontAlgn="ctr"/>
                      <a:r>
                        <a:rPr lang="en-US" sz="1000" b="1" u="none" strike="noStrike">
                          <a:effectLst/>
                        </a:rPr>
                        <a:t>28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ה</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9"/>
                  </a:ext>
                </a:extLst>
              </a:tr>
            </a:tbl>
          </a:graphicData>
        </a:graphic>
      </p:graphicFrame>
      <p:sp>
        <p:nvSpPr>
          <p:cNvPr id="34" name="TextBox 33"/>
          <p:cNvSpPr txBox="1"/>
          <p:nvPr/>
        </p:nvSpPr>
        <p:spPr>
          <a:xfrm>
            <a:off x="9912065" y="1180936"/>
            <a:ext cx="1279517" cy="369332"/>
          </a:xfrm>
          <a:prstGeom prst="rect">
            <a:avLst/>
          </a:prstGeom>
          <a:noFill/>
        </p:spPr>
        <p:txBody>
          <a:bodyPr wrap="none" rtlCol="0">
            <a:spAutoFit/>
          </a:bodyPr>
          <a:lstStyle/>
          <a:p>
            <a:pPr algn="r" rtl="1"/>
            <a:r>
              <a:rPr lang="he-IL" u="sng" dirty="0">
                <a:solidFill>
                  <a:srgbClr val="FF0000"/>
                </a:solidFill>
              </a:rPr>
              <a:t>הוספת ג-19</a:t>
            </a:r>
            <a:endParaRPr lang="en-US" u="sng" dirty="0">
              <a:solidFill>
                <a:srgbClr val="FF0000"/>
              </a:solidFill>
            </a:endParaRPr>
          </a:p>
        </p:txBody>
      </p:sp>
      <p:pic>
        <p:nvPicPr>
          <p:cNvPr id="22" name="תמונה 21"/>
          <p:cNvPicPr>
            <a:picLocks noChangeAspect="1"/>
          </p:cNvPicPr>
          <p:nvPr/>
        </p:nvPicPr>
        <p:blipFill>
          <a:blip r:embed="rId2"/>
          <a:stretch>
            <a:fillRect/>
          </a:stretch>
        </p:blipFill>
        <p:spPr>
          <a:xfrm>
            <a:off x="3875572" y="5882108"/>
            <a:ext cx="7959025" cy="616751"/>
          </a:xfrm>
          <a:prstGeom prst="rect">
            <a:avLst/>
          </a:prstGeom>
        </p:spPr>
      </p:pic>
      <p:pic>
        <p:nvPicPr>
          <p:cNvPr id="24" name="תמונה 23"/>
          <p:cNvPicPr>
            <a:picLocks noChangeAspect="1"/>
          </p:cNvPicPr>
          <p:nvPr/>
        </p:nvPicPr>
        <p:blipFill>
          <a:blip r:embed="rId3"/>
          <a:stretch>
            <a:fillRect/>
          </a:stretch>
        </p:blipFill>
        <p:spPr>
          <a:xfrm>
            <a:off x="3854246" y="5296815"/>
            <a:ext cx="7980351" cy="644285"/>
          </a:xfrm>
          <a:prstGeom prst="rect">
            <a:avLst/>
          </a:prstGeom>
        </p:spPr>
      </p:pic>
    </p:spTree>
    <p:extLst>
      <p:ext uri="{BB962C8B-B14F-4D97-AF65-F5344CB8AC3E}">
        <p14:creationId xmlns:p14="http://schemas.microsoft.com/office/powerpoint/2010/main" val="957454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sp>
        <p:nvSpPr>
          <p:cNvPr id="19" name="TextBox 18"/>
          <p:cNvSpPr txBox="1"/>
          <p:nvPr/>
        </p:nvSpPr>
        <p:spPr>
          <a:xfrm>
            <a:off x="81555" y="799855"/>
            <a:ext cx="1064714" cy="461665"/>
          </a:xfrm>
          <a:prstGeom prst="rect">
            <a:avLst/>
          </a:prstGeom>
          <a:noFill/>
        </p:spPr>
        <p:txBody>
          <a:bodyPr wrap="none" rtlCol="0">
            <a:spAutoFit/>
          </a:bodyPr>
          <a:lstStyle/>
          <a:p>
            <a:pPr algn="ctr" rtl="1"/>
            <a:r>
              <a:rPr lang="he-IL" sz="1200" dirty="0"/>
              <a:t>קובץ הופכי יום</a:t>
            </a:r>
          </a:p>
          <a:p>
            <a:pPr algn="ctr" rtl="1"/>
            <a:r>
              <a:rPr lang="he-IL" sz="1200" dirty="0"/>
              <a:t>בצורה טבלאית</a:t>
            </a:r>
            <a:endParaRPr lang="en-US" sz="1200" dirty="0"/>
          </a:p>
        </p:txBody>
      </p:sp>
      <p:graphicFrame>
        <p:nvGraphicFramePr>
          <p:cNvPr id="13" name="Table 12"/>
          <p:cNvGraphicFramePr>
            <a:graphicFrameLocks noGrp="1"/>
          </p:cNvGraphicFramePr>
          <p:nvPr/>
        </p:nvGraphicFramePr>
        <p:xfrm>
          <a:off x="6569999" y="4064323"/>
          <a:ext cx="2574000" cy="914400"/>
        </p:xfrm>
        <a:graphic>
          <a:graphicData uri="http://schemas.openxmlformats.org/drawingml/2006/table">
            <a:tbl>
              <a:tblPr firstRow="1" bandRow="1">
                <a:tableStyleId>{5C22544A-7EE6-4342-B048-85BDC9FD1C3A}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379440">
                  <a:extLst>
                    <a:ext uri="{9D8B030D-6E8A-4147-A177-3AD203B41FA5}">
                      <a16:colId xmlns:a16="http://schemas.microsoft.com/office/drawing/2014/main" val="20004"/>
                    </a:ext>
                  </a:extLst>
                </a:gridCol>
              </a:tblGrid>
              <a:tr h="267415">
                <a:tc>
                  <a:txBody>
                    <a:bodyPr/>
                    <a:lstStyle/>
                    <a:p>
                      <a:r>
                        <a:rPr lang="he-IL" sz="1200" b="0" dirty="0"/>
                        <a:t>ג</a:t>
                      </a:r>
                      <a:endParaRPr lang="en-US" sz="1200" b="0" dirty="0"/>
                    </a:p>
                  </a:txBody>
                  <a:tcPr/>
                </a:tc>
                <a:tc>
                  <a:txBody>
                    <a:bodyPr/>
                    <a:lstStyle/>
                    <a:p>
                      <a:r>
                        <a:rPr lang="he-IL" sz="1200" b="0" dirty="0"/>
                        <a:t>ג</a:t>
                      </a:r>
                      <a:endParaRPr lang="en-US" sz="1200" b="0" dirty="0"/>
                    </a:p>
                  </a:txBody>
                  <a:tcPr/>
                </a:tc>
                <a:tc>
                  <a:txBody>
                    <a:bodyPr/>
                    <a:lstStyle/>
                    <a:p>
                      <a:r>
                        <a:rPr lang="he-IL" sz="1200" b="0" dirty="0"/>
                        <a:t>ג</a:t>
                      </a:r>
                      <a:endParaRPr lang="en-US" sz="1200" b="0" dirty="0"/>
                    </a:p>
                  </a:txBody>
                  <a:tcPr/>
                </a:tc>
                <a:tc>
                  <a:txBody>
                    <a:bodyPr/>
                    <a:lstStyle/>
                    <a:p>
                      <a:r>
                        <a:rPr lang="he-IL" sz="1200" b="0" dirty="0"/>
                        <a:t>ג</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4</a:t>
                      </a:r>
                    </a:p>
                  </a:txBody>
                  <a:tcPr/>
                </a:tc>
                <a:tc>
                  <a:txBody>
                    <a:bodyPr/>
                    <a:lstStyle/>
                    <a:p>
                      <a:r>
                        <a:rPr lang="en-US" sz="1400" dirty="0"/>
                        <a:t>10</a:t>
                      </a:r>
                    </a:p>
                  </a:txBody>
                  <a:tcPr/>
                </a:tc>
                <a:tc>
                  <a:txBody>
                    <a:bodyPr/>
                    <a:lstStyle/>
                    <a:p>
                      <a:r>
                        <a:rPr lang="en-US" sz="1400" dirty="0"/>
                        <a:t>12</a:t>
                      </a:r>
                    </a:p>
                  </a:txBody>
                  <a:tcPr/>
                </a:tc>
                <a:tc>
                  <a:txBody>
                    <a:bodyPr/>
                    <a:lstStyle/>
                    <a:p>
                      <a:r>
                        <a:rPr lang="en-US" sz="1400" dirty="0"/>
                        <a:t>16</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4/2</a:t>
                      </a:r>
                    </a:p>
                  </a:txBody>
                  <a:tcPr/>
                </a:tc>
                <a:tc>
                  <a:txBody>
                    <a:bodyPr/>
                    <a:lstStyle/>
                    <a:p>
                      <a:r>
                        <a:rPr lang="en-US" sz="1400" dirty="0"/>
                        <a:t>2/1</a:t>
                      </a:r>
                    </a:p>
                  </a:txBody>
                  <a:tcPr/>
                </a:tc>
                <a:tc>
                  <a:txBody>
                    <a:bodyPr/>
                    <a:lstStyle/>
                    <a:p>
                      <a:r>
                        <a:rPr lang="en-US" sz="1400" dirty="0"/>
                        <a:t>7/2</a:t>
                      </a:r>
                    </a:p>
                  </a:txBody>
                  <a:tcPr/>
                </a:tc>
                <a:tc>
                  <a:txBody>
                    <a:bodyPr/>
                    <a:lstStyle/>
                    <a:p>
                      <a:r>
                        <a:rPr lang="en-US" sz="1400" dirty="0"/>
                        <a:t>1/2</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1340383" y="4064323"/>
          <a:ext cx="2329745" cy="914400"/>
        </p:xfrm>
        <a:graphic>
          <a:graphicData uri="http://schemas.openxmlformats.org/drawingml/2006/table">
            <a:tbl>
              <a:tblPr firstRow="1" bandRow="1">
                <a:tableStyleId>{5C22544A-7EE6-4342-B048-85BDC9FD1C3A}</a:tableStyleId>
              </a:tblPr>
              <a:tblGrid>
                <a:gridCol w="465949">
                  <a:extLst>
                    <a:ext uri="{9D8B030D-6E8A-4147-A177-3AD203B41FA5}">
                      <a16:colId xmlns:a16="http://schemas.microsoft.com/office/drawing/2014/main" val="20000"/>
                    </a:ext>
                  </a:extLst>
                </a:gridCol>
                <a:gridCol w="465949">
                  <a:extLst>
                    <a:ext uri="{9D8B030D-6E8A-4147-A177-3AD203B41FA5}">
                      <a16:colId xmlns:a16="http://schemas.microsoft.com/office/drawing/2014/main" val="20001"/>
                    </a:ext>
                  </a:extLst>
                </a:gridCol>
                <a:gridCol w="465949">
                  <a:extLst>
                    <a:ext uri="{9D8B030D-6E8A-4147-A177-3AD203B41FA5}">
                      <a16:colId xmlns:a16="http://schemas.microsoft.com/office/drawing/2014/main" val="20002"/>
                    </a:ext>
                  </a:extLst>
                </a:gridCol>
                <a:gridCol w="465949">
                  <a:extLst>
                    <a:ext uri="{9D8B030D-6E8A-4147-A177-3AD203B41FA5}">
                      <a16:colId xmlns:a16="http://schemas.microsoft.com/office/drawing/2014/main" val="20003"/>
                    </a:ext>
                  </a:extLst>
                </a:gridCol>
                <a:gridCol w="465949">
                  <a:extLst>
                    <a:ext uri="{9D8B030D-6E8A-4147-A177-3AD203B41FA5}">
                      <a16:colId xmlns:a16="http://schemas.microsoft.com/office/drawing/2014/main" val="20004"/>
                    </a:ext>
                  </a:extLst>
                </a:gridCol>
              </a:tblGrid>
              <a:tr h="267415">
                <a:tc>
                  <a:txBody>
                    <a:bodyPr/>
                    <a:lstStyle/>
                    <a:p>
                      <a:r>
                        <a:rPr lang="he-IL" sz="1200" b="0" dirty="0"/>
                        <a:t>א</a:t>
                      </a:r>
                      <a:endParaRPr lang="en-US" sz="1200" b="0" dirty="0"/>
                    </a:p>
                  </a:txBody>
                  <a:tcPr/>
                </a:tc>
                <a:tc>
                  <a:txBody>
                    <a:bodyPr/>
                    <a:lstStyle/>
                    <a:p>
                      <a:r>
                        <a:rPr lang="he-IL" sz="1200" b="0" dirty="0"/>
                        <a:t>א</a:t>
                      </a:r>
                      <a:endParaRPr lang="en-US" sz="1200" b="0" dirty="0"/>
                    </a:p>
                  </a:txBody>
                  <a:tcPr/>
                </a:tc>
                <a:tc>
                  <a:txBody>
                    <a:bodyPr/>
                    <a:lstStyle/>
                    <a:p>
                      <a:r>
                        <a:rPr lang="he-IL" sz="1200" b="0" dirty="0"/>
                        <a:t>א</a:t>
                      </a:r>
                      <a:endParaRPr lang="en-US" sz="1200" b="0" dirty="0"/>
                    </a:p>
                  </a:txBody>
                  <a:tcPr/>
                </a:tc>
                <a:tc>
                  <a:txBody>
                    <a:bodyPr/>
                    <a:lstStyle/>
                    <a:p>
                      <a:r>
                        <a:rPr lang="he-IL" sz="1200" b="0" dirty="0"/>
                        <a:t>ב</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2</a:t>
                      </a:r>
                    </a:p>
                  </a:txBody>
                  <a:tcPr/>
                </a:tc>
                <a:tc>
                  <a:txBody>
                    <a:bodyPr/>
                    <a:lstStyle/>
                    <a:p>
                      <a:r>
                        <a:rPr lang="en-US" sz="1400" dirty="0"/>
                        <a:t>14</a:t>
                      </a:r>
                    </a:p>
                  </a:txBody>
                  <a:tcPr/>
                </a:tc>
                <a:tc>
                  <a:txBody>
                    <a:bodyPr/>
                    <a:lstStyle/>
                    <a:p>
                      <a:r>
                        <a:rPr lang="en-US" sz="1400" dirty="0"/>
                        <a:t>24</a:t>
                      </a:r>
                    </a:p>
                  </a:txBody>
                  <a:tcPr/>
                </a:tc>
                <a:tc>
                  <a:txBody>
                    <a:bodyPr/>
                    <a:lstStyle/>
                    <a:p>
                      <a:r>
                        <a:rPr lang="en-US" sz="1400" dirty="0"/>
                        <a:t>8</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4/1</a:t>
                      </a:r>
                    </a:p>
                  </a:txBody>
                  <a:tcPr/>
                </a:tc>
                <a:tc>
                  <a:txBody>
                    <a:bodyPr/>
                    <a:lstStyle/>
                    <a:p>
                      <a:r>
                        <a:rPr lang="en-US" sz="1400" dirty="0"/>
                        <a:t>6/2</a:t>
                      </a:r>
                    </a:p>
                  </a:txBody>
                  <a:tcPr/>
                </a:tc>
                <a:tc>
                  <a:txBody>
                    <a:bodyPr/>
                    <a:lstStyle/>
                    <a:p>
                      <a:r>
                        <a:rPr lang="en-US" sz="1400" dirty="0"/>
                        <a:t>7/1</a:t>
                      </a:r>
                    </a:p>
                  </a:txBody>
                  <a:tcPr/>
                </a:tc>
                <a:tc>
                  <a:txBody>
                    <a:bodyPr/>
                    <a:lstStyle/>
                    <a:p>
                      <a:r>
                        <a:rPr lang="en-US" sz="1400" dirty="0"/>
                        <a:t>5/1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nvGraphicFramePr>
        <p:xfrm>
          <a:off x="3958324" y="4064323"/>
          <a:ext cx="2323479" cy="914400"/>
        </p:xfrm>
        <a:graphic>
          <a:graphicData uri="http://schemas.openxmlformats.org/drawingml/2006/table">
            <a:tbl>
              <a:tblPr firstRow="1" bandRow="1">
                <a:tableStyleId>{5C22544A-7EE6-4342-B048-85BDC9FD1C3A}</a:tableStyleId>
              </a:tblPr>
              <a:tblGrid>
                <a:gridCol w="477222">
                  <a:extLst>
                    <a:ext uri="{9D8B030D-6E8A-4147-A177-3AD203B41FA5}">
                      <a16:colId xmlns:a16="http://schemas.microsoft.com/office/drawing/2014/main" val="20000"/>
                    </a:ext>
                  </a:extLst>
                </a:gridCol>
                <a:gridCol w="477222">
                  <a:extLst>
                    <a:ext uri="{9D8B030D-6E8A-4147-A177-3AD203B41FA5}">
                      <a16:colId xmlns:a16="http://schemas.microsoft.com/office/drawing/2014/main" val="20001"/>
                    </a:ext>
                  </a:extLst>
                </a:gridCol>
                <a:gridCol w="477222">
                  <a:extLst>
                    <a:ext uri="{9D8B030D-6E8A-4147-A177-3AD203B41FA5}">
                      <a16:colId xmlns:a16="http://schemas.microsoft.com/office/drawing/2014/main" val="20002"/>
                    </a:ext>
                  </a:extLst>
                </a:gridCol>
                <a:gridCol w="477222">
                  <a:extLst>
                    <a:ext uri="{9D8B030D-6E8A-4147-A177-3AD203B41FA5}">
                      <a16:colId xmlns:a16="http://schemas.microsoft.com/office/drawing/2014/main" val="20003"/>
                    </a:ext>
                  </a:extLst>
                </a:gridCol>
                <a:gridCol w="414591">
                  <a:extLst>
                    <a:ext uri="{9D8B030D-6E8A-4147-A177-3AD203B41FA5}">
                      <a16:colId xmlns:a16="http://schemas.microsoft.com/office/drawing/2014/main" val="20004"/>
                    </a:ext>
                  </a:extLst>
                </a:gridCol>
              </a:tblGrid>
              <a:tr h="267415">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18</a:t>
                      </a:r>
                    </a:p>
                  </a:txBody>
                  <a:tcPr/>
                </a:tc>
                <a:tc>
                  <a:txBody>
                    <a:bodyPr/>
                    <a:lstStyle/>
                    <a:p>
                      <a:r>
                        <a:rPr lang="en-US" sz="1400"/>
                        <a:t>22</a:t>
                      </a:r>
                      <a:endParaRPr lang="en-US" sz="1400" dirty="0"/>
                    </a:p>
                  </a:txBody>
                  <a:tcPr/>
                </a:tc>
                <a:tc>
                  <a:txBody>
                    <a:bodyPr/>
                    <a:lstStyle/>
                    <a:p>
                      <a:r>
                        <a:rPr lang="en-US" sz="1400" dirty="0"/>
                        <a:t>26</a:t>
                      </a:r>
                    </a:p>
                  </a:txBody>
                  <a:tcPr/>
                </a:tc>
                <a:tc>
                  <a:txBody>
                    <a:bodyPr/>
                    <a:lstStyle/>
                    <a:p>
                      <a:r>
                        <a:rPr lang="en-US" sz="1400" dirty="0"/>
                        <a:t>30</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6/1</a:t>
                      </a:r>
                    </a:p>
                  </a:txBody>
                  <a:tcPr/>
                </a:tc>
                <a:tc>
                  <a:txBody>
                    <a:bodyPr/>
                    <a:lstStyle/>
                    <a:p>
                      <a:r>
                        <a:rPr lang="en-US" sz="1400" dirty="0"/>
                        <a:t>1/1</a:t>
                      </a:r>
                    </a:p>
                  </a:txBody>
                  <a:tcPr/>
                </a:tc>
                <a:tc>
                  <a:txBody>
                    <a:bodyPr/>
                    <a:lstStyle/>
                    <a:p>
                      <a:r>
                        <a:rPr lang="en-US" sz="1400" dirty="0"/>
                        <a:t>8/2</a:t>
                      </a:r>
                    </a:p>
                  </a:txBody>
                  <a:tcPr/>
                </a:tc>
                <a:tc>
                  <a:txBody>
                    <a:bodyPr/>
                    <a:lstStyle/>
                    <a:p>
                      <a:r>
                        <a:rPr lang="en-US" sz="1400" dirty="0"/>
                        <a:t>5/2</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408713282"/>
              </p:ext>
            </p:extLst>
          </p:nvPr>
        </p:nvGraphicFramePr>
        <p:xfrm>
          <a:off x="9429238" y="4064323"/>
          <a:ext cx="2702221" cy="914400"/>
        </p:xfrm>
        <a:graphic>
          <a:graphicData uri="http://schemas.openxmlformats.org/drawingml/2006/table">
            <a:tbl>
              <a:tblPr firstRow="1" bandRow="1">
                <a:tableStyleId>{5C22544A-7EE6-4342-B048-85BDC9FD1C3A}</a:tableStyleId>
              </a:tblPr>
              <a:tblGrid>
                <a:gridCol w="491376">
                  <a:extLst>
                    <a:ext uri="{9D8B030D-6E8A-4147-A177-3AD203B41FA5}">
                      <a16:colId xmlns:a16="http://schemas.microsoft.com/office/drawing/2014/main" val="20000"/>
                    </a:ext>
                  </a:extLst>
                </a:gridCol>
                <a:gridCol w="482252">
                  <a:extLst>
                    <a:ext uri="{9D8B030D-6E8A-4147-A177-3AD203B41FA5}">
                      <a16:colId xmlns:a16="http://schemas.microsoft.com/office/drawing/2014/main" val="20001"/>
                    </a:ext>
                  </a:extLst>
                </a:gridCol>
                <a:gridCol w="519830">
                  <a:extLst>
                    <a:ext uri="{9D8B030D-6E8A-4147-A177-3AD203B41FA5}">
                      <a16:colId xmlns:a16="http://schemas.microsoft.com/office/drawing/2014/main" val="20002"/>
                    </a:ext>
                  </a:extLst>
                </a:gridCol>
                <a:gridCol w="513567">
                  <a:extLst>
                    <a:ext uri="{9D8B030D-6E8A-4147-A177-3AD203B41FA5}">
                      <a16:colId xmlns:a16="http://schemas.microsoft.com/office/drawing/2014/main" val="20003"/>
                    </a:ext>
                  </a:extLst>
                </a:gridCol>
                <a:gridCol w="695196">
                  <a:extLst>
                    <a:ext uri="{9D8B030D-6E8A-4147-A177-3AD203B41FA5}">
                      <a16:colId xmlns:a16="http://schemas.microsoft.com/office/drawing/2014/main" val="20004"/>
                    </a:ext>
                  </a:extLst>
                </a:gridCol>
              </a:tblGrid>
              <a:tr h="267415">
                <a:tc>
                  <a:txBody>
                    <a:bodyPr/>
                    <a:lstStyle/>
                    <a:p>
                      <a:r>
                        <a:rPr lang="he-IL" sz="1400" b="0" dirty="0"/>
                        <a:t>ג</a:t>
                      </a:r>
                      <a:endParaRPr lang="en-US" sz="1400" b="0" dirty="0"/>
                    </a:p>
                  </a:txBody>
                  <a:tcPr/>
                </a:tc>
                <a:tc>
                  <a:txBody>
                    <a:bodyPr/>
                    <a:lstStyle/>
                    <a:p>
                      <a:r>
                        <a:rPr lang="he-IL" sz="1200" b="0" dirty="0"/>
                        <a:t>ג</a:t>
                      </a:r>
                      <a:endParaRPr lang="en-US" sz="1200" b="0" dirty="0"/>
                    </a:p>
                  </a:txBody>
                  <a:tcPr/>
                </a:tc>
                <a:tc>
                  <a:txBody>
                    <a:bodyPr/>
                    <a:lstStyle/>
                    <a:p>
                      <a:r>
                        <a:rPr lang="he-IL" sz="1200" b="0" dirty="0"/>
                        <a:t>ד</a:t>
                      </a:r>
                      <a:endParaRPr lang="en-US" sz="1200" b="0" dirty="0"/>
                    </a:p>
                  </a:txBody>
                  <a:tcPr/>
                </a:tc>
                <a:tc>
                  <a:txBody>
                    <a:bodyPr/>
                    <a:lstStyle/>
                    <a:p>
                      <a:r>
                        <a:rPr lang="he-IL" sz="1200" b="0" dirty="0"/>
                        <a:t>ד</a:t>
                      </a:r>
                      <a:endParaRPr lang="en-US" sz="1200" b="0" dirty="0"/>
                    </a:p>
                  </a:txBody>
                  <a:tcPr/>
                </a:tc>
                <a:tc>
                  <a:txBody>
                    <a:bodyPr/>
                    <a:lstStyle/>
                    <a:p>
                      <a:r>
                        <a:rPr lang="he-IL" sz="1200" b="0" dirty="0"/>
                        <a:t>ה</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19</a:t>
                      </a:r>
                    </a:p>
                  </a:txBody>
                  <a:tcPr/>
                </a:tc>
                <a:tc>
                  <a:txBody>
                    <a:bodyPr/>
                    <a:lstStyle/>
                    <a:p>
                      <a:r>
                        <a:rPr lang="en-US" sz="1400" dirty="0"/>
                        <a:t>32</a:t>
                      </a:r>
                    </a:p>
                  </a:txBody>
                  <a:tcPr/>
                </a:tc>
                <a:tc>
                  <a:txBody>
                    <a:bodyPr/>
                    <a:lstStyle/>
                    <a:p>
                      <a:r>
                        <a:rPr lang="en-US" sz="1400" dirty="0"/>
                        <a:t>6</a:t>
                      </a:r>
                    </a:p>
                  </a:txBody>
                  <a:tcPr/>
                </a:tc>
                <a:tc>
                  <a:txBody>
                    <a:bodyPr/>
                    <a:lstStyle/>
                    <a:p>
                      <a:r>
                        <a:rPr lang="en-US" sz="1400" dirty="0"/>
                        <a:t>20</a:t>
                      </a:r>
                    </a:p>
                  </a:txBody>
                  <a:tcPr/>
                </a:tc>
                <a:tc>
                  <a:txBody>
                    <a:bodyPr/>
                    <a:lstStyle/>
                    <a:p>
                      <a:r>
                        <a:rPr lang="en-US" sz="1400" dirty="0"/>
                        <a:t>28</a:t>
                      </a:r>
                    </a:p>
                  </a:txBody>
                  <a:tcPr/>
                </a:tc>
                <a:extLst>
                  <a:ext uri="{0D108BD9-81ED-4DB2-BD59-A6C34878D82A}">
                    <a16:rowId xmlns:a16="http://schemas.microsoft.com/office/drawing/2014/main" val="10001"/>
                  </a:ext>
                </a:extLst>
              </a:tr>
              <a:tr h="267415">
                <a:tc>
                  <a:txBody>
                    <a:bodyPr/>
                    <a:lstStyle/>
                    <a:p>
                      <a:r>
                        <a:rPr lang="en-US" sz="1400" dirty="0"/>
                        <a:t>9/1</a:t>
                      </a:r>
                    </a:p>
                  </a:txBody>
                  <a:tcPr/>
                </a:tc>
                <a:tc>
                  <a:txBody>
                    <a:bodyPr/>
                    <a:lstStyle/>
                    <a:p>
                      <a:r>
                        <a:rPr lang="en-US" sz="1400" dirty="0"/>
                        <a:t>3/1</a:t>
                      </a:r>
                    </a:p>
                  </a:txBody>
                  <a:tcPr/>
                </a:tc>
                <a:tc>
                  <a:txBody>
                    <a:bodyPr/>
                    <a:lstStyle/>
                    <a:p>
                      <a:r>
                        <a:rPr lang="en-US" sz="1400" dirty="0"/>
                        <a:t>3/2</a:t>
                      </a:r>
                    </a:p>
                  </a:txBody>
                  <a:tcPr/>
                </a:tc>
                <a:tc>
                  <a:txBody>
                    <a:bodyPr/>
                    <a:lstStyle/>
                    <a:p>
                      <a:r>
                        <a:rPr lang="en-US" sz="1400" dirty="0"/>
                        <a:t>2/2</a:t>
                      </a:r>
                    </a:p>
                  </a:txBody>
                  <a:tcPr/>
                </a:tc>
                <a:tc>
                  <a:txBody>
                    <a:bodyPr/>
                    <a:lstStyle/>
                    <a:p>
                      <a:r>
                        <a:rPr lang="en-US" sz="1400" dirty="0"/>
                        <a:t>8/1</a:t>
                      </a:r>
                    </a:p>
                  </a:txBody>
                  <a:tcPr/>
                </a:tc>
                <a:extLst>
                  <a:ext uri="{0D108BD9-81ED-4DB2-BD59-A6C34878D82A}">
                    <a16:rowId xmlns:a16="http://schemas.microsoft.com/office/drawing/2014/main" val="10002"/>
                  </a:ext>
                </a:extLst>
              </a:tr>
            </a:tbl>
          </a:graphicData>
        </a:graphic>
      </p:graphicFrame>
      <p:graphicFrame>
        <p:nvGraphicFramePr>
          <p:cNvPr id="23" name="Table 22"/>
          <p:cNvGraphicFramePr>
            <a:graphicFrameLocks noGrp="1"/>
          </p:cNvGraphicFramePr>
          <p:nvPr/>
        </p:nvGraphicFramePr>
        <p:xfrm>
          <a:off x="4648995" y="2039300"/>
          <a:ext cx="2730575" cy="609600"/>
        </p:xfrm>
        <a:graphic>
          <a:graphicData uri="http://schemas.openxmlformats.org/drawingml/2006/table">
            <a:tbl>
              <a:tblPr firstRow="1" bandRow="1">
                <a:tableStyleId>{5C22544A-7EE6-4342-B048-85BDC9FD1C3A}</a:tableStyleId>
              </a:tblPr>
              <a:tblGrid>
                <a:gridCol w="546115">
                  <a:extLst>
                    <a:ext uri="{9D8B030D-6E8A-4147-A177-3AD203B41FA5}">
                      <a16:colId xmlns:a16="http://schemas.microsoft.com/office/drawing/2014/main" val="20000"/>
                    </a:ext>
                  </a:extLst>
                </a:gridCol>
                <a:gridCol w="546115">
                  <a:extLst>
                    <a:ext uri="{9D8B030D-6E8A-4147-A177-3AD203B41FA5}">
                      <a16:colId xmlns:a16="http://schemas.microsoft.com/office/drawing/2014/main" val="20001"/>
                    </a:ext>
                  </a:extLst>
                </a:gridCol>
                <a:gridCol w="546115">
                  <a:extLst>
                    <a:ext uri="{9D8B030D-6E8A-4147-A177-3AD203B41FA5}">
                      <a16:colId xmlns:a16="http://schemas.microsoft.com/office/drawing/2014/main" val="20002"/>
                    </a:ext>
                  </a:extLst>
                </a:gridCol>
                <a:gridCol w="546115">
                  <a:extLst>
                    <a:ext uri="{9D8B030D-6E8A-4147-A177-3AD203B41FA5}">
                      <a16:colId xmlns:a16="http://schemas.microsoft.com/office/drawing/2014/main" val="20003"/>
                    </a:ext>
                  </a:extLst>
                </a:gridCol>
                <a:gridCol w="546115">
                  <a:extLst>
                    <a:ext uri="{9D8B030D-6E8A-4147-A177-3AD203B41FA5}">
                      <a16:colId xmlns:a16="http://schemas.microsoft.com/office/drawing/2014/main" val="20004"/>
                    </a:ext>
                  </a:extLst>
                </a:gridCol>
              </a:tblGrid>
              <a:tr h="267415">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r>
                        <a:rPr lang="he-IL" sz="1200" b="0" dirty="0"/>
                        <a:t>ג</a:t>
                      </a:r>
                      <a:endParaRPr lang="en-US" sz="1200" b="0" dirty="0"/>
                    </a:p>
                  </a:txBody>
                  <a:tcPr/>
                </a:tc>
                <a:tc>
                  <a:txBody>
                    <a:bodyPr/>
                    <a:lstStyle/>
                    <a:p>
                      <a:r>
                        <a:rPr lang="he-IL" sz="1200" b="0" dirty="0"/>
                        <a:t>ה</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he-IL" sz="1400" dirty="0"/>
                        <a:t>8</a:t>
                      </a:r>
                      <a:endParaRPr lang="en-US" sz="1400" dirty="0"/>
                    </a:p>
                  </a:txBody>
                  <a:tcPr/>
                </a:tc>
                <a:tc>
                  <a:txBody>
                    <a:bodyPr/>
                    <a:lstStyle/>
                    <a:p>
                      <a:r>
                        <a:rPr lang="he-IL" sz="1400" dirty="0"/>
                        <a:t>30</a:t>
                      </a:r>
                      <a:endParaRPr lang="en-US" sz="1400" dirty="0"/>
                    </a:p>
                  </a:txBody>
                  <a:tcPr/>
                </a:tc>
                <a:tc>
                  <a:txBody>
                    <a:bodyPr/>
                    <a:lstStyle/>
                    <a:p>
                      <a:r>
                        <a:rPr lang="he-IL" sz="1400" dirty="0"/>
                        <a:t>16</a:t>
                      </a:r>
                      <a:endParaRPr lang="en-US" sz="1400" dirty="0"/>
                    </a:p>
                  </a:txBody>
                  <a:tcPr/>
                </a:tc>
                <a:tc>
                  <a:txBody>
                    <a:bodyPr/>
                    <a:lstStyle/>
                    <a:p>
                      <a:r>
                        <a:rPr lang="he-IL" sz="1400" dirty="0"/>
                        <a:t>28</a:t>
                      </a:r>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sp>
        <p:nvSpPr>
          <p:cNvPr id="27" name="TextBox 26"/>
          <p:cNvSpPr txBox="1"/>
          <p:nvPr/>
        </p:nvSpPr>
        <p:spPr>
          <a:xfrm>
            <a:off x="4938753" y="1180936"/>
            <a:ext cx="1636988" cy="369332"/>
          </a:xfrm>
          <a:prstGeom prst="rect">
            <a:avLst/>
          </a:prstGeom>
          <a:noFill/>
        </p:spPr>
        <p:txBody>
          <a:bodyPr wrap="none" rtlCol="0">
            <a:spAutoFit/>
          </a:bodyPr>
          <a:lstStyle/>
          <a:p>
            <a:pPr algn="r" rtl="1"/>
            <a:r>
              <a:rPr lang="he-IL" dirty="0"/>
              <a:t>קובץ הופכי – יום</a:t>
            </a:r>
            <a:endParaRPr lang="en-US" dirty="0"/>
          </a:p>
        </p:txBody>
      </p:sp>
      <p:cxnSp>
        <p:nvCxnSpPr>
          <p:cNvPr id="28" name="Straight Arrow Connector 27"/>
          <p:cNvCxnSpPr/>
          <p:nvPr/>
        </p:nvCxnSpPr>
        <p:spPr>
          <a:xfrm flipH="1">
            <a:off x="1647173" y="2648900"/>
            <a:ext cx="332933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171034" y="2661508"/>
            <a:ext cx="1306383" cy="139020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55379" y="2661507"/>
            <a:ext cx="87756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502001" y="2661506"/>
            <a:ext cx="3208602" cy="139020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3072391421"/>
              </p:ext>
            </p:extLst>
          </p:nvPr>
        </p:nvGraphicFramePr>
        <p:xfrm>
          <a:off x="86585" y="1261515"/>
          <a:ext cx="1059684" cy="5364754"/>
        </p:xfrm>
        <a:graphic>
          <a:graphicData uri="http://schemas.openxmlformats.org/drawingml/2006/table">
            <a:tbl>
              <a:tblPr firstRow="1" firstCol="1" lastRow="1" lastCol="1" bandRow="1" bandCol="1">
                <a:tableStyleId>{5940675A-B579-460E-94D1-54222C63F5DA}</a:tableStyleId>
              </a:tblPr>
              <a:tblGrid>
                <a:gridCol w="529842">
                  <a:extLst>
                    <a:ext uri="{9D8B030D-6E8A-4147-A177-3AD203B41FA5}">
                      <a16:colId xmlns:a16="http://schemas.microsoft.com/office/drawing/2014/main" val="20000"/>
                    </a:ext>
                  </a:extLst>
                </a:gridCol>
                <a:gridCol w="529842">
                  <a:extLst>
                    <a:ext uri="{9D8B030D-6E8A-4147-A177-3AD203B41FA5}">
                      <a16:colId xmlns:a16="http://schemas.microsoft.com/office/drawing/2014/main" val="20001"/>
                    </a:ext>
                  </a:extLst>
                </a:gridCol>
              </a:tblGrid>
              <a:tr h="683344">
                <a:tc>
                  <a:txBody>
                    <a:bodyPr/>
                    <a:lstStyle/>
                    <a:p>
                      <a:pPr algn="ctr" rtl="1" fontAlgn="ctr"/>
                      <a:r>
                        <a:rPr lang="he-IL" sz="1000" u="none" strike="noStrike" dirty="0">
                          <a:effectLst/>
                        </a:rPr>
                        <a:t>קוד כנס (מפתח)</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tc>
                  <a:txBody>
                    <a:bodyPr/>
                    <a:lstStyle/>
                    <a:p>
                      <a:pPr algn="ctr" rtl="1" fontAlgn="ctr"/>
                      <a:r>
                        <a:rPr lang="he-IL" sz="1000" u="none" strike="noStrike" dirty="0">
                          <a:effectLst/>
                        </a:rPr>
                        <a:t>יום בשבוע</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extLst>
                  <a:ext uri="{0D108BD9-81ED-4DB2-BD59-A6C34878D82A}">
                    <a16:rowId xmlns:a16="http://schemas.microsoft.com/office/drawing/2014/main" val="10000"/>
                  </a:ext>
                </a:extLst>
              </a:tr>
              <a:tr h="246390">
                <a:tc>
                  <a:txBody>
                    <a:bodyPr/>
                    <a:lstStyle/>
                    <a:p>
                      <a:pPr algn="ctr" rtl="1" fontAlgn="ctr"/>
                      <a:r>
                        <a:rPr lang="en-US" sz="1000" b="1" u="none" strike="noStrike" dirty="0">
                          <a:effectLst/>
                        </a:rPr>
                        <a:t>2</a:t>
                      </a:r>
                      <a:endParaRPr lang="en-US" sz="1000" b="1" i="0" u="none" strike="noStrike" dirty="0">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א</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1"/>
                  </a:ext>
                </a:extLst>
              </a:tr>
              <a:tr h="246390">
                <a:tc>
                  <a:txBody>
                    <a:bodyPr/>
                    <a:lstStyle/>
                    <a:p>
                      <a:pPr algn="ctr" rtl="1" fontAlgn="ctr"/>
                      <a:r>
                        <a:rPr lang="en-US" sz="1000" b="1" u="none" strike="noStrike">
                          <a:effectLst/>
                        </a:rPr>
                        <a:t>14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א</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2"/>
                  </a:ext>
                </a:extLst>
              </a:tr>
              <a:tr h="246390">
                <a:tc>
                  <a:txBody>
                    <a:bodyPr/>
                    <a:lstStyle/>
                    <a:p>
                      <a:pPr algn="ctr" rtl="1" fontAlgn="ctr"/>
                      <a:r>
                        <a:rPr lang="en-US" sz="1000" b="1" u="none" strike="noStrike">
                          <a:effectLst/>
                        </a:rPr>
                        <a:t>24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א</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3"/>
                  </a:ext>
                </a:extLst>
              </a:tr>
              <a:tr h="246390">
                <a:tc>
                  <a:txBody>
                    <a:bodyPr/>
                    <a:lstStyle/>
                    <a:p>
                      <a:pPr algn="ctr" rtl="1" fontAlgn="ctr"/>
                      <a:r>
                        <a:rPr lang="en-US" sz="1000" b="1" i="0" u="none" strike="noStrike" dirty="0">
                          <a:solidFill>
                            <a:srgbClr val="FF0000"/>
                          </a:solidFill>
                          <a:effectLst/>
                          <a:latin typeface="Calibri" panose="020F0502020204030204" pitchFamily="34" charset="0"/>
                        </a:rPr>
                        <a:t>3</a:t>
                      </a: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ב</a:t>
                      </a:r>
                    </a:p>
                  </a:txBody>
                  <a:tcPr marL="3810" marR="3810" marT="3810" marB="0" anchor="ctr">
                    <a:solidFill>
                      <a:schemeClr val="bg1"/>
                    </a:solidFill>
                  </a:tcPr>
                </a:tc>
                <a:extLst>
                  <a:ext uri="{0D108BD9-81ED-4DB2-BD59-A6C34878D82A}">
                    <a16:rowId xmlns:a16="http://schemas.microsoft.com/office/drawing/2014/main" val="10004"/>
                  </a:ext>
                </a:extLst>
              </a:tr>
              <a:tr h="246390">
                <a:tc>
                  <a:txBody>
                    <a:bodyPr/>
                    <a:lstStyle/>
                    <a:p>
                      <a:pPr algn="ctr" rtl="1" fontAlgn="ctr"/>
                      <a:r>
                        <a:rPr lang="en-US" sz="1000" b="1" u="none" strike="noStrike" dirty="0">
                          <a:effectLst/>
                        </a:rPr>
                        <a:t>8</a:t>
                      </a:r>
                      <a:endParaRPr lang="en-US" sz="1000" b="1" i="0" u="none" strike="noStrike" dirty="0">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5"/>
                  </a:ext>
                </a:extLst>
              </a:tr>
              <a:tr h="246390">
                <a:tc>
                  <a:txBody>
                    <a:bodyPr/>
                    <a:lstStyle/>
                    <a:p>
                      <a:pPr algn="ctr" rtl="1" fontAlgn="ctr"/>
                      <a:r>
                        <a:rPr lang="en-US" sz="1000" b="1" u="none" strike="noStrike">
                          <a:effectLst/>
                        </a:rPr>
                        <a:t>18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6"/>
                  </a:ext>
                </a:extLst>
              </a:tr>
              <a:tr h="246390">
                <a:tc>
                  <a:txBody>
                    <a:bodyPr/>
                    <a:lstStyle/>
                    <a:p>
                      <a:pPr algn="ctr" rtl="1" fontAlgn="ctr"/>
                      <a:r>
                        <a:rPr lang="en-US" sz="1000" b="1" u="none" strike="noStrike" dirty="0">
                          <a:effectLst/>
                        </a:rPr>
                        <a:t>22</a:t>
                      </a:r>
                      <a:endParaRPr lang="en-US" sz="1000" b="1" i="0" u="none" strike="noStrike" dirty="0">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ב</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7"/>
                  </a:ext>
                </a:extLst>
              </a:tr>
              <a:tr h="246390">
                <a:tc>
                  <a:txBody>
                    <a:bodyPr/>
                    <a:lstStyle/>
                    <a:p>
                      <a:pPr algn="ctr" rtl="1" fontAlgn="ctr"/>
                      <a:r>
                        <a:rPr lang="en-US" sz="1000" b="1" u="none" strike="noStrike">
                          <a:effectLst/>
                        </a:rPr>
                        <a:t>26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8"/>
                  </a:ext>
                </a:extLst>
              </a:tr>
              <a:tr h="246390">
                <a:tc>
                  <a:txBody>
                    <a:bodyPr/>
                    <a:lstStyle/>
                    <a:p>
                      <a:pPr algn="ctr" rtl="1" fontAlgn="ctr"/>
                      <a:r>
                        <a:rPr lang="en-US" sz="1000" b="1" u="none" strike="noStrike">
                          <a:effectLst/>
                        </a:rPr>
                        <a:t>30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9"/>
                  </a:ext>
                </a:extLst>
              </a:tr>
              <a:tr h="246390">
                <a:tc>
                  <a:txBody>
                    <a:bodyPr/>
                    <a:lstStyle/>
                    <a:p>
                      <a:pPr algn="ctr" rtl="1" fontAlgn="ctr"/>
                      <a:r>
                        <a:rPr lang="en-US" sz="1000" b="1" u="none" strike="noStrike">
                          <a:effectLst/>
                        </a:rPr>
                        <a:t>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ג</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0"/>
                  </a:ext>
                </a:extLst>
              </a:tr>
              <a:tr h="246390">
                <a:tc>
                  <a:txBody>
                    <a:bodyPr/>
                    <a:lstStyle/>
                    <a:p>
                      <a:pPr algn="ctr" rtl="1" fontAlgn="ctr"/>
                      <a:r>
                        <a:rPr lang="he-IL" sz="1000" b="1" i="0" u="none" strike="noStrike" dirty="0">
                          <a:solidFill>
                            <a:srgbClr val="FF0000"/>
                          </a:solidFill>
                          <a:effectLst/>
                          <a:latin typeface="Calibri" panose="020F0502020204030204" pitchFamily="34" charset="0"/>
                        </a:rPr>
                        <a:t>5</a:t>
                      </a:r>
                      <a:endParaRPr lang="en-US" sz="1000" b="1" i="0" u="none" strike="noStrike" dirty="0">
                        <a:solidFill>
                          <a:srgbClr val="FF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ג</a:t>
                      </a:r>
                    </a:p>
                  </a:txBody>
                  <a:tcPr marL="3810" marR="3810" marT="3810" marB="0" anchor="ctr">
                    <a:solidFill>
                      <a:schemeClr val="bg1"/>
                    </a:solidFill>
                  </a:tcPr>
                </a:tc>
                <a:extLst>
                  <a:ext uri="{0D108BD9-81ED-4DB2-BD59-A6C34878D82A}">
                    <a16:rowId xmlns:a16="http://schemas.microsoft.com/office/drawing/2014/main" val="10011"/>
                  </a:ext>
                </a:extLst>
              </a:tr>
              <a:tr h="246390">
                <a:tc>
                  <a:txBody>
                    <a:bodyPr/>
                    <a:lstStyle/>
                    <a:p>
                      <a:pPr algn="ctr" rtl="1" fontAlgn="ctr"/>
                      <a:r>
                        <a:rPr lang="en-US" sz="1000" b="1" u="none" strike="noStrike">
                          <a:effectLst/>
                        </a:rPr>
                        <a:t>10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ג</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2"/>
                  </a:ext>
                </a:extLst>
              </a:tr>
              <a:tr h="246390">
                <a:tc>
                  <a:txBody>
                    <a:bodyPr/>
                    <a:lstStyle/>
                    <a:p>
                      <a:pPr algn="ctr" rtl="1" fontAlgn="ctr"/>
                      <a:r>
                        <a:rPr lang="en-US" sz="1000" b="1" u="none" strike="noStrike">
                          <a:effectLst/>
                        </a:rPr>
                        <a:t>12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ג</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3"/>
                  </a:ext>
                </a:extLst>
              </a:tr>
              <a:tr h="246390">
                <a:tc>
                  <a:txBody>
                    <a:bodyPr/>
                    <a:lstStyle/>
                    <a:p>
                      <a:pPr algn="ctr" rtl="1" fontAlgn="ctr"/>
                      <a:r>
                        <a:rPr lang="en-US" sz="1000" b="1" u="none" strike="noStrike">
                          <a:effectLst/>
                        </a:rPr>
                        <a:t>16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ג</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4"/>
                  </a:ext>
                </a:extLst>
              </a:tr>
              <a:tr h="246390">
                <a:tc>
                  <a:txBody>
                    <a:bodyPr/>
                    <a:lstStyle/>
                    <a:p>
                      <a:pPr algn="ctr" rtl="1" fontAlgn="ctr"/>
                      <a:r>
                        <a:rPr lang="en-US" sz="1000" b="1" i="0" u="none" strike="noStrike" dirty="0">
                          <a:solidFill>
                            <a:srgbClr val="FF0000"/>
                          </a:solidFill>
                          <a:effectLst/>
                          <a:latin typeface="Calibri" panose="020F0502020204030204" pitchFamily="34" charset="0"/>
                        </a:rPr>
                        <a:t>19</a:t>
                      </a: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ג</a:t>
                      </a:r>
                    </a:p>
                  </a:txBody>
                  <a:tcPr marL="3810" marR="3810" marT="3810" marB="0" anchor="ctr">
                    <a:solidFill>
                      <a:schemeClr val="bg1"/>
                    </a:solidFill>
                  </a:tcPr>
                </a:tc>
                <a:extLst>
                  <a:ext uri="{0D108BD9-81ED-4DB2-BD59-A6C34878D82A}">
                    <a16:rowId xmlns:a16="http://schemas.microsoft.com/office/drawing/2014/main" val="10015"/>
                  </a:ext>
                </a:extLst>
              </a:tr>
              <a:tr h="246390">
                <a:tc>
                  <a:txBody>
                    <a:bodyPr/>
                    <a:lstStyle/>
                    <a:p>
                      <a:pPr algn="ctr" rtl="1" fontAlgn="ctr"/>
                      <a:r>
                        <a:rPr lang="en-US" sz="1000" b="1" u="none" strike="noStrike">
                          <a:effectLst/>
                        </a:rPr>
                        <a:t>32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ג</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6"/>
                  </a:ext>
                </a:extLst>
              </a:tr>
              <a:tr h="246390">
                <a:tc>
                  <a:txBody>
                    <a:bodyPr/>
                    <a:lstStyle/>
                    <a:p>
                      <a:pPr algn="ctr" rtl="1" fontAlgn="ctr"/>
                      <a:r>
                        <a:rPr lang="en-US" sz="1000" b="1" u="none" strike="noStrike">
                          <a:effectLst/>
                        </a:rPr>
                        <a:t>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7"/>
                  </a:ext>
                </a:extLst>
              </a:tr>
              <a:tr h="246390">
                <a:tc>
                  <a:txBody>
                    <a:bodyPr/>
                    <a:lstStyle/>
                    <a:p>
                      <a:pPr algn="ctr" rtl="1" fontAlgn="ctr"/>
                      <a:r>
                        <a:rPr lang="en-US" sz="1000" b="1" u="none" strike="noStrike">
                          <a:effectLst/>
                        </a:rPr>
                        <a:t>20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8"/>
                  </a:ext>
                </a:extLst>
              </a:tr>
              <a:tr h="246390">
                <a:tc>
                  <a:txBody>
                    <a:bodyPr/>
                    <a:lstStyle/>
                    <a:p>
                      <a:pPr algn="ctr" rtl="1" fontAlgn="ctr"/>
                      <a:r>
                        <a:rPr lang="en-US" sz="1000" b="1" u="none" strike="noStrike">
                          <a:effectLst/>
                        </a:rPr>
                        <a:t>28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ה</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9"/>
                  </a:ext>
                </a:extLst>
              </a:tr>
            </a:tbl>
          </a:graphicData>
        </a:graphic>
      </p:graphicFrame>
      <p:sp>
        <p:nvSpPr>
          <p:cNvPr id="34" name="TextBox 33"/>
          <p:cNvSpPr txBox="1"/>
          <p:nvPr/>
        </p:nvSpPr>
        <p:spPr>
          <a:xfrm>
            <a:off x="10006642" y="1180936"/>
            <a:ext cx="1184940" cy="369332"/>
          </a:xfrm>
          <a:prstGeom prst="rect">
            <a:avLst/>
          </a:prstGeom>
          <a:noFill/>
        </p:spPr>
        <p:txBody>
          <a:bodyPr wrap="none" rtlCol="0">
            <a:spAutoFit/>
          </a:bodyPr>
          <a:lstStyle/>
          <a:p>
            <a:pPr algn="r" rtl="1"/>
            <a:r>
              <a:rPr lang="he-IL" u="sng" dirty="0">
                <a:solidFill>
                  <a:srgbClr val="FF0000"/>
                </a:solidFill>
              </a:rPr>
              <a:t>הוספת ב-3</a:t>
            </a:r>
            <a:endParaRPr lang="en-US" u="sng" dirty="0">
              <a:solidFill>
                <a:srgbClr val="FF0000"/>
              </a:solidFill>
            </a:endParaRPr>
          </a:p>
        </p:txBody>
      </p:sp>
      <p:pic>
        <p:nvPicPr>
          <p:cNvPr id="24" name="תמונה 23"/>
          <p:cNvPicPr>
            <a:picLocks noChangeAspect="1"/>
          </p:cNvPicPr>
          <p:nvPr/>
        </p:nvPicPr>
        <p:blipFill>
          <a:blip r:embed="rId2"/>
          <a:stretch>
            <a:fillRect/>
          </a:stretch>
        </p:blipFill>
        <p:spPr>
          <a:xfrm>
            <a:off x="3875572" y="5882108"/>
            <a:ext cx="7959025" cy="616751"/>
          </a:xfrm>
          <a:prstGeom prst="rect">
            <a:avLst/>
          </a:prstGeom>
        </p:spPr>
      </p:pic>
      <p:pic>
        <p:nvPicPr>
          <p:cNvPr id="25" name="תמונה 24"/>
          <p:cNvPicPr>
            <a:picLocks noChangeAspect="1"/>
          </p:cNvPicPr>
          <p:nvPr/>
        </p:nvPicPr>
        <p:blipFill>
          <a:blip r:embed="rId3"/>
          <a:stretch>
            <a:fillRect/>
          </a:stretch>
        </p:blipFill>
        <p:spPr>
          <a:xfrm>
            <a:off x="3854246" y="5296815"/>
            <a:ext cx="7980351" cy="644285"/>
          </a:xfrm>
          <a:prstGeom prst="rect">
            <a:avLst/>
          </a:prstGeom>
        </p:spPr>
      </p:pic>
    </p:spTree>
    <p:extLst>
      <p:ext uri="{BB962C8B-B14F-4D97-AF65-F5344CB8AC3E}">
        <p14:creationId xmlns:p14="http://schemas.microsoft.com/office/powerpoint/2010/main" val="11774869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sp>
        <p:nvSpPr>
          <p:cNvPr id="19" name="TextBox 18"/>
          <p:cNvSpPr txBox="1"/>
          <p:nvPr/>
        </p:nvSpPr>
        <p:spPr>
          <a:xfrm>
            <a:off x="81555" y="799855"/>
            <a:ext cx="1064714" cy="461665"/>
          </a:xfrm>
          <a:prstGeom prst="rect">
            <a:avLst/>
          </a:prstGeom>
          <a:noFill/>
        </p:spPr>
        <p:txBody>
          <a:bodyPr wrap="none" rtlCol="0">
            <a:spAutoFit/>
          </a:bodyPr>
          <a:lstStyle/>
          <a:p>
            <a:pPr algn="ctr" rtl="1"/>
            <a:r>
              <a:rPr lang="he-IL" sz="1200" dirty="0"/>
              <a:t>קובץ הופכי יום</a:t>
            </a:r>
          </a:p>
          <a:p>
            <a:pPr algn="ctr" rtl="1"/>
            <a:r>
              <a:rPr lang="he-IL" sz="1200" dirty="0"/>
              <a:t>בצורה טבלאית</a:t>
            </a:r>
            <a:endParaRPr lang="en-US" sz="1200" dirty="0"/>
          </a:p>
        </p:txBody>
      </p:sp>
      <p:graphicFrame>
        <p:nvGraphicFramePr>
          <p:cNvPr id="13" name="Table 12"/>
          <p:cNvGraphicFramePr>
            <a:graphicFrameLocks noGrp="1"/>
          </p:cNvGraphicFramePr>
          <p:nvPr/>
        </p:nvGraphicFramePr>
        <p:xfrm>
          <a:off x="6569999" y="4064323"/>
          <a:ext cx="2574000" cy="914400"/>
        </p:xfrm>
        <a:graphic>
          <a:graphicData uri="http://schemas.openxmlformats.org/drawingml/2006/table">
            <a:tbl>
              <a:tblPr firstRow="1" bandRow="1">
                <a:tableStyleId>{5C22544A-7EE6-4342-B048-85BDC9FD1C3A}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379440">
                  <a:extLst>
                    <a:ext uri="{9D8B030D-6E8A-4147-A177-3AD203B41FA5}">
                      <a16:colId xmlns:a16="http://schemas.microsoft.com/office/drawing/2014/main" val="20004"/>
                    </a:ext>
                  </a:extLst>
                </a:gridCol>
              </a:tblGrid>
              <a:tr h="267415">
                <a:tc>
                  <a:txBody>
                    <a:bodyPr/>
                    <a:lstStyle/>
                    <a:p>
                      <a:r>
                        <a:rPr lang="he-IL" sz="1200" b="0" dirty="0"/>
                        <a:t>ג</a:t>
                      </a:r>
                      <a:endParaRPr lang="en-US" sz="1200" b="0" dirty="0"/>
                    </a:p>
                  </a:txBody>
                  <a:tcPr/>
                </a:tc>
                <a:tc>
                  <a:txBody>
                    <a:bodyPr/>
                    <a:lstStyle/>
                    <a:p>
                      <a:r>
                        <a:rPr lang="he-IL" sz="1200" b="0" dirty="0"/>
                        <a:t>ג</a:t>
                      </a:r>
                      <a:endParaRPr lang="en-US" sz="1200" b="0" dirty="0"/>
                    </a:p>
                  </a:txBody>
                  <a:tcPr/>
                </a:tc>
                <a:tc>
                  <a:txBody>
                    <a:bodyPr/>
                    <a:lstStyle/>
                    <a:p>
                      <a:r>
                        <a:rPr lang="he-IL" sz="1200" b="0" dirty="0"/>
                        <a:t>ג</a:t>
                      </a:r>
                      <a:endParaRPr lang="en-US" sz="1200" b="0" dirty="0"/>
                    </a:p>
                  </a:txBody>
                  <a:tcPr/>
                </a:tc>
                <a:tc>
                  <a:txBody>
                    <a:bodyPr/>
                    <a:lstStyle/>
                    <a:p>
                      <a:r>
                        <a:rPr lang="he-IL" sz="1200" b="0" dirty="0"/>
                        <a:t>ג</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4</a:t>
                      </a:r>
                    </a:p>
                  </a:txBody>
                  <a:tcPr/>
                </a:tc>
                <a:tc>
                  <a:txBody>
                    <a:bodyPr/>
                    <a:lstStyle/>
                    <a:p>
                      <a:r>
                        <a:rPr lang="en-US" sz="1400" dirty="0"/>
                        <a:t>10</a:t>
                      </a:r>
                    </a:p>
                  </a:txBody>
                  <a:tcPr/>
                </a:tc>
                <a:tc>
                  <a:txBody>
                    <a:bodyPr/>
                    <a:lstStyle/>
                    <a:p>
                      <a:r>
                        <a:rPr lang="en-US" sz="1400" dirty="0"/>
                        <a:t>12</a:t>
                      </a:r>
                    </a:p>
                  </a:txBody>
                  <a:tcPr/>
                </a:tc>
                <a:tc>
                  <a:txBody>
                    <a:bodyPr/>
                    <a:lstStyle/>
                    <a:p>
                      <a:r>
                        <a:rPr lang="en-US" sz="1400" dirty="0"/>
                        <a:t>16</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4/2</a:t>
                      </a:r>
                    </a:p>
                  </a:txBody>
                  <a:tcPr/>
                </a:tc>
                <a:tc>
                  <a:txBody>
                    <a:bodyPr/>
                    <a:lstStyle/>
                    <a:p>
                      <a:r>
                        <a:rPr lang="en-US" sz="1400" dirty="0"/>
                        <a:t>2/1</a:t>
                      </a:r>
                    </a:p>
                  </a:txBody>
                  <a:tcPr/>
                </a:tc>
                <a:tc>
                  <a:txBody>
                    <a:bodyPr/>
                    <a:lstStyle/>
                    <a:p>
                      <a:r>
                        <a:rPr lang="en-US" sz="1400" dirty="0"/>
                        <a:t>7/2</a:t>
                      </a:r>
                    </a:p>
                  </a:txBody>
                  <a:tcPr/>
                </a:tc>
                <a:tc>
                  <a:txBody>
                    <a:bodyPr/>
                    <a:lstStyle/>
                    <a:p>
                      <a:r>
                        <a:rPr lang="en-US" sz="1400" dirty="0"/>
                        <a:t>1/2</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325503327"/>
              </p:ext>
            </p:extLst>
          </p:nvPr>
        </p:nvGraphicFramePr>
        <p:xfrm>
          <a:off x="1340383" y="4064323"/>
          <a:ext cx="2329745" cy="883920"/>
        </p:xfrm>
        <a:graphic>
          <a:graphicData uri="http://schemas.openxmlformats.org/drawingml/2006/table">
            <a:tbl>
              <a:tblPr firstRow="1" bandRow="1">
                <a:tableStyleId>{5C22544A-7EE6-4342-B048-85BDC9FD1C3A}</a:tableStyleId>
              </a:tblPr>
              <a:tblGrid>
                <a:gridCol w="465949">
                  <a:extLst>
                    <a:ext uri="{9D8B030D-6E8A-4147-A177-3AD203B41FA5}">
                      <a16:colId xmlns:a16="http://schemas.microsoft.com/office/drawing/2014/main" val="20000"/>
                    </a:ext>
                  </a:extLst>
                </a:gridCol>
                <a:gridCol w="465949">
                  <a:extLst>
                    <a:ext uri="{9D8B030D-6E8A-4147-A177-3AD203B41FA5}">
                      <a16:colId xmlns:a16="http://schemas.microsoft.com/office/drawing/2014/main" val="20001"/>
                    </a:ext>
                  </a:extLst>
                </a:gridCol>
                <a:gridCol w="465949">
                  <a:extLst>
                    <a:ext uri="{9D8B030D-6E8A-4147-A177-3AD203B41FA5}">
                      <a16:colId xmlns:a16="http://schemas.microsoft.com/office/drawing/2014/main" val="20002"/>
                    </a:ext>
                  </a:extLst>
                </a:gridCol>
                <a:gridCol w="465949">
                  <a:extLst>
                    <a:ext uri="{9D8B030D-6E8A-4147-A177-3AD203B41FA5}">
                      <a16:colId xmlns:a16="http://schemas.microsoft.com/office/drawing/2014/main" val="20003"/>
                    </a:ext>
                  </a:extLst>
                </a:gridCol>
                <a:gridCol w="465949">
                  <a:extLst>
                    <a:ext uri="{9D8B030D-6E8A-4147-A177-3AD203B41FA5}">
                      <a16:colId xmlns:a16="http://schemas.microsoft.com/office/drawing/2014/main" val="20004"/>
                    </a:ext>
                  </a:extLst>
                </a:gridCol>
              </a:tblGrid>
              <a:tr h="267415">
                <a:tc>
                  <a:txBody>
                    <a:bodyPr/>
                    <a:lstStyle/>
                    <a:p>
                      <a:r>
                        <a:rPr lang="he-IL" sz="1200" b="0" dirty="0"/>
                        <a:t>א</a:t>
                      </a:r>
                      <a:endParaRPr lang="en-US" sz="1200" b="0" dirty="0"/>
                    </a:p>
                  </a:txBody>
                  <a:tcPr/>
                </a:tc>
                <a:tc>
                  <a:txBody>
                    <a:bodyPr/>
                    <a:lstStyle/>
                    <a:p>
                      <a:r>
                        <a:rPr lang="he-IL" sz="1200" b="0" dirty="0"/>
                        <a:t>א</a:t>
                      </a:r>
                      <a:endParaRPr lang="en-US" sz="1200" b="0" dirty="0"/>
                    </a:p>
                  </a:txBody>
                  <a:tcPr/>
                </a:tc>
                <a:tc>
                  <a:txBody>
                    <a:bodyPr/>
                    <a:lstStyle/>
                    <a:p>
                      <a:r>
                        <a:rPr lang="he-IL" sz="1200" b="0" dirty="0"/>
                        <a:t>א</a:t>
                      </a:r>
                      <a:endParaRPr lang="en-US" sz="1200" b="0" dirty="0"/>
                    </a:p>
                  </a:txBody>
                  <a:tcPr/>
                </a:tc>
                <a:tc>
                  <a:txBody>
                    <a:bodyPr/>
                    <a:lstStyle/>
                    <a:p>
                      <a:r>
                        <a:rPr lang="he-IL" sz="1200" b="0" dirty="0"/>
                        <a:t>ב</a:t>
                      </a:r>
                      <a:endParaRPr lang="en-US" sz="1200" b="0" dirty="0"/>
                    </a:p>
                  </a:txBody>
                  <a:tcPr/>
                </a:tc>
                <a:tc>
                  <a:txBody>
                    <a:bodyPr/>
                    <a:lstStyle/>
                    <a:p>
                      <a:r>
                        <a:rPr lang="he-IL" sz="1200" b="0" dirty="0"/>
                        <a:t>ב</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2</a:t>
                      </a:r>
                    </a:p>
                  </a:txBody>
                  <a:tcPr/>
                </a:tc>
                <a:tc>
                  <a:txBody>
                    <a:bodyPr/>
                    <a:lstStyle/>
                    <a:p>
                      <a:r>
                        <a:rPr lang="en-US" sz="1400" dirty="0"/>
                        <a:t>14</a:t>
                      </a:r>
                    </a:p>
                  </a:txBody>
                  <a:tcPr/>
                </a:tc>
                <a:tc>
                  <a:txBody>
                    <a:bodyPr/>
                    <a:lstStyle/>
                    <a:p>
                      <a:r>
                        <a:rPr lang="en-US" sz="1400" dirty="0"/>
                        <a:t>24</a:t>
                      </a:r>
                    </a:p>
                  </a:txBody>
                  <a:tcPr/>
                </a:tc>
                <a:tc>
                  <a:txBody>
                    <a:bodyPr/>
                    <a:lstStyle/>
                    <a:p>
                      <a:r>
                        <a:rPr lang="en-US" sz="1400" dirty="0"/>
                        <a:t>3</a:t>
                      </a:r>
                    </a:p>
                  </a:txBody>
                  <a:tcPr/>
                </a:tc>
                <a:tc>
                  <a:txBody>
                    <a:bodyPr/>
                    <a:lstStyle/>
                    <a:p>
                      <a:r>
                        <a:rPr lang="en-US" sz="1400" dirty="0"/>
                        <a:t>8</a:t>
                      </a:r>
                    </a:p>
                  </a:txBody>
                  <a:tcPr/>
                </a:tc>
                <a:extLst>
                  <a:ext uri="{0D108BD9-81ED-4DB2-BD59-A6C34878D82A}">
                    <a16:rowId xmlns:a16="http://schemas.microsoft.com/office/drawing/2014/main" val="10001"/>
                  </a:ext>
                </a:extLst>
              </a:tr>
              <a:tr h="267415">
                <a:tc>
                  <a:txBody>
                    <a:bodyPr/>
                    <a:lstStyle/>
                    <a:p>
                      <a:r>
                        <a:rPr lang="en-US" sz="1400" dirty="0"/>
                        <a:t>4/1</a:t>
                      </a:r>
                    </a:p>
                  </a:txBody>
                  <a:tcPr/>
                </a:tc>
                <a:tc>
                  <a:txBody>
                    <a:bodyPr/>
                    <a:lstStyle/>
                    <a:p>
                      <a:r>
                        <a:rPr lang="en-US" sz="1400" dirty="0"/>
                        <a:t>6/2</a:t>
                      </a:r>
                    </a:p>
                  </a:txBody>
                  <a:tcPr/>
                </a:tc>
                <a:tc>
                  <a:txBody>
                    <a:bodyPr/>
                    <a:lstStyle/>
                    <a:p>
                      <a:r>
                        <a:rPr lang="en-US" sz="1400" dirty="0"/>
                        <a:t>7/1</a:t>
                      </a:r>
                    </a:p>
                  </a:txBody>
                  <a:tcPr/>
                </a:tc>
                <a:tc>
                  <a:txBody>
                    <a:bodyPr/>
                    <a:lstStyle/>
                    <a:p>
                      <a:r>
                        <a:rPr lang="en-US" sz="1400" dirty="0"/>
                        <a:t>9/2</a:t>
                      </a:r>
                    </a:p>
                  </a:txBody>
                  <a:tcPr/>
                </a:tc>
                <a:tc>
                  <a:txBody>
                    <a:bodyPr/>
                    <a:lstStyle/>
                    <a:p>
                      <a:r>
                        <a:rPr lang="en-US" sz="1400" dirty="0"/>
                        <a:t>5/1</a:t>
                      </a:r>
                    </a:p>
                  </a:txBody>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nvGraphicFramePr>
        <p:xfrm>
          <a:off x="3958324" y="4064323"/>
          <a:ext cx="2323479" cy="914400"/>
        </p:xfrm>
        <a:graphic>
          <a:graphicData uri="http://schemas.openxmlformats.org/drawingml/2006/table">
            <a:tbl>
              <a:tblPr firstRow="1" bandRow="1">
                <a:tableStyleId>{5C22544A-7EE6-4342-B048-85BDC9FD1C3A}</a:tableStyleId>
              </a:tblPr>
              <a:tblGrid>
                <a:gridCol w="477222">
                  <a:extLst>
                    <a:ext uri="{9D8B030D-6E8A-4147-A177-3AD203B41FA5}">
                      <a16:colId xmlns:a16="http://schemas.microsoft.com/office/drawing/2014/main" val="20000"/>
                    </a:ext>
                  </a:extLst>
                </a:gridCol>
                <a:gridCol w="477222">
                  <a:extLst>
                    <a:ext uri="{9D8B030D-6E8A-4147-A177-3AD203B41FA5}">
                      <a16:colId xmlns:a16="http://schemas.microsoft.com/office/drawing/2014/main" val="20001"/>
                    </a:ext>
                  </a:extLst>
                </a:gridCol>
                <a:gridCol w="477222">
                  <a:extLst>
                    <a:ext uri="{9D8B030D-6E8A-4147-A177-3AD203B41FA5}">
                      <a16:colId xmlns:a16="http://schemas.microsoft.com/office/drawing/2014/main" val="20002"/>
                    </a:ext>
                  </a:extLst>
                </a:gridCol>
                <a:gridCol w="477222">
                  <a:extLst>
                    <a:ext uri="{9D8B030D-6E8A-4147-A177-3AD203B41FA5}">
                      <a16:colId xmlns:a16="http://schemas.microsoft.com/office/drawing/2014/main" val="20003"/>
                    </a:ext>
                  </a:extLst>
                </a:gridCol>
                <a:gridCol w="414591">
                  <a:extLst>
                    <a:ext uri="{9D8B030D-6E8A-4147-A177-3AD203B41FA5}">
                      <a16:colId xmlns:a16="http://schemas.microsoft.com/office/drawing/2014/main" val="20004"/>
                    </a:ext>
                  </a:extLst>
                </a:gridCol>
              </a:tblGrid>
              <a:tr h="267415">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18</a:t>
                      </a:r>
                    </a:p>
                  </a:txBody>
                  <a:tcPr/>
                </a:tc>
                <a:tc>
                  <a:txBody>
                    <a:bodyPr/>
                    <a:lstStyle/>
                    <a:p>
                      <a:r>
                        <a:rPr lang="en-US" sz="1400"/>
                        <a:t>22</a:t>
                      </a:r>
                      <a:endParaRPr lang="en-US" sz="1400" dirty="0"/>
                    </a:p>
                  </a:txBody>
                  <a:tcPr/>
                </a:tc>
                <a:tc>
                  <a:txBody>
                    <a:bodyPr/>
                    <a:lstStyle/>
                    <a:p>
                      <a:r>
                        <a:rPr lang="en-US" sz="1400" dirty="0"/>
                        <a:t>26</a:t>
                      </a:r>
                    </a:p>
                  </a:txBody>
                  <a:tcPr/>
                </a:tc>
                <a:tc>
                  <a:txBody>
                    <a:bodyPr/>
                    <a:lstStyle/>
                    <a:p>
                      <a:r>
                        <a:rPr lang="en-US" sz="1400" dirty="0"/>
                        <a:t>30</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6/1</a:t>
                      </a:r>
                    </a:p>
                  </a:txBody>
                  <a:tcPr/>
                </a:tc>
                <a:tc>
                  <a:txBody>
                    <a:bodyPr/>
                    <a:lstStyle/>
                    <a:p>
                      <a:r>
                        <a:rPr lang="en-US" sz="1400" dirty="0"/>
                        <a:t>1/1</a:t>
                      </a:r>
                    </a:p>
                  </a:txBody>
                  <a:tcPr/>
                </a:tc>
                <a:tc>
                  <a:txBody>
                    <a:bodyPr/>
                    <a:lstStyle/>
                    <a:p>
                      <a:r>
                        <a:rPr lang="en-US" sz="1400" dirty="0"/>
                        <a:t>8/2</a:t>
                      </a:r>
                    </a:p>
                  </a:txBody>
                  <a:tcPr/>
                </a:tc>
                <a:tc>
                  <a:txBody>
                    <a:bodyPr/>
                    <a:lstStyle/>
                    <a:p>
                      <a:r>
                        <a:rPr lang="en-US" sz="1400" dirty="0"/>
                        <a:t>5/2</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20" name="Table 19"/>
          <p:cNvGraphicFramePr>
            <a:graphicFrameLocks noGrp="1"/>
          </p:cNvGraphicFramePr>
          <p:nvPr/>
        </p:nvGraphicFramePr>
        <p:xfrm>
          <a:off x="9429238" y="4064323"/>
          <a:ext cx="2702221" cy="914400"/>
        </p:xfrm>
        <a:graphic>
          <a:graphicData uri="http://schemas.openxmlformats.org/drawingml/2006/table">
            <a:tbl>
              <a:tblPr firstRow="1" bandRow="1">
                <a:tableStyleId>{5C22544A-7EE6-4342-B048-85BDC9FD1C3A}</a:tableStyleId>
              </a:tblPr>
              <a:tblGrid>
                <a:gridCol w="491376">
                  <a:extLst>
                    <a:ext uri="{9D8B030D-6E8A-4147-A177-3AD203B41FA5}">
                      <a16:colId xmlns:a16="http://schemas.microsoft.com/office/drawing/2014/main" val="20000"/>
                    </a:ext>
                  </a:extLst>
                </a:gridCol>
                <a:gridCol w="482252">
                  <a:extLst>
                    <a:ext uri="{9D8B030D-6E8A-4147-A177-3AD203B41FA5}">
                      <a16:colId xmlns:a16="http://schemas.microsoft.com/office/drawing/2014/main" val="20001"/>
                    </a:ext>
                  </a:extLst>
                </a:gridCol>
                <a:gridCol w="519830">
                  <a:extLst>
                    <a:ext uri="{9D8B030D-6E8A-4147-A177-3AD203B41FA5}">
                      <a16:colId xmlns:a16="http://schemas.microsoft.com/office/drawing/2014/main" val="20002"/>
                    </a:ext>
                  </a:extLst>
                </a:gridCol>
                <a:gridCol w="513567">
                  <a:extLst>
                    <a:ext uri="{9D8B030D-6E8A-4147-A177-3AD203B41FA5}">
                      <a16:colId xmlns:a16="http://schemas.microsoft.com/office/drawing/2014/main" val="20003"/>
                    </a:ext>
                  </a:extLst>
                </a:gridCol>
                <a:gridCol w="695196">
                  <a:extLst>
                    <a:ext uri="{9D8B030D-6E8A-4147-A177-3AD203B41FA5}">
                      <a16:colId xmlns:a16="http://schemas.microsoft.com/office/drawing/2014/main" val="20004"/>
                    </a:ext>
                  </a:extLst>
                </a:gridCol>
              </a:tblGrid>
              <a:tr h="267415">
                <a:tc>
                  <a:txBody>
                    <a:bodyPr/>
                    <a:lstStyle/>
                    <a:p>
                      <a:r>
                        <a:rPr lang="he-IL" sz="1400" b="0" dirty="0"/>
                        <a:t>ג</a:t>
                      </a:r>
                      <a:endParaRPr lang="en-US" sz="1400" b="0" dirty="0"/>
                    </a:p>
                  </a:txBody>
                  <a:tcPr/>
                </a:tc>
                <a:tc>
                  <a:txBody>
                    <a:bodyPr/>
                    <a:lstStyle/>
                    <a:p>
                      <a:r>
                        <a:rPr lang="he-IL" sz="1200" b="0" dirty="0"/>
                        <a:t>ג</a:t>
                      </a:r>
                      <a:endParaRPr lang="en-US" sz="1200" b="0" dirty="0"/>
                    </a:p>
                  </a:txBody>
                  <a:tcPr/>
                </a:tc>
                <a:tc>
                  <a:txBody>
                    <a:bodyPr/>
                    <a:lstStyle/>
                    <a:p>
                      <a:r>
                        <a:rPr lang="he-IL" sz="1200" b="0" dirty="0"/>
                        <a:t>ד</a:t>
                      </a:r>
                      <a:endParaRPr lang="en-US" sz="1200" b="0" dirty="0"/>
                    </a:p>
                  </a:txBody>
                  <a:tcPr/>
                </a:tc>
                <a:tc>
                  <a:txBody>
                    <a:bodyPr/>
                    <a:lstStyle/>
                    <a:p>
                      <a:r>
                        <a:rPr lang="he-IL" sz="1200" b="0" dirty="0"/>
                        <a:t>ד</a:t>
                      </a:r>
                      <a:endParaRPr lang="en-US" sz="1200" b="0" dirty="0"/>
                    </a:p>
                  </a:txBody>
                  <a:tcPr/>
                </a:tc>
                <a:tc>
                  <a:txBody>
                    <a:bodyPr/>
                    <a:lstStyle/>
                    <a:p>
                      <a:r>
                        <a:rPr lang="he-IL" sz="1200" b="0" dirty="0"/>
                        <a:t>ה</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19</a:t>
                      </a:r>
                    </a:p>
                  </a:txBody>
                  <a:tcPr/>
                </a:tc>
                <a:tc>
                  <a:txBody>
                    <a:bodyPr/>
                    <a:lstStyle/>
                    <a:p>
                      <a:r>
                        <a:rPr lang="en-US" sz="1400" dirty="0"/>
                        <a:t>32</a:t>
                      </a:r>
                    </a:p>
                  </a:txBody>
                  <a:tcPr/>
                </a:tc>
                <a:tc>
                  <a:txBody>
                    <a:bodyPr/>
                    <a:lstStyle/>
                    <a:p>
                      <a:r>
                        <a:rPr lang="en-US" sz="1400" dirty="0"/>
                        <a:t>6</a:t>
                      </a:r>
                    </a:p>
                  </a:txBody>
                  <a:tcPr/>
                </a:tc>
                <a:tc>
                  <a:txBody>
                    <a:bodyPr/>
                    <a:lstStyle/>
                    <a:p>
                      <a:r>
                        <a:rPr lang="en-US" sz="1400" dirty="0"/>
                        <a:t>20</a:t>
                      </a:r>
                    </a:p>
                  </a:txBody>
                  <a:tcPr/>
                </a:tc>
                <a:tc>
                  <a:txBody>
                    <a:bodyPr/>
                    <a:lstStyle/>
                    <a:p>
                      <a:r>
                        <a:rPr lang="en-US" sz="1400" dirty="0"/>
                        <a:t>28</a:t>
                      </a:r>
                    </a:p>
                  </a:txBody>
                  <a:tcPr/>
                </a:tc>
                <a:extLst>
                  <a:ext uri="{0D108BD9-81ED-4DB2-BD59-A6C34878D82A}">
                    <a16:rowId xmlns:a16="http://schemas.microsoft.com/office/drawing/2014/main" val="10001"/>
                  </a:ext>
                </a:extLst>
              </a:tr>
              <a:tr h="267415">
                <a:tc>
                  <a:txBody>
                    <a:bodyPr/>
                    <a:lstStyle/>
                    <a:p>
                      <a:r>
                        <a:rPr lang="en-US" sz="1400" dirty="0"/>
                        <a:t>9/1</a:t>
                      </a:r>
                    </a:p>
                  </a:txBody>
                  <a:tcPr/>
                </a:tc>
                <a:tc>
                  <a:txBody>
                    <a:bodyPr/>
                    <a:lstStyle/>
                    <a:p>
                      <a:r>
                        <a:rPr lang="en-US" sz="1400" dirty="0"/>
                        <a:t>3/1</a:t>
                      </a:r>
                    </a:p>
                  </a:txBody>
                  <a:tcPr/>
                </a:tc>
                <a:tc>
                  <a:txBody>
                    <a:bodyPr/>
                    <a:lstStyle/>
                    <a:p>
                      <a:r>
                        <a:rPr lang="en-US" sz="1400" dirty="0"/>
                        <a:t>3/2</a:t>
                      </a:r>
                    </a:p>
                  </a:txBody>
                  <a:tcPr/>
                </a:tc>
                <a:tc>
                  <a:txBody>
                    <a:bodyPr/>
                    <a:lstStyle/>
                    <a:p>
                      <a:r>
                        <a:rPr lang="en-US" sz="1400" dirty="0"/>
                        <a:t>2/2</a:t>
                      </a:r>
                    </a:p>
                  </a:txBody>
                  <a:tcPr/>
                </a:tc>
                <a:tc>
                  <a:txBody>
                    <a:bodyPr/>
                    <a:lstStyle/>
                    <a:p>
                      <a:r>
                        <a:rPr lang="en-US" sz="1400" dirty="0"/>
                        <a:t>8/1</a:t>
                      </a:r>
                    </a:p>
                  </a:txBody>
                  <a:tcPr/>
                </a:tc>
                <a:extLst>
                  <a:ext uri="{0D108BD9-81ED-4DB2-BD59-A6C34878D82A}">
                    <a16:rowId xmlns:a16="http://schemas.microsoft.com/office/drawing/2014/main" val="10002"/>
                  </a:ext>
                </a:extLst>
              </a:tr>
            </a:tbl>
          </a:graphicData>
        </a:graphic>
      </p:graphicFrame>
      <p:graphicFrame>
        <p:nvGraphicFramePr>
          <p:cNvPr id="23" name="Table 22"/>
          <p:cNvGraphicFramePr>
            <a:graphicFrameLocks noGrp="1"/>
          </p:cNvGraphicFramePr>
          <p:nvPr/>
        </p:nvGraphicFramePr>
        <p:xfrm>
          <a:off x="4648995" y="2039300"/>
          <a:ext cx="2730575" cy="609600"/>
        </p:xfrm>
        <a:graphic>
          <a:graphicData uri="http://schemas.openxmlformats.org/drawingml/2006/table">
            <a:tbl>
              <a:tblPr firstRow="1" bandRow="1">
                <a:tableStyleId>{5C22544A-7EE6-4342-B048-85BDC9FD1C3A}</a:tableStyleId>
              </a:tblPr>
              <a:tblGrid>
                <a:gridCol w="546115">
                  <a:extLst>
                    <a:ext uri="{9D8B030D-6E8A-4147-A177-3AD203B41FA5}">
                      <a16:colId xmlns:a16="http://schemas.microsoft.com/office/drawing/2014/main" val="20000"/>
                    </a:ext>
                  </a:extLst>
                </a:gridCol>
                <a:gridCol w="546115">
                  <a:extLst>
                    <a:ext uri="{9D8B030D-6E8A-4147-A177-3AD203B41FA5}">
                      <a16:colId xmlns:a16="http://schemas.microsoft.com/office/drawing/2014/main" val="20001"/>
                    </a:ext>
                  </a:extLst>
                </a:gridCol>
                <a:gridCol w="546115">
                  <a:extLst>
                    <a:ext uri="{9D8B030D-6E8A-4147-A177-3AD203B41FA5}">
                      <a16:colId xmlns:a16="http://schemas.microsoft.com/office/drawing/2014/main" val="20002"/>
                    </a:ext>
                  </a:extLst>
                </a:gridCol>
                <a:gridCol w="546115">
                  <a:extLst>
                    <a:ext uri="{9D8B030D-6E8A-4147-A177-3AD203B41FA5}">
                      <a16:colId xmlns:a16="http://schemas.microsoft.com/office/drawing/2014/main" val="20003"/>
                    </a:ext>
                  </a:extLst>
                </a:gridCol>
                <a:gridCol w="546115">
                  <a:extLst>
                    <a:ext uri="{9D8B030D-6E8A-4147-A177-3AD203B41FA5}">
                      <a16:colId xmlns:a16="http://schemas.microsoft.com/office/drawing/2014/main" val="20004"/>
                    </a:ext>
                  </a:extLst>
                </a:gridCol>
              </a:tblGrid>
              <a:tr h="267415">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r>
                        <a:rPr lang="he-IL" sz="1200" b="0" dirty="0"/>
                        <a:t>ג</a:t>
                      </a:r>
                      <a:endParaRPr lang="en-US" sz="1200" b="0" dirty="0"/>
                    </a:p>
                  </a:txBody>
                  <a:tcPr/>
                </a:tc>
                <a:tc>
                  <a:txBody>
                    <a:bodyPr/>
                    <a:lstStyle/>
                    <a:p>
                      <a:r>
                        <a:rPr lang="he-IL" sz="1200" b="0" dirty="0"/>
                        <a:t>ה</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he-IL" sz="1400" dirty="0"/>
                        <a:t>8</a:t>
                      </a:r>
                      <a:endParaRPr lang="en-US" sz="1400" dirty="0"/>
                    </a:p>
                  </a:txBody>
                  <a:tcPr/>
                </a:tc>
                <a:tc>
                  <a:txBody>
                    <a:bodyPr/>
                    <a:lstStyle/>
                    <a:p>
                      <a:r>
                        <a:rPr lang="he-IL" sz="1400" dirty="0"/>
                        <a:t>30</a:t>
                      </a:r>
                      <a:endParaRPr lang="en-US" sz="1400" dirty="0"/>
                    </a:p>
                  </a:txBody>
                  <a:tcPr/>
                </a:tc>
                <a:tc>
                  <a:txBody>
                    <a:bodyPr/>
                    <a:lstStyle/>
                    <a:p>
                      <a:r>
                        <a:rPr lang="he-IL" sz="1400" dirty="0"/>
                        <a:t>16</a:t>
                      </a:r>
                      <a:endParaRPr lang="en-US" sz="1400" dirty="0"/>
                    </a:p>
                  </a:txBody>
                  <a:tcPr/>
                </a:tc>
                <a:tc>
                  <a:txBody>
                    <a:bodyPr/>
                    <a:lstStyle/>
                    <a:p>
                      <a:r>
                        <a:rPr lang="he-IL" sz="1400" dirty="0"/>
                        <a:t>28</a:t>
                      </a:r>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sp>
        <p:nvSpPr>
          <p:cNvPr id="27" name="TextBox 26"/>
          <p:cNvSpPr txBox="1"/>
          <p:nvPr/>
        </p:nvSpPr>
        <p:spPr>
          <a:xfrm>
            <a:off x="4938753" y="1180936"/>
            <a:ext cx="1636988" cy="369332"/>
          </a:xfrm>
          <a:prstGeom prst="rect">
            <a:avLst/>
          </a:prstGeom>
          <a:noFill/>
        </p:spPr>
        <p:txBody>
          <a:bodyPr wrap="none" rtlCol="0">
            <a:spAutoFit/>
          </a:bodyPr>
          <a:lstStyle/>
          <a:p>
            <a:pPr algn="r" rtl="1"/>
            <a:r>
              <a:rPr lang="he-IL" dirty="0"/>
              <a:t>קובץ הופכי – יום</a:t>
            </a:r>
            <a:endParaRPr lang="en-US" dirty="0"/>
          </a:p>
        </p:txBody>
      </p:sp>
      <p:cxnSp>
        <p:nvCxnSpPr>
          <p:cNvPr id="28" name="Straight Arrow Connector 27"/>
          <p:cNvCxnSpPr/>
          <p:nvPr/>
        </p:nvCxnSpPr>
        <p:spPr>
          <a:xfrm flipH="1">
            <a:off x="1647173" y="2648900"/>
            <a:ext cx="332933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171034" y="2661508"/>
            <a:ext cx="1306383" cy="139020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55379" y="2661507"/>
            <a:ext cx="87756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502001" y="2661506"/>
            <a:ext cx="3208602" cy="139020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nvGraphicFramePr>
        <p:xfrm>
          <a:off x="86585" y="1261515"/>
          <a:ext cx="1059684" cy="5364754"/>
        </p:xfrm>
        <a:graphic>
          <a:graphicData uri="http://schemas.openxmlformats.org/drawingml/2006/table">
            <a:tbl>
              <a:tblPr firstRow="1" firstCol="1" lastRow="1" lastCol="1" bandRow="1" bandCol="1">
                <a:tableStyleId>{5940675A-B579-460E-94D1-54222C63F5DA}</a:tableStyleId>
              </a:tblPr>
              <a:tblGrid>
                <a:gridCol w="529842">
                  <a:extLst>
                    <a:ext uri="{9D8B030D-6E8A-4147-A177-3AD203B41FA5}">
                      <a16:colId xmlns:a16="http://schemas.microsoft.com/office/drawing/2014/main" val="20000"/>
                    </a:ext>
                  </a:extLst>
                </a:gridCol>
                <a:gridCol w="529842">
                  <a:extLst>
                    <a:ext uri="{9D8B030D-6E8A-4147-A177-3AD203B41FA5}">
                      <a16:colId xmlns:a16="http://schemas.microsoft.com/office/drawing/2014/main" val="20001"/>
                    </a:ext>
                  </a:extLst>
                </a:gridCol>
              </a:tblGrid>
              <a:tr h="683344">
                <a:tc>
                  <a:txBody>
                    <a:bodyPr/>
                    <a:lstStyle/>
                    <a:p>
                      <a:pPr algn="ctr" rtl="1" fontAlgn="ctr"/>
                      <a:r>
                        <a:rPr lang="he-IL" sz="1000" u="none" strike="noStrike" dirty="0">
                          <a:effectLst/>
                        </a:rPr>
                        <a:t>קוד כנס (מפתח)</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tc>
                  <a:txBody>
                    <a:bodyPr/>
                    <a:lstStyle/>
                    <a:p>
                      <a:pPr algn="ctr" rtl="1" fontAlgn="ctr"/>
                      <a:r>
                        <a:rPr lang="he-IL" sz="1000" u="none" strike="noStrike" dirty="0">
                          <a:effectLst/>
                        </a:rPr>
                        <a:t>יום בשבוע</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extLst>
                  <a:ext uri="{0D108BD9-81ED-4DB2-BD59-A6C34878D82A}">
                    <a16:rowId xmlns:a16="http://schemas.microsoft.com/office/drawing/2014/main" val="10000"/>
                  </a:ext>
                </a:extLst>
              </a:tr>
              <a:tr h="246390">
                <a:tc>
                  <a:txBody>
                    <a:bodyPr/>
                    <a:lstStyle/>
                    <a:p>
                      <a:pPr algn="ctr" rtl="1" fontAlgn="ctr"/>
                      <a:r>
                        <a:rPr lang="en-US" sz="1000" b="1" u="none" strike="noStrike" dirty="0">
                          <a:effectLst/>
                        </a:rPr>
                        <a:t>2</a:t>
                      </a:r>
                      <a:endParaRPr lang="en-US" sz="1000" b="1" i="0" u="none" strike="noStrike" dirty="0">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א</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1"/>
                  </a:ext>
                </a:extLst>
              </a:tr>
              <a:tr h="246390">
                <a:tc>
                  <a:txBody>
                    <a:bodyPr/>
                    <a:lstStyle/>
                    <a:p>
                      <a:pPr algn="ctr" rtl="1" fontAlgn="ctr"/>
                      <a:r>
                        <a:rPr lang="en-US" sz="1000" b="1" u="none" strike="noStrike">
                          <a:effectLst/>
                        </a:rPr>
                        <a:t>14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א</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2"/>
                  </a:ext>
                </a:extLst>
              </a:tr>
              <a:tr h="246390">
                <a:tc>
                  <a:txBody>
                    <a:bodyPr/>
                    <a:lstStyle/>
                    <a:p>
                      <a:pPr algn="ctr" rtl="1" fontAlgn="ctr"/>
                      <a:r>
                        <a:rPr lang="en-US" sz="1000" b="1" u="none" strike="noStrike">
                          <a:effectLst/>
                        </a:rPr>
                        <a:t>24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א</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3"/>
                  </a:ext>
                </a:extLst>
              </a:tr>
              <a:tr h="246390">
                <a:tc>
                  <a:txBody>
                    <a:bodyPr/>
                    <a:lstStyle/>
                    <a:p>
                      <a:pPr algn="ctr" rtl="1" fontAlgn="ctr"/>
                      <a:r>
                        <a:rPr lang="en-US" sz="1000" b="1" i="0" u="none" strike="noStrike" dirty="0">
                          <a:solidFill>
                            <a:srgbClr val="FF0000"/>
                          </a:solidFill>
                          <a:effectLst/>
                          <a:latin typeface="Calibri" panose="020F0502020204030204" pitchFamily="34" charset="0"/>
                        </a:rPr>
                        <a:t>3</a:t>
                      </a: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ב</a:t>
                      </a:r>
                    </a:p>
                  </a:txBody>
                  <a:tcPr marL="3810" marR="3810" marT="3810" marB="0" anchor="ctr">
                    <a:solidFill>
                      <a:schemeClr val="bg1"/>
                    </a:solidFill>
                  </a:tcPr>
                </a:tc>
                <a:extLst>
                  <a:ext uri="{0D108BD9-81ED-4DB2-BD59-A6C34878D82A}">
                    <a16:rowId xmlns:a16="http://schemas.microsoft.com/office/drawing/2014/main" val="10004"/>
                  </a:ext>
                </a:extLst>
              </a:tr>
              <a:tr h="246390">
                <a:tc>
                  <a:txBody>
                    <a:bodyPr/>
                    <a:lstStyle/>
                    <a:p>
                      <a:pPr algn="ctr" rtl="1" fontAlgn="ctr"/>
                      <a:r>
                        <a:rPr lang="en-US" sz="1000" b="1" u="none" strike="noStrike" dirty="0">
                          <a:effectLst/>
                        </a:rPr>
                        <a:t>8</a:t>
                      </a:r>
                      <a:endParaRPr lang="en-US" sz="1000" b="1" i="0" u="none" strike="noStrike" dirty="0">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5"/>
                  </a:ext>
                </a:extLst>
              </a:tr>
              <a:tr h="246390">
                <a:tc>
                  <a:txBody>
                    <a:bodyPr/>
                    <a:lstStyle/>
                    <a:p>
                      <a:pPr algn="ctr" rtl="1" fontAlgn="ctr"/>
                      <a:r>
                        <a:rPr lang="en-US" sz="1000" b="1" u="none" strike="noStrike">
                          <a:effectLst/>
                        </a:rPr>
                        <a:t>18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6"/>
                  </a:ext>
                </a:extLst>
              </a:tr>
              <a:tr h="246390">
                <a:tc>
                  <a:txBody>
                    <a:bodyPr/>
                    <a:lstStyle/>
                    <a:p>
                      <a:pPr algn="ctr" rtl="1" fontAlgn="ctr"/>
                      <a:r>
                        <a:rPr lang="en-US" sz="1000" b="1" u="none" strike="noStrike" dirty="0">
                          <a:effectLst/>
                        </a:rPr>
                        <a:t>22</a:t>
                      </a:r>
                      <a:endParaRPr lang="en-US" sz="1000" b="1" i="0" u="none" strike="noStrike" dirty="0">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ב</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7"/>
                  </a:ext>
                </a:extLst>
              </a:tr>
              <a:tr h="246390">
                <a:tc>
                  <a:txBody>
                    <a:bodyPr/>
                    <a:lstStyle/>
                    <a:p>
                      <a:pPr algn="ctr" rtl="1" fontAlgn="ctr"/>
                      <a:r>
                        <a:rPr lang="en-US" sz="1000" b="1" u="none" strike="noStrike">
                          <a:effectLst/>
                        </a:rPr>
                        <a:t>26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8"/>
                  </a:ext>
                </a:extLst>
              </a:tr>
              <a:tr h="246390">
                <a:tc>
                  <a:txBody>
                    <a:bodyPr/>
                    <a:lstStyle/>
                    <a:p>
                      <a:pPr algn="ctr" rtl="1" fontAlgn="ctr"/>
                      <a:r>
                        <a:rPr lang="en-US" sz="1000" b="1" u="none" strike="noStrike">
                          <a:effectLst/>
                        </a:rPr>
                        <a:t>30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9"/>
                  </a:ext>
                </a:extLst>
              </a:tr>
              <a:tr h="246390">
                <a:tc>
                  <a:txBody>
                    <a:bodyPr/>
                    <a:lstStyle/>
                    <a:p>
                      <a:pPr algn="ctr" rtl="1" fontAlgn="ctr"/>
                      <a:r>
                        <a:rPr lang="en-US" sz="1000" b="1" u="none" strike="noStrike">
                          <a:effectLst/>
                        </a:rPr>
                        <a:t>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ג</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0"/>
                  </a:ext>
                </a:extLst>
              </a:tr>
              <a:tr h="246390">
                <a:tc>
                  <a:txBody>
                    <a:bodyPr/>
                    <a:lstStyle/>
                    <a:p>
                      <a:pPr algn="ctr" rtl="1" fontAlgn="ctr"/>
                      <a:r>
                        <a:rPr lang="he-IL" sz="1000" b="1" i="0" u="none" strike="noStrike" dirty="0">
                          <a:solidFill>
                            <a:srgbClr val="FF0000"/>
                          </a:solidFill>
                          <a:effectLst/>
                          <a:latin typeface="Calibri" panose="020F0502020204030204" pitchFamily="34" charset="0"/>
                        </a:rPr>
                        <a:t>5</a:t>
                      </a:r>
                      <a:endParaRPr lang="en-US" sz="1000" b="1" i="0" u="none" strike="noStrike" dirty="0">
                        <a:solidFill>
                          <a:srgbClr val="FF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ג</a:t>
                      </a:r>
                    </a:p>
                  </a:txBody>
                  <a:tcPr marL="3810" marR="3810" marT="3810" marB="0" anchor="ctr">
                    <a:solidFill>
                      <a:schemeClr val="bg1"/>
                    </a:solidFill>
                  </a:tcPr>
                </a:tc>
                <a:extLst>
                  <a:ext uri="{0D108BD9-81ED-4DB2-BD59-A6C34878D82A}">
                    <a16:rowId xmlns:a16="http://schemas.microsoft.com/office/drawing/2014/main" val="10011"/>
                  </a:ext>
                </a:extLst>
              </a:tr>
              <a:tr h="246390">
                <a:tc>
                  <a:txBody>
                    <a:bodyPr/>
                    <a:lstStyle/>
                    <a:p>
                      <a:pPr algn="ctr" rtl="1" fontAlgn="ctr"/>
                      <a:r>
                        <a:rPr lang="en-US" sz="1000" b="1" u="none" strike="noStrike">
                          <a:effectLst/>
                        </a:rPr>
                        <a:t>10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ג</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2"/>
                  </a:ext>
                </a:extLst>
              </a:tr>
              <a:tr h="246390">
                <a:tc>
                  <a:txBody>
                    <a:bodyPr/>
                    <a:lstStyle/>
                    <a:p>
                      <a:pPr algn="ctr" rtl="1" fontAlgn="ctr"/>
                      <a:r>
                        <a:rPr lang="en-US" sz="1000" b="1" u="none" strike="noStrike">
                          <a:effectLst/>
                        </a:rPr>
                        <a:t>12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ג</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3"/>
                  </a:ext>
                </a:extLst>
              </a:tr>
              <a:tr h="246390">
                <a:tc>
                  <a:txBody>
                    <a:bodyPr/>
                    <a:lstStyle/>
                    <a:p>
                      <a:pPr algn="ctr" rtl="1" fontAlgn="ctr"/>
                      <a:r>
                        <a:rPr lang="en-US" sz="1000" b="1" u="none" strike="noStrike">
                          <a:effectLst/>
                        </a:rPr>
                        <a:t>16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ג</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4"/>
                  </a:ext>
                </a:extLst>
              </a:tr>
              <a:tr h="246390">
                <a:tc>
                  <a:txBody>
                    <a:bodyPr/>
                    <a:lstStyle/>
                    <a:p>
                      <a:pPr algn="ctr" rtl="1" fontAlgn="ctr"/>
                      <a:r>
                        <a:rPr lang="en-US" sz="1000" b="1" i="0" u="none" strike="noStrike" dirty="0">
                          <a:solidFill>
                            <a:srgbClr val="FF0000"/>
                          </a:solidFill>
                          <a:effectLst/>
                          <a:latin typeface="Calibri" panose="020F0502020204030204" pitchFamily="34" charset="0"/>
                        </a:rPr>
                        <a:t>19</a:t>
                      </a: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ג</a:t>
                      </a:r>
                    </a:p>
                  </a:txBody>
                  <a:tcPr marL="3810" marR="3810" marT="3810" marB="0" anchor="ctr">
                    <a:solidFill>
                      <a:schemeClr val="bg1"/>
                    </a:solidFill>
                  </a:tcPr>
                </a:tc>
                <a:extLst>
                  <a:ext uri="{0D108BD9-81ED-4DB2-BD59-A6C34878D82A}">
                    <a16:rowId xmlns:a16="http://schemas.microsoft.com/office/drawing/2014/main" val="10015"/>
                  </a:ext>
                </a:extLst>
              </a:tr>
              <a:tr h="246390">
                <a:tc>
                  <a:txBody>
                    <a:bodyPr/>
                    <a:lstStyle/>
                    <a:p>
                      <a:pPr algn="ctr" rtl="1" fontAlgn="ctr"/>
                      <a:r>
                        <a:rPr lang="en-US" sz="1000" b="1" u="none" strike="noStrike">
                          <a:effectLst/>
                        </a:rPr>
                        <a:t>32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ג</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6"/>
                  </a:ext>
                </a:extLst>
              </a:tr>
              <a:tr h="246390">
                <a:tc>
                  <a:txBody>
                    <a:bodyPr/>
                    <a:lstStyle/>
                    <a:p>
                      <a:pPr algn="ctr" rtl="1" fontAlgn="ctr"/>
                      <a:r>
                        <a:rPr lang="en-US" sz="1000" b="1" u="none" strike="noStrike">
                          <a:effectLst/>
                        </a:rPr>
                        <a:t>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7"/>
                  </a:ext>
                </a:extLst>
              </a:tr>
              <a:tr h="246390">
                <a:tc>
                  <a:txBody>
                    <a:bodyPr/>
                    <a:lstStyle/>
                    <a:p>
                      <a:pPr algn="ctr" rtl="1" fontAlgn="ctr"/>
                      <a:r>
                        <a:rPr lang="en-US" sz="1000" b="1" u="none" strike="noStrike">
                          <a:effectLst/>
                        </a:rPr>
                        <a:t>20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8"/>
                  </a:ext>
                </a:extLst>
              </a:tr>
              <a:tr h="246390">
                <a:tc>
                  <a:txBody>
                    <a:bodyPr/>
                    <a:lstStyle/>
                    <a:p>
                      <a:pPr algn="ctr" rtl="1" fontAlgn="ctr"/>
                      <a:r>
                        <a:rPr lang="en-US" sz="1000" b="1" u="none" strike="noStrike">
                          <a:effectLst/>
                        </a:rPr>
                        <a:t>28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ה</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9"/>
                  </a:ext>
                </a:extLst>
              </a:tr>
            </a:tbl>
          </a:graphicData>
        </a:graphic>
      </p:graphicFrame>
      <p:sp>
        <p:nvSpPr>
          <p:cNvPr id="34" name="TextBox 33"/>
          <p:cNvSpPr txBox="1"/>
          <p:nvPr/>
        </p:nvSpPr>
        <p:spPr>
          <a:xfrm>
            <a:off x="10006642" y="1180936"/>
            <a:ext cx="1184940" cy="369332"/>
          </a:xfrm>
          <a:prstGeom prst="rect">
            <a:avLst/>
          </a:prstGeom>
          <a:noFill/>
        </p:spPr>
        <p:txBody>
          <a:bodyPr wrap="none" rtlCol="0">
            <a:spAutoFit/>
          </a:bodyPr>
          <a:lstStyle/>
          <a:p>
            <a:pPr algn="r" rtl="1"/>
            <a:r>
              <a:rPr lang="he-IL" u="sng" dirty="0">
                <a:solidFill>
                  <a:srgbClr val="FF0000"/>
                </a:solidFill>
              </a:rPr>
              <a:t>הוספת ב-3</a:t>
            </a:r>
            <a:endParaRPr lang="en-US" u="sng" dirty="0">
              <a:solidFill>
                <a:srgbClr val="FF0000"/>
              </a:solidFill>
            </a:endParaRPr>
          </a:p>
        </p:txBody>
      </p:sp>
      <p:pic>
        <p:nvPicPr>
          <p:cNvPr id="22" name="תמונה 21"/>
          <p:cNvPicPr>
            <a:picLocks noChangeAspect="1"/>
          </p:cNvPicPr>
          <p:nvPr/>
        </p:nvPicPr>
        <p:blipFill>
          <a:blip r:embed="rId2"/>
          <a:stretch>
            <a:fillRect/>
          </a:stretch>
        </p:blipFill>
        <p:spPr>
          <a:xfrm>
            <a:off x="3875572" y="5882108"/>
            <a:ext cx="7959025" cy="616751"/>
          </a:xfrm>
          <a:prstGeom prst="rect">
            <a:avLst/>
          </a:prstGeom>
        </p:spPr>
      </p:pic>
      <p:pic>
        <p:nvPicPr>
          <p:cNvPr id="24" name="תמונה 23"/>
          <p:cNvPicPr>
            <a:picLocks noChangeAspect="1"/>
          </p:cNvPicPr>
          <p:nvPr/>
        </p:nvPicPr>
        <p:blipFill>
          <a:blip r:embed="rId3"/>
          <a:stretch>
            <a:fillRect/>
          </a:stretch>
        </p:blipFill>
        <p:spPr>
          <a:xfrm>
            <a:off x="3854246" y="5296815"/>
            <a:ext cx="7980351" cy="644285"/>
          </a:xfrm>
          <a:prstGeom prst="rect">
            <a:avLst/>
          </a:prstGeom>
        </p:spPr>
      </p:pic>
    </p:spTree>
    <p:extLst>
      <p:ext uri="{BB962C8B-B14F-4D97-AF65-F5344CB8AC3E}">
        <p14:creationId xmlns:p14="http://schemas.microsoft.com/office/powerpoint/2010/main" val="2394460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sp>
        <p:nvSpPr>
          <p:cNvPr id="19" name="TextBox 18"/>
          <p:cNvSpPr txBox="1"/>
          <p:nvPr/>
        </p:nvSpPr>
        <p:spPr>
          <a:xfrm>
            <a:off x="81555" y="799855"/>
            <a:ext cx="1064714" cy="461665"/>
          </a:xfrm>
          <a:prstGeom prst="rect">
            <a:avLst/>
          </a:prstGeom>
          <a:noFill/>
        </p:spPr>
        <p:txBody>
          <a:bodyPr wrap="none" rtlCol="0">
            <a:spAutoFit/>
          </a:bodyPr>
          <a:lstStyle/>
          <a:p>
            <a:pPr algn="ctr" rtl="1"/>
            <a:r>
              <a:rPr lang="he-IL" sz="1200" dirty="0"/>
              <a:t>קובץ הופכי יום</a:t>
            </a:r>
          </a:p>
          <a:p>
            <a:pPr algn="ctr" rtl="1"/>
            <a:r>
              <a:rPr lang="he-IL" sz="1200" dirty="0"/>
              <a:t>בצורה טבלאית</a:t>
            </a:r>
            <a:endParaRPr lang="en-US" sz="1200" dirty="0"/>
          </a:p>
        </p:txBody>
      </p:sp>
      <p:graphicFrame>
        <p:nvGraphicFramePr>
          <p:cNvPr id="13" name="Table 12"/>
          <p:cNvGraphicFramePr>
            <a:graphicFrameLocks noGrp="1"/>
          </p:cNvGraphicFramePr>
          <p:nvPr/>
        </p:nvGraphicFramePr>
        <p:xfrm>
          <a:off x="6569999" y="4064323"/>
          <a:ext cx="2574000" cy="914400"/>
        </p:xfrm>
        <a:graphic>
          <a:graphicData uri="http://schemas.openxmlformats.org/drawingml/2006/table">
            <a:tbl>
              <a:tblPr firstRow="1" bandRow="1">
                <a:tableStyleId>{5C22544A-7EE6-4342-B048-85BDC9FD1C3A}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379440">
                  <a:extLst>
                    <a:ext uri="{9D8B030D-6E8A-4147-A177-3AD203B41FA5}">
                      <a16:colId xmlns:a16="http://schemas.microsoft.com/office/drawing/2014/main" val="20004"/>
                    </a:ext>
                  </a:extLst>
                </a:gridCol>
              </a:tblGrid>
              <a:tr h="267415">
                <a:tc>
                  <a:txBody>
                    <a:bodyPr/>
                    <a:lstStyle/>
                    <a:p>
                      <a:r>
                        <a:rPr lang="he-IL" sz="1200" b="0" dirty="0"/>
                        <a:t>ג</a:t>
                      </a:r>
                      <a:endParaRPr lang="en-US" sz="1200" b="0" dirty="0"/>
                    </a:p>
                  </a:txBody>
                  <a:tcPr/>
                </a:tc>
                <a:tc>
                  <a:txBody>
                    <a:bodyPr/>
                    <a:lstStyle/>
                    <a:p>
                      <a:r>
                        <a:rPr lang="he-IL" sz="1200" b="0" dirty="0"/>
                        <a:t>ג</a:t>
                      </a:r>
                      <a:endParaRPr lang="en-US" sz="1200" b="0" dirty="0"/>
                    </a:p>
                  </a:txBody>
                  <a:tcPr/>
                </a:tc>
                <a:tc>
                  <a:txBody>
                    <a:bodyPr/>
                    <a:lstStyle/>
                    <a:p>
                      <a:r>
                        <a:rPr lang="he-IL" sz="1200" b="0" dirty="0"/>
                        <a:t>ג</a:t>
                      </a:r>
                      <a:endParaRPr lang="en-US" sz="1200" b="0" dirty="0"/>
                    </a:p>
                  </a:txBody>
                  <a:tcPr/>
                </a:tc>
                <a:tc>
                  <a:txBody>
                    <a:bodyPr/>
                    <a:lstStyle/>
                    <a:p>
                      <a:r>
                        <a:rPr lang="he-IL" sz="1200" b="0" dirty="0"/>
                        <a:t>ג</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4</a:t>
                      </a:r>
                    </a:p>
                  </a:txBody>
                  <a:tcPr/>
                </a:tc>
                <a:tc>
                  <a:txBody>
                    <a:bodyPr/>
                    <a:lstStyle/>
                    <a:p>
                      <a:r>
                        <a:rPr lang="en-US" sz="1400" dirty="0"/>
                        <a:t>10</a:t>
                      </a:r>
                    </a:p>
                  </a:txBody>
                  <a:tcPr/>
                </a:tc>
                <a:tc>
                  <a:txBody>
                    <a:bodyPr/>
                    <a:lstStyle/>
                    <a:p>
                      <a:r>
                        <a:rPr lang="en-US" sz="1400" dirty="0"/>
                        <a:t>12</a:t>
                      </a:r>
                    </a:p>
                  </a:txBody>
                  <a:tcPr/>
                </a:tc>
                <a:tc>
                  <a:txBody>
                    <a:bodyPr/>
                    <a:lstStyle/>
                    <a:p>
                      <a:r>
                        <a:rPr lang="en-US" sz="1400" dirty="0"/>
                        <a:t>16</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4/2</a:t>
                      </a:r>
                    </a:p>
                  </a:txBody>
                  <a:tcPr/>
                </a:tc>
                <a:tc>
                  <a:txBody>
                    <a:bodyPr/>
                    <a:lstStyle/>
                    <a:p>
                      <a:r>
                        <a:rPr lang="en-US" sz="1400" dirty="0"/>
                        <a:t>2/1</a:t>
                      </a:r>
                    </a:p>
                  </a:txBody>
                  <a:tcPr/>
                </a:tc>
                <a:tc>
                  <a:txBody>
                    <a:bodyPr/>
                    <a:lstStyle/>
                    <a:p>
                      <a:r>
                        <a:rPr lang="en-US" sz="1400" dirty="0"/>
                        <a:t>7/2</a:t>
                      </a:r>
                    </a:p>
                  </a:txBody>
                  <a:tcPr/>
                </a:tc>
                <a:tc>
                  <a:txBody>
                    <a:bodyPr/>
                    <a:lstStyle/>
                    <a:p>
                      <a:r>
                        <a:rPr lang="en-US" sz="1400" dirty="0"/>
                        <a:t>1/2</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325503327"/>
              </p:ext>
            </p:extLst>
          </p:nvPr>
        </p:nvGraphicFramePr>
        <p:xfrm>
          <a:off x="1340383" y="4064323"/>
          <a:ext cx="2329745" cy="883920"/>
        </p:xfrm>
        <a:graphic>
          <a:graphicData uri="http://schemas.openxmlformats.org/drawingml/2006/table">
            <a:tbl>
              <a:tblPr firstRow="1" bandRow="1">
                <a:tableStyleId>{5C22544A-7EE6-4342-B048-85BDC9FD1C3A}</a:tableStyleId>
              </a:tblPr>
              <a:tblGrid>
                <a:gridCol w="465949">
                  <a:extLst>
                    <a:ext uri="{9D8B030D-6E8A-4147-A177-3AD203B41FA5}">
                      <a16:colId xmlns:a16="http://schemas.microsoft.com/office/drawing/2014/main" val="20000"/>
                    </a:ext>
                  </a:extLst>
                </a:gridCol>
                <a:gridCol w="465949">
                  <a:extLst>
                    <a:ext uri="{9D8B030D-6E8A-4147-A177-3AD203B41FA5}">
                      <a16:colId xmlns:a16="http://schemas.microsoft.com/office/drawing/2014/main" val="20001"/>
                    </a:ext>
                  </a:extLst>
                </a:gridCol>
                <a:gridCol w="465949">
                  <a:extLst>
                    <a:ext uri="{9D8B030D-6E8A-4147-A177-3AD203B41FA5}">
                      <a16:colId xmlns:a16="http://schemas.microsoft.com/office/drawing/2014/main" val="20002"/>
                    </a:ext>
                  </a:extLst>
                </a:gridCol>
                <a:gridCol w="465949">
                  <a:extLst>
                    <a:ext uri="{9D8B030D-6E8A-4147-A177-3AD203B41FA5}">
                      <a16:colId xmlns:a16="http://schemas.microsoft.com/office/drawing/2014/main" val="20003"/>
                    </a:ext>
                  </a:extLst>
                </a:gridCol>
                <a:gridCol w="465949">
                  <a:extLst>
                    <a:ext uri="{9D8B030D-6E8A-4147-A177-3AD203B41FA5}">
                      <a16:colId xmlns:a16="http://schemas.microsoft.com/office/drawing/2014/main" val="20004"/>
                    </a:ext>
                  </a:extLst>
                </a:gridCol>
              </a:tblGrid>
              <a:tr h="267415">
                <a:tc>
                  <a:txBody>
                    <a:bodyPr/>
                    <a:lstStyle/>
                    <a:p>
                      <a:r>
                        <a:rPr lang="he-IL" sz="1200" b="0" dirty="0"/>
                        <a:t>א</a:t>
                      </a:r>
                      <a:endParaRPr lang="en-US" sz="1200" b="0" dirty="0"/>
                    </a:p>
                  </a:txBody>
                  <a:tcPr/>
                </a:tc>
                <a:tc>
                  <a:txBody>
                    <a:bodyPr/>
                    <a:lstStyle/>
                    <a:p>
                      <a:r>
                        <a:rPr lang="he-IL" sz="1200" b="0" dirty="0"/>
                        <a:t>א</a:t>
                      </a:r>
                      <a:endParaRPr lang="en-US" sz="1200" b="0" dirty="0"/>
                    </a:p>
                  </a:txBody>
                  <a:tcPr/>
                </a:tc>
                <a:tc>
                  <a:txBody>
                    <a:bodyPr/>
                    <a:lstStyle/>
                    <a:p>
                      <a:r>
                        <a:rPr lang="he-IL" sz="1200" b="0" dirty="0"/>
                        <a:t>א</a:t>
                      </a:r>
                      <a:endParaRPr lang="en-US" sz="1200" b="0" dirty="0"/>
                    </a:p>
                  </a:txBody>
                  <a:tcPr/>
                </a:tc>
                <a:tc>
                  <a:txBody>
                    <a:bodyPr/>
                    <a:lstStyle/>
                    <a:p>
                      <a:r>
                        <a:rPr lang="he-IL" sz="1200" b="0" dirty="0"/>
                        <a:t>ב</a:t>
                      </a:r>
                      <a:endParaRPr lang="en-US" sz="1200" b="0" dirty="0"/>
                    </a:p>
                  </a:txBody>
                  <a:tcPr/>
                </a:tc>
                <a:tc>
                  <a:txBody>
                    <a:bodyPr/>
                    <a:lstStyle/>
                    <a:p>
                      <a:r>
                        <a:rPr lang="he-IL" sz="1200" b="0" dirty="0"/>
                        <a:t>ב</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2</a:t>
                      </a:r>
                    </a:p>
                  </a:txBody>
                  <a:tcPr/>
                </a:tc>
                <a:tc>
                  <a:txBody>
                    <a:bodyPr/>
                    <a:lstStyle/>
                    <a:p>
                      <a:r>
                        <a:rPr lang="en-US" sz="1400" dirty="0"/>
                        <a:t>14</a:t>
                      </a:r>
                    </a:p>
                  </a:txBody>
                  <a:tcPr/>
                </a:tc>
                <a:tc>
                  <a:txBody>
                    <a:bodyPr/>
                    <a:lstStyle/>
                    <a:p>
                      <a:r>
                        <a:rPr lang="en-US" sz="1400" dirty="0"/>
                        <a:t>24</a:t>
                      </a:r>
                    </a:p>
                  </a:txBody>
                  <a:tcPr/>
                </a:tc>
                <a:tc>
                  <a:txBody>
                    <a:bodyPr/>
                    <a:lstStyle/>
                    <a:p>
                      <a:r>
                        <a:rPr lang="en-US" sz="1400" dirty="0"/>
                        <a:t>3</a:t>
                      </a:r>
                    </a:p>
                  </a:txBody>
                  <a:tcPr/>
                </a:tc>
                <a:tc>
                  <a:txBody>
                    <a:bodyPr/>
                    <a:lstStyle/>
                    <a:p>
                      <a:r>
                        <a:rPr lang="en-US" sz="1400" dirty="0"/>
                        <a:t>8</a:t>
                      </a:r>
                    </a:p>
                  </a:txBody>
                  <a:tcPr/>
                </a:tc>
                <a:extLst>
                  <a:ext uri="{0D108BD9-81ED-4DB2-BD59-A6C34878D82A}">
                    <a16:rowId xmlns:a16="http://schemas.microsoft.com/office/drawing/2014/main" val="10001"/>
                  </a:ext>
                </a:extLst>
              </a:tr>
              <a:tr h="267415">
                <a:tc>
                  <a:txBody>
                    <a:bodyPr/>
                    <a:lstStyle/>
                    <a:p>
                      <a:r>
                        <a:rPr lang="en-US" sz="1400" dirty="0"/>
                        <a:t>4/1</a:t>
                      </a:r>
                    </a:p>
                  </a:txBody>
                  <a:tcPr/>
                </a:tc>
                <a:tc>
                  <a:txBody>
                    <a:bodyPr/>
                    <a:lstStyle/>
                    <a:p>
                      <a:r>
                        <a:rPr lang="en-US" sz="1400" dirty="0"/>
                        <a:t>6/2</a:t>
                      </a:r>
                    </a:p>
                  </a:txBody>
                  <a:tcPr/>
                </a:tc>
                <a:tc>
                  <a:txBody>
                    <a:bodyPr/>
                    <a:lstStyle/>
                    <a:p>
                      <a:r>
                        <a:rPr lang="en-US" sz="1400" dirty="0"/>
                        <a:t>7/1</a:t>
                      </a:r>
                    </a:p>
                  </a:txBody>
                  <a:tcPr/>
                </a:tc>
                <a:tc>
                  <a:txBody>
                    <a:bodyPr/>
                    <a:lstStyle/>
                    <a:p>
                      <a:r>
                        <a:rPr lang="en-US" sz="1400" dirty="0"/>
                        <a:t>9/2</a:t>
                      </a:r>
                    </a:p>
                  </a:txBody>
                  <a:tcPr/>
                </a:tc>
                <a:tc>
                  <a:txBody>
                    <a:bodyPr/>
                    <a:lstStyle/>
                    <a:p>
                      <a:r>
                        <a:rPr lang="en-US" sz="1400" dirty="0"/>
                        <a:t>5/1</a:t>
                      </a:r>
                    </a:p>
                  </a:txBody>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nvGraphicFramePr>
        <p:xfrm>
          <a:off x="3958324" y="4064323"/>
          <a:ext cx="2323479" cy="914400"/>
        </p:xfrm>
        <a:graphic>
          <a:graphicData uri="http://schemas.openxmlformats.org/drawingml/2006/table">
            <a:tbl>
              <a:tblPr firstRow="1" bandRow="1">
                <a:tableStyleId>{5C22544A-7EE6-4342-B048-85BDC9FD1C3A}</a:tableStyleId>
              </a:tblPr>
              <a:tblGrid>
                <a:gridCol w="477222">
                  <a:extLst>
                    <a:ext uri="{9D8B030D-6E8A-4147-A177-3AD203B41FA5}">
                      <a16:colId xmlns:a16="http://schemas.microsoft.com/office/drawing/2014/main" val="20000"/>
                    </a:ext>
                  </a:extLst>
                </a:gridCol>
                <a:gridCol w="477222">
                  <a:extLst>
                    <a:ext uri="{9D8B030D-6E8A-4147-A177-3AD203B41FA5}">
                      <a16:colId xmlns:a16="http://schemas.microsoft.com/office/drawing/2014/main" val="20001"/>
                    </a:ext>
                  </a:extLst>
                </a:gridCol>
                <a:gridCol w="477222">
                  <a:extLst>
                    <a:ext uri="{9D8B030D-6E8A-4147-A177-3AD203B41FA5}">
                      <a16:colId xmlns:a16="http://schemas.microsoft.com/office/drawing/2014/main" val="20002"/>
                    </a:ext>
                  </a:extLst>
                </a:gridCol>
                <a:gridCol w="477222">
                  <a:extLst>
                    <a:ext uri="{9D8B030D-6E8A-4147-A177-3AD203B41FA5}">
                      <a16:colId xmlns:a16="http://schemas.microsoft.com/office/drawing/2014/main" val="20003"/>
                    </a:ext>
                  </a:extLst>
                </a:gridCol>
                <a:gridCol w="414591">
                  <a:extLst>
                    <a:ext uri="{9D8B030D-6E8A-4147-A177-3AD203B41FA5}">
                      <a16:colId xmlns:a16="http://schemas.microsoft.com/office/drawing/2014/main" val="20004"/>
                    </a:ext>
                  </a:extLst>
                </a:gridCol>
              </a:tblGrid>
              <a:tr h="267415">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18</a:t>
                      </a:r>
                    </a:p>
                  </a:txBody>
                  <a:tcPr/>
                </a:tc>
                <a:tc>
                  <a:txBody>
                    <a:bodyPr/>
                    <a:lstStyle/>
                    <a:p>
                      <a:r>
                        <a:rPr lang="en-US" sz="1400"/>
                        <a:t>22</a:t>
                      </a:r>
                      <a:endParaRPr lang="en-US" sz="1400" dirty="0"/>
                    </a:p>
                  </a:txBody>
                  <a:tcPr/>
                </a:tc>
                <a:tc>
                  <a:txBody>
                    <a:bodyPr/>
                    <a:lstStyle/>
                    <a:p>
                      <a:r>
                        <a:rPr lang="en-US" sz="1400" dirty="0"/>
                        <a:t>26</a:t>
                      </a:r>
                    </a:p>
                  </a:txBody>
                  <a:tcPr/>
                </a:tc>
                <a:tc>
                  <a:txBody>
                    <a:bodyPr/>
                    <a:lstStyle/>
                    <a:p>
                      <a:r>
                        <a:rPr lang="en-US" sz="1400" dirty="0"/>
                        <a:t>30</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6/1</a:t>
                      </a:r>
                    </a:p>
                  </a:txBody>
                  <a:tcPr/>
                </a:tc>
                <a:tc>
                  <a:txBody>
                    <a:bodyPr/>
                    <a:lstStyle/>
                    <a:p>
                      <a:r>
                        <a:rPr lang="en-US" sz="1400" dirty="0"/>
                        <a:t>1/1</a:t>
                      </a:r>
                    </a:p>
                  </a:txBody>
                  <a:tcPr/>
                </a:tc>
                <a:tc>
                  <a:txBody>
                    <a:bodyPr/>
                    <a:lstStyle/>
                    <a:p>
                      <a:r>
                        <a:rPr lang="en-US" sz="1400" dirty="0"/>
                        <a:t>8/2</a:t>
                      </a:r>
                    </a:p>
                  </a:txBody>
                  <a:tcPr/>
                </a:tc>
                <a:tc>
                  <a:txBody>
                    <a:bodyPr/>
                    <a:lstStyle/>
                    <a:p>
                      <a:r>
                        <a:rPr lang="en-US" sz="1400" dirty="0"/>
                        <a:t>5/2</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20" name="Table 19"/>
          <p:cNvGraphicFramePr>
            <a:graphicFrameLocks noGrp="1"/>
          </p:cNvGraphicFramePr>
          <p:nvPr/>
        </p:nvGraphicFramePr>
        <p:xfrm>
          <a:off x="9429238" y="4064323"/>
          <a:ext cx="2702221" cy="914400"/>
        </p:xfrm>
        <a:graphic>
          <a:graphicData uri="http://schemas.openxmlformats.org/drawingml/2006/table">
            <a:tbl>
              <a:tblPr firstRow="1" bandRow="1">
                <a:tableStyleId>{5C22544A-7EE6-4342-B048-85BDC9FD1C3A}</a:tableStyleId>
              </a:tblPr>
              <a:tblGrid>
                <a:gridCol w="491376">
                  <a:extLst>
                    <a:ext uri="{9D8B030D-6E8A-4147-A177-3AD203B41FA5}">
                      <a16:colId xmlns:a16="http://schemas.microsoft.com/office/drawing/2014/main" val="20000"/>
                    </a:ext>
                  </a:extLst>
                </a:gridCol>
                <a:gridCol w="482252">
                  <a:extLst>
                    <a:ext uri="{9D8B030D-6E8A-4147-A177-3AD203B41FA5}">
                      <a16:colId xmlns:a16="http://schemas.microsoft.com/office/drawing/2014/main" val="20001"/>
                    </a:ext>
                  </a:extLst>
                </a:gridCol>
                <a:gridCol w="519830">
                  <a:extLst>
                    <a:ext uri="{9D8B030D-6E8A-4147-A177-3AD203B41FA5}">
                      <a16:colId xmlns:a16="http://schemas.microsoft.com/office/drawing/2014/main" val="20002"/>
                    </a:ext>
                  </a:extLst>
                </a:gridCol>
                <a:gridCol w="513567">
                  <a:extLst>
                    <a:ext uri="{9D8B030D-6E8A-4147-A177-3AD203B41FA5}">
                      <a16:colId xmlns:a16="http://schemas.microsoft.com/office/drawing/2014/main" val="20003"/>
                    </a:ext>
                  </a:extLst>
                </a:gridCol>
                <a:gridCol w="695196">
                  <a:extLst>
                    <a:ext uri="{9D8B030D-6E8A-4147-A177-3AD203B41FA5}">
                      <a16:colId xmlns:a16="http://schemas.microsoft.com/office/drawing/2014/main" val="20004"/>
                    </a:ext>
                  </a:extLst>
                </a:gridCol>
              </a:tblGrid>
              <a:tr h="267415">
                <a:tc>
                  <a:txBody>
                    <a:bodyPr/>
                    <a:lstStyle/>
                    <a:p>
                      <a:r>
                        <a:rPr lang="he-IL" sz="1400" b="0" dirty="0"/>
                        <a:t>ג</a:t>
                      </a:r>
                      <a:endParaRPr lang="en-US" sz="1400" b="0" dirty="0"/>
                    </a:p>
                  </a:txBody>
                  <a:tcPr/>
                </a:tc>
                <a:tc>
                  <a:txBody>
                    <a:bodyPr/>
                    <a:lstStyle/>
                    <a:p>
                      <a:r>
                        <a:rPr lang="he-IL" sz="1200" b="0" dirty="0"/>
                        <a:t>ג</a:t>
                      </a:r>
                      <a:endParaRPr lang="en-US" sz="1200" b="0" dirty="0"/>
                    </a:p>
                  </a:txBody>
                  <a:tcPr/>
                </a:tc>
                <a:tc>
                  <a:txBody>
                    <a:bodyPr/>
                    <a:lstStyle/>
                    <a:p>
                      <a:r>
                        <a:rPr lang="he-IL" sz="1200" b="0" dirty="0"/>
                        <a:t>ד</a:t>
                      </a:r>
                      <a:endParaRPr lang="en-US" sz="1200" b="0" dirty="0"/>
                    </a:p>
                  </a:txBody>
                  <a:tcPr/>
                </a:tc>
                <a:tc>
                  <a:txBody>
                    <a:bodyPr/>
                    <a:lstStyle/>
                    <a:p>
                      <a:r>
                        <a:rPr lang="he-IL" sz="1200" b="0" dirty="0"/>
                        <a:t>ד</a:t>
                      </a:r>
                      <a:endParaRPr lang="en-US" sz="1200" b="0" dirty="0"/>
                    </a:p>
                  </a:txBody>
                  <a:tcPr/>
                </a:tc>
                <a:tc>
                  <a:txBody>
                    <a:bodyPr/>
                    <a:lstStyle/>
                    <a:p>
                      <a:r>
                        <a:rPr lang="he-IL" sz="1200" b="0" dirty="0"/>
                        <a:t>ה</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19</a:t>
                      </a:r>
                    </a:p>
                  </a:txBody>
                  <a:tcPr/>
                </a:tc>
                <a:tc>
                  <a:txBody>
                    <a:bodyPr/>
                    <a:lstStyle/>
                    <a:p>
                      <a:r>
                        <a:rPr lang="en-US" sz="1400" dirty="0"/>
                        <a:t>32</a:t>
                      </a:r>
                    </a:p>
                  </a:txBody>
                  <a:tcPr/>
                </a:tc>
                <a:tc>
                  <a:txBody>
                    <a:bodyPr/>
                    <a:lstStyle/>
                    <a:p>
                      <a:r>
                        <a:rPr lang="en-US" sz="1400" dirty="0"/>
                        <a:t>6</a:t>
                      </a:r>
                    </a:p>
                  </a:txBody>
                  <a:tcPr/>
                </a:tc>
                <a:tc>
                  <a:txBody>
                    <a:bodyPr/>
                    <a:lstStyle/>
                    <a:p>
                      <a:r>
                        <a:rPr lang="en-US" sz="1400" dirty="0"/>
                        <a:t>20</a:t>
                      </a:r>
                    </a:p>
                  </a:txBody>
                  <a:tcPr/>
                </a:tc>
                <a:tc>
                  <a:txBody>
                    <a:bodyPr/>
                    <a:lstStyle/>
                    <a:p>
                      <a:r>
                        <a:rPr lang="en-US" sz="1400" dirty="0"/>
                        <a:t>28</a:t>
                      </a:r>
                    </a:p>
                  </a:txBody>
                  <a:tcPr/>
                </a:tc>
                <a:extLst>
                  <a:ext uri="{0D108BD9-81ED-4DB2-BD59-A6C34878D82A}">
                    <a16:rowId xmlns:a16="http://schemas.microsoft.com/office/drawing/2014/main" val="10001"/>
                  </a:ext>
                </a:extLst>
              </a:tr>
              <a:tr h="267415">
                <a:tc>
                  <a:txBody>
                    <a:bodyPr/>
                    <a:lstStyle/>
                    <a:p>
                      <a:r>
                        <a:rPr lang="en-US" sz="1400" dirty="0"/>
                        <a:t>9/1</a:t>
                      </a:r>
                    </a:p>
                  </a:txBody>
                  <a:tcPr/>
                </a:tc>
                <a:tc>
                  <a:txBody>
                    <a:bodyPr/>
                    <a:lstStyle/>
                    <a:p>
                      <a:r>
                        <a:rPr lang="en-US" sz="1400" dirty="0"/>
                        <a:t>3/1</a:t>
                      </a:r>
                    </a:p>
                  </a:txBody>
                  <a:tcPr/>
                </a:tc>
                <a:tc>
                  <a:txBody>
                    <a:bodyPr/>
                    <a:lstStyle/>
                    <a:p>
                      <a:r>
                        <a:rPr lang="en-US" sz="1400" dirty="0"/>
                        <a:t>3/2</a:t>
                      </a:r>
                    </a:p>
                  </a:txBody>
                  <a:tcPr/>
                </a:tc>
                <a:tc>
                  <a:txBody>
                    <a:bodyPr/>
                    <a:lstStyle/>
                    <a:p>
                      <a:r>
                        <a:rPr lang="en-US" sz="1400" dirty="0"/>
                        <a:t>2/2</a:t>
                      </a:r>
                    </a:p>
                  </a:txBody>
                  <a:tcPr/>
                </a:tc>
                <a:tc>
                  <a:txBody>
                    <a:bodyPr/>
                    <a:lstStyle/>
                    <a:p>
                      <a:r>
                        <a:rPr lang="en-US" sz="1400" dirty="0"/>
                        <a:t>8/1</a:t>
                      </a:r>
                    </a:p>
                  </a:txBody>
                  <a:tcPr/>
                </a:tc>
                <a:extLst>
                  <a:ext uri="{0D108BD9-81ED-4DB2-BD59-A6C34878D82A}">
                    <a16:rowId xmlns:a16="http://schemas.microsoft.com/office/drawing/2014/main" val="10002"/>
                  </a:ext>
                </a:extLst>
              </a:tr>
            </a:tbl>
          </a:graphicData>
        </a:graphic>
      </p:graphicFrame>
      <p:graphicFrame>
        <p:nvGraphicFramePr>
          <p:cNvPr id="23" name="Table 22"/>
          <p:cNvGraphicFramePr>
            <a:graphicFrameLocks noGrp="1"/>
          </p:cNvGraphicFramePr>
          <p:nvPr/>
        </p:nvGraphicFramePr>
        <p:xfrm>
          <a:off x="4648995" y="2039300"/>
          <a:ext cx="2730575" cy="609600"/>
        </p:xfrm>
        <a:graphic>
          <a:graphicData uri="http://schemas.openxmlformats.org/drawingml/2006/table">
            <a:tbl>
              <a:tblPr firstRow="1" bandRow="1">
                <a:tableStyleId>{5C22544A-7EE6-4342-B048-85BDC9FD1C3A}</a:tableStyleId>
              </a:tblPr>
              <a:tblGrid>
                <a:gridCol w="546115">
                  <a:extLst>
                    <a:ext uri="{9D8B030D-6E8A-4147-A177-3AD203B41FA5}">
                      <a16:colId xmlns:a16="http://schemas.microsoft.com/office/drawing/2014/main" val="20000"/>
                    </a:ext>
                  </a:extLst>
                </a:gridCol>
                <a:gridCol w="546115">
                  <a:extLst>
                    <a:ext uri="{9D8B030D-6E8A-4147-A177-3AD203B41FA5}">
                      <a16:colId xmlns:a16="http://schemas.microsoft.com/office/drawing/2014/main" val="20001"/>
                    </a:ext>
                  </a:extLst>
                </a:gridCol>
                <a:gridCol w="546115">
                  <a:extLst>
                    <a:ext uri="{9D8B030D-6E8A-4147-A177-3AD203B41FA5}">
                      <a16:colId xmlns:a16="http://schemas.microsoft.com/office/drawing/2014/main" val="20002"/>
                    </a:ext>
                  </a:extLst>
                </a:gridCol>
                <a:gridCol w="546115">
                  <a:extLst>
                    <a:ext uri="{9D8B030D-6E8A-4147-A177-3AD203B41FA5}">
                      <a16:colId xmlns:a16="http://schemas.microsoft.com/office/drawing/2014/main" val="20003"/>
                    </a:ext>
                  </a:extLst>
                </a:gridCol>
                <a:gridCol w="546115">
                  <a:extLst>
                    <a:ext uri="{9D8B030D-6E8A-4147-A177-3AD203B41FA5}">
                      <a16:colId xmlns:a16="http://schemas.microsoft.com/office/drawing/2014/main" val="20004"/>
                    </a:ext>
                  </a:extLst>
                </a:gridCol>
              </a:tblGrid>
              <a:tr h="267415">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r>
                        <a:rPr lang="he-IL" sz="1200" b="0" dirty="0"/>
                        <a:t>ג</a:t>
                      </a:r>
                      <a:endParaRPr lang="en-US" sz="1200" b="0" dirty="0"/>
                    </a:p>
                  </a:txBody>
                  <a:tcPr/>
                </a:tc>
                <a:tc>
                  <a:txBody>
                    <a:bodyPr/>
                    <a:lstStyle/>
                    <a:p>
                      <a:r>
                        <a:rPr lang="he-IL" sz="1200" b="0" dirty="0"/>
                        <a:t>ה</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he-IL" sz="1400" dirty="0"/>
                        <a:t>8</a:t>
                      </a:r>
                      <a:endParaRPr lang="en-US" sz="1400" dirty="0"/>
                    </a:p>
                  </a:txBody>
                  <a:tcPr/>
                </a:tc>
                <a:tc>
                  <a:txBody>
                    <a:bodyPr/>
                    <a:lstStyle/>
                    <a:p>
                      <a:r>
                        <a:rPr lang="he-IL" sz="1400" dirty="0"/>
                        <a:t>30</a:t>
                      </a:r>
                      <a:endParaRPr lang="en-US" sz="1400" dirty="0"/>
                    </a:p>
                  </a:txBody>
                  <a:tcPr/>
                </a:tc>
                <a:tc>
                  <a:txBody>
                    <a:bodyPr/>
                    <a:lstStyle/>
                    <a:p>
                      <a:r>
                        <a:rPr lang="he-IL" sz="1400" dirty="0"/>
                        <a:t>16</a:t>
                      </a:r>
                      <a:endParaRPr lang="en-US" sz="1400" dirty="0"/>
                    </a:p>
                  </a:txBody>
                  <a:tcPr/>
                </a:tc>
                <a:tc>
                  <a:txBody>
                    <a:bodyPr/>
                    <a:lstStyle/>
                    <a:p>
                      <a:r>
                        <a:rPr lang="he-IL" sz="1400" dirty="0"/>
                        <a:t>28</a:t>
                      </a:r>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sp>
        <p:nvSpPr>
          <p:cNvPr id="27" name="TextBox 26"/>
          <p:cNvSpPr txBox="1"/>
          <p:nvPr/>
        </p:nvSpPr>
        <p:spPr>
          <a:xfrm>
            <a:off x="4938753" y="1180936"/>
            <a:ext cx="1636988" cy="369332"/>
          </a:xfrm>
          <a:prstGeom prst="rect">
            <a:avLst/>
          </a:prstGeom>
          <a:noFill/>
        </p:spPr>
        <p:txBody>
          <a:bodyPr wrap="none" rtlCol="0">
            <a:spAutoFit/>
          </a:bodyPr>
          <a:lstStyle/>
          <a:p>
            <a:pPr algn="r" rtl="1"/>
            <a:r>
              <a:rPr lang="he-IL" dirty="0"/>
              <a:t>קובץ הופכי – יום</a:t>
            </a:r>
            <a:endParaRPr lang="en-US" dirty="0"/>
          </a:p>
        </p:txBody>
      </p:sp>
      <p:cxnSp>
        <p:nvCxnSpPr>
          <p:cNvPr id="28" name="Straight Arrow Connector 27"/>
          <p:cNvCxnSpPr/>
          <p:nvPr/>
        </p:nvCxnSpPr>
        <p:spPr>
          <a:xfrm flipH="1">
            <a:off x="1647173" y="2648900"/>
            <a:ext cx="332933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171034" y="2661508"/>
            <a:ext cx="1306383" cy="139020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55379" y="2661507"/>
            <a:ext cx="87756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502001" y="2661506"/>
            <a:ext cx="3208602" cy="139020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nvGraphicFramePr>
        <p:xfrm>
          <a:off x="86585" y="1261515"/>
          <a:ext cx="1059684" cy="5364754"/>
        </p:xfrm>
        <a:graphic>
          <a:graphicData uri="http://schemas.openxmlformats.org/drawingml/2006/table">
            <a:tbl>
              <a:tblPr firstRow="1" firstCol="1" lastRow="1" lastCol="1" bandRow="1" bandCol="1">
                <a:tableStyleId>{5940675A-B579-460E-94D1-54222C63F5DA}</a:tableStyleId>
              </a:tblPr>
              <a:tblGrid>
                <a:gridCol w="529842">
                  <a:extLst>
                    <a:ext uri="{9D8B030D-6E8A-4147-A177-3AD203B41FA5}">
                      <a16:colId xmlns:a16="http://schemas.microsoft.com/office/drawing/2014/main" val="20000"/>
                    </a:ext>
                  </a:extLst>
                </a:gridCol>
                <a:gridCol w="529842">
                  <a:extLst>
                    <a:ext uri="{9D8B030D-6E8A-4147-A177-3AD203B41FA5}">
                      <a16:colId xmlns:a16="http://schemas.microsoft.com/office/drawing/2014/main" val="20001"/>
                    </a:ext>
                  </a:extLst>
                </a:gridCol>
              </a:tblGrid>
              <a:tr h="683344">
                <a:tc>
                  <a:txBody>
                    <a:bodyPr/>
                    <a:lstStyle/>
                    <a:p>
                      <a:pPr algn="ctr" rtl="1" fontAlgn="ctr"/>
                      <a:r>
                        <a:rPr lang="he-IL" sz="1000" u="none" strike="noStrike" dirty="0">
                          <a:effectLst/>
                        </a:rPr>
                        <a:t>קוד כנס (מפתח)</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tc>
                  <a:txBody>
                    <a:bodyPr/>
                    <a:lstStyle/>
                    <a:p>
                      <a:pPr algn="ctr" rtl="1" fontAlgn="ctr"/>
                      <a:r>
                        <a:rPr lang="he-IL" sz="1000" u="none" strike="noStrike" dirty="0">
                          <a:effectLst/>
                        </a:rPr>
                        <a:t>יום בשבוע</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extLst>
                  <a:ext uri="{0D108BD9-81ED-4DB2-BD59-A6C34878D82A}">
                    <a16:rowId xmlns:a16="http://schemas.microsoft.com/office/drawing/2014/main" val="10000"/>
                  </a:ext>
                </a:extLst>
              </a:tr>
              <a:tr h="246390">
                <a:tc>
                  <a:txBody>
                    <a:bodyPr/>
                    <a:lstStyle/>
                    <a:p>
                      <a:pPr algn="ctr" rtl="1" fontAlgn="ctr"/>
                      <a:r>
                        <a:rPr lang="en-US" sz="1000" b="1" u="none" strike="noStrike" dirty="0">
                          <a:effectLst/>
                        </a:rPr>
                        <a:t>2</a:t>
                      </a:r>
                      <a:endParaRPr lang="en-US" sz="1000" b="1" i="0" u="none" strike="noStrike" dirty="0">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א</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1"/>
                  </a:ext>
                </a:extLst>
              </a:tr>
              <a:tr h="246390">
                <a:tc>
                  <a:txBody>
                    <a:bodyPr/>
                    <a:lstStyle/>
                    <a:p>
                      <a:pPr algn="ctr" rtl="1" fontAlgn="ctr"/>
                      <a:r>
                        <a:rPr lang="en-US" sz="1000" b="1" u="none" strike="noStrike">
                          <a:effectLst/>
                        </a:rPr>
                        <a:t>14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א</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2"/>
                  </a:ext>
                </a:extLst>
              </a:tr>
              <a:tr h="246390">
                <a:tc>
                  <a:txBody>
                    <a:bodyPr/>
                    <a:lstStyle/>
                    <a:p>
                      <a:pPr algn="ctr" rtl="1" fontAlgn="ctr"/>
                      <a:r>
                        <a:rPr lang="en-US" sz="1000" b="1" u="none" strike="noStrike">
                          <a:effectLst/>
                        </a:rPr>
                        <a:t>24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א</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3"/>
                  </a:ext>
                </a:extLst>
              </a:tr>
              <a:tr h="246390">
                <a:tc>
                  <a:txBody>
                    <a:bodyPr/>
                    <a:lstStyle/>
                    <a:p>
                      <a:pPr algn="ctr" rtl="1" fontAlgn="ctr"/>
                      <a:r>
                        <a:rPr lang="en-US" sz="1000" b="1" i="0" u="none" strike="noStrike" dirty="0">
                          <a:solidFill>
                            <a:srgbClr val="FF0000"/>
                          </a:solidFill>
                          <a:effectLst/>
                          <a:latin typeface="Calibri" panose="020F0502020204030204" pitchFamily="34" charset="0"/>
                        </a:rPr>
                        <a:t>3</a:t>
                      </a: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ב</a:t>
                      </a:r>
                    </a:p>
                  </a:txBody>
                  <a:tcPr marL="3810" marR="3810" marT="3810" marB="0" anchor="ctr">
                    <a:solidFill>
                      <a:schemeClr val="bg1"/>
                    </a:solidFill>
                  </a:tcPr>
                </a:tc>
                <a:extLst>
                  <a:ext uri="{0D108BD9-81ED-4DB2-BD59-A6C34878D82A}">
                    <a16:rowId xmlns:a16="http://schemas.microsoft.com/office/drawing/2014/main" val="10004"/>
                  </a:ext>
                </a:extLst>
              </a:tr>
              <a:tr h="246390">
                <a:tc>
                  <a:txBody>
                    <a:bodyPr/>
                    <a:lstStyle/>
                    <a:p>
                      <a:pPr algn="ctr" rtl="1" fontAlgn="ctr"/>
                      <a:r>
                        <a:rPr lang="en-US" sz="1000" b="1" u="none" strike="noStrike" dirty="0">
                          <a:effectLst/>
                        </a:rPr>
                        <a:t>8</a:t>
                      </a:r>
                      <a:endParaRPr lang="en-US" sz="1000" b="1" i="0" u="none" strike="noStrike" dirty="0">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5"/>
                  </a:ext>
                </a:extLst>
              </a:tr>
              <a:tr h="246390">
                <a:tc>
                  <a:txBody>
                    <a:bodyPr/>
                    <a:lstStyle/>
                    <a:p>
                      <a:pPr algn="ctr" rtl="1" fontAlgn="ctr"/>
                      <a:r>
                        <a:rPr lang="en-US" sz="1000" b="1" u="none" strike="noStrike">
                          <a:effectLst/>
                        </a:rPr>
                        <a:t>18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6"/>
                  </a:ext>
                </a:extLst>
              </a:tr>
              <a:tr h="246390">
                <a:tc>
                  <a:txBody>
                    <a:bodyPr/>
                    <a:lstStyle/>
                    <a:p>
                      <a:pPr algn="ctr" rtl="1" fontAlgn="ctr"/>
                      <a:r>
                        <a:rPr lang="en-US" sz="1000" b="1" u="none" strike="noStrike" dirty="0">
                          <a:effectLst/>
                        </a:rPr>
                        <a:t>22</a:t>
                      </a:r>
                      <a:endParaRPr lang="en-US" sz="1000" b="1" i="0" u="none" strike="noStrike" dirty="0">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ב</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7"/>
                  </a:ext>
                </a:extLst>
              </a:tr>
              <a:tr h="246390">
                <a:tc>
                  <a:txBody>
                    <a:bodyPr/>
                    <a:lstStyle/>
                    <a:p>
                      <a:pPr algn="ctr" rtl="1" fontAlgn="ctr"/>
                      <a:r>
                        <a:rPr lang="en-US" sz="1000" b="1" u="none" strike="noStrike">
                          <a:effectLst/>
                        </a:rPr>
                        <a:t>26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8"/>
                  </a:ext>
                </a:extLst>
              </a:tr>
              <a:tr h="246390">
                <a:tc>
                  <a:txBody>
                    <a:bodyPr/>
                    <a:lstStyle/>
                    <a:p>
                      <a:pPr algn="ctr" rtl="1" fontAlgn="ctr"/>
                      <a:r>
                        <a:rPr lang="en-US" sz="1000" b="1" u="none" strike="noStrike">
                          <a:effectLst/>
                        </a:rPr>
                        <a:t>30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9"/>
                  </a:ext>
                </a:extLst>
              </a:tr>
              <a:tr h="246390">
                <a:tc>
                  <a:txBody>
                    <a:bodyPr/>
                    <a:lstStyle/>
                    <a:p>
                      <a:pPr algn="ctr" rtl="1" fontAlgn="ctr"/>
                      <a:r>
                        <a:rPr lang="en-US" sz="1000" b="1" u="none" strike="noStrike">
                          <a:effectLst/>
                        </a:rPr>
                        <a:t>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ג</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0"/>
                  </a:ext>
                </a:extLst>
              </a:tr>
              <a:tr h="246390">
                <a:tc>
                  <a:txBody>
                    <a:bodyPr/>
                    <a:lstStyle/>
                    <a:p>
                      <a:pPr algn="ctr" rtl="1" fontAlgn="ctr"/>
                      <a:r>
                        <a:rPr lang="he-IL" sz="1000" b="1" i="0" u="none" strike="noStrike" dirty="0">
                          <a:solidFill>
                            <a:srgbClr val="FF0000"/>
                          </a:solidFill>
                          <a:effectLst/>
                          <a:latin typeface="Calibri" panose="020F0502020204030204" pitchFamily="34" charset="0"/>
                        </a:rPr>
                        <a:t>5</a:t>
                      </a:r>
                      <a:endParaRPr lang="en-US" sz="1000" b="1" i="0" u="none" strike="noStrike" dirty="0">
                        <a:solidFill>
                          <a:srgbClr val="FF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ג</a:t>
                      </a:r>
                    </a:p>
                  </a:txBody>
                  <a:tcPr marL="3810" marR="3810" marT="3810" marB="0" anchor="ctr">
                    <a:solidFill>
                      <a:schemeClr val="bg1"/>
                    </a:solidFill>
                  </a:tcPr>
                </a:tc>
                <a:extLst>
                  <a:ext uri="{0D108BD9-81ED-4DB2-BD59-A6C34878D82A}">
                    <a16:rowId xmlns:a16="http://schemas.microsoft.com/office/drawing/2014/main" val="10011"/>
                  </a:ext>
                </a:extLst>
              </a:tr>
              <a:tr h="246390">
                <a:tc>
                  <a:txBody>
                    <a:bodyPr/>
                    <a:lstStyle/>
                    <a:p>
                      <a:pPr algn="ctr" rtl="1" fontAlgn="ctr"/>
                      <a:r>
                        <a:rPr lang="en-US" sz="1000" b="1" u="none" strike="noStrike">
                          <a:effectLst/>
                        </a:rPr>
                        <a:t>10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ג</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2"/>
                  </a:ext>
                </a:extLst>
              </a:tr>
              <a:tr h="246390">
                <a:tc>
                  <a:txBody>
                    <a:bodyPr/>
                    <a:lstStyle/>
                    <a:p>
                      <a:pPr algn="ctr" rtl="1" fontAlgn="ctr"/>
                      <a:r>
                        <a:rPr lang="en-US" sz="1000" b="1" u="none" strike="noStrike">
                          <a:effectLst/>
                        </a:rPr>
                        <a:t>12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ג</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3"/>
                  </a:ext>
                </a:extLst>
              </a:tr>
              <a:tr h="246390">
                <a:tc>
                  <a:txBody>
                    <a:bodyPr/>
                    <a:lstStyle/>
                    <a:p>
                      <a:pPr algn="ctr" rtl="1" fontAlgn="ctr"/>
                      <a:r>
                        <a:rPr lang="en-US" sz="1000" b="1" u="none" strike="noStrike">
                          <a:effectLst/>
                        </a:rPr>
                        <a:t>16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ג</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4"/>
                  </a:ext>
                </a:extLst>
              </a:tr>
              <a:tr h="246390">
                <a:tc>
                  <a:txBody>
                    <a:bodyPr/>
                    <a:lstStyle/>
                    <a:p>
                      <a:pPr algn="ctr" rtl="1" fontAlgn="ctr"/>
                      <a:r>
                        <a:rPr lang="en-US" sz="1000" b="1" i="0" u="none" strike="noStrike" dirty="0">
                          <a:solidFill>
                            <a:srgbClr val="FF0000"/>
                          </a:solidFill>
                          <a:effectLst/>
                          <a:latin typeface="Calibri" panose="020F0502020204030204" pitchFamily="34" charset="0"/>
                        </a:rPr>
                        <a:t>19</a:t>
                      </a: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ג</a:t>
                      </a:r>
                    </a:p>
                  </a:txBody>
                  <a:tcPr marL="3810" marR="3810" marT="3810" marB="0" anchor="ctr">
                    <a:solidFill>
                      <a:schemeClr val="bg1"/>
                    </a:solidFill>
                  </a:tcPr>
                </a:tc>
                <a:extLst>
                  <a:ext uri="{0D108BD9-81ED-4DB2-BD59-A6C34878D82A}">
                    <a16:rowId xmlns:a16="http://schemas.microsoft.com/office/drawing/2014/main" val="10015"/>
                  </a:ext>
                </a:extLst>
              </a:tr>
              <a:tr h="246390">
                <a:tc>
                  <a:txBody>
                    <a:bodyPr/>
                    <a:lstStyle/>
                    <a:p>
                      <a:pPr algn="ctr" rtl="1" fontAlgn="ctr"/>
                      <a:r>
                        <a:rPr lang="en-US" sz="1000" b="1" u="none" strike="noStrike">
                          <a:effectLst/>
                        </a:rPr>
                        <a:t>32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ג</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6"/>
                  </a:ext>
                </a:extLst>
              </a:tr>
              <a:tr h="246390">
                <a:tc>
                  <a:txBody>
                    <a:bodyPr/>
                    <a:lstStyle/>
                    <a:p>
                      <a:pPr algn="ctr" rtl="1" fontAlgn="ctr"/>
                      <a:r>
                        <a:rPr lang="en-US" sz="1000" b="1" u="none" strike="noStrike">
                          <a:effectLst/>
                        </a:rPr>
                        <a:t>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7"/>
                  </a:ext>
                </a:extLst>
              </a:tr>
              <a:tr h="246390">
                <a:tc>
                  <a:txBody>
                    <a:bodyPr/>
                    <a:lstStyle/>
                    <a:p>
                      <a:pPr algn="ctr" rtl="1" fontAlgn="ctr"/>
                      <a:r>
                        <a:rPr lang="en-US" sz="1000" b="1" u="none" strike="noStrike">
                          <a:effectLst/>
                        </a:rPr>
                        <a:t>20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8"/>
                  </a:ext>
                </a:extLst>
              </a:tr>
              <a:tr h="246390">
                <a:tc>
                  <a:txBody>
                    <a:bodyPr/>
                    <a:lstStyle/>
                    <a:p>
                      <a:pPr algn="ctr" rtl="1" fontAlgn="ctr"/>
                      <a:r>
                        <a:rPr lang="en-US" sz="1000" b="1" u="none" strike="noStrike">
                          <a:effectLst/>
                        </a:rPr>
                        <a:t>28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ה</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9"/>
                  </a:ext>
                </a:extLst>
              </a:tr>
            </a:tbl>
          </a:graphicData>
        </a:graphic>
      </p:graphicFrame>
      <p:sp>
        <p:nvSpPr>
          <p:cNvPr id="34" name="TextBox 33"/>
          <p:cNvSpPr txBox="1"/>
          <p:nvPr/>
        </p:nvSpPr>
        <p:spPr>
          <a:xfrm>
            <a:off x="9976185" y="1180936"/>
            <a:ext cx="1215397" cy="369332"/>
          </a:xfrm>
          <a:prstGeom prst="rect">
            <a:avLst/>
          </a:prstGeom>
          <a:noFill/>
        </p:spPr>
        <p:txBody>
          <a:bodyPr wrap="none" rtlCol="0">
            <a:spAutoFit/>
          </a:bodyPr>
          <a:lstStyle/>
          <a:p>
            <a:pPr algn="r" rtl="1"/>
            <a:r>
              <a:rPr lang="he-IL" u="sng" dirty="0">
                <a:solidFill>
                  <a:srgbClr val="FF0000"/>
                </a:solidFill>
              </a:rPr>
              <a:t>הוספת ג-5 </a:t>
            </a:r>
            <a:endParaRPr lang="en-US" u="sng" dirty="0">
              <a:solidFill>
                <a:srgbClr val="FF0000"/>
              </a:solidFill>
            </a:endParaRPr>
          </a:p>
        </p:txBody>
      </p:sp>
      <p:pic>
        <p:nvPicPr>
          <p:cNvPr id="22" name="תמונה 21"/>
          <p:cNvPicPr>
            <a:picLocks noChangeAspect="1"/>
          </p:cNvPicPr>
          <p:nvPr/>
        </p:nvPicPr>
        <p:blipFill>
          <a:blip r:embed="rId2"/>
          <a:stretch>
            <a:fillRect/>
          </a:stretch>
        </p:blipFill>
        <p:spPr>
          <a:xfrm>
            <a:off x="3875572" y="5882108"/>
            <a:ext cx="7959025" cy="616751"/>
          </a:xfrm>
          <a:prstGeom prst="rect">
            <a:avLst/>
          </a:prstGeom>
        </p:spPr>
      </p:pic>
      <p:pic>
        <p:nvPicPr>
          <p:cNvPr id="24" name="תמונה 23"/>
          <p:cNvPicPr>
            <a:picLocks noChangeAspect="1"/>
          </p:cNvPicPr>
          <p:nvPr/>
        </p:nvPicPr>
        <p:blipFill>
          <a:blip r:embed="rId3"/>
          <a:stretch>
            <a:fillRect/>
          </a:stretch>
        </p:blipFill>
        <p:spPr>
          <a:xfrm>
            <a:off x="3854246" y="5296815"/>
            <a:ext cx="7980351" cy="644285"/>
          </a:xfrm>
          <a:prstGeom prst="rect">
            <a:avLst/>
          </a:prstGeom>
        </p:spPr>
      </p:pic>
    </p:spTree>
    <p:extLst>
      <p:ext uri="{BB962C8B-B14F-4D97-AF65-F5344CB8AC3E}">
        <p14:creationId xmlns:p14="http://schemas.microsoft.com/office/powerpoint/2010/main" val="1084536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sp>
        <p:nvSpPr>
          <p:cNvPr id="19" name="TextBox 18"/>
          <p:cNvSpPr txBox="1"/>
          <p:nvPr/>
        </p:nvSpPr>
        <p:spPr>
          <a:xfrm>
            <a:off x="81555" y="799855"/>
            <a:ext cx="1064714" cy="461665"/>
          </a:xfrm>
          <a:prstGeom prst="rect">
            <a:avLst/>
          </a:prstGeom>
          <a:noFill/>
        </p:spPr>
        <p:txBody>
          <a:bodyPr wrap="none" rtlCol="0">
            <a:spAutoFit/>
          </a:bodyPr>
          <a:lstStyle/>
          <a:p>
            <a:pPr algn="ctr" rtl="1"/>
            <a:r>
              <a:rPr lang="he-IL" sz="1200" dirty="0"/>
              <a:t>קובץ הופכי יום</a:t>
            </a:r>
          </a:p>
          <a:p>
            <a:pPr algn="ctr" rtl="1"/>
            <a:r>
              <a:rPr lang="he-IL" sz="1200" dirty="0"/>
              <a:t>בצורה טבלאית</a:t>
            </a:r>
            <a:endParaRPr lang="en-US" sz="1200" dirty="0"/>
          </a:p>
        </p:txBody>
      </p:sp>
      <p:graphicFrame>
        <p:nvGraphicFramePr>
          <p:cNvPr id="13" name="Table 12"/>
          <p:cNvGraphicFramePr>
            <a:graphicFrameLocks noGrp="1"/>
          </p:cNvGraphicFramePr>
          <p:nvPr>
            <p:extLst>
              <p:ext uri="{D42A27DB-BD31-4B8C-83A1-F6EECF244321}">
                <p14:modId xmlns:p14="http://schemas.microsoft.com/office/powerpoint/2010/main" val="3642820971"/>
              </p:ext>
            </p:extLst>
          </p:nvPr>
        </p:nvGraphicFramePr>
        <p:xfrm>
          <a:off x="6569997" y="4064323"/>
          <a:ext cx="2683324" cy="883920"/>
        </p:xfrm>
        <a:graphic>
          <a:graphicData uri="http://schemas.openxmlformats.org/drawingml/2006/table">
            <a:tbl>
              <a:tblPr firstRow="1" bandRow="1">
                <a:tableStyleId>{5C22544A-7EE6-4342-B048-85BDC9FD1C3A}</a:tableStyleId>
              </a:tblPr>
              <a:tblGrid>
                <a:gridCol w="571942">
                  <a:extLst>
                    <a:ext uri="{9D8B030D-6E8A-4147-A177-3AD203B41FA5}">
                      <a16:colId xmlns:a16="http://schemas.microsoft.com/office/drawing/2014/main" val="20000"/>
                    </a:ext>
                  </a:extLst>
                </a:gridCol>
                <a:gridCol w="571942">
                  <a:extLst>
                    <a:ext uri="{9D8B030D-6E8A-4147-A177-3AD203B41FA5}">
                      <a16:colId xmlns:a16="http://schemas.microsoft.com/office/drawing/2014/main" val="20001"/>
                    </a:ext>
                  </a:extLst>
                </a:gridCol>
                <a:gridCol w="571942">
                  <a:extLst>
                    <a:ext uri="{9D8B030D-6E8A-4147-A177-3AD203B41FA5}">
                      <a16:colId xmlns:a16="http://schemas.microsoft.com/office/drawing/2014/main" val="20002"/>
                    </a:ext>
                  </a:extLst>
                </a:gridCol>
                <a:gridCol w="501185">
                  <a:extLst>
                    <a:ext uri="{9D8B030D-6E8A-4147-A177-3AD203B41FA5}">
                      <a16:colId xmlns:a16="http://schemas.microsoft.com/office/drawing/2014/main" val="20003"/>
                    </a:ext>
                  </a:extLst>
                </a:gridCol>
                <a:gridCol w="466313">
                  <a:extLst>
                    <a:ext uri="{9D8B030D-6E8A-4147-A177-3AD203B41FA5}">
                      <a16:colId xmlns:a16="http://schemas.microsoft.com/office/drawing/2014/main" val="20004"/>
                    </a:ext>
                  </a:extLst>
                </a:gridCol>
              </a:tblGrid>
              <a:tr h="267415">
                <a:tc>
                  <a:txBody>
                    <a:bodyPr/>
                    <a:lstStyle/>
                    <a:p>
                      <a:r>
                        <a:rPr lang="he-IL" sz="1200" b="0" dirty="0"/>
                        <a:t>ג</a:t>
                      </a:r>
                      <a:endParaRPr lang="en-US" sz="1200" b="0" dirty="0"/>
                    </a:p>
                  </a:txBody>
                  <a:tcPr/>
                </a:tc>
                <a:tc>
                  <a:txBody>
                    <a:bodyPr/>
                    <a:lstStyle/>
                    <a:p>
                      <a:r>
                        <a:rPr lang="he-IL" sz="1200" b="0" dirty="0"/>
                        <a:t>ג</a:t>
                      </a:r>
                      <a:endParaRPr lang="en-US" sz="1200" b="0" dirty="0"/>
                    </a:p>
                  </a:txBody>
                  <a:tcPr/>
                </a:tc>
                <a:tc>
                  <a:txBody>
                    <a:bodyPr/>
                    <a:lstStyle/>
                    <a:p>
                      <a:r>
                        <a:rPr lang="he-IL" sz="1200" b="0" dirty="0"/>
                        <a:t>ג</a:t>
                      </a:r>
                      <a:endParaRPr lang="en-US" sz="1200" b="0" dirty="0"/>
                    </a:p>
                  </a:txBody>
                  <a:tcPr/>
                </a:tc>
                <a:tc>
                  <a:txBody>
                    <a:bodyPr/>
                    <a:lstStyle/>
                    <a:p>
                      <a:r>
                        <a:rPr lang="he-IL" sz="1200" b="0" dirty="0"/>
                        <a:t>ג</a:t>
                      </a:r>
                      <a:endParaRPr lang="en-US" sz="1200" b="0" dirty="0"/>
                    </a:p>
                  </a:txBody>
                  <a:tcPr/>
                </a:tc>
                <a:tc>
                  <a:txBody>
                    <a:bodyPr/>
                    <a:lstStyle/>
                    <a:p>
                      <a:r>
                        <a:rPr lang="he-IL" sz="1200" b="0" dirty="0"/>
                        <a:t>ג</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4</a:t>
                      </a:r>
                    </a:p>
                  </a:txBody>
                  <a:tcPr/>
                </a:tc>
                <a:tc>
                  <a:txBody>
                    <a:bodyPr/>
                    <a:lstStyle/>
                    <a:p>
                      <a:r>
                        <a:rPr lang="en-US" sz="1400" dirty="0"/>
                        <a:t>5</a:t>
                      </a:r>
                    </a:p>
                  </a:txBody>
                  <a:tcPr/>
                </a:tc>
                <a:tc>
                  <a:txBody>
                    <a:bodyPr/>
                    <a:lstStyle/>
                    <a:p>
                      <a:r>
                        <a:rPr lang="en-US" sz="1400" dirty="0"/>
                        <a:t>10</a:t>
                      </a:r>
                    </a:p>
                  </a:txBody>
                  <a:tcPr/>
                </a:tc>
                <a:tc>
                  <a:txBody>
                    <a:bodyPr/>
                    <a:lstStyle/>
                    <a:p>
                      <a:r>
                        <a:rPr lang="en-US" sz="1400" dirty="0"/>
                        <a:t>12</a:t>
                      </a:r>
                    </a:p>
                  </a:txBody>
                  <a:tcPr/>
                </a:tc>
                <a:tc>
                  <a:txBody>
                    <a:bodyPr/>
                    <a:lstStyle/>
                    <a:p>
                      <a:r>
                        <a:rPr lang="en-US" sz="1400" dirty="0"/>
                        <a:t>16</a:t>
                      </a:r>
                    </a:p>
                  </a:txBody>
                  <a:tcPr/>
                </a:tc>
                <a:extLst>
                  <a:ext uri="{0D108BD9-81ED-4DB2-BD59-A6C34878D82A}">
                    <a16:rowId xmlns:a16="http://schemas.microsoft.com/office/drawing/2014/main" val="10001"/>
                  </a:ext>
                </a:extLst>
              </a:tr>
              <a:tr h="267415">
                <a:tc>
                  <a:txBody>
                    <a:bodyPr/>
                    <a:lstStyle/>
                    <a:p>
                      <a:r>
                        <a:rPr lang="en-US" sz="1400" dirty="0"/>
                        <a:t>4/2</a:t>
                      </a:r>
                    </a:p>
                  </a:txBody>
                  <a:tcPr/>
                </a:tc>
                <a:tc>
                  <a:txBody>
                    <a:bodyPr/>
                    <a:lstStyle/>
                    <a:p>
                      <a:r>
                        <a:rPr lang="en-US" sz="1400" dirty="0"/>
                        <a:t>10/1</a:t>
                      </a:r>
                    </a:p>
                  </a:txBody>
                  <a:tcPr/>
                </a:tc>
                <a:tc>
                  <a:txBody>
                    <a:bodyPr/>
                    <a:lstStyle/>
                    <a:p>
                      <a:r>
                        <a:rPr lang="en-US" sz="1400" dirty="0"/>
                        <a:t>2/1</a:t>
                      </a:r>
                    </a:p>
                  </a:txBody>
                  <a:tcPr/>
                </a:tc>
                <a:tc>
                  <a:txBody>
                    <a:bodyPr/>
                    <a:lstStyle/>
                    <a:p>
                      <a:r>
                        <a:rPr lang="en-US" sz="1400" dirty="0"/>
                        <a:t>7/2</a:t>
                      </a:r>
                    </a:p>
                  </a:txBody>
                  <a:tcPr/>
                </a:tc>
                <a:tc>
                  <a:txBody>
                    <a:bodyPr/>
                    <a:lstStyle/>
                    <a:p>
                      <a:r>
                        <a:rPr lang="en-US" sz="1400" dirty="0"/>
                        <a:t>1/2</a:t>
                      </a:r>
                    </a:p>
                  </a:txBody>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1340383" y="4064323"/>
          <a:ext cx="2329745" cy="883920"/>
        </p:xfrm>
        <a:graphic>
          <a:graphicData uri="http://schemas.openxmlformats.org/drawingml/2006/table">
            <a:tbl>
              <a:tblPr firstRow="1" bandRow="1">
                <a:tableStyleId>{5C22544A-7EE6-4342-B048-85BDC9FD1C3A}</a:tableStyleId>
              </a:tblPr>
              <a:tblGrid>
                <a:gridCol w="465949">
                  <a:extLst>
                    <a:ext uri="{9D8B030D-6E8A-4147-A177-3AD203B41FA5}">
                      <a16:colId xmlns:a16="http://schemas.microsoft.com/office/drawing/2014/main" val="20000"/>
                    </a:ext>
                  </a:extLst>
                </a:gridCol>
                <a:gridCol w="465949">
                  <a:extLst>
                    <a:ext uri="{9D8B030D-6E8A-4147-A177-3AD203B41FA5}">
                      <a16:colId xmlns:a16="http://schemas.microsoft.com/office/drawing/2014/main" val="20001"/>
                    </a:ext>
                  </a:extLst>
                </a:gridCol>
                <a:gridCol w="465949">
                  <a:extLst>
                    <a:ext uri="{9D8B030D-6E8A-4147-A177-3AD203B41FA5}">
                      <a16:colId xmlns:a16="http://schemas.microsoft.com/office/drawing/2014/main" val="20002"/>
                    </a:ext>
                  </a:extLst>
                </a:gridCol>
                <a:gridCol w="465949">
                  <a:extLst>
                    <a:ext uri="{9D8B030D-6E8A-4147-A177-3AD203B41FA5}">
                      <a16:colId xmlns:a16="http://schemas.microsoft.com/office/drawing/2014/main" val="20003"/>
                    </a:ext>
                  </a:extLst>
                </a:gridCol>
                <a:gridCol w="465949">
                  <a:extLst>
                    <a:ext uri="{9D8B030D-6E8A-4147-A177-3AD203B41FA5}">
                      <a16:colId xmlns:a16="http://schemas.microsoft.com/office/drawing/2014/main" val="20004"/>
                    </a:ext>
                  </a:extLst>
                </a:gridCol>
              </a:tblGrid>
              <a:tr h="267415">
                <a:tc>
                  <a:txBody>
                    <a:bodyPr/>
                    <a:lstStyle/>
                    <a:p>
                      <a:r>
                        <a:rPr lang="he-IL" sz="1200" b="0" dirty="0"/>
                        <a:t>א</a:t>
                      </a:r>
                      <a:endParaRPr lang="en-US" sz="1200" b="0" dirty="0"/>
                    </a:p>
                  </a:txBody>
                  <a:tcPr/>
                </a:tc>
                <a:tc>
                  <a:txBody>
                    <a:bodyPr/>
                    <a:lstStyle/>
                    <a:p>
                      <a:r>
                        <a:rPr lang="he-IL" sz="1200" b="0" dirty="0"/>
                        <a:t>א</a:t>
                      </a:r>
                      <a:endParaRPr lang="en-US" sz="1200" b="0" dirty="0"/>
                    </a:p>
                  </a:txBody>
                  <a:tcPr/>
                </a:tc>
                <a:tc>
                  <a:txBody>
                    <a:bodyPr/>
                    <a:lstStyle/>
                    <a:p>
                      <a:r>
                        <a:rPr lang="he-IL" sz="1200" b="0" dirty="0"/>
                        <a:t>א</a:t>
                      </a:r>
                      <a:endParaRPr lang="en-US" sz="1200" b="0" dirty="0"/>
                    </a:p>
                  </a:txBody>
                  <a:tcPr/>
                </a:tc>
                <a:tc>
                  <a:txBody>
                    <a:bodyPr/>
                    <a:lstStyle/>
                    <a:p>
                      <a:r>
                        <a:rPr lang="he-IL" sz="1200" b="0" dirty="0"/>
                        <a:t>ב</a:t>
                      </a:r>
                      <a:endParaRPr lang="en-US" sz="1200" b="0" dirty="0"/>
                    </a:p>
                  </a:txBody>
                  <a:tcPr/>
                </a:tc>
                <a:tc>
                  <a:txBody>
                    <a:bodyPr/>
                    <a:lstStyle/>
                    <a:p>
                      <a:r>
                        <a:rPr lang="he-IL" sz="1200" b="0" dirty="0"/>
                        <a:t>ב</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2</a:t>
                      </a:r>
                    </a:p>
                  </a:txBody>
                  <a:tcPr/>
                </a:tc>
                <a:tc>
                  <a:txBody>
                    <a:bodyPr/>
                    <a:lstStyle/>
                    <a:p>
                      <a:r>
                        <a:rPr lang="en-US" sz="1400" dirty="0"/>
                        <a:t>14</a:t>
                      </a:r>
                    </a:p>
                  </a:txBody>
                  <a:tcPr/>
                </a:tc>
                <a:tc>
                  <a:txBody>
                    <a:bodyPr/>
                    <a:lstStyle/>
                    <a:p>
                      <a:r>
                        <a:rPr lang="en-US" sz="1400" dirty="0"/>
                        <a:t>24</a:t>
                      </a:r>
                    </a:p>
                  </a:txBody>
                  <a:tcPr/>
                </a:tc>
                <a:tc>
                  <a:txBody>
                    <a:bodyPr/>
                    <a:lstStyle/>
                    <a:p>
                      <a:r>
                        <a:rPr lang="en-US" sz="1400" dirty="0"/>
                        <a:t>3</a:t>
                      </a:r>
                    </a:p>
                  </a:txBody>
                  <a:tcPr/>
                </a:tc>
                <a:tc>
                  <a:txBody>
                    <a:bodyPr/>
                    <a:lstStyle/>
                    <a:p>
                      <a:r>
                        <a:rPr lang="en-US" sz="1400" dirty="0"/>
                        <a:t>8</a:t>
                      </a:r>
                    </a:p>
                  </a:txBody>
                  <a:tcPr/>
                </a:tc>
                <a:extLst>
                  <a:ext uri="{0D108BD9-81ED-4DB2-BD59-A6C34878D82A}">
                    <a16:rowId xmlns:a16="http://schemas.microsoft.com/office/drawing/2014/main" val="10001"/>
                  </a:ext>
                </a:extLst>
              </a:tr>
              <a:tr h="267415">
                <a:tc>
                  <a:txBody>
                    <a:bodyPr/>
                    <a:lstStyle/>
                    <a:p>
                      <a:r>
                        <a:rPr lang="en-US" sz="1400" dirty="0"/>
                        <a:t>4/1</a:t>
                      </a:r>
                    </a:p>
                  </a:txBody>
                  <a:tcPr/>
                </a:tc>
                <a:tc>
                  <a:txBody>
                    <a:bodyPr/>
                    <a:lstStyle/>
                    <a:p>
                      <a:r>
                        <a:rPr lang="en-US" sz="1400" dirty="0"/>
                        <a:t>6/2</a:t>
                      </a:r>
                    </a:p>
                  </a:txBody>
                  <a:tcPr/>
                </a:tc>
                <a:tc>
                  <a:txBody>
                    <a:bodyPr/>
                    <a:lstStyle/>
                    <a:p>
                      <a:r>
                        <a:rPr lang="en-US" sz="1400" dirty="0"/>
                        <a:t>7/1</a:t>
                      </a:r>
                    </a:p>
                  </a:txBody>
                  <a:tcPr/>
                </a:tc>
                <a:tc>
                  <a:txBody>
                    <a:bodyPr/>
                    <a:lstStyle/>
                    <a:p>
                      <a:r>
                        <a:rPr lang="en-US" sz="1400" dirty="0"/>
                        <a:t>9/2</a:t>
                      </a:r>
                    </a:p>
                  </a:txBody>
                  <a:tcPr/>
                </a:tc>
                <a:tc>
                  <a:txBody>
                    <a:bodyPr/>
                    <a:lstStyle/>
                    <a:p>
                      <a:r>
                        <a:rPr lang="en-US" sz="1400" dirty="0"/>
                        <a:t>5/1</a:t>
                      </a:r>
                    </a:p>
                  </a:txBody>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nvGraphicFramePr>
        <p:xfrm>
          <a:off x="3958324" y="4064323"/>
          <a:ext cx="2323479" cy="914400"/>
        </p:xfrm>
        <a:graphic>
          <a:graphicData uri="http://schemas.openxmlformats.org/drawingml/2006/table">
            <a:tbl>
              <a:tblPr firstRow="1" bandRow="1">
                <a:tableStyleId>{5C22544A-7EE6-4342-B048-85BDC9FD1C3A}</a:tableStyleId>
              </a:tblPr>
              <a:tblGrid>
                <a:gridCol w="477222">
                  <a:extLst>
                    <a:ext uri="{9D8B030D-6E8A-4147-A177-3AD203B41FA5}">
                      <a16:colId xmlns:a16="http://schemas.microsoft.com/office/drawing/2014/main" val="20000"/>
                    </a:ext>
                  </a:extLst>
                </a:gridCol>
                <a:gridCol w="477222">
                  <a:extLst>
                    <a:ext uri="{9D8B030D-6E8A-4147-A177-3AD203B41FA5}">
                      <a16:colId xmlns:a16="http://schemas.microsoft.com/office/drawing/2014/main" val="20001"/>
                    </a:ext>
                  </a:extLst>
                </a:gridCol>
                <a:gridCol w="477222">
                  <a:extLst>
                    <a:ext uri="{9D8B030D-6E8A-4147-A177-3AD203B41FA5}">
                      <a16:colId xmlns:a16="http://schemas.microsoft.com/office/drawing/2014/main" val="20002"/>
                    </a:ext>
                  </a:extLst>
                </a:gridCol>
                <a:gridCol w="477222">
                  <a:extLst>
                    <a:ext uri="{9D8B030D-6E8A-4147-A177-3AD203B41FA5}">
                      <a16:colId xmlns:a16="http://schemas.microsoft.com/office/drawing/2014/main" val="20003"/>
                    </a:ext>
                  </a:extLst>
                </a:gridCol>
                <a:gridCol w="414591">
                  <a:extLst>
                    <a:ext uri="{9D8B030D-6E8A-4147-A177-3AD203B41FA5}">
                      <a16:colId xmlns:a16="http://schemas.microsoft.com/office/drawing/2014/main" val="20004"/>
                    </a:ext>
                  </a:extLst>
                </a:gridCol>
              </a:tblGrid>
              <a:tr h="267415">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18</a:t>
                      </a:r>
                    </a:p>
                  </a:txBody>
                  <a:tcPr/>
                </a:tc>
                <a:tc>
                  <a:txBody>
                    <a:bodyPr/>
                    <a:lstStyle/>
                    <a:p>
                      <a:r>
                        <a:rPr lang="en-US" sz="1400"/>
                        <a:t>22</a:t>
                      </a:r>
                      <a:endParaRPr lang="en-US" sz="1400" dirty="0"/>
                    </a:p>
                  </a:txBody>
                  <a:tcPr/>
                </a:tc>
                <a:tc>
                  <a:txBody>
                    <a:bodyPr/>
                    <a:lstStyle/>
                    <a:p>
                      <a:r>
                        <a:rPr lang="en-US" sz="1400" dirty="0"/>
                        <a:t>26</a:t>
                      </a:r>
                    </a:p>
                  </a:txBody>
                  <a:tcPr/>
                </a:tc>
                <a:tc>
                  <a:txBody>
                    <a:bodyPr/>
                    <a:lstStyle/>
                    <a:p>
                      <a:r>
                        <a:rPr lang="en-US" sz="1400" dirty="0"/>
                        <a:t>30</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6/1</a:t>
                      </a:r>
                    </a:p>
                  </a:txBody>
                  <a:tcPr/>
                </a:tc>
                <a:tc>
                  <a:txBody>
                    <a:bodyPr/>
                    <a:lstStyle/>
                    <a:p>
                      <a:r>
                        <a:rPr lang="en-US" sz="1400" dirty="0"/>
                        <a:t>1/1</a:t>
                      </a:r>
                    </a:p>
                  </a:txBody>
                  <a:tcPr/>
                </a:tc>
                <a:tc>
                  <a:txBody>
                    <a:bodyPr/>
                    <a:lstStyle/>
                    <a:p>
                      <a:r>
                        <a:rPr lang="en-US" sz="1400" dirty="0"/>
                        <a:t>8/2</a:t>
                      </a:r>
                    </a:p>
                  </a:txBody>
                  <a:tcPr/>
                </a:tc>
                <a:tc>
                  <a:txBody>
                    <a:bodyPr/>
                    <a:lstStyle/>
                    <a:p>
                      <a:r>
                        <a:rPr lang="en-US" sz="1400" dirty="0"/>
                        <a:t>5/2</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20" name="Table 19"/>
          <p:cNvGraphicFramePr>
            <a:graphicFrameLocks noGrp="1"/>
          </p:cNvGraphicFramePr>
          <p:nvPr/>
        </p:nvGraphicFramePr>
        <p:xfrm>
          <a:off x="9429238" y="4064323"/>
          <a:ext cx="2702221" cy="914400"/>
        </p:xfrm>
        <a:graphic>
          <a:graphicData uri="http://schemas.openxmlformats.org/drawingml/2006/table">
            <a:tbl>
              <a:tblPr firstRow="1" bandRow="1">
                <a:tableStyleId>{5C22544A-7EE6-4342-B048-85BDC9FD1C3A}</a:tableStyleId>
              </a:tblPr>
              <a:tblGrid>
                <a:gridCol w="491376">
                  <a:extLst>
                    <a:ext uri="{9D8B030D-6E8A-4147-A177-3AD203B41FA5}">
                      <a16:colId xmlns:a16="http://schemas.microsoft.com/office/drawing/2014/main" val="20000"/>
                    </a:ext>
                  </a:extLst>
                </a:gridCol>
                <a:gridCol w="482252">
                  <a:extLst>
                    <a:ext uri="{9D8B030D-6E8A-4147-A177-3AD203B41FA5}">
                      <a16:colId xmlns:a16="http://schemas.microsoft.com/office/drawing/2014/main" val="20001"/>
                    </a:ext>
                  </a:extLst>
                </a:gridCol>
                <a:gridCol w="519830">
                  <a:extLst>
                    <a:ext uri="{9D8B030D-6E8A-4147-A177-3AD203B41FA5}">
                      <a16:colId xmlns:a16="http://schemas.microsoft.com/office/drawing/2014/main" val="20002"/>
                    </a:ext>
                  </a:extLst>
                </a:gridCol>
                <a:gridCol w="513567">
                  <a:extLst>
                    <a:ext uri="{9D8B030D-6E8A-4147-A177-3AD203B41FA5}">
                      <a16:colId xmlns:a16="http://schemas.microsoft.com/office/drawing/2014/main" val="20003"/>
                    </a:ext>
                  </a:extLst>
                </a:gridCol>
                <a:gridCol w="695196">
                  <a:extLst>
                    <a:ext uri="{9D8B030D-6E8A-4147-A177-3AD203B41FA5}">
                      <a16:colId xmlns:a16="http://schemas.microsoft.com/office/drawing/2014/main" val="20004"/>
                    </a:ext>
                  </a:extLst>
                </a:gridCol>
              </a:tblGrid>
              <a:tr h="267415">
                <a:tc>
                  <a:txBody>
                    <a:bodyPr/>
                    <a:lstStyle/>
                    <a:p>
                      <a:r>
                        <a:rPr lang="he-IL" sz="1400" b="0" dirty="0"/>
                        <a:t>ג</a:t>
                      </a:r>
                      <a:endParaRPr lang="en-US" sz="1400" b="0" dirty="0"/>
                    </a:p>
                  </a:txBody>
                  <a:tcPr/>
                </a:tc>
                <a:tc>
                  <a:txBody>
                    <a:bodyPr/>
                    <a:lstStyle/>
                    <a:p>
                      <a:r>
                        <a:rPr lang="he-IL" sz="1200" b="0" dirty="0"/>
                        <a:t>ג</a:t>
                      </a:r>
                      <a:endParaRPr lang="en-US" sz="1200" b="0" dirty="0"/>
                    </a:p>
                  </a:txBody>
                  <a:tcPr/>
                </a:tc>
                <a:tc>
                  <a:txBody>
                    <a:bodyPr/>
                    <a:lstStyle/>
                    <a:p>
                      <a:r>
                        <a:rPr lang="he-IL" sz="1200" b="0" dirty="0"/>
                        <a:t>ד</a:t>
                      </a:r>
                      <a:endParaRPr lang="en-US" sz="1200" b="0" dirty="0"/>
                    </a:p>
                  </a:txBody>
                  <a:tcPr/>
                </a:tc>
                <a:tc>
                  <a:txBody>
                    <a:bodyPr/>
                    <a:lstStyle/>
                    <a:p>
                      <a:r>
                        <a:rPr lang="he-IL" sz="1200" b="0" dirty="0"/>
                        <a:t>ד</a:t>
                      </a:r>
                      <a:endParaRPr lang="en-US" sz="1200" b="0" dirty="0"/>
                    </a:p>
                  </a:txBody>
                  <a:tcPr/>
                </a:tc>
                <a:tc>
                  <a:txBody>
                    <a:bodyPr/>
                    <a:lstStyle/>
                    <a:p>
                      <a:r>
                        <a:rPr lang="he-IL" sz="1200" b="0" dirty="0"/>
                        <a:t>ה</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19</a:t>
                      </a:r>
                    </a:p>
                  </a:txBody>
                  <a:tcPr/>
                </a:tc>
                <a:tc>
                  <a:txBody>
                    <a:bodyPr/>
                    <a:lstStyle/>
                    <a:p>
                      <a:r>
                        <a:rPr lang="en-US" sz="1400" dirty="0"/>
                        <a:t>32</a:t>
                      </a:r>
                    </a:p>
                  </a:txBody>
                  <a:tcPr/>
                </a:tc>
                <a:tc>
                  <a:txBody>
                    <a:bodyPr/>
                    <a:lstStyle/>
                    <a:p>
                      <a:r>
                        <a:rPr lang="en-US" sz="1400" dirty="0"/>
                        <a:t>6</a:t>
                      </a:r>
                    </a:p>
                  </a:txBody>
                  <a:tcPr/>
                </a:tc>
                <a:tc>
                  <a:txBody>
                    <a:bodyPr/>
                    <a:lstStyle/>
                    <a:p>
                      <a:r>
                        <a:rPr lang="en-US" sz="1400" dirty="0"/>
                        <a:t>20</a:t>
                      </a:r>
                    </a:p>
                  </a:txBody>
                  <a:tcPr/>
                </a:tc>
                <a:tc>
                  <a:txBody>
                    <a:bodyPr/>
                    <a:lstStyle/>
                    <a:p>
                      <a:r>
                        <a:rPr lang="en-US" sz="1400" dirty="0"/>
                        <a:t>28</a:t>
                      </a:r>
                    </a:p>
                  </a:txBody>
                  <a:tcPr/>
                </a:tc>
                <a:extLst>
                  <a:ext uri="{0D108BD9-81ED-4DB2-BD59-A6C34878D82A}">
                    <a16:rowId xmlns:a16="http://schemas.microsoft.com/office/drawing/2014/main" val="10001"/>
                  </a:ext>
                </a:extLst>
              </a:tr>
              <a:tr h="267415">
                <a:tc>
                  <a:txBody>
                    <a:bodyPr/>
                    <a:lstStyle/>
                    <a:p>
                      <a:r>
                        <a:rPr lang="en-US" sz="1400" dirty="0"/>
                        <a:t>9/1</a:t>
                      </a:r>
                    </a:p>
                  </a:txBody>
                  <a:tcPr/>
                </a:tc>
                <a:tc>
                  <a:txBody>
                    <a:bodyPr/>
                    <a:lstStyle/>
                    <a:p>
                      <a:r>
                        <a:rPr lang="en-US" sz="1400" dirty="0"/>
                        <a:t>3/1</a:t>
                      </a:r>
                    </a:p>
                  </a:txBody>
                  <a:tcPr/>
                </a:tc>
                <a:tc>
                  <a:txBody>
                    <a:bodyPr/>
                    <a:lstStyle/>
                    <a:p>
                      <a:r>
                        <a:rPr lang="en-US" sz="1400" dirty="0"/>
                        <a:t>3/2</a:t>
                      </a:r>
                    </a:p>
                  </a:txBody>
                  <a:tcPr/>
                </a:tc>
                <a:tc>
                  <a:txBody>
                    <a:bodyPr/>
                    <a:lstStyle/>
                    <a:p>
                      <a:r>
                        <a:rPr lang="en-US" sz="1400" dirty="0"/>
                        <a:t>2/2</a:t>
                      </a:r>
                    </a:p>
                  </a:txBody>
                  <a:tcPr/>
                </a:tc>
                <a:tc>
                  <a:txBody>
                    <a:bodyPr/>
                    <a:lstStyle/>
                    <a:p>
                      <a:r>
                        <a:rPr lang="en-US" sz="1400" dirty="0"/>
                        <a:t>8/1</a:t>
                      </a:r>
                    </a:p>
                  </a:txBody>
                  <a:tcPr/>
                </a:tc>
                <a:extLst>
                  <a:ext uri="{0D108BD9-81ED-4DB2-BD59-A6C34878D82A}">
                    <a16:rowId xmlns:a16="http://schemas.microsoft.com/office/drawing/2014/main" val="10002"/>
                  </a:ext>
                </a:extLst>
              </a:tr>
            </a:tbl>
          </a:graphicData>
        </a:graphic>
      </p:graphicFrame>
      <p:graphicFrame>
        <p:nvGraphicFramePr>
          <p:cNvPr id="23" name="Table 22"/>
          <p:cNvGraphicFramePr>
            <a:graphicFrameLocks noGrp="1"/>
          </p:cNvGraphicFramePr>
          <p:nvPr/>
        </p:nvGraphicFramePr>
        <p:xfrm>
          <a:off x="4648995" y="2039300"/>
          <a:ext cx="2730575" cy="609600"/>
        </p:xfrm>
        <a:graphic>
          <a:graphicData uri="http://schemas.openxmlformats.org/drawingml/2006/table">
            <a:tbl>
              <a:tblPr firstRow="1" bandRow="1">
                <a:tableStyleId>{5C22544A-7EE6-4342-B048-85BDC9FD1C3A}</a:tableStyleId>
              </a:tblPr>
              <a:tblGrid>
                <a:gridCol w="546115">
                  <a:extLst>
                    <a:ext uri="{9D8B030D-6E8A-4147-A177-3AD203B41FA5}">
                      <a16:colId xmlns:a16="http://schemas.microsoft.com/office/drawing/2014/main" val="20000"/>
                    </a:ext>
                  </a:extLst>
                </a:gridCol>
                <a:gridCol w="546115">
                  <a:extLst>
                    <a:ext uri="{9D8B030D-6E8A-4147-A177-3AD203B41FA5}">
                      <a16:colId xmlns:a16="http://schemas.microsoft.com/office/drawing/2014/main" val="20001"/>
                    </a:ext>
                  </a:extLst>
                </a:gridCol>
                <a:gridCol w="546115">
                  <a:extLst>
                    <a:ext uri="{9D8B030D-6E8A-4147-A177-3AD203B41FA5}">
                      <a16:colId xmlns:a16="http://schemas.microsoft.com/office/drawing/2014/main" val="20002"/>
                    </a:ext>
                  </a:extLst>
                </a:gridCol>
                <a:gridCol w="546115">
                  <a:extLst>
                    <a:ext uri="{9D8B030D-6E8A-4147-A177-3AD203B41FA5}">
                      <a16:colId xmlns:a16="http://schemas.microsoft.com/office/drawing/2014/main" val="20003"/>
                    </a:ext>
                  </a:extLst>
                </a:gridCol>
                <a:gridCol w="546115">
                  <a:extLst>
                    <a:ext uri="{9D8B030D-6E8A-4147-A177-3AD203B41FA5}">
                      <a16:colId xmlns:a16="http://schemas.microsoft.com/office/drawing/2014/main" val="20004"/>
                    </a:ext>
                  </a:extLst>
                </a:gridCol>
              </a:tblGrid>
              <a:tr h="267415">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r>
                        <a:rPr lang="he-IL" sz="1200" b="0" dirty="0"/>
                        <a:t>ג</a:t>
                      </a:r>
                      <a:endParaRPr lang="en-US" sz="1200" b="0" dirty="0"/>
                    </a:p>
                  </a:txBody>
                  <a:tcPr/>
                </a:tc>
                <a:tc>
                  <a:txBody>
                    <a:bodyPr/>
                    <a:lstStyle/>
                    <a:p>
                      <a:r>
                        <a:rPr lang="he-IL" sz="1200" b="0" dirty="0"/>
                        <a:t>ה</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he-IL" sz="1400" dirty="0"/>
                        <a:t>8</a:t>
                      </a:r>
                      <a:endParaRPr lang="en-US" sz="1400" dirty="0"/>
                    </a:p>
                  </a:txBody>
                  <a:tcPr/>
                </a:tc>
                <a:tc>
                  <a:txBody>
                    <a:bodyPr/>
                    <a:lstStyle/>
                    <a:p>
                      <a:r>
                        <a:rPr lang="he-IL" sz="1400" dirty="0"/>
                        <a:t>30</a:t>
                      </a:r>
                      <a:endParaRPr lang="en-US" sz="1400" dirty="0"/>
                    </a:p>
                  </a:txBody>
                  <a:tcPr/>
                </a:tc>
                <a:tc>
                  <a:txBody>
                    <a:bodyPr/>
                    <a:lstStyle/>
                    <a:p>
                      <a:r>
                        <a:rPr lang="he-IL" sz="1400" dirty="0"/>
                        <a:t>16</a:t>
                      </a:r>
                      <a:endParaRPr lang="en-US" sz="1400" dirty="0"/>
                    </a:p>
                  </a:txBody>
                  <a:tcPr/>
                </a:tc>
                <a:tc>
                  <a:txBody>
                    <a:bodyPr/>
                    <a:lstStyle/>
                    <a:p>
                      <a:r>
                        <a:rPr lang="he-IL" sz="1400" dirty="0"/>
                        <a:t>28</a:t>
                      </a:r>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sp>
        <p:nvSpPr>
          <p:cNvPr id="27" name="TextBox 26"/>
          <p:cNvSpPr txBox="1"/>
          <p:nvPr/>
        </p:nvSpPr>
        <p:spPr>
          <a:xfrm>
            <a:off x="4938753" y="1180936"/>
            <a:ext cx="1636988" cy="369332"/>
          </a:xfrm>
          <a:prstGeom prst="rect">
            <a:avLst/>
          </a:prstGeom>
          <a:noFill/>
        </p:spPr>
        <p:txBody>
          <a:bodyPr wrap="none" rtlCol="0">
            <a:spAutoFit/>
          </a:bodyPr>
          <a:lstStyle/>
          <a:p>
            <a:pPr algn="r" rtl="1"/>
            <a:r>
              <a:rPr lang="he-IL" dirty="0"/>
              <a:t>קובץ הופכי – יום</a:t>
            </a:r>
            <a:endParaRPr lang="en-US" dirty="0"/>
          </a:p>
        </p:txBody>
      </p:sp>
      <p:cxnSp>
        <p:nvCxnSpPr>
          <p:cNvPr id="28" name="Straight Arrow Connector 27"/>
          <p:cNvCxnSpPr/>
          <p:nvPr/>
        </p:nvCxnSpPr>
        <p:spPr>
          <a:xfrm flipH="1">
            <a:off x="1647173" y="2648900"/>
            <a:ext cx="332933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171034" y="2661508"/>
            <a:ext cx="1306383" cy="139020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55379" y="2661507"/>
            <a:ext cx="87756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502001" y="2661506"/>
            <a:ext cx="3208602" cy="139020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nvGraphicFramePr>
        <p:xfrm>
          <a:off x="86585" y="1261515"/>
          <a:ext cx="1059684" cy="5364754"/>
        </p:xfrm>
        <a:graphic>
          <a:graphicData uri="http://schemas.openxmlformats.org/drawingml/2006/table">
            <a:tbl>
              <a:tblPr firstRow="1" firstCol="1" lastRow="1" lastCol="1" bandRow="1" bandCol="1">
                <a:tableStyleId>{5940675A-B579-460E-94D1-54222C63F5DA}</a:tableStyleId>
              </a:tblPr>
              <a:tblGrid>
                <a:gridCol w="529842">
                  <a:extLst>
                    <a:ext uri="{9D8B030D-6E8A-4147-A177-3AD203B41FA5}">
                      <a16:colId xmlns:a16="http://schemas.microsoft.com/office/drawing/2014/main" val="20000"/>
                    </a:ext>
                  </a:extLst>
                </a:gridCol>
                <a:gridCol w="529842">
                  <a:extLst>
                    <a:ext uri="{9D8B030D-6E8A-4147-A177-3AD203B41FA5}">
                      <a16:colId xmlns:a16="http://schemas.microsoft.com/office/drawing/2014/main" val="20001"/>
                    </a:ext>
                  </a:extLst>
                </a:gridCol>
              </a:tblGrid>
              <a:tr h="683344">
                <a:tc>
                  <a:txBody>
                    <a:bodyPr/>
                    <a:lstStyle/>
                    <a:p>
                      <a:pPr algn="ctr" rtl="1" fontAlgn="ctr"/>
                      <a:r>
                        <a:rPr lang="he-IL" sz="1000" u="none" strike="noStrike" dirty="0">
                          <a:effectLst/>
                        </a:rPr>
                        <a:t>קוד כנס (מפתח)</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tc>
                  <a:txBody>
                    <a:bodyPr/>
                    <a:lstStyle/>
                    <a:p>
                      <a:pPr algn="ctr" rtl="1" fontAlgn="ctr"/>
                      <a:r>
                        <a:rPr lang="he-IL" sz="1000" u="none" strike="noStrike" dirty="0">
                          <a:effectLst/>
                        </a:rPr>
                        <a:t>יום בשבוע</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extLst>
                  <a:ext uri="{0D108BD9-81ED-4DB2-BD59-A6C34878D82A}">
                    <a16:rowId xmlns:a16="http://schemas.microsoft.com/office/drawing/2014/main" val="10000"/>
                  </a:ext>
                </a:extLst>
              </a:tr>
              <a:tr h="246390">
                <a:tc>
                  <a:txBody>
                    <a:bodyPr/>
                    <a:lstStyle/>
                    <a:p>
                      <a:pPr algn="ctr" rtl="1" fontAlgn="ctr"/>
                      <a:r>
                        <a:rPr lang="en-US" sz="1000" b="1" u="none" strike="noStrike" dirty="0">
                          <a:effectLst/>
                        </a:rPr>
                        <a:t>2</a:t>
                      </a:r>
                      <a:endParaRPr lang="en-US" sz="1000" b="1" i="0" u="none" strike="noStrike" dirty="0">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א</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1"/>
                  </a:ext>
                </a:extLst>
              </a:tr>
              <a:tr h="246390">
                <a:tc>
                  <a:txBody>
                    <a:bodyPr/>
                    <a:lstStyle/>
                    <a:p>
                      <a:pPr algn="ctr" rtl="1" fontAlgn="ctr"/>
                      <a:r>
                        <a:rPr lang="en-US" sz="1000" b="1" u="none" strike="noStrike">
                          <a:effectLst/>
                        </a:rPr>
                        <a:t>14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א</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2"/>
                  </a:ext>
                </a:extLst>
              </a:tr>
              <a:tr h="246390">
                <a:tc>
                  <a:txBody>
                    <a:bodyPr/>
                    <a:lstStyle/>
                    <a:p>
                      <a:pPr algn="ctr" rtl="1" fontAlgn="ctr"/>
                      <a:r>
                        <a:rPr lang="en-US" sz="1000" b="1" u="none" strike="noStrike">
                          <a:effectLst/>
                        </a:rPr>
                        <a:t>24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א</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3"/>
                  </a:ext>
                </a:extLst>
              </a:tr>
              <a:tr h="246390">
                <a:tc>
                  <a:txBody>
                    <a:bodyPr/>
                    <a:lstStyle/>
                    <a:p>
                      <a:pPr algn="ctr" rtl="1" fontAlgn="ctr"/>
                      <a:r>
                        <a:rPr lang="en-US" sz="1000" b="1" i="0" u="none" strike="noStrike" dirty="0">
                          <a:solidFill>
                            <a:srgbClr val="FF0000"/>
                          </a:solidFill>
                          <a:effectLst/>
                          <a:latin typeface="Calibri" panose="020F0502020204030204" pitchFamily="34" charset="0"/>
                        </a:rPr>
                        <a:t>3</a:t>
                      </a: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ב</a:t>
                      </a:r>
                    </a:p>
                  </a:txBody>
                  <a:tcPr marL="3810" marR="3810" marT="3810" marB="0" anchor="ctr">
                    <a:solidFill>
                      <a:schemeClr val="bg1"/>
                    </a:solidFill>
                  </a:tcPr>
                </a:tc>
                <a:extLst>
                  <a:ext uri="{0D108BD9-81ED-4DB2-BD59-A6C34878D82A}">
                    <a16:rowId xmlns:a16="http://schemas.microsoft.com/office/drawing/2014/main" val="10004"/>
                  </a:ext>
                </a:extLst>
              </a:tr>
              <a:tr h="246390">
                <a:tc>
                  <a:txBody>
                    <a:bodyPr/>
                    <a:lstStyle/>
                    <a:p>
                      <a:pPr algn="ctr" rtl="1" fontAlgn="ctr"/>
                      <a:r>
                        <a:rPr lang="en-US" sz="1000" b="1" u="none" strike="noStrike" dirty="0">
                          <a:effectLst/>
                        </a:rPr>
                        <a:t>8</a:t>
                      </a:r>
                      <a:endParaRPr lang="en-US" sz="1000" b="1" i="0" u="none" strike="noStrike" dirty="0">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5"/>
                  </a:ext>
                </a:extLst>
              </a:tr>
              <a:tr h="246390">
                <a:tc>
                  <a:txBody>
                    <a:bodyPr/>
                    <a:lstStyle/>
                    <a:p>
                      <a:pPr algn="ctr" rtl="1" fontAlgn="ctr"/>
                      <a:r>
                        <a:rPr lang="en-US" sz="1000" b="1" u="none" strike="noStrike">
                          <a:effectLst/>
                        </a:rPr>
                        <a:t>18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6"/>
                  </a:ext>
                </a:extLst>
              </a:tr>
              <a:tr h="246390">
                <a:tc>
                  <a:txBody>
                    <a:bodyPr/>
                    <a:lstStyle/>
                    <a:p>
                      <a:pPr algn="ctr" rtl="1" fontAlgn="ctr"/>
                      <a:r>
                        <a:rPr lang="en-US" sz="1000" b="1" u="none" strike="noStrike" dirty="0">
                          <a:effectLst/>
                        </a:rPr>
                        <a:t>22</a:t>
                      </a:r>
                      <a:endParaRPr lang="en-US" sz="1000" b="1" i="0" u="none" strike="noStrike" dirty="0">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ב</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7"/>
                  </a:ext>
                </a:extLst>
              </a:tr>
              <a:tr h="246390">
                <a:tc>
                  <a:txBody>
                    <a:bodyPr/>
                    <a:lstStyle/>
                    <a:p>
                      <a:pPr algn="ctr" rtl="1" fontAlgn="ctr"/>
                      <a:r>
                        <a:rPr lang="en-US" sz="1000" b="1" u="none" strike="noStrike">
                          <a:effectLst/>
                        </a:rPr>
                        <a:t>26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8"/>
                  </a:ext>
                </a:extLst>
              </a:tr>
              <a:tr h="246390">
                <a:tc>
                  <a:txBody>
                    <a:bodyPr/>
                    <a:lstStyle/>
                    <a:p>
                      <a:pPr algn="ctr" rtl="1" fontAlgn="ctr"/>
                      <a:r>
                        <a:rPr lang="en-US" sz="1000" b="1" u="none" strike="noStrike">
                          <a:effectLst/>
                        </a:rPr>
                        <a:t>30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ב</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9"/>
                  </a:ext>
                </a:extLst>
              </a:tr>
              <a:tr h="246390">
                <a:tc>
                  <a:txBody>
                    <a:bodyPr/>
                    <a:lstStyle/>
                    <a:p>
                      <a:pPr algn="ctr" rtl="1" fontAlgn="ctr"/>
                      <a:r>
                        <a:rPr lang="en-US" sz="1000" b="1" u="none" strike="noStrike">
                          <a:effectLst/>
                        </a:rPr>
                        <a:t>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ג</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0"/>
                  </a:ext>
                </a:extLst>
              </a:tr>
              <a:tr h="246390">
                <a:tc>
                  <a:txBody>
                    <a:bodyPr/>
                    <a:lstStyle/>
                    <a:p>
                      <a:pPr algn="ctr" rtl="1" fontAlgn="ctr"/>
                      <a:r>
                        <a:rPr lang="he-IL" sz="1000" b="1" i="0" u="none" strike="noStrike" dirty="0">
                          <a:solidFill>
                            <a:srgbClr val="FF0000"/>
                          </a:solidFill>
                          <a:effectLst/>
                          <a:latin typeface="Calibri" panose="020F0502020204030204" pitchFamily="34" charset="0"/>
                        </a:rPr>
                        <a:t>5</a:t>
                      </a:r>
                      <a:endParaRPr lang="en-US" sz="1000" b="1" i="0" u="none" strike="noStrike" dirty="0">
                        <a:solidFill>
                          <a:srgbClr val="FF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ג</a:t>
                      </a:r>
                    </a:p>
                  </a:txBody>
                  <a:tcPr marL="3810" marR="3810" marT="3810" marB="0" anchor="ctr">
                    <a:solidFill>
                      <a:schemeClr val="bg1"/>
                    </a:solidFill>
                  </a:tcPr>
                </a:tc>
                <a:extLst>
                  <a:ext uri="{0D108BD9-81ED-4DB2-BD59-A6C34878D82A}">
                    <a16:rowId xmlns:a16="http://schemas.microsoft.com/office/drawing/2014/main" val="10011"/>
                  </a:ext>
                </a:extLst>
              </a:tr>
              <a:tr h="246390">
                <a:tc>
                  <a:txBody>
                    <a:bodyPr/>
                    <a:lstStyle/>
                    <a:p>
                      <a:pPr algn="ctr" rtl="1" fontAlgn="ctr"/>
                      <a:r>
                        <a:rPr lang="en-US" sz="1000" b="1" u="none" strike="noStrike">
                          <a:effectLst/>
                        </a:rPr>
                        <a:t>10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ג</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2"/>
                  </a:ext>
                </a:extLst>
              </a:tr>
              <a:tr h="246390">
                <a:tc>
                  <a:txBody>
                    <a:bodyPr/>
                    <a:lstStyle/>
                    <a:p>
                      <a:pPr algn="ctr" rtl="1" fontAlgn="ctr"/>
                      <a:r>
                        <a:rPr lang="en-US" sz="1000" b="1" u="none" strike="noStrike">
                          <a:effectLst/>
                        </a:rPr>
                        <a:t>12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ג</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3"/>
                  </a:ext>
                </a:extLst>
              </a:tr>
              <a:tr h="246390">
                <a:tc>
                  <a:txBody>
                    <a:bodyPr/>
                    <a:lstStyle/>
                    <a:p>
                      <a:pPr algn="ctr" rtl="1" fontAlgn="ctr"/>
                      <a:r>
                        <a:rPr lang="en-US" sz="1000" b="1" u="none" strike="noStrike">
                          <a:effectLst/>
                        </a:rPr>
                        <a:t>16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ג</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4"/>
                  </a:ext>
                </a:extLst>
              </a:tr>
              <a:tr h="246390">
                <a:tc>
                  <a:txBody>
                    <a:bodyPr/>
                    <a:lstStyle/>
                    <a:p>
                      <a:pPr algn="ctr" rtl="1" fontAlgn="ctr"/>
                      <a:r>
                        <a:rPr lang="en-US" sz="1000" b="1" i="0" u="none" strike="noStrike" dirty="0">
                          <a:solidFill>
                            <a:srgbClr val="FF0000"/>
                          </a:solidFill>
                          <a:effectLst/>
                          <a:latin typeface="Calibri" panose="020F0502020204030204" pitchFamily="34" charset="0"/>
                        </a:rPr>
                        <a:t>19</a:t>
                      </a:r>
                    </a:p>
                  </a:txBody>
                  <a:tcPr marL="3810" marR="3810" marT="3810" marB="0" anchor="ctr">
                    <a:solidFill>
                      <a:schemeClr val="bg1"/>
                    </a:solidFill>
                  </a:tcPr>
                </a:tc>
                <a:tc>
                  <a:txBody>
                    <a:bodyPr/>
                    <a:lstStyle/>
                    <a:p>
                      <a:pPr algn="ctr" rtl="1" fontAlgn="ctr"/>
                      <a:r>
                        <a:rPr lang="he-IL" sz="1000" b="1" i="0" u="none" strike="noStrike" dirty="0">
                          <a:solidFill>
                            <a:srgbClr val="FF0000"/>
                          </a:solidFill>
                          <a:effectLst/>
                          <a:latin typeface="Arial" panose="020B0604020202020204" pitchFamily="34" charset="0"/>
                        </a:rPr>
                        <a:t>ג</a:t>
                      </a:r>
                    </a:p>
                  </a:txBody>
                  <a:tcPr marL="3810" marR="3810" marT="3810" marB="0" anchor="ctr">
                    <a:solidFill>
                      <a:schemeClr val="bg1"/>
                    </a:solidFill>
                  </a:tcPr>
                </a:tc>
                <a:extLst>
                  <a:ext uri="{0D108BD9-81ED-4DB2-BD59-A6C34878D82A}">
                    <a16:rowId xmlns:a16="http://schemas.microsoft.com/office/drawing/2014/main" val="10015"/>
                  </a:ext>
                </a:extLst>
              </a:tr>
              <a:tr h="246390">
                <a:tc>
                  <a:txBody>
                    <a:bodyPr/>
                    <a:lstStyle/>
                    <a:p>
                      <a:pPr algn="ctr" rtl="1" fontAlgn="ctr"/>
                      <a:r>
                        <a:rPr lang="en-US" sz="1000" b="1" u="none" strike="noStrike">
                          <a:effectLst/>
                        </a:rPr>
                        <a:t>32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ג</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6"/>
                  </a:ext>
                </a:extLst>
              </a:tr>
              <a:tr h="246390">
                <a:tc>
                  <a:txBody>
                    <a:bodyPr/>
                    <a:lstStyle/>
                    <a:p>
                      <a:pPr algn="ctr" rtl="1" fontAlgn="ctr"/>
                      <a:r>
                        <a:rPr lang="en-US" sz="1000" b="1" u="none" strike="noStrike">
                          <a:effectLst/>
                        </a:rPr>
                        <a:t>6</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7"/>
                  </a:ext>
                </a:extLst>
              </a:tr>
              <a:tr h="246390">
                <a:tc>
                  <a:txBody>
                    <a:bodyPr/>
                    <a:lstStyle/>
                    <a:p>
                      <a:pPr algn="ctr" rtl="1" fontAlgn="ctr"/>
                      <a:r>
                        <a:rPr lang="en-US" sz="1000" b="1" u="none" strike="noStrike">
                          <a:effectLst/>
                        </a:rPr>
                        <a:t>20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8"/>
                  </a:ext>
                </a:extLst>
              </a:tr>
              <a:tr h="246390">
                <a:tc>
                  <a:txBody>
                    <a:bodyPr/>
                    <a:lstStyle/>
                    <a:p>
                      <a:pPr algn="ctr" rtl="1" fontAlgn="ctr"/>
                      <a:r>
                        <a:rPr lang="en-US" sz="1000" b="1" u="none" strike="noStrike">
                          <a:effectLst/>
                        </a:rPr>
                        <a:t>28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ה</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9"/>
                  </a:ext>
                </a:extLst>
              </a:tr>
            </a:tbl>
          </a:graphicData>
        </a:graphic>
      </p:graphicFrame>
      <p:sp>
        <p:nvSpPr>
          <p:cNvPr id="34" name="TextBox 33"/>
          <p:cNvSpPr txBox="1"/>
          <p:nvPr/>
        </p:nvSpPr>
        <p:spPr>
          <a:xfrm>
            <a:off x="9976186" y="1180936"/>
            <a:ext cx="1215396" cy="369332"/>
          </a:xfrm>
          <a:prstGeom prst="rect">
            <a:avLst/>
          </a:prstGeom>
          <a:noFill/>
        </p:spPr>
        <p:txBody>
          <a:bodyPr wrap="none" rtlCol="0">
            <a:spAutoFit/>
          </a:bodyPr>
          <a:lstStyle/>
          <a:p>
            <a:pPr algn="r" rtl="1"/>
            <a:r>
              <a:rPr lang="he-IL" u="sng" dirty="0">
                <a:solidFill>
                  <a:srgbClr val="FF0000"/>
                </a:solidFill>
              </a:rPr>
              <a:t>הוספת ג-5 </a:t>
            </a:r>
            <a:endParaRPr lang="en-US" u="sng" dirty="0">
              <a:solidFill>
                <a:srgbClr val="FF0000"/>
              </a:solidFill>
            </a:endParaRPr>
          </a:p>
        </p:txBody>
      </p:sp>
      <p:pic>
        <p:nvPicPr>
          <p:cNvPr id="22" name="תמונה 21"/>
          <p:cNvPicPr>
            <a:picLocks noChangeAspect="1"/>
          </p:cNvPicPr>
          <p:nvPr/>
        </p:nvPicPr>
        <p:blipFill>
          <a:blip r:embed="rId2"/>
          <a:stretch>
            <a:fillRect/>
          </a:stretch>
        </p:blipFill>
        <p:spPr>
          <a:xfrm>
            <a:off x="3875572" y="5882108"/>
            <a:ext cx="7959025" cy="616751"/>
          </a:xfrm>
          <a:prstGeom prst="rect">
            <a:avLst/>
          </a:prstGeom>
        </p:spPr>
      </p:pic>
      <p:pic>
        <p:nvPicPr>
          <p:cNvPr id="24" name="תמונה 23"/>
          <p:cNvPicPr>
            <a:picLocks noChangeAspect="1"/>
          </p:cNvPicPr>
          <p:nvPr/>
        </p:nvPicPr>
        <p:blipFill>
          <a:blip r:embed="rId3"/>
          <a:stretch>
            <a:fillRect/>
          </a:stretch>
        </p:blipFill>
        <p:spPr>
          <a:xfrm>
            <a:off x="3854246" y="5296815"/>
            <a:ext cx="7980351" cy="644285"/>
          </a:xfrm>
          <a:prstGeom prst="rect">
            <a:avLst/>
          </a:prstGeom>
        </p:spPr>
      </p:pic>
    </p:spTree>
    <p:extLst>
      <p:ext uri="{BB962C8B-B14F-4D97-AF65-F5344CB8AC3E}">
        <p14:creationId xmlns:p14="http://schemas.microsoft.com/office/powerpoint/2010/main" val="3964738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8897457" y="78723"/>
            <a:ext cx="3124573"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סעיף ג'</a:t>
            </a:r>
            <a:endParaRPr lang="en-US" sz="2800" b="1" dirty="0">
              <a:solidFill>
                <a:schemeClr val="bg1"/>
              </a:solidFill>
              <a:latin typeface="Segoe UI" panose="020B0502040204020203" pitchFamily="34" charset="0"/>
              <a:cs typeface="Segoe UI" panose="020B0502040204020203" pitchFamily="34" charset="0"/>
            </a:endParaRPr>
          </a:p>
        </p:txBody>
      </p:sp>
      <p:sp>
        <p:nvSpPr>
          <p:cNvPr id="8" name="TextBox 7"/>
          <p:cNvSpPr txBox="1">
            <a:spLocks noChangeAspect="1"/>
          </p:cNvSpPr>
          <p:nvPr/>
        </p:nvSpPr>
        <p:spPr>
          <a:xfrm>
            <a:off x="283884" y="721682"/>
            <a:ext cx="11741687" cy="1138902"/>
          </a:xfrm>
          <a:prstGeom prst="rect">
            <a:avLst/>
          </a:prstGeom>
          <a:noFill/>
        </p:spPr>
        <p:txBody>
          <a:bodyPr wrap="square" rtlCol="0">
            <a:spAutoFit/>
          </a:bodyPr>
          <a:lstStyle/>
          <a:p>
            <a:pPr algn="r" rtl="1">
              <a:lnSpc>
                <a:spcPct val="150000"/>
              </a:lnSpc>
            </a:pPr>
            <a:r>
              <a:rPr lang="he-IL" sz="2400" dirty="0">
                <a:latin typeface="Gisha" panose="020B0502040204020203" pitchFamily="34" charset="-79"/>
                <a:cs typeface="Gisha" panose="020B0502040204020203" pitchFamily="34" charset="-79"/>
              </a:rPr>
              <a:t>מוחקים את הרשומה שהקוד שלה הוא 32. עדכן בכל מקום נדרש.</a:t>
            </a:r>
            <a:endParaRPr lang="en-US" sz="2400" dirty="0">
              <a:latin typeface="Gisha" panose="020B0502040204020203" pitchFamily="34" charset="-79"/>
              <a:cs typeface="Gisha" panose="020B0502040204020203" pitchFamily="34" charset="-79"/>
            </a:endParaRPr>
          </a:p>
          <a:p>
            <a:pPr algn="r" rtl="1">
              <a:lnSpc>
                <a:spcPct val="150000"/>
              </a:lnSpc>
            </a:pPr>
            <a:endParaRPr lang="he-IL" sz="24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2660813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10537328" y="78723"/>
            <a:ext cx="1484702"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1</a:t>
            </a:r>
            <a:endParaRPr lang="en-US" sz="2800" b="1" dirty="0">
              <a:solidFill>
                <a:schemeClr val="bg1"/>
              </a:solidFill>
              <a:latin typeface="Segoe UI" panose="020B0502040204020203" pitchFamily="34" charset="0"/>
              <a:cs typeface="Segoe UI" panose="020B0502040204020203" pitchFamily="34" charset="0"/>
            </a:endParaRPr>
          </a:p>
        </p:txBody>
      </p:sp>
      <p:sp>
        <p:nvSpPr>
          <p:cNvPr id="2" name="TextBox 1"/>
          <p:cNvSpPr txBox="1">
            <a:spLocks noChangeAspect="1"/>
          </p:cNvSpPr>
          <p:nvPr/>
        </p:nvSpPr>
        <p:spPr>
          <a:xfrm>
            <a:off x="283884" y="721682"/>
            <a:ext cx="11741687" cy="5632311"/>
          </a:xfrm>
          <a:prstGeom prst="rect">
            <a:avLst/>
          </a:prstGeom>
          <a:noFill/>
        </p:spPr>
        <p:txBody>
          <a:bodyPr wrap="square" rtlCol="0">
            <a:spAutoFit/>
          </a:bodyPr>
          <a:lstStyle/>
          <a:p>
            <a:pPr algn="r" rtl="1">
              <a:lnSpc>
                <a:spcPct val="150000"/>
              </a:lnSpc>
            </a:pPr>
            <a:r>
              <a:rPr lang="he-IL" sz="2400" dirty="0">
                <a:latin typeface="Gisha" panose="020B0502040204020203" pitchFamily="34" charset="-79"/>
                <a:cs typeface="Gisha" panose="020B0502040204020203" pitchFamily="34" charset="-79"/>
              </a:rPr>
              <a:t>במערכת מידע של חנות ליצירות אמנות ישנו קובץ יצירות המאורגן </a:t>
            </a:r>
            <a:r>
              <a:rPr lang="he-IL" sz="2400" b="1" dirty="0">
                <a:solidFill>
                  <a:srgbClr val="FF0000"/>
                </a:solidFill>
                <a:latin typeface="Gisha" panose="020B0502040204020203" pitchFamily="34" charset="-79"/>
                <a:cs typeface="Gisha" panose="020B0502040204020203" pitchFamily="34" charset="-79"/>
              </a:rPr>
              <a:t>בשיטת </a:t>
            </a:r>
            <a:r>
              <a:rPr lang="en-US" sz="2400" b="1" dirty="0">
                <a:solidFill>
                  <a:srgbClr val="FF0000"/>
                </a:solidFill>
                <a:latin typeface="Gisha" panose="020B0502040204020203" pitchFamily="34" charset="-79"/>
                <a:cs typeface="Gisha" panose="020B0502040204020203" pitchFamily="34" charset="-79"/>
              </a:rPr>
              <a:t>B Tree</a:t>
            </a:r>
            <a:r>
              <a:rPr lang="he-IL" sz="2400" b="1" dirty="0">
                <a:solidFill>
                  <a:srgbClr val="FF0000"/>
                </a:solidFill>
                <a:latin typeface="Gisha" panose="020B0502040204020203" pitchFamily="34" charset="-79"/>
                <a:cs typeface="Gisha" panose="020B0502040204020203" pitchFamily="34" charset="-79"/>
              </a:rPr>
              <a:t> עם רשומות נתונים ברמת העלה</a:t>
            </a:r>
            <a:r>
              <a:rPr lang="he-IL" sz="2400" dirty="0">
                <a:latin typeface="Gisha" panose="020B0502040204020203" pitchFamily="34" charset="-79"/>
                <a:cs typeface="Gisha" panose="020B0502040204020203" pitchFamily="34" charset="-79"/>
              </a:rPr>
              <a:t>. יצירה </a:t>
            </a:r>
            <a:r>
              <a:rPr lang="he-IL" sz="2400" b="1" dirty="0">
                <a:solidFill>
                  <a:srgbClr val="FF0000"/>
                </a:solidFill>
                <a:latin typeface="Gisha" panose="020B0502040204020203" pitchFamily="34" charset="-79"/>
                <a:cs typeface="Gisha" panose="020B0502040204020203" pitchFamily="34" charset="-79"/>
              </a:rPr>
              <a:t>מזוהה ע"י קוד ויש </a:t>
            </a:r>
            <a:r>
              <a:rPr lang="he-IL" sz="2400" dirty="0">
                <a:latin typeface="Gisha" panose="020B0502040204020203" pitchFamily="34" charset="-79"/>
                <a:cs typeface="Gisha" panose="020B0502040204020203" pitchFamily="34" charset="-79"/>
              </a:rPr>
              <a:t>לה גם שם אמן וסוג יצירה. בנוסף לאפשרות מציאת יצירה לפי הקוד המזהה, יש לאפשר </a:t>
            </a:r>
            <a:r>
              <a:rPr lang="he-IL" sz="2400" b="1" dirty="0">
                <a:solidFill>
                  <a:srgbClr val="FF0000"/>
                </a:solidFill>
                <a:latin typeface="Gisha" panose="020B0502040204020203" pitchFamily="34" charset="-79"/>
                <a:cs typeface="Gisha" panose="020B0502040204020203" pitchFamily="34" charset="-79"/>
              </a:rPr>
              <a:t>מציאת יצירות לפי שם אמן</a:t>
            </a:r>
            <a:r>
              <a:rPr lang="he-IL" sz="2400" dirty="0">
                <a:latin typeface="Gisha" panose="020B0502040204020203" pitchFamily="34" charset="-79"/>
                <a:cs typeface="Gisha" panose="020B0502040204020203" pitchFamily="34" charset="-79"/>
              </a:rPr>
              <a:t>. לשם כך מיישמים </a:t>
            </a:r>
            <a:r>
              <a:rPr lang="he-IL" sz="2400" b="1" dirty="0">
                <a:solidFill>
                  <a:srgbClr val="FF0000"/>
                </a:solidFill>
                <a:latin typeface="Gisha" panose="020B0502040204020203" pitchFamily="34" charset="-79"/>
                <a:cs typeface="Gisha" panose="020B0502040204020203" pitchFamily="34" charset="-79"/>
              </a:rPr>
              <a:t>קובץ הופכי </a:t>
            </a:r>
            <a:r>
              <a:rPr lang="he-IL" sz="2400" dirty="0">
                <a:latin typeface="Gisha" panose="020B0502040204020203" pitchFamily="34" charset="-79"/>
                <a:cs typeface="Gisha" panose="020B0502040204020203" pitchFamily="34" charset="-79"/>
              </a:rPr>
              <a:t>המכונה "אינדקס אומנים", </a:t>
            </a:r>
            <a:r>
              <a:rPr lang="he-IL" sz="2400" b="1" dirty="0">
                <a:solidFill>
                  <a:srgbClr val="FF0000"/>
                </a:solidFill>
                <a:latin typeface="Gisha" panose="020B0502040204020203" pitchFamily="34" charset="-79"/>
                <a:cs typeface="Gisha" panose="020B0502040204020203" pitchFamily="34" charset="-79"/>
              </a:rPr>
              <a:t>המיושם גם כן באמצעות </a:t>
            </a:r>
            <a:r>
              <a:rPr lang="en-US" sz="2400" b="1" dirty="0">
                <a:solidFill>
                  <a:srgbClr val="FF0000"/>
                </a:solidFill>
                <a:latin typeface="Gisha" panose="020B0502040204020203" pitchFamily="34" charset="-79"/>
                <a:cs typeface="Gisha" panose="020B0502040204020203" pitchFamily="34" charset="-79"/>
              </a:rPr>
              <a:t>B Tree</a:t>
            </a:r>
            <a:r>
              <a:rPr lang="he-IL" sz="2400" dirty="0">
                <a:latin typeface="Gisha" panose="020B0502040204020203" pitchFamily="34" charset="-79"/>
                <a:cs typeface="Gisha" panose="020B0502040204020203" pitchFamily="34" charset="-79"/>
              </a:rPr>
              <a:t>. </a:t>
            </a:r>
          </a:p>
          <a:p>
            <a:pPr algn="r" rtl="1">
              <a:lnSpc>
                <a:spcPct val="150000"/>
              </a:lnSpc>
            </a:pPr>
            <a:r>
              <a:rPr lang="he-IL" sz="2400" dirty="0">
                <a:latin typeface="Gisha" panose="020B0502040204020203" pitchFamily="34" charset="-79"/>
                <a:cs typeface="Gisha" panose="020B0502040204020203" pitchFamily="34" charset="-79"/>
              </a:rPr>
              <a:t>בקובץ הנתונים ישנן כעת 10 יצירות המפורטות בטבלה לפי סדר הוספה.</a:t>
            </a:r>
          </a:p>
          <a:p>
            <a:pPr algn="r" rtl="1">
              <a:lnSpc>
                <a:spcPct val="150000"/>
              </a:lnSpc>
            </a:pPr>
            <a:r>
              <a:rPr lang="he-IL" sz="2400" dirty="0">
                <a:latin typeface="Gisha" panose="020B0502040204020203" pitchFamily="34" charset="-79"/>
                <a:cs typeface="Gisha" panose="020B0502040204020203" pitchFamily="34" charset="-79"/>
              </a:rPr>
              <a:t>הנח שבכל בלוק אינדקס כלשהו, בכל רמה, יש </a:t>
            </a:r>
            <a:r>
              <a:rPr lang="he-IL" sz="2400" b="1" dirty="0">
                <a:solidFill>
                  <a:srgbClr val="FF0000"/>
                </a:solidFill>
                <a:latin typeface="Gisha" panose="020B0502040204020203" pitchFamily="34" charset="-79"/>
                <a:cs typeface="Gisha" panose="020B0502040204020203" pitchFamily="34" charset="-79"/>
              </a:rPr>
              <a:t>מקום ל 3 רשומות</a:t>
            </a:r>
            <a:r>
              <a:rPr lang="he-IL" sz="2400" dirty="0">
                <a:latin typeface="Gisha" panose="020B0502040204020203" pitchFamily="34" charset="-79"/>
                <a:cs typeface="Gisha" panose="020B0502040204020203" pitchFamily="34" charset="-79"/>
              </a:rPr>
              <a:t>. </a:t>
            </a:r>
          </a:p>
          <a:p>
            <a:pPr algn="r" rtl="1">
              <a:lnSpc>
                <a:spcPct val="150000"/>
              </a:lnSpc>
            </a:pPr>
            <a:r>
              <a:rPr lang="he-IL" sz="2400" dirty="0">
                <a:latin typeface="Gisha" panose="020B0502040204020203" pitchFamily="34" charset="-79"/>
                <a:cs typeface="Gisha" panose="020B0502040204020203" pitchFamily="34" charset="-79"/>
              </a:rPr>
              <a:t>במצב הנתון ישנן </a:t>
            </a:r>
            <a:r>
              <a:rPr lang="he-IL" sz="2400" b="1" dirty="0">
                <a:solidFill>
                  <a:srgbClr val="FF0000"/>
                </a:solidFill>
                <a:latin typeface="Gisha" panose="020B0502040204020203" pitchFamily="34" charset="-79"/>
                <a:cs typeface="Gisha" panose="020B0502040204020203" pitchFamily="34" charset="-79"/>
              </a:rPr>
              <a:t>בכל בלוק אינדקס ברמת העלה רק 2 רשומות </a:t>
            </a:r>
            <a:r>
              <a:rPr lang="he-IL" sz="2400" dirty="0">
                <a:latin typeface="Gisha" panose="020B0502040204020203" pitchFamily="34" charset="-79"/>
                <a:cs typeface="Gisha" panose="020B0502040204020203" pitchFamily="34" charset="-79"/>
              </a:rPr>
              <a:t>וברמות </a:t>
            </a:r>
          </a:p>
          <a:p>
            <a:pPr algn="r" rtl="1">
              <a:lnSpc>
                <a:spcPct val="150000"/>
              </a:lnSpc>
            </a:pPr>
            <a:r>
              <a:rPr lang="he-IL" sz="2400" dirty="0">
                <a:latin typeface="Gisha" panose="020B0502040204020203" pitchFamily="34" charset="-79"/>
                <a:cs typeface="Gisha" panose="020B0502040204020203" pitchFamily="34" charset="-79"/>
              </a:rPr>
              <a:t>הגבוהות יותר הבלוקים מלאים ככל האפשר. </a:t>
            </a:r>
          </a:p>
          <a:p>
            <a:pPr algn="r" rtl="1">
              <a:lnSpc>
                <a:spcPct val="150000"/>
              </a:lnSpc>
            </a:pPr>
            <a:endParaRPr lang="he-IL" sz="2400" dirty="0">
              <a:latin typeface="Gisha" panose="020B0502040204020203" pitchFamily="34" charset="-79"/>
              <a:cs typeface="Gisha" panose="020B0502040204020203" pitchFamily="34" charset="-79"/>
            </a:endParaRPr>
          </a:p>
          <a:p>
            <a:pPr algn="r" rtl="1">
              <a:lnSpc>
                <a:spcPct val="150000"/>
              </a:lnSpc>
            </a:pPr>
            <a:r>
              <a:rPr lang="he-IL" sz="2400" dirty="0">
                <a:latin typeface="Gisha" panose="020B0502040204020203" pitchFamily="34" charset="-79"/>
                <a:cs typeface="Gisha" panose="020B0502040204020203" pitchFamily="34" charset="-79"/>
              </a:rPr>
              <a:t>הצג את קובץ הנתונים ואת הקובץ ההופכי.</a:t>
            </a:r>
          </a:p>
        </p:txBody>
      </p:sp>
      <p:graphicFrame>
        <p:nvGraphicFramePr>
          <p:cNvPr id="4" name="Table 3"/>
          <p:cNvGraphicFramePr>
            <a:graphicFrameLocks noGrp="1"/>
          </p:cNvGraphicFramePr>
          <p:nvPr>
            <p:extLst>
              <p:ext uri="{D42A27DB-BD31-4B8C-83A1-F6EECF244321}">
                <p14:modId xmlns:p14="http://schemas.microsoft.com/office/powerpoint/2010/main" val="2362806698"/>
              </p:ext>
            </p:extLst>
          </p:nvPr>
        </p:nvGraphicFramePr>
        <p:xfrm>
          <a:off x="220223" y="2518913"/>
          <a:ext cx="2702046" cy="3835080"/>
        </p:xfrm>
        <a:graphic>
          <a:graphicData uri="http://schemas.openxmlformats.org/drawingml/2006/table">
            <a:tbl>
              <a:tblPr firstRow="1" bandRow="1">
                <a:tableStyleId>{5C22544A-7EE6-4342-B048-85BDC9FD1C3A}</a:tableStyleId>
              </a:tblPr>
              <a:tblGrid>
                <a:gridCol w="900682">
                  <a:extLst>
                    <a:ext uri="{9D8B030D-6E8A-4147-A177-3AD203B41FA5}">
                      <a16:colId xmlns:a16="http://schemas.microsoft.com/office/drawing/2014/main" val="20000"/>
                    </a:ext>
                  </a:extLst>
                </a:gridCol>
                <a:gridCol w="900682">
                  <a:extLst>
                    <a:ext uri="{9D8B030D-6E8A-4147-A177-3AD203B41FA5}">
                      <a16:colId xmlns:a16="http://schemas.microsoft.com/office/drawing/2014/main" val="20001"/>
                    </a:ext>
                  </a:extLst>
                </a:gridCol>
                <a:gridCol w="900682">
                  <a:extLst>
                    <a:ext uri="{9D8B030D-6E8A-4147-A177-3AD203B41FA5}">
                      <a16:colId xmlns:a16="http://schemas.microsoft.com/office/drawing/2014/main" val="20002"/>
                    </a:ext>
                  </a:extLst>
                </a:gridCol>
              </a:tblGrid>
              <a:tr h="325125">
                <a:tc>
                  <a:txBody>
                    <a:bodyPr/>
                    <a:lstStyle/>
                    <a:p>
                      <a:r>
                        <a:rPr lang="he-IL" sz="1600" dirty="0"/>
                        <a:t>קוד</a:t>
                      </a:r>
                      <a:endParaRPr lang="en-US" sz="1600" dirty="0"/>
                    </a:p>
                  </a:txBody>
                  <a:tcPr/>
                </a:tc>
                <a:tc>
                  <a:txBody>
                    <a:bodyPr/>
                    <a:lstStyle/>
                    <a:p>
                      <a:r>
                        <a:rPr lang="he-IL" sz="1600" dirty="0"/>
                        <a:t>שם אמן</a:t>
                      </a:r>
                      <a:endParaRPr lang="en-US" sz="1600" dirty="0"/>
                    </a:p>
                  </a:txBody>
                  <a:tcPr/>
                </a:tc>
                <a:tc>
                  <a:txBody>
                    <a:bodyPr/>
                    <a:lstStyle/>
                    <a:p>
                      <a:r>
                        <a:rPr lang="he-IL" sz="1600" dirty="0"/>
                        <a:t>סוג</a:t>
                      </a:r>
                      <a:endParaRPr lang="en-US" sz="1600" dirty="0"/>
                    </a:p>
                  </a:txBody>
                  <a:tcPr/>
                </a:tc>
                <a:extLst>
                  <a:ext uri="{0D108BD9-81ED-4DB2-BD59-A6C34878D82A}">
                    <a16:rowId xmlns:a16="http://schemas.microsoft.com/office/drawing/2014/main" val="10000"/>
                  </a:ext>
                </a:extLst>
              </a:tr>
              <a:tr h="349980">
                <a:tc>
                  <a:txBody>
                    <a:bodyPr/>
                    <a:lstStyle/>
                    <a:p>
                      <a:r>
                        <a:rPr lang="he-IL" sz="1600" dirty="0"/>
                        <a:t>48</a:t>
                      </a:r>
                      <a:endParaRPr lang="en-US" sz="1600" dirty="0"/>
                    </a:p>
                  </a:txBody>
                  <a:tcPr/>
                </a:tc>
                <a:tc>
                  <a:txBody>
                    <a:bodyPr/>
                    <a:lstStyle/>
                    <a:p>
                      <a:r>
                        <a:rPr lang="he-IL" sz="1600" dirty="0"/>
                        <a:t>גוגן</a:t>
                      </a:r>
                      <a:endParaRPr lang="en-US" sz="1600" dirty="0"/>
                    </a:p>
                  </a:txBody>
                  <a:tcPr/>
                </a:tc>
                <a:tc>
                  <a:txBody>
                    <a:bodyPr/>
                    <a:lstStyle/>
                    <a:p>
                      <a:r>
                        <a:rPr lang="he-IL" sz="1600" dirty="0"/>
                        <a:t>ציור</a:t>
                      </a:r>
                      <a:endParaRPr lang="en-US" sz="1600" dirty="0"/>
                    </a:p>
                  </a:txBody>
                  <a:tcPr/>
                </a:tc>
                <a:extLst>
                  <a:ext uri="{0D108BD9-81ED-4DB2-BD59-A6C34878D82A}">
                    <a16:rowId xmlns:a16="http://schemas.microsoft.com/office/drawing/2014/main" val="10001"/>
                  </a:ext>
                </a:extLst>
              </a:tr>
              <a:tr h="349980">
                <a:tc>
                  <a:txBody>
                    <a:bodyPr/>
                    <a:lstStyle/>
                    <a:p>
                      <a:r>
                        <a:rPr lang="he-IL" sz="1600" dirty="0"/>
                        <a:t>30</a:t>
                      </a:r>
                      <a:endParaRPr lang="en-US" sz="1600" dirty="0"/>
                    </a:p>
                  </a:txBody>
                  <a:tcPr/>
                </a:tc>
                <a:tc>
                  <a:txBody>
                    <a:bodyPr/>
                    <a:lstStyle/>
                    <a:p>
                      <a:r>
                        <a:rPr lang="he-IL" sz="1600" dirty="0"/>
                        <a:t>בוטרו</a:t>
                      </a:r>
                      <a:endParaRPr lang="en-US" sz="1600" dirty="0"/>
                    </a:p>
                  </a:txBody>
                  <a:tcPr/>
                </a:tc>
                <a:tc>
                  <a:txBody>
                    <a:bodyPr/>
                    <a:lstStyle/>
                    <a:p>
                      <a:r>
                        <a:rPr lang="he-IL" sz="1600" dirty="0"/>
                        <a:t>ציור</a:t>
                      </a:r>
                      <a:endParaRPr lang="en-US" sz="1600" dirty="0"/>
                    </a:p>
                  </a:txBody>
                  <a:tcPr/>
                </a:tc>
                <a:extLst>
                  <a:ext uri="{0D108BD9-81ED-4DB2-BD59-A6C34878D82A}">
                    <a16:rowId xmlns:a16="http://schemas.microsoft.com/office/drawing/2014/main" val="10002"/>
                  </a:ext>
                </a:extLst>
              </a:tr>
              <a:tr h="349980">
                <a:tc>
                  <a:txBody>
                    <a:bodyPr/>
                    <a:lstStyle/>
                    <a:p>
                      <a:r>
                        <a:rPr lang="he-IL" sz="1600" dirty="0"/>
                        <a:t>14</a:t>
                      </a:r>
                      <a:endParaRPr lang="en-US" sz="1600" dirty="0"/>
                    </a:p>
                  </a:txBody>
                  <a:tcPr/>
                </a:tc>
                <a:tc>
                  <a:txBody>
                    <a:bodyPr/>
                    <a:lstStyle/>
                    <a:p>
                      <a:r>
                        <a:rPr lang="he-IL" sz="1600" dirty="0"/>
                        <a:t>פיקסו</a:t>
                      </a:r>
                      <a:endParaRPr lang="en-US" sz="1600" dirty="0"/>
                    </a:p>
                  </a:txBody>
                  <a:tcPr/>
                </a:tc>
                <a:tc>
                  <a:txBody>
                    <a:bodyPr/>
                    <a:lstStyle/>
                    <a:p>
                      <a:r>
                        <a:rPr lang="he-IL" sz="1600" dirty="0"/>
                        <a:t>פיסול</a:t>
                      </a:r>
                      <a:endParaRPr lang="en-US" sz="1600" dirty="0"/>
                    </a:p>
                  </a:txBody>
                  <a:tcPr/>
                </a:tc>
                <a:extLst>
                  <a:ext uri="{0D108BD9-81ED-4DB2-BD59-A6C34878D82A}">
                    <a16:rowId xmlns:a16="http://schemas.microsoft.com/office/drawing/2014/main" val="10003"/>
                  </a:ext>
                </a:extLst>
              </a:tr>
              <a:tr h="349980">
                <a:tc>
                  <a:txBody>
                    <a:bodyPr/>
                    <a:lstStyle/>
                    <a:p>
                      <a:r>
                        <a:rPr lang="he-IL" sz="1600" dirty="0"/>
                        <a:t>4</a:t>
                      </a:r>
                      <a:endParaRPr lang="en-US" sz="1600" dirty="0"/>
                    </a:p>
                  </a:txBody>
                  <a:tcPr/>
                </a:tc>
                <a:tc>
                  <a:txBody>
                    <a:bodyPr/>
                    <a:lstStyle/>
                    <a:p>
                      <a:r>
                        <a:rPr lang="he-IL" sz="1600" dirty="0"/>
                        <a:t>שאגאל</a:t>
                      </a:r>
                      <a:endParaRPr lang="en-US" sz="1600" dirty="0"/>
                    </a:p>
                  </a:txBody>
                  <a:tcPr/>
                </a:tc>
                <a:tc>
                  <a:txBody>
                    <a:bodyPr/>
                    <a:lstStyle/>
                    <a:p>
                      <a:r>
                        <a:rPr lang="he-IL" sz="1600" dirty="0"/>
                        <a:t>ויטראז'</a:t>
                      </a:r>
                      <a:endParaRPr lang="en-US" sz="1600" dirty="0"/>
                    </a:p>
                  </a:txBody>
                  <a:tcPr/>
                </a:tc>
                <a:extLst>
                  <a:ext uri="{0D108BD9-81ED-4DB2-BD59-A6C34878D82A}">
                    <a16:rowId xmlns:a16="http://schemas.microsoft.com/office/drawing/2014/main" val="10004"/>
                  </a:ext>
                </a:extLst>
              </a:tr>
              <a:tr h="349980">
                <a:tc>
                  <a:txBody>
                    <a:bodyPr/>
                    <a:lstStyle/>
                    <a:p>
                      <a:r>
                        <a:rPr lang="he-IL" sz="1600" dirty="0"/>
                        <a:t>8</a:t>
                      </a:r>
                      <a:endParaRPr lang="en-US" sz="1600" dirty="0"/>
                    </a:p>
                  </a:txBody>
                  <a:tcPr/>
                </a:tc>
                <a:tc>
                  <a:txBody>
                    <a:bodyPr/>
                    <a:lstStyle/>
                    <a:p>
                      <a:r>
                        <a:rPr lang="he-IL" sz="1600" dirty="0"/>
                        <a:t>בוטרו</a:t>
                      </a:r>
                      <a:endParaRPr lang="en-US" sz="1600" dirty="0"/>
                    </a:p>
                  </a:txBody>
                  <a:tcPr/>
                </a:tc>
                <a:tc>
                  <a:txBody>
                    <a:bodyPr/>
                    <a:lstStyle/>
                    <a:p>
                      <a:r>
                        <a:rPr lang="he-IL" sz="1600" dirty="0"/>
                        <a:t>פיסול</a:t>
                      </a:r>
                      <a:endParaRPr lang="en-US" sz="1600" dirty="0"/>
                    </a:p>
                  </a:txBody>
                  <a:tcPr/>
                </a:tc>
                <a:extLst>
                  <a:ext uri="{0D108BD9-81ED-4DB2-BD59-A6C34878D82A}">
                    <a16:rowId xmlns:a16="http://schemas.microsoft.com/office/drawing/2014/main" val="10005"/>
                  </a:ext>
                </a:extLst>
              </a:tr>
              <a:tr h="349980">
                <a:tc>
                  <a:txBody>
                    <a:bodyPr/>
                    <a:lstStyle/>
                    <a:p>
                      <a:r>
                        <a:rPr lang="he-IL" sz="1600" dirty="0"/>
                        <a:t>39</a:t>
                      </a:r>
                      <a:endParaRPr lang="en-US" sz="1600" dirty="0"/>
                    </a:p>
                  </a:txBody>
                  <a:tcPr/>
                </a:tc>
                <a:tc>
                  <a:txBody>
                    <a:bodyPr/>
                    <a:lstStyle/>
                    <a:p>
                      <a:r>
                        <a:rPr lang="he-IL" sz="1600" dirty="0"/>
                        <a:t>שאגאל</a:t>
                      </a:r>
                      <a:endParaRPr lang="en-US" sz="1600" dirty="0"/>
                    </a:p>
                  </a:txBody>
                  <a:tcPr/>
                </a:tc>
                <a:tc>
                  <a:txBody>
                    <a:bodyPr/>
                    <a:lstStyle/>
                    <a:p>
                      <a:r>
                        <a:rPr lang="he-IL" sz="1600" dirty="0"/>
                        <a:t>ציור</a:t>
                      </a:r>
                      <a:endParaRPr lang="en-US" sz="1600" dirty="0"/>
                    </a:p>
                  </a:txBody>
                  <a:tcPr/>
                </a:tc>
                <a:extLst>
                  <a:ext uri="{0D108BD9-81ED-4DB2-BD59-A6C34878D82A}">
                    <a16:rowId xmlns:a16="http://schemas.microsoft.com/office/drawing/2014/main" val="10006"/>
                  </a:ext>
                </a:extLst>
              </a:tr>
              <a:tr h="349980">
                <a:tc>
                  <a:txBody>
                    <a:bodyPr/>
                    <a:lstStyle/>
                    <a:p>
                      <a:r>
                        <a:rPr lang="he-IL" sz="1600" dirty="0"/>
                        <a:t>35</a:t>
                      </a:r>
                      <a:endParaRPr lang="en-US" sz="1600" dirty="0"/>
                    </a:p>
                  </a:txBody>
                  <a:tcPr/>
                </a:tc>
                <a:tc>
                  <a:txBody>
                    <a:bodyPr/>
                    <a:lstStyle/>
                    <a:p>
                      <a:r>
                        <a:rPr lang="he-IL" sz="1600" dirty="0"/>
                        <a:t>פיקסו</a:t>
                      </a:r>
                      <a:endParaRPr lang="en-US" sz="1600" dirty="0"/>
                    </a:p>
                  </a:txBody>
                  <a:tcPr/>
                </a:tc>
                <a:tc>
                  <a:txBody>
                    <a:bodyPr/>
                    <a:lstStyle/>
                    <a:p>
                      <a:r>
                        <a:rPr lang="he-IL" sz="1600" dirty="0"/>
                        <a:t>ציור</a:t>
                      </a:r>
                      <a:endParaRPr lang="en-US" sz="1600" dirty="0"/>
                    </a:p>
                  </a:txBody>
                  <a:tcPr/>
                </a:tc>
                <a:extLst>
                  <a:ext uri="{0D108BD9-81ED-4DB2-BD59-A6C34878D82A}">
                    <a16:rowId xmlns:a16="http://schemas.microsoft.com/office/drawing/2014/main" val="10007"/>
                  </a:ext>
                </a:extLst>
              </a:tr>
              <a:tr h="349980">
                <a:tc>
                  <a:txBody>
                    <a:bodyPr/>
                    <a:lstStyle/>
                    <a:p>
                      <a:r>
                        <a:rPr lang="he-IL" sz="1600" dirty="0"/>
                        <a:t>23</a:t>
                      </a:r>
                      <a:endParaRPr lang="en-US" sz="1600" dirty="0"/>
                    </a:p>
                  </a:txBody>
                  <a:tcPr/>
                </a:tc>
                <a:tc>
                  <a:txBody>
                    <a:bodyPr/>
                    <a:lstStyle/>
                    <a:p>
                      <a:r>
                        <a:rPr lang="he-IL" sz="1600" dirty="0"/>
                        <a:t>פיקסו</a:t>
                      </a:r>
                      <a:endParaRPr lang="en-US" sz="1600" dirty="0"/>
                    </a:p>
                  </a:txBody>
                  <a:tcPr/>
                </a:tc>
                <a:tc>
                  <a:txBody>
                    <a:bodyPr/>
                    <a:lstStyle/>
                    <a:p>
                      <a:r>
                        <a:rPr lang="he-IL" sz="1600" dirty="0"/>
                        <a:t>ציור</a:t>
                      </a:r>
                      <a:endParaRPr lang="en-US" sz="1600" dirty="0"/>
                    </a:p>
                  </a:txBody>
                  <a:tcPr/>
                </a:tc>
                <a:extLst>
                  <a:ext uri="{0D108BD9-81ED-4DB2-BD59-A6C34878D82A}">
                    <a16:rowId xmlns:a16="http://schemas.microsoft.com/office/drawing/2014/main" val="10008"/>
                  </a:ext>
                </a:extLst>
              </a:tr>
              <a:tr h="349980">
                <a:tc>
                  <a:txBody>
                    <a:bodyPr/>
                    <a:lstStyle/>
                    <a:p>
                      <a:r>
                        <a:rPr lang="he-IL" sz="1600" dirty="0"/>
                        <a:t>42</a:t>
                      </a:r>
                      <a:endParaRPr lang="en-US" sz="1600" dirty="0"/>
                    </a:p>
                  </a:txBody>
                  <a:tcPr/>
                </a:tc>
                <a:tc>
                  <a:txBody>
                    <a:bodyPr/>
                    <a:lstStyle/>
                    <a:p>
                      <a:r>
                        <a:rPr lang="he-IL" sz="1600" dirty="0"/>
                        <a:t>גוגן</a:t>
                      </a:r>
                      <a:endParaRPr lang="en-US" sz="1600" dirty="0"/>
                    </a:p>
                  </a:txBody>
                  <a:tcPr/>
                </a:tc>
                <a:tc>
                  <a:txBody>
                    <a:bodyPr/>
                    <a:lstStyle/>
                    <a:p>
                      <a:r>
                        <a:rPr lang="he-IL" sz="1600" dirty="0"/>
                        <a:t>ציור</a:t>
                      </a:r>
                      <a:endParaRPr lang="en-US" sz="1600" dirty="0"/>
                    </a:p>
                  </a:txBody>
                  <a:tcPr/>
                </a:tc>
                <a:extLst>
                  <a:ext uri="{0D108BD9-81ED-4DB2-BD59-A6C34878D82A}">
                    <a16:rowId xmlns:a16="http://schemas.microsoft.com/office/drawing/2014/main" val="10009"/>
                  </a:ext>
                </a:extLst>
              </a:tr>
              <a:tr h="349980">
                <a:tc>
                  <a:txBody>
                    <a:bodyPr/>
                    <a:lstStyle/>
                    <a:p>
                      <a:r>
                        <a:rPr lang="he-IL" sz="1600" dirty="0"/>
                        <a:t>11</a:t>
                      </a:r>
                      <a:endParaRPr lang="en-US" sz="1600" dirty="0"/>
                    </a:p>
                  </a:txBody>
                  <a:tcPr/>
                </a:tc>
                <a:tc>
                  <a:txBody>
                    <a:bodyPr/>
                    <a:lstStyle/>
                    <a:p>
                      <a:r>
                        <a:rPr lang="he-IL" sz="1600" dirty="0"/>
                        <a:t>בוטרו</a:t>
                      </a:r>
                      <a:endParaRPr lang="en-US" sz="1600" dirty="0"/>
                    </a:p>
                  </a:txBody>
                  <a:tcPr/>
                </a:tc>
                <a:tc>
                  <a:txBody>
                    <a:bodyPr/>
                    <a:lstStyle/>
                    <a:p>
                      <a:r>
                        <a:rPr lang="he-IL" sz="1600" dirty="0"/>
                        <a:t>פיסול</a:t>
                      </a:r>
                      <a:endParaRPr lang="en-US" sz="1600"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9407547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472784" y="2583221"/>
          <a:ext cx="2934295" cy="1944939"/>
        </p:xfrm>
        <a:graphic>
          <a:graphicData uri="http://schemas.openxmlformats.org/drawingml/2006/table">
            <a:tbl>
              <a:tblPr rtl="1" firstRow="1" firstCol="1" lastRow="1" lastCol="1" bandRow="1" bandCol="1">
                <a:tableStyleId>{5940675A-B579-460E-94D1-54222C63F5DA}</a:tableStyleId>
              </a:tblPr>
              <a:tblGrid>
                <a:gridCol w="849689">
                  <a:extLst>
                    <a:ext uri="{9D8B030D-6E8A-4147-A177-3AD203B41FA5}">
                      <a16:colId xmlns:a16="http://schemas.microsoft.com/office/drawing/2014/main" val="20000"/>
                    </a:ext>
                  </a:extLst>
                </a:gridCol>
                <a:gridCol w="658297">
                  <a:extLst>
                    <a:ext uri="{9D8B030D-6E8A-4147-A177-3AD203B41FA5}">
                      <a16:colId xmlns:a16="http://schemas.microsoft.com/office/drawing/2014/main" val="20001"/>
                    </a:ext>
                  </a:extLst>
                </a:gridCol>
                <a:gridCol w="658297">
                  <a:extLst>
                    <a:ext uri="{9D8B030D-6E8A-4147-A177-3AD203B41FA5}">
                      <a16:colId xmlns:a16="http://schemas.microsoft.com/office/drawing/2014/main" val="20002"/>
                    </a:ext>
                  </a:extLst>
                </a:gridCol>
                <a:gridCol w="768012">
                  <a:extLst>
                    <a:ext uri="{9D8B030D-6E8A-4147-A177-3AD203B41FA5}">
                      <a16:colId xmlns:a16="http://schemas.microsoft.com/office/drawing/2014/main" val="20003"/>
                    </a:ext>
                  </a:extLst>
                </a:gridCol>
              </a:tblGrid>
              <a:tr h="972468">
                <a:tc>
                  <a:txBody>
                    <a:bodyPr/>
                    <a:lstStyle/>
                    <a:p>
                      <a:pPr marL="0" marR="0" algn="ctr" rtl="1">
                        <a:lnSpc>
                          <a:spcPct val="150000"/>
                        </a:lnSpc>
                        <a:spcBef>
                          <a:spcPts val="0"/>
                        </a:spcBef>
                        <a:spcAft>
                          <a:spcPts val="0"/>
                        </a:spcAft>
                      </a:pPr>
                      <a:r>
                        <a:rPr lang="he-IL" sz="1000" dirty="0">
                          <a:effectLst/>
                        </a:rPr>
                        <a:t>קוד כנס (מפתח)</a:t>
                      </a:r>
                      <a:endParaRPr lang="en-US" sz="1100" dirty="0">
                        <a:effectLst/>
                        <a:latin typeface="Times New Roman" panose="02020603050405020304" pitchFamily="18" charset="0"/>
                        <a:ea typeface="Times New Roman" panose="02020603050405020304" pitchFamily="18" charset="0"/>
                      </a:endParaRPr>
                    </a:p>
                  </a:txBody>
                  <a:tcPr marL="62459" marR="62459" marT="0" marB="0">
                    <a:solidFill>
                      <a:schemeClr val="accent1">
                        <a:lumMod val="60000"/>
                        <a:lumOff val="40000"/>
                      </a:schemeClr>
                    </a:solidFill>
                  </a:tcPr>
                </a:tc>
                <a:tc>
                  <a:txBody>
                    <a:bodyPr/>
                    <a:lstStyle/>
                    <a:p>
                      <a:pPr marL="0" marR="0" algn="ctr" rtl="1">
                        <a:lnSpc>
                          <a:spcPct val="150000"/>
                        </a:lnSpc>
                        <a:spcBef>
                          <a:spcPts val="0"/>
                        </a:spcBef>
                        <a:spcAft>
                          <a:spcPts val="0"/>
                        </a:spcAft>
                      </a:pPr>
                      <a:r>
                        <a:rPr lang="he-IL" sz="1000" dirty="0">
                          <a:effectLst/>
                        </a:rPr>
                        <a:t>שם המרצה בכנס</a:t>
                      </a:r>
                      <a:endParaRPr lang="en-US" sz="1100" dirty="0">
                        <a:effectLst/>
                        <a:latin typeface="Times New Roman" panose="02020603050405020304" pitchFamily="18" charset="0"/>
                        <a:ea typeface="Times New Roman" panose="02020603050405020304" pitchFamily="18" charset="0"/>
                      </a:endParaRPr>
                    </a:p>
                  </a:txBody>
                  <a:tcPr marL="62459" marR="62459" marT="0" marB="0">
                    <a:solidFill>
                      <a:schemeClr val="accent1">
                        <a:lumMod val="60000"/>
                        <a:lumOff val="40000"/>
                      </a:schemeClr>
                    </a:solidFill>
                  </a:tcPr>
                </a:tc>
                <a:tc>
                  <a:txBody>
                    <a:bodyPr/>
                    <a:lstStyle/>
                    <a:p>
                      <a:pPr marL="0" marR="0" algn="ctr" rtl="1">
                        <a:lnSpc>
                          <a:spcPct val="150000"/>
                        </a:lnSpc>
                        <a:spcBef>
                          <a:spcPts val="0"/>
                        </a:spcBef>
                        <a:spcAft>
                          <a:spcPts val="0"/>
                        </a:spcAft>
                      </a:pPr>
                      <a:r>
                        <a:rPr lang="he-IL" sz="1000" dirty="0">
                          <a:effectLst/>
                        </a:rPr>
                        <a:t>זמן ההרצאה     בדקות</a:t>
                      </a:r>
                      <a:endParaRPr lang="en-US" sz="1100" dirty="0">
                        <a:effectLst/>
                        <a:latin typeface="Times New Roman" panose="02020603050405020304" pitchFamily="18" charset="0"/>
                        <a:ea typeface="Times New Roman" panose="02020603050405020304" pitchFamily="18" charset="0"/>
                      </a:endParaRPr>
                    </a:p>
                  </a:txBody>
                  <a:tcPr marL="62459" marR="62459" marT="0" marB="0">
                    <a:solidFill>
                      <a:schemeClr val="accent1">
                        <a:lumMod val="60000"/>
                        <a:lumOff val="40000"/>
                      </a:schemeClr>
                    </a:solidFill>
                  </a:tcPr>
                </a:tc>
                <a:tc>
                  <a:txBody>
                    <a:bodyPr/>
                    <a:lstStyle/>
                    <a:p>
                      <a:pPr marL="0" marR="0" algn="ctr" rtl="1">
                        <a:lnSpc>
                          <a:spcPct val="150000"/>
                        </a:lnSpc>
                        <a:spcBef>
                          <a:spcPts val="0"/>
                        </a:spcBef>
                        <a:spcAft>
                          <a:spcPts val="0"/>
                        </a:spcAft>
                      </a:pPr>
                      <a:r>
                        <a:rPr lang="he-IL" sz="1000" dirty="0">
                          <a:effectLst/>
                        </a:rPr>
                        <a:t>יום בשבוע</a:t>
                      </a:r>
                      <a:endParaRPr lang="en-US" sz="1100" dirty="0">
                        <a:effectLst/>
                        <a:latin typeface="Times New Roman" panose="02020603050405020304" pitchFamily="18" charset="0"/>
                        <a:ea typeface="Times New Roman" panose="02020603050405020304" pitchFamily="18" charset="0"/>
                      </a:endParaRPr>
                    </a:p>
                  </a:txBody>
                  <a:tcPr marL="62459" marR="62459" marT="0" marB="0">
                    <a:solidFill>
                      <a:schemeClr val="accent1">
                        <a:lumMod val="60000"/>
                        <a:lumOff val="40000"/>
                      </a:schemeClr>
                    </a:solidFill>
                  </a:tcPr>
                </a:tc>
                <a:extLst>
                  <a:ext uri="{0D108BD9-81ED-4DB2-BD59-A6C34878D82A}">
                    <a16:rowId xmlns:a16="http://schemas.microsoft.com/office/drawing/2014/main" val="10000"/>
                  </a:ext>
                </a:extLst>
              </a:tr>
              <a:tr h="324157">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19</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מירית</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35</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ג</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extLst>
                  <a:ext uri="{0D108BD9-81ED-4DB2-BD59-A6C34878D82A}">
                    <a16:rowId xmlns:a16="http://schemas.microsoft.com/office/drawing/2014/main" val="10001"/>
                  </a:ext>
                </a:extLst>
              </a:tr>
              <a:tr h="324157">
                <a:tc>
                  <a:txBody>
                    <a:bodyPr/>
                    <a:lstStyle/>
                    <a:p>
                      <a:pPr marL="0" marR="0" algn="ctr" rtl="1">
                        <a:lnSpc>
                          <a:spcPct val="150000"/>
                        </a:lnSpc>
                        <a:spcBef>
                          <a:spcPts val="0"/>
                        </a:spcBef>
                        <a:spcAft>
                          <a:spcPts val="0"/>
                        </a:spcAft>
                      </a:pPr>
                      <a:r>
                        <a:rPr lang="he-IL" sz="1200" b="1">
                          <a:effectLst/>
                          <a:latin typeface="Times New Roman" panose="02020603050405020304" pitchFamily="18" charset="0"/>
                          <a:ea typeface="Times New Roman" panose="02020603050405020304" pitchFamily="18" charset="0"/>
                          <a:cs typeface="+mn-cs"/>
                        </a:rPr>
                        <a:t>3</a:t>
                      </a:r>
                      <a:endParaRPr lang="en-US" sz="1400" b="1">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a:effectLst/>
                          <a:latin typeface="Times New Roman" panose="02020603050405020304" pitchFamily="18" charset="0"/>
                          <a:ea typeface="Times New Roman" panose="02020603050405020304" pitchFamily="18" charset="0"/>
                          <a:cs typeface="+mn-cs"/>
                        </a:rPr>
                        <a:t>מירית</a:t>
                      </a:r>
                      <a:endParaRPr lang="en-US" sz="1400" b="1">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a:effectLst/>
                          <a:latin typeface="Times New Roman" panose="02020603050405020304" pitchFamily="18" charset="0"/>
                          <a:ea typeface="Times New Roman" panose="02020603050405020304" pitchFamily="18" charset="0"/>
                          <a:cs typeface="+mn-cs"/>
                        </a:rPr>
                        <a:t>40</a:t>
                      </a:r>
                      <a:endParaRPr lang="en-US" sz="1400" b="1">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a:effectLst/>
                          <a:latin typeface="Times New Roman" panose="02020603050405020304" pitchFamily="18" charset="0"/>
                          <a:ea typeface="Times New Roman" panose="02020603050405020304" pitchFamily="18" charset="0"/>
                          <a:cs typeface="+mn-cs"/>
                        </a:rPr>
                        <a:t>ב</a:t>
                      </a:r>
                      <a:endParaRPr lang="en-US" sz="1400" b="1">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extLst>
                  <a:ext uri="{0D108BD9-81ED-4DB2-BD59-A6C34878D82A}">
                    <a16:rowId xmlns:a16="http://schemas.microsoft.com/office/drawing/2014/main" val="10002"/>
                  </a:ext>
                </a:extLst>
              </a:tr>
              <a:tr h="324157">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5</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רני</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60</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ג</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extLst>
                  <a:ext uri="{0D108BD9-81ED-4DB2-BD59-A6C34878D82A}">
                    <a16:rowId xmlns:a16="http://schemas.microsoft.com/office/drawing/2014/main" val="10003"/>
                  </a:ext>
                </a:extLst>
              </a:tr>
            </a:tbl>
          </a:graphicData>
        </a:graphic>
      </p:graphicFrame>
      <p:sp>
        <p:nvSpPr>
          <p:cNvPr id="9" name="TextBox 8"/>
          <p:cNvSpPr txBox="1"/>
          <p:nvPr/>
        </p:nvSpPr>
        <p:spPr>
          <a:xfrm>
            <a:off x="738674" y="2119202"/>
            <a:ext cx="2313454" cy="369332"/>
          </a:xfrm>
          <a:prstGeom prst="rect">
            <a:avLst/>
          </a:prstGeom>
          <a:noFill/>
        </p:spPr>
        <p:txBody>
          <a:bodyPr wrap="none" rtlCol="0">
            <a:spAutoFit/>
          </a:bodyPr>
          <a:lstStyle/>
          <a:p>
            <a:pPr algn="r" rtl="1"/>
            <a:r>
              <a:rPr lang="he-IL" dirty="0"/>
              <a:t>רשומות לפי סדר הוספה</a:t>
            </a:r>
            <a:endParaRPr lang="en-US" dirty="0"/>
          </a:p>
        </p:txBody>
      </p:sp>
      <p:sp>
        <p:nvSpPr>
          <p:cNvPr id="11" name="TextBox 10"/>
          <p:cNvSpPr txBox="1"/>
          <p:nvPr/>
        </p:nvSpPr>
        <p:spPr>
          <a:xfrm>
            <a:off x="9219660" y="78723"/>
            <a:ext cx="2802370"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791869340"/>
              </p:ext>
            </p:extLst>
          </p:nvPr>
        </p:nvGraphicFramePr>
        <p:xfrm>
          <a:off x="3802287" y="1942693"/>
          <a:ext cx="7974954" cy="3410598"/>
        </p:xfrm>
        <a:graphic>
          <a:graphicData uri="http://schemas.openxmlformats.org/drawingml/2006/table">
            <a:tbl>
              <a:tblPr>
                <a:tableStyleId>{5C22544A-7EE6-4342-B048-85BDC9FD1C3A}</a:tableStyleId>
              </a:tblPr>
              <a:tblGrid>
                <a:gridCol w="886106">
                  <a:extLst>
                    <a:ext uri="{9D8B030D-6E8A-4147-A177-3AD203B41FA5}">
                      <a16:colId xmlns:a16="http://schemas.microsoft.com/office/drawing/2014/main" val="20000"/>
                    </a:ext>
                  </a:extLst>
                </a:gridCol>
                <a:gridCol w="886106">
                  <a:extLst>
                    <a:ext uri="{9D8B030D-6E8A-4147-A177-3AD203B41FA5}">
                      <a16:colId xmlns:a16="http://schemas.microsoft.com/office/drawing/2014/main" val="20001"/>
                    </a:ext>
                  </a:extLst>
                </a:gridCol>
                <a:gridCol w="886106">
                  <a:extLst>
                    <a:ext uri="{9D8B030D-6E8A-4147-A177-3AD203B41FA5}">
                      <a16:colId xmlns:a16="http://schemas.microsoft.com/office/drawing/2014/main" val="20002"/>
                    </a:ext>
                  </a:extLst>
                </a:gridCol>
                <a:gridCol w="886106">
                  <a:extLst>
                    <a:ext uri="{9D8B030D-6E8A-4147-A177-3AD203B41FA5}">
                      <a16:colId xmlns:a16="http://schemas.microsoft.com/office/drawing/2014/main" val="20003"/>
                    </a:ext>
                  </a:extLst>
                </a:gridCol>
                <a:gridCol w="886106">
                  <a:extLst>
                    <a:ext uri="{9D8B030D-6E8A-4147-A177-3AD203B41FA5}">
                      <a16:colId xmlns:a16="http://schemas.microsoft.com/office/drawing/2014/main" val="20004"/>
                    </a:ext>
                  </a:extLst>
                </a:gridCol>
                <a:gridCol w="886106">
                  <a:extLst>
                    <a:ext uri="{9D8B030D-6E8A-4147-A177-3AD203B41FA5}">
                      <a16:colId xmlns:a16="http://schemas.microsoft.com/office/drawing/2014/main" val="20005"/>
                    </a:ext>
                  </a:extLst>
                </a:gridCol>
                <a:gridCol w="886106">
                  <a:extLst>
                    <a:ext uri="{9D8B030D-6E8A-4147-A177-3AD203B41FA5}">
                      <a16:colId xmlns:a16="http://schemas.microsoft.com/office/drawing/2014/main" val="20006"/>
                    </a:ext>
                  </a:extLst>
                </a:gridCol>
                <a:gridCol w="886106">
                  <a:extLst>
                    <a:ext uri="{9D8B030D-6E8A-4147-A177-3AD203B41FA5}">
                      <a16:colId xmlns:a16="http://schemas.microsoft.com/office/drawing/2014/main" val="20007"/>
                    </a:ext>
                  </a:extLst>
                </a:gridCol>
                <a:gridCol w="886106">
                  <a:extLst>
                    <a:ext uri="{9D8B030D-6E8A-4147-A177-3AD203B41FA5}">
                      <a16:colId xmlns:a16="http://schemas.microsoft.com/office/drawing/2014/main" val="20008"/>
                    </a:ext>
                  </a:extLst>
                </a:gridCol>
              </a:tblGrid>
              <a:tr h="283724">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tc>
                <a:tc gridSpan="4">
                  <a:txBody>
                    <a:bodyPr/>
                    <a:lstStyle/>
                    <a:p>
                      <a:pPr algn="ctr" fontAlgn="b"/>
                      <a:r>
                        <a:rPr lang="en-US" sz="1400" b="1" u="none" strike="noStrike" dirty="0">
                          <a:effectLst/>
                          <a:cs typeface="+mn-cs"/>
                        </a:rPr>
                        <a:t>RECORD #1</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1400" b="1" u="none" strike="noStrike" dirty="0">
                          <a:effectLst/>
                          <a:cs typeface="+mn-cs"/>
                        </a:rPr>
                        <a:t>RECORD #2</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3724">
                <a:tc>
                  <a:txBody>
                    <a:bodyPr/>
                    <a:lstStyle/>
                    <a:p>
                      <a:pPr algn="ctr" fontAlgn="b"/>
                      <a:r>
                        <a:rPr lang="en-US" sz="1400" b="1" u="none" strike="noStrike">
                          <a:effectLst/>
                          <a:cs typeface="+mn-cs"/>
                        </a:rPr>
                        <a:t>#</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fontAlgn="b"/>
                      <a:r>
                        <a:rPr lang="en-US" sz="1400" b="1" u="none" strike="noStrike">
                          <a:effectLst/>
                          <a:cs typeface="+mn-cs"/>
                        </a:rPr>
                        <a:t>ID</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b"/>
                      <a:r>
                        <a:rPr lang="he-IL" sz="1400" b="1" u="none" strike="noStrike">
                          <a:effectLst/>
                          <a:cs typeface="+mn-cs"/>
                        </a:rPr>
                        <a:t>שם המרצה</a:t>
                      </a:r>
                      <a:endParaRPr lang="he-IL"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b"/>
                      <a:r>
                        <a:rPr lang="he-IL" sz="1400" b="1" u="none" strike="noStrike">
                          <a:effectLst/>
                          <a:cs typeface="+mn-cs"/>
                        </a:rPr>
                        <a:t>זמן</a:t>
                      </a:r>
                      <a:endParaRPr lang="he-IL"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b"/>
                      <a:r>
                        <a:rPr lang="he-IL" sz="1400" b="1" u="none" strike="noStrike" dirty="0">
                          <a:effectLst/>
                          <a:cs typeface="+mn-cs"/>
                        </a:rPr>
                        <a:t>יום בשבוע</a:t>
                      </a:r>
                      <a:endParaRPr lang="he-IL"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dirty="0">
                          <a:effectLst/>
                          <a:cs typeface="+mn-cs"/>
                        </a:rPr>
                        <a:t>ID</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b"/>
                      <a:r>
                        <a:rPr lang="he-IL" sz="1400" b="1" u="none" strike="noStrike">
                          <a:effectLst/>
                          <a:cs typeface="+mn-cs"/>
                        </a:rPr>
                        <a:t>שם המרצה</a:t>
                      </a:r>
                      <a:endParaRPr lang="he-IL"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b"/>
                      <a:r>
                        <a:rPr lang="he-IL" sz="1400" b="1" u="none" strike="noStrike">
                          <a:effectLst/>
                          <a:cs typeface="+mn-cs"/>
                        </a:rPr>
                        <a:t>זמן</a:t>
                      </a:r>
                      <a:endParaRPr lang="he-IL"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b"/>
                      <a:r>
                        <a:rPr lang="he-IL" sz="1400" b="1" u="none" strike="noStrike">
                          <a:effectLst/>
                          <a:cs typeface="+mn-cs"/>
                        </a:rPr>
                        <a:t>יום בשבוע</a:t>
                      </a:r>
                      <a:endParaRPr lang="he-IL"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1"/>
                  </a:ext>
                </a:extLst>
              </a:tr>
              <a:tr h="283724">
                <a:tc>
                  <a:txBody>
                    <a:bodyPr/>
                    <a:lstStyle/>
                    <a:p>
                      <a:pPr algn="ctr" fontAlgn="b"/>
                      <a:r>
                        <a:rPr lang="en-US" sz="1400" b="1" u="none" strike="noStrike">
                          <a:effectLst/>
                          <a:cs typeface="+mn-cs"/>
                        </a:rPr>
                        <a:t>1</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22</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דוד</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40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ב</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dirty="0">
                          <a:effectLst/>
                          <a:cs typeface="+mn-cs"/>
                        </a:rPr>
                        <a:t>16</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רני</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a:effectLst/>
                          <a:cs typeface="+mn-cs"/>
                        </a:rPr>
                        <a:t>60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ג</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2"/>
                  </a:ext>
                </a:extLst>
              </a:tr>
              <a:tr h="283724">
                <a:tc>
                  <a:txBody>
                    <a:bodyPr/>
                    <a:lstStyle/>
                    <a:p>
                      <a:pPr algn="ctr" fontAlgn="b"/>
                      <a:r>
                        <a:rPr lang="en-US" sz="1400" b="1" u="none" strike="noStrike">
                          <a:effectLst/>
                          <a:cs typeface="+mn-cs"/>
                        </a:rPr>
                        <a:t>2</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10</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דינה</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50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ג</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20</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דוד</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a:effectLst/>
                          <a:cs typeface="+mn-cs"/>
                        </a:rPr>
                        <a:t>40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ד</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3"/>
                  </a:ext>
                </a:extLst>
              </a:tr>
              <a:tr h="283724">
                <a:tc>
                  <a:txBody>
                    <a:bodyPr/>
                    <a:lstStyle/>
                    <a:p>
                      <a:pPr algn="ctr" fontAlgn="b"/>
                      <a:r>
                        <a:rPr lang="en-US" sz="1400" b="1" u="none" strike="noStrike" dirty="0">
                          <a:effectLst/>
                          <a:cs typeface="+mn-cs"/>
                        </a:rPr>
                        <a:t>3</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32</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דוד</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50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ג</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6</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מירית</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a:effectLst/>
                          <a:cs typeface="+mn-cs"/>
                        </a:rPr>
                        <a:t>55</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ד</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4"/>
                  </a:ext>
                </a:extLst>
              </a:tr>
              <a:tr h="283724">
                <a:tc>
                  <a:txBody>
                    <a:bodyPr/>
                    <a:lstStyle/>
                    <a:p>
                      <a:pPr algn="ctr" fontAlgn="b"/>
                      <a:r>
                        <a:rPr lang="en-US" sz="1400" b="1" u="none" strike="noStrike">
                          <a:effectLst/>
                          <a:cs typeface="+mn-cs"/>
                        </a:rPr>
                        <a:t>4</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2</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דינה</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60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א</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4</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דינה</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a:effectLst/>
                          <a:cs typeface="+mn-cs"/>
                        </a:rPr>
                        <a:t>45</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ג</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5"/>
                  </a:ext>
                </a:extLst>
              </a:tr>
              <a:tr h="283724">
                <a:tc>
                  <a:txBody>
                    <a:bodyPr/>
                    <a:lstStyle/>
                    <a:p>
                      <a:pPr algn="ctr" fontAlgn="b"/>
                      <a:r>
                        <a:rPr lang="en-US" sz="1400" b="1" u="none" strike="noStrike" dirty="0">
                          <a:effectLst/>
                          <a:cs typeface="+mn-cs"/>
                        </a:rPr>
                        <a:t>5</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8</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דוד</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30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ב</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30</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דינה</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a:effectLst/>
                          <a:cs typeface="+mn-cs"/>
                        </a:rPr>
                        <a:t>40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ב</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6"/>
                  </a:ext>
                </a:extLst>
              </a:tr>
              <a:tr h="283724">
                <a:tc>
                  <a:txBody>
                    <a:bodyPr/>
                    <a:lstStyle/>
                    <a:p>
                      <a:pPr algn="ctr" fontAlgn="b"/>
                      <a:r>
                        <a:rPr lang="en-US" sz="1400" b="1" u="none" strike="noStrike">
                          <a:effectLst/>
                          <a:cs typeface="+mn-cs"/>
                        </a:rPr>
                        <a:t>6</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18</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דינה</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40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ב</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14</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מירית</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dirty="0">
                          <a:effectLst/>
                          <a:cs typeface="+mn-cs"/>
                        </a:rPr>
                        <a:t>30</a:t>
                      </a:r>
                      <a:endParaRPr lang="en-US" sz="1400" b="0"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א</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7"/>
                  </a:ext>
                </a:extLst>
              </a:tr>
              <a:tr h="283724">
                <a:tc>
                  <a:txBody>
                    <a:bodyPr/>
                    <a:lstStyle/>
                    <a:p>
                      <a:pPr algn="ctr" fontAlgn="b"/>
                      <a:r>
                        <a:rPr lang="en-US" sz="1400" b="1" u="none" strike="noStrike">
                          <a:effectLst/>
                          <a:cs typeface="+mn-cs"/>
                        </a:rPr>
                        <a:t>7</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dirty="0">
                          <a:effectLst/>
                          <a:cs typeface="+mn-cs"/>
                        </a:rPr>
                        <a:t>24</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רני</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50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א</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12</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רני</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dirty="0">
                          <a:effectLst/>
                          <a:cs typeface="+mn-cs"/>
                        </a:rPr>
                        <a:t>30</a:t>
                      </a:r>
                      <a:endParaRPr lang="en-US" sz="1400" b="0"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ג</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8"/>
                  </a:ext>
                </a:extLst>
              </a:tr>
              <a:tr h="283724">
                <a:tc>
                  <a:txBody>
                    <a:bodyPr/>
                    <a:lstStyle/>
                    <a:p>
                      <a:pPr algn="ctr" fontAlgn="b"/>
                      <a:r>
                        <a:rPr lang="en-US" sz="1400" b="1" u="none" strike="noStrike">
                          <a:effectLst/>
                          <a:cs typeface="+mn-cs"/>
                        </a:rPr>
                        <a:t>8</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28</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דוד</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dirty="0">
                          <a:effectLst/>
                          <a:cs typeface="+mn-cs"/>
                        </a:rPr>
                        <a:t>40</a:t>
                      </a:r>
                      <a:endParaRPr lang="en-US" sz="1400" b="0"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ה</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26</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מירית</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dirty="0">
                          <a:effectLst/>
                          <a:cs typeface="+mn-cs"/>
                        </a:rPr>
                        <a:t>45</a:t>
                      </a:r>
                      <a:endParaRPr lang="en-US" sz="1400" b="0"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ב</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9"/>
                  </a:ext>
                </a:extLst>
              </a:tr>
              <a:tr h="283724">
                <a:tc>
                  <a:txBody>
                    <a:bodyPr/>
                    <a:lstStyle/>
                    <a:p>
                      <a:pPr algn="ctr" fontAlgn="b"/>
                      <a:r>
                        <a:rPr lang="en-US" sz="1400" b="1" u="none" strike="noStrike">
                          <a:effectLst/>
                          <a:cs typeface="+mn-cs"/>
                        </a:rPr>
                        <a:t>9</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fontAlgn="b"/>
                      <a:r>
                        <a:rPr lang="en-US" sz="1400" b="1" u="none" strike="noStrike" dirty="0">
                          <a:solidFill>
                            <a:schemeClr val="tx1"/>
                          </a:solidFill>
                          <a:effectLst/>
                          <a:cs typeface="+mn-cs"/>
                        </a:rPr>
                        <a:t>19 </a:t>
                      </a:r>
                      <a:endParaRPr lang="en-US" sz="1400" b="1" i="0" u="none" strike="noStrike" dirty="0">
                        <a:solidFill>
                          <a:schemeClr val="tx1"/>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0" u="none" strike="noStrike" dirty="0">
                          <a:solidFill>
                            <a:schemeClr val="tx1"/>
                          </a:solidFill>
                          <a:effectLst/>
                          <a:cs typeface="+mn-cs"/>
                        </a:rPr>
                        <a:t> </a:t>
                      </a:r>
                      <a:r>
                        <a:rPr lang="he-IL" sz="1400" b="0" u="none" strike="noStrike" dirty="0">
                          <a:solidFill>
                            <a:schemeClr val="tx1"/>
                          </a:solidFill>
                          <a:effectLst/>
                          <a:cs typeface="+mn-cs"/>
                        </a:rPr>
                        <a:t>מירית</a:t>
                      </a:r>
                      <a:endParaRPr lang="en-US" sz="1400" b="0" i="0" u="none" strike="noStrike" dirty="0">
                        <a:solidFill>
                          <a:schemeClr val="tx1"/>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0" u="none" strike="noStrike" dirty="0">
                          <a:solidFill>
                            <a:schemeClr val="tx1"/>
                          </a:solidFill>
                          <a:effectLst/>
                          <a:cs typeface="+mn-cs"/>
                        </a:rPr>
                        <a:t>35 </a:t>
                      </a:r>
                      <a:endParaRPr lang="en-US" sz="1400" b="0" i="0" u="none" strike="noStrike" dirty="0">
                        <a:solidFill>
                          <a:schemeClr val="tx1"/>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he-IL" sz="1400" b="0" u="none" strike="noStrike" dirty="0">
                          <a:solidFill>
                            <a:schemeClr val="tx1"/>
                          </a:solidFill>
                          <a:effectLst/>
                          <a:cs typeface="+mn-cs"/>
                        </a:rPr>
                        <a:t>ג</a:t>
                      </a:r>
                      <a:endParaRPr lang="en-US" sz="1400" b="0" i="0" u="none" strike="noStrike" dirty="0">
                        <a:solidFill>
                          <a:schemeClr val="tx1"/>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dirty="0">
                          <a:solidFill>
                            <a:schemeClr val="tx1"/>
                          </a:solidFill>
                          <a:effectLst/>
                          <a:cs typeface="+mn-cs"/>
                        </a:rPr>
                        <a:t> 3</a:t>
                      </a:r>
                      <a:endParaRPr lang="en-US" sz="1400" b="1" i="0" u="none" strike="noStrike" dirty="0">
                        <a:solidFill>
                          <a:schemeClr val="tx1"/>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0" u="none" strike="noStrike" dirty="0">
                          <a:solidFill>
                            <a:schemeClr val="tx1"/>
                          </a:solidFill>
                          <a:effectLst/>
                          <a:cs typeface="+mn-cs"/>
                        </a:rPr>
                        <a:t> </a:t>
                      </a:r>
                      <a:r>
                        <a:rPr lang="he-IL" sz="1400" b="0" u="none" strike="noStrike" dirty="0">
                          <a:solidFill>
                            <a:schemeClr val="tx1"/>
                          </a:solidFill>
                          <a:effectLst/>
                          <a:cs typeface="+mn-cs"/>
                        </a:rPr>
                        <a:t>מירית</a:t>
                      </a:r>
                      <a:endParaRPr lang="en-US" sz="1400" b="0" i="0" u="none" strike="noStrike" dirty="0">
                        <a:solidFill>
                          <a:schemeClr val="tx1"/>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0" u="none" strike="noStrike" dirty="0">
                          <a:solidFill>
                            <a:schemeClr val="tx1"/>
                          </a:solidFill>
                          <a:effectLst/>
                          <a:cs typeface="+mn-cs"/>
                        </a:rPr>
                        <a:t>40 </a:t>
                      </a:r>
                      <a:endParaRPr lang="en-US" sz="1400" b="0" i="0" u="none" strike="noStrike" dirty="0">
                        <a:solidFill>
                          <a:schemeClr val="tx1"/>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0" u="none" strike="noStrike" dirty="0">
                          <a:solidFill>
                            <a:schemeClr val="tx1"/>
                          </a:solidFill>
                          <a:effectLst/>
                          <a:cs typeface="+mn-cs"/>
                        </a:rPr>
                        <a:t> </a:t>
                      </a:r>
                      <a:r>
                        <a:rPr lang="he-IL" sz="1400" b="0" u="none" strike="noStrike" dirty="0">
                          <a:solidFill>
                            <a:schemeClr val="tx1"/>
                          </a:solidFill>
                          <a:effectLst/>
                          <a:cs typeface="+mn-cs"/>
                        </a:rPr>
                        <a:t>ב</a:t>
                      </a:r>
                      <a:endParaRPr lang="en-US" sz="1400" b="0" i="0" u="none" strike="noStrike" dirty="0">
                        <a:solidFill>
                          <a:schemeClr val="tx1"/>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10"/>
                  </a:ext>
                </a:extLst>
              </a:tr>
              <a:tr h="289634">
                <a:tc>
                  <a:txBody>
                    <a:bodyPr/>
                    <a:lstStyle/>
                    <a:p>
                      <a:pPr algn="ctr" fontAlgn="b"/>
                      <a:r>
                        <a:rPr lang="en-US" sz="1400" b="1" u="none" strike="noStrike" dirty="0">
                          <a:effectLst/>
                          <a:cs typeface="+mn-cs"/>
                        </a:rPr>
                        <a:t>10</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tc>
                <a:tc>
                  <a:txBody>
                    <a:bodyPr/>
                    <a:lstStyle/>
                    <a:p>
                      <a:pPr algn="ctr" fontAlgn="b"/>
                      <a:r>
                        <a:rPr lang="en-US" sz="1400" b="1" u="none" strike="noStrike" dirty="0">
                          <a:solidFill>
                            <a:schemeClr val="tx1"/>
                          </a:solidFill>
                          <a:effectLst/>
                          <a:cs typeface="+mn-cs"/>
                        </a:rPr>
                        <a:t> 5</a:t>
                      </a:r>
                      <a:endParaRPr lang="en-US" sz="1400" b="1" i="0" u="none" strike="noStrike" dirty="0">
                        <a:solidFill>
                          <a:schemeClr val="tx1"/>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0" u="none" strike="noStrike" dirty="0">
                          <a:solidFill>
                            <a:schemeClr val="tx1"/>
                          </a:solidFill>
                          <a:effectLst/>
                          <a:cs typeface="+mn-cs"/>
                        </a:rPr>
                        <a:t> </a:t>
                      </a:r>
                      <a:r>
                        <a:rPr lang="he-IL" sz="1400" b="0" u="none" strike="noStrike" dirty="0">
                          <a:solidFill>
                            <a:schemeClr val="tx1"/>
                          </a:solidFill>
                          <a:effectLst/>
                          <a:cs typeface="+mn-cs"/>
                        </a:rPr>
                        <a:t>רני</a:t>
                      </a:r>
                      <a:endParaRPr lang="en-US" sz="1400" b="0" i="0" u="none" strike="noStrike" dirty="0">
                        <a:solidFill>
                          <a:schemeClr val="tx1"/>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0" u="none" strike="noStrike" dirty="0">
                          <a:solidFill>
                            <a:schemeClr val="tx1"/>
                          </a:solidFill>
                          <a:effectLst/>
                          <a:cs typeface="+mn-cs"/>
                        </a:rPr>
                        <a:t> 60</a:t>
                      </a:r>
                      <a:endParaRPr lang="en-US" sz="1400" b="0" i="0" u="none" strike="noStrike" dirty="0">
                        <a:solidFill>
                          <a:schemeClr val="tx1"/>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he-IL" sz="1400" b="0" u="none" strike="noStrike" dirty="0">
                          <a:solidFill>
                            <a:schemeClr val="tx1"/>
                          </a:solidFill>
                          <a:effectLst/>
                          <a:cs typeface="+mn-cs"/>
                        </a:rPr>
                        <a:t>ג</a:t>
                      </a:r>
                      <a:r>
                        <a:rPr lang="en-US" sz="1400" b="0" u="none" strike="noStrike" dirty="0">
                          <a:solidFill>
                            <a:schemeClr val="tx1"/>
                          </a:solidFill>
                          <a:effectLst/>
                          <a:cs typeface="+mn-cs"/>
                        </a:rPr>
                        <a:t> </a:t>
                      </a:r>
                      <a:endParaRPr lang="en-US" sz="1400" b="0" i="0" u="none" strike="noStrike" dirty="0">
                        <a:solidFill>
                          <a:schemeClr val="tx1"/>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dirty="0">
                          <a:solidFill>
                            <a:schemeClr val="tx1"/>
                          </a:solidFill>
                          <a:effectLst/>
                          <a:cs typeface="+mn-cs"/>
                        </a:rPr>
                        <a:t> </a:t>
                      </a:r>
                      <a:endParaRPr lang="en-US" sz="1400" b="1" i="0" u="none" strike="noStrike" dirty="0">
                        <a:solidFill>
                          <a:schemeClr val="tx1"/>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1" u="none" strike="noStrike" dirty="0">
                          <a:solidFill>
                            <a:schemeClr val="tx1"/>
                          </a:solidFill>
                          <a:effectLst/>
                          <a:cs typeface="+mn-cs"/>
                        </a:rPr>
                        <a:t> </a:t>
                      </a:r>
                      <a:endParaRPr lang="en-US" sz="1400" b="1" i="0" u="none" strike="noStrike" dirty="0">
                        <a:solidFill>
                          <a:schemeClr val="tx1"/>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1" u="none" strike="noStrike" dirty="0">
                          <a:solidFill>
                            <a:schemeClr val="tx1"/>
                          </a:solidFill>
                          <a:effectLst/>
                          <a:cs typeface="+mn-cs"/>
                        </a:rPr>
                        <a:t> </a:t>
                      </a:r>
                      <a:endParaRPr lang="en-US" sz="1400" b="1" i="0" u="none" strike="noStrike" dirty="0">
                        <a:solidFill>
                          <a:schemeClr val="tx1"/>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1" u="none" strike="noStrike" dirty="0">
                          <a:solidFill>
                            <a:schemeClr val="tx1"/>
                          </a:solidFill>
                          <a:effectLst/>
                          <a:cs typeface="+mn-cs"/>
                        </a:rPr>
                        <a:t> </a:t>
                      </a:r>
                      <a:endParaRPr lang="en-US" sz="1400" b="1" i="0" u="none" strike="noStrike" dirty="0">
                        <a:solidFill>
                          <a:schemeClr val="tx1"/>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11"/>
                  </a:ext>
                </a:extLst>
              </a:tr>
            </a:tbl>
          </a:graphicData>
        </a:graphic>
      </p:graphicFrame>
      <p:sp>
        <p:nvSpPr>
          <p:cNvPr id="7" name="TextBox 6"/>
          <p:cNvSpPr txBox="1"/>
          <p:nvPr/>
        </p:nvSpPr>
        <p:spPr>
          <a:xfrm>
            <a:off x="6420168" y="1429288"/>
            <a:ext cx="2642070" cy="369332"/>
          </a:xfrm>
          <a:prstGeom prst="rect">
            <a:avLst/>
          </a:prstGeom>
          <a:noFill/>
        </p:spPr>
        <p:txBody>
          <a:bodyPr wrap="none" rtlCol="0">
            <a:spAutoFit/>
          </a:bodyPr>
          <a:lstStyle/>
          <a:p>
            <a:pPr algn="r" rtl="1"/>
            <a:r>
              <a:rPr lang="he-IL" dirty="0"/>
              <a:t>קובץ הנתונים (קובץ ערימה)</a:t>
            </a:r>
            <a:endParaRPr lang="en-US" dirty="0"/>
          </a:p>
        </p:txBody>
      </p:sp>
    </p:spTree>
    <p:extLst>
      <p:ext uri="{BB962C8B-B14F-4D97-AF65-F5344CB8AC3E}">
        <p14:creationId xmlns:p14="http://schemas.microsoft.com/office/powerpoint/2010/main" val="2937387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472784" y="2583221"/>
          <a:ext cx="2934295" cy="1944939"/>
        </p:xfrm>
        <a:graphic>
          <a:graphicData uri="http://schemas.openxmlformats.org/drawingml/2006/table">
            <a:tbl>
              <a:tblPr rtl="1" firstRow="1" firstCol="1" lastRow="1" lastCol="1" bandRow="1" bandCol="1">
                <a:tableStyleId>{5940675A-B579-460E-94D1-54222C63F5DA}</a:tableStyleId>
              </a:tblPr>
              <a:tblGrid>
                <a:gridCol w="849689">
                  <a:extLst>
                    <a:ext uri="{9D8B030D-6E8A-4147-A177-3AD203B41FA5}">
                      <a16:colId xmlns:a16="http://schemas.microsoft.com/office/drawing/2014/main" val="20000"/>
                    </a:ext>
                  </a:extLst>
                </a:gridCol>
                <a:gridCol w="658297">
                  <a:extLst>
                    <a:ext uri="{9D8B030D-6E8A-4147-A177-3AD203B41FA5}">
                      <a16:colId xmlns:a16="http://schemas.microsoft.com/office/drawing/2014/main" val="20001"/>
                    </a:ext>
                  </a:extLst>
                </a:gridCol>
                <a:gridCol w="658297">
                  <a:extLst>
                    <a:ext uri="{9D8B030D-6E8A-4147-A177-3AD203B41FA5}">
                      <a16:colId xmlns:a16="http://schemas.microsoft.com/office/drawing/2014/main" val="20002"/>
                    </a:ext>
                  </a:extLst>
                </a:gridCol>
                <a:gridCol w="768012">
                  <a:extLst>
                    <a:ext uri="{9D8B030D-6E8A-4147-A177-3AD203B41FA5}">
                      <a16:colId xmlns:a16="http://schemas.microsoft.com/office/drawing/2014/main" val="20003"/>
                    </a:ext>
                  </a:extLst>
                </a:gridCol>
              </a:tblGrid>
              <a:tr h="972468">
                <a:tc>
                  <a:txBody>
                    <a:bodyPr/>
                    <a:lstStyle/>
                    <a:p>
                      <a:pPr marL="0" marR="0" algn="ctr" rtl="1">
                        <a:lnSpc>
                          <a:spcPct val="150000"/>
                        </a:lnSpc>
                        <a:spcBef>
                          <a:spcPts val="0"/>
                        </a:spcBef>
                        <a:spcAft>
                          <a:spcPts val="0"/>
                        </a:spcAft>
                      </a:pPr>
                      <a:r>
                        <a:rPr lang="he-IL" sz="1000" dirty="0">
                          <a:effectLst/>
                        </a:rPr>
                        <a:t>קוד כנס (מפתח)</a:t>
                      </a:r>
                      <a:endParaRPr lang="en-US" sz="1100" dirty="0">
                        <a:effectLst/>
                        <a:latin typeface="Times New Roman" panose="02020603050405020304" pitchFamily="18" charset="0"/>
                        <a:ea typeface="Times New Roman" panose="02020603050405020304" pitchFamily="18" charset="0"/>
                      </a:endParaRPr>
                    </a:p>
                  </a:txBody>
                  <a:tcPr marL="62459" marR="62459" marT="0" marB="0">
                    <a:solidFill>
                      <a:schemeClr val="accent1">
                        <a:lumMod val="60000"/>
                        <a:lumOff val="40000"/>
                      </a:schemeClr>
                    </a:solidFill>
                  </a:tcPr>
                </a:tc>
                <a:tc>
                  <a:txBody>
                    <a:bodyPr/>
                    <a:lstStyle/>
                    <a:p>
                      <a:pPr marL="0" marR="0" algn="ctr" rtl="1">
                        <a:lnSpc>
                          <a:spcPct val="150000"/>
                        </a:lnSpc>
                        <a:spcBef>
                          <a:spcPts val="0"/>
                        </a:spcBef>
                        <a:spcAft>
                          <a:spcPts val="0"/>
                        </a:spcAft>
                      </a:pPr>
                      <a:r>
                        <a:rPr lang="he-IL" sz="1000" dirty="0">
                          <a:effectLst/>
                        </a:rPr>
                        <a:t>שם המרצה בכנס</a:t>
                      </a:r>
                      <a:endParaRPr lang="en-US" sz="1100" dirty="0">
                        <a:effectLst/>
                        <a:latin typeface="Times New Roman" panose="02020603050405020304" pitchFamily="18" charset="0"/>
                        <a:ea typeface="Times New Roman" panose="02020603050405020304" pitchFamily="18" charset="0"/>
                      </a:endParaRPr>
                    </a:p>
                  </a:txBody>
                  <a:tcPr marL="62459" marR="62459" marT="0" marB="0">
                    <a:solidFill>
                      <a:schemeClr val="accent1">
                        <a:lumMod val="60000"/>
                        <a:lumOff val="40000"/>
                      </a:schemeClr>
                    </a:solidFill>
                  </a:tcPr>
                </a:tc>
                <a:tc>
                  <a:txBody>
                    <a:bodyPr/>
                    <a:lstStyle/>
                    <a:p>
                      <a:pPr marL="0" marR="0" algn="ctr" rtl="1">
                        <a:lnSpc>
                          <a:spcPct val="150000"/>
                        </a:lnSpc>
                        <a:spcBef>
                          <a:spcPts val="0"/>
                        </a:spcBef>
                        <a:spcAft>
                          <a:spcPts val="0"/>
                        </a:spcAft>
                      </a:pPr>
                      <a:r>
                        <a:rPr lang="he-IL" sz="1000" dirty="0">
                          <a:effectLst/>
                        </a:rPr>
                        <a:t>זמן ההרצאה     בדקות</a:t>
                      </a:r>
                      <a:endParaRPr lang="en-US" sz="1100" dirty="0">
                        <a:effectLst/>
                        <a:latin typeface="Times New Roman" panose="02020603050405020304" pitchFamily="18" charset="0"/>
                        <a:ea typeface="Times New Roman" panose="02020603050405020304" pitchFamily="18" charset="0"/>
                      </a:endParaRPr>
                    </a:p>
                  </a:txBody>
                  <a:tcPr marL="62459" marR="62459" marT="0" marB="0">
                    <a:solidFill>
                      <a:schemeClr val="accent1">
                        <a:lumMod val="60000"/>
                        <a:lumOff val="40000"/>
                      </a:schemeClr>
                    </a:solidFill>
                  </a:tcPr>
                </a:tc>
                <a:tc>
                  <a:txBody>
                    <a:bodyPr/>
                    <a:lstStyle/>
                    <a:p>
                      <a:pPr marL="0" marR="0" algn="ctr" rtl="1">
                        <a:lnSpc>
                          <a:spcPct val="150000"/>
                        </a:lnSpc>
                        <a:spcBef>
                          <a:spcPts val="0"/>
                        </a:spcBef>
                        <a:spcAft>
                          <a:spcPts val="0"/>
                        </a:spcAft>
                      </a:pPr>
                      <a:r>
                        <a:rPr lang="he-IL" sz="1000" dirty="0">
                          <a:effectLst/>
                        </a:rPr>
                        <a:t>יום בשבוע</a:t>
                      </a:r>
                      <a:endParaRPr lang="en-US" sz="1100" dirty="0">
                        <a:effectLst/>
                        <a:latin typeface="Times New Roman" panose="02020603050405020304" pitchFamily="18" charset="0"/>
                        <a:ea typeface="Times New Roman" panose="02020603050405020304" pitchFamily="18" charset="0"/>
                      </a:endParaRPr>
                    </a:p>
                  </a:txBody>
                  <a:tcPr marL="62459" marR="62459" marT="0" marB="0">
                    <a:solidFill>
                      <a:schemeClr val="accent1">
                        <a:lumMod val="60000"/>
                        <a:lumOff val="40000"/>
                      </a:schemeClr>
                    </a:solidFill>
                  </a:tcPr>
                </a:tc>
                <a:extLst>
                  <a:ext uri="{0D108BD9-81ED-4DB2-BD59-A6C34878D82A}">
                    <a16:rowId xmlns:a16="http://schemas.microsoft.com/office/drawing/2014/main" val="10000"/>
                  </a:ext>
                </a:extLst>
              </a:tr>
              <a:tr h="324157">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19</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מירית</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35</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ג</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extLst>
                  <a:ext uri="{0D108BD9-81ED-4DB2-BD59-A6C34878D82A}">
                    <a16:rowId xmlns:a16="http://schemas.microsoft.com/office/drawing/2014/main" val="10001"/>
                  </a:ext>
                </a:extLst>
              </a:tr>
              <a:tr h="324157">
                <a:tc>
                  <a:txBody>
                    <a:bodyPr/>
                    <a:lstStyle/>
                    <a:p>
                      <a:pPr marL="0" marR="0" algn="ctr" rtl="1">
                        <a:lnSpc>
                          <a:spcPct val="150000"/>
                        </a:lnSpc>
                        <a:spcBef>
                          <a:spcPts val="0"/>
                        </a:spcBef>
                        <a:spcAft>
                          <a:spcPts val="0"/>
                        </a:spcAft>
                      </a:pPr>
                      <a:r>
                        <a:rPr lang="he-IL" sz="1200" b="1">
                          <a:effectLst/>
                          <a:latin typeface="Times New Roman" panose="02020603050405020304" pitchFamily="18" charset="0"/>
                          <a:ea typeface="Times New Roman" panose="02020603050405020304" pitchFamily="18" charset="0"/>
                          <a:cs typeface="+mn-cs"/>
                        </a:rPr>
                        <a:t>3</a:t>
                      </a:r>
                      <a:endParaRPr lang="en-US" sz="1400" b="1">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a:effectLst/>
                          <a:latin typeface="Times New Roman" panose="02020603050405020304" pitchFamily="18" charset="0"/>
                          <a:ea typeface="Times New Roman" panose="02020603050405020304" pitchFamily="18" charset="0"/>
                          <a:cs typeface="+mn-cs"/>
                        </a:rPr>
                        <a:t>מירית</a:t>
                      </a:r>
                      <a:endParaRPr lang="en-US" sz="1400" b="1">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a:effectLst/>
                          <a:latin typeface="Times New Roman" panose="02020603050405020304" pitchFamily="18" charset="0"/>
                          <a:ea typeface="Times New Roman" panose="02020603050405020304" pitchFamily="18" charset="0"/>
                          <a:cs typeface="+mn-cs"/>
                        </a:rPr>
                        <a:t>40</a:t>
                      </a:r>
                      <a:endParaRPr lang="en-US" sz="1400" b="1">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a:effectLst/>
                          <a:latin typeface="Times New Roman" panose="02020603050405020304" pitchFamily="18" charset="0"/>
                          <a:ea typeface="Times New Roman" panose="02020603050405020304" pitchFamily="18" charset="0"/>
                          <a:cs typeface="+mn-cs"/>
                        </a:rPr>
                        <a:t>ב</a:t>
                      </a:r>
                      <a:endParaRPr lang="en-US" sz="1400" b="1">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extLst>
                  <a:ext uri="{0D108BD9-81ED-4DB2-BD59-A6C34878D82A}">
                    <a16:rowId xmlns:a16="http://schemas.microsoft.com/office/drawing/2014/main" val="10002"/>
                  </a:ext>
                </a:extLst>
              </a:tr>
              <a:tr h="324157">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5</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רני</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60</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tc>
                  <a:txBody>
                    <a:bodyPr/>
                    <a:lstStyle/>
                    <a:p>
                      <a:pPr marL="0" marR="0" algn="ctr" rtl="1">
                        <a:lnSpc>
                          <a:spcPct val="150000"/>
                        </a:lnSpc>
                        <a:spcBef>
                          <a:spcPts val="0"/>
                        </a:spcBef>
                        <a:spcAft>
                          <a:spcPts val="0"/>
                        </a:spcAft>
                      </a:pPr>
                      <a:r>
                        <a:rPr lang="he-IL" sz="1200" b="1" dirty="0">
                          <a:effectLst/>
                          <a:latin typeface="Times New Roman" panose="02020603050405020304" pitchFamily="18" charset="0"/>
                          <a:ea typeface="Times New Roman" panose="02020603050405020304" pitchFamily="18" charset="0"/>
                          <a:cs typeface="+mn-cs"/>
                        </a:rPr>
                        <a:t>ג</a:t>
                      </a:r>
                      <a:endParaRPr lang="en-US" sz="1400" b="1" dirty="0">
                        <a:effectLst/>
                        <a:latin typeface="Times New Roman" panose="02020603050405020304" pitchFamily="18" charset="0"/>
                        <a:ea typeface="Times New Roman" panose="02020603050405020304" pitchFamily="18" charset="0"/>
                        <a:cs typeface="+mn-cs"/>
                      </a:endParaRPr>
                    </a:p>
                  </a:txBody>
                  <a:tcPr marL="68580" marR="68580" marT="0" marB="0">
                    <a:solidFill>
                      <a:schemeClr val="bg1"/>
                    </a:solidFill>
                  </a:tcPr>
                </a:tc>
                <a:extLst>
                  <a:ext uri="{0D108BD9-81ED-4DB2-BD59-A6C34878D82A}">
                    <a16:rowId xmlns:a16="http://schemas.microsoft.com/office/drawing/2014/main" val="10003"/>
                  </a:ext>
                </a:extLst>
              </a:tr>
            </a:tbl>
          </a:graphicData>
        </a:graphic>
      </p:graphicFrame>
      <p:sp>
        <p:nvSpPr>
          <p:cNvPr id="9" name="TextBox 8"/>
          <p:cNvSpPr txBox="1"/>
          <p:nvPr/>
        </p:nvSpPr>
        <p:spPr>
          <a:xfrm>
            <a:off x="738674" y="2119202"/>
            <a:ext cx="2313454" cy="369332"/>
          </a:xfrm>
          <a:prstGeom prst="rect">
            <a:avLst/>
          </a:prstGeom>
          <a:noFill/>
        </p:spPr>
        <p:txBody>
          <a:bodyPr wrap="none" rtlCol="0">
            <a:spAutoFit/>
          </a:bodyPr>
          <a:lstStyle/>
          <a:p>
            <a:pPr algn="r" rtl="1"/>
            <a:r>
              <a:rPr lang="he-IL" dirty="0"/>
              <a:t>רשומות לפי סדר הוספה</a:t>
            </a:r>
            <a:endParaRPr lang="en-US" dirty="0"/>
          </a:p>
        </p:txBody>
      </p:sp>
      <p:sp>
        <p:nvSpPr>
          <p:cNvPr id="11" name="TextBox 10"/>
          <p:cNvSpPr txBox="1"/>
          <p:nvPr/>
        </p:nvSpPr>
        <p:spPr>
          <a:xfrm>
            <a:off x="9219660" y="78723"/>
            <a:ext cx="2802370"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688501618"/>
              </p:ext>
            </p:extLst>
          </p:nvPr>
        </p:nvGraphicFramePr>
        <p:xfrm>
          <a:off x="3802287" y="1942693"/>
          <a:ext cx="7974954" cy="3410598"/>
        </p:xfrm>
        <a:graphic>
          <a:graphicData uri="http://schemas.openxmlformats.org/drawingml/2006/table">
            <a:tbl>
              <a:tblPr>
                <a:tableStyleId>{5C22544A-7EE6-4342-B048-85BDC9FD1C3A}</a:tableStyleId>
              </a:tblPr>
              <a:tblGrid>
                <a:gridCol w="886106">
                  <a:extLst>
                    <a:ext uri="{9D8B030D-6E8A-4147-A177-3AD203B41FA5}">
                      <a16:colId xmlns:a16="http://schemas.microsoft.com/office/drawing/2014/main" val="20000"/>
                    </a:ext>
                  </a:extLst>
                </a:gridCol>
                <a:gridCol w="886106">
                  <a:extLst>
                    <a:ext uri="{9D8B030D-6E8A-4147-A177-3AD203B41FA5}">
                      <a16:colId xmlns:a16="http://schemas.microsoft.com/office/drawing/2014/main" val="20001"/>
                    </a:ext>
                  </a:extLst>
                </a:gridCol>
                <a:gridCol w="886106">
                  <a:extLst>
                    <a:ext uri="{9D8B030D-6E8A-4147-A177-3AD203B41FA5}">
                      <a16:colId xmlns:a16="http://schemas.microsoft.com/office/drawing/2014/main" val="20002"/>
                    </a:ext>
                  </a:extLst>
                </a:gridCol>
                <a:gridCol w="886106">
                  <a:extLst>
                    <a:ext uri="{9D8B030D-6E8A-4147-A177-3AD203B41FA5}">
                      <a16:colId xmlns:a16="http://schemas.microsoft.com/office/drawing/2014/main" val="20003"/>
                    </a:ext>
                  </a:extLst>
                </a:gridCol>
                <a:gridCol w="886106">
                  <a:extLst>
                    <a:ext uri="{9D8B030D-6E8A-4147-A177-3AD203B41FA5}">
                      <a16:colId xmlns:a16="http://schemas.microsoft.com/office/drawing/2014/main" val="20004"/>
                    </a:ext>
                  </a:extLst>
                </a:gridCol>
                <a:gridCol w="886106">
                  <a:extLst>
                    <a:ext uri="{9D8B030D-6E8A-4147-A177-3AD203B41FA5}">
                      <a16:colId xmlns:a16="http://schemas.microsoft.com/office/drawing/2014/main" val="20005"/>
                    </a:ext>
                  </a:extLst>
                </a:gridCol>
                <a:gridCol w="886106">
                  <a:extLst>
                    <a:ext uri="{9D8B030D-6E8A-4147-A177-3AD203B41FA5}">
                      <a16:colId xmlns:a16="http://schemas.microsoft.com/office/drawing/2014/main" val="20006"/>
                    </a:ext>
                  </a:extLst>
                </a:gridCol>
                <a:gridCol w="886106">
                  <a:extLst>
                    <a:ext uri="{9D8B030D-6E8A-4147-A177-3AD203B41FA5}">
                      <a16:colId xmlns:a16="http://schemas.microsoft.com/office/drawing/2014/main" val="20007"/>
                    </a:ext>
                  </a:extLst>
                </a:gridCol>
                <a:gridCol w="886106">
                  <a:extLst>
                    <a:ext uri="{9D8B030D-6E8A-4147-A177-3AD203B41FA5}">
                      <a16:colId xmlns:a16="http://schemas.microsoft.com/office/drawing/2014/main" val="20008"/>
                    </a:ext>
                  </a:extLst>
                </a:gridCol>
              </a:tblGrid>
              <a:tr h="283724">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tc>
                <a:tc gridSpan="4">
                  <a:txBody>
                    <a:bodyPr/>
                    <a:lstStyle/>
                    <a:p>
                      <a:pPr algn="ctr" fontAlgn="b"/>
                      <a:r>
                        <a:rPr lang="en-US" sz="1400" b="1" u="none" strike="noStrike" dirty="0">
                          <a:effectLst/>
                          <a:cs typeface="+mn-cs"/>
                        </a:rPr>
                        <a:t>RECORD #1</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1400" b="1" u="none" strike="noStrike" dirty="0">
                          <a:effectLst/>
                          <a:cs typeface="+mn-cs"/>
                        </a:rPr>
                        <a:t>RECORD #2</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3724">
                <a:tc>
                  <a:txBody>
                    <a:bodyPr/>
                    <a:lstStyle/>
                    <a:p>
                      <a:pPr algn="ctr" fontAlgn="b"/>
                      <a:r>
                        <a:rPr lang="en-US" sz="1400" b="1" u="none" strike="noStrike">
                          <a:effectLst/>
                          <a:cs typeface="+mn-cs"/>
                        </a:rPr>
                        <a:t>#</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fontAlgn="b"/>
                      <a:r>
                        <a:rPr lang="en-US" sz="1400" b="1" u="none" strike="noStrike">
                          <a:effectLst/>
                          <a:cs typeface="+mn-cs"/>
                        </a:rPr>
                        <a:t>ID</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b"/>
                      <a:r>
                        <a:rPr lang="he-IL" sz="1400" b="1" u="none" strike="noStrike">
                          <a:effectLst/>
                          <a:cs typeface="+mn-cs"/>
                        </a:rPr>
                        <a:t>שם המרצה</a:t>
                      </a:r>
                      <a:endParaRPr lang="he-IL"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b"/>
                      <a:r>
                        <a:rPr lang="he-IL" sz="1400" b="1" u="none" strike="noStrike">
                          <a:effectLst/>
                          <a:cs typeface="+mn-cs"/>
                        </a:rPr>
                        <a:t>זמן</a:t>
                      </a:r>
                      <a:endParaRPr lang="he-IL"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b"/>
                      <a:r>
                        <a:rPr lang="he-IL" sz="1400" b="1" u="none" strike="noStrike" dirty="0">
                          <a:effectLst/>
                          <a:cs typeface="+mn-cs"/>
                        </a:rPr>
                        <a:t>יום בשבוע</a:t>
                      </a:r>
                      <a:endParaRPr lang="he-IL"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dirty="0">
                          <a:effectLst/>
                          <a:cs typeface="+mn-cs"/>
                        </a:rPr>
                        <a:t>ID</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b"/>
                      <a:r>
                        <a:rPr lang="he-IL" sz="1400" b="1" u="none" strike="noStrike">
                          <a:effectLst/>
                          <a:cs typeface="+mn-cs"/>
                        </a:rPr>
                        <a:t>שם המרצה</a:t>
                      </a:r>
                      <a:endParaRPr lang="he-IL"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b"/>
                      <a:r>
                        <a:rPr lang="he-IL" sz="1400" b="1" u="none" strike="noStrike">
                          <a:effectLst/>
                          <a:cs typeface="+mn-cs"/>
                        </a:rPr>
                        <a:t>זמן</a:t>
                      </a:r>
                      <a:endParaRPr lang="he-IL"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b"/>
                      <a:r>
                        <a:rPr lang="he-IL" sz="1400" b="1" u="none" strike="noStrike">
                          <a:effectLst/>
                          <a:cs typeface="+mn-cs"/>
                        </a:rPr>
                        <a:t>יום בשבוע</a:t>
                      </a:r>
                      <a:endParaRPr lang="he-IL"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1"/>
                  </a:ext>
                </a:extLst>
              </a:tr>
              <a:tr h="283724">
                <a:tc>
                  <a:txBody>
                    <a:bodyPr/>
                    <a:lstStyle/>
                    <a:p>
                      <a:pPr algn="ctr" fontAlgn="b"/>
                      <a:r>
                        <a:rPr lang="en-US" sz="1400" b="1" u="none" strike="noStrike">
                          <a:effectLst/>
                          <a:cs typeface="+mn-cs"/>
                        </a:rPr>
                        <a:t>1</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22</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דוד</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40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ב</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dirty="0">
                          <a:effectLst/>
                          <a:cs typeface="+mn-cs"/>
                        </a:rPr>
                        <a:t>16</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רני</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a:effectLst/>
                          <a:cs typeface="+mn-cs"/>
                        </a:rPr>
                        <a:t>60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ג</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2"/>
                  </a:ext>
                </a:extLst>
              </a:tr>
              <a:tr h="283724">
                <a:tc>
                  <a:txBody>
                    <a:bodyPr/>
                    <a:lstStyle/>
                    <a:p>
                      <a:pPr algn="ctr" fontAlgn="b"/>
                      <a:r>
                        <a:rPr lang="en-US" sz="1400" b="1" u="none" strike="noStrike">
                          <a:effectLst/>
                          <a:cs typeface="+mn-cs"/>
                        </a:rPr>
                        <a:t>2</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10</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דינה</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50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ג</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20</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דוד</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a:effectLst/>
                          <a:cs typeface="+mn-cs"/>
                        </a:rPr>
                        <a:t>40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ד</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3"/>
                  </a:ext>
                </a:extLst>
              </a:tr>
              <a:tr h="283724">
                <a:tc>
                  <a:txBody>
                    <a:bodyPr/>
                    <a:lstStyle/>
                    <a:p>
                      <a:pPr algn="ctr" fontAlgn="b"/>
                      <a:r>
                        <a:rPr lang="en-US" sz="1400" b="1" u="none" strike="noStrike" dirty="0">
                          <a:effectLst/>
                          <a:cs typeface="+mn-cs"/>
                        </a:rPr>
                        <a:t>3</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solidFill>
                            <a:srgbClr val="FF0000"/>
                          </a:solidFill>
                          <a:effectLst/>
                          <a:cs typeface="+mn-cs"/>
                        </a:rPr>
                        <a:t>32</a:t>
                      </a:r>
                      <a:endParaRPr lang="en-US" sz="1400" b="1" i="0" u="none" strike="noStrike">
                        <a:solidFill>
                          <a:srgbClr val="FF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1" u="none" strike="noStrike">
                          <a:solidFill>
                            <a:srgbClr val="FF0000"/>
                          </a:solidFill>
                          <a:effectLst/>
                          <a:cs typeface="+mn-cs"/>
                        </a:rPr>
                        <a:t>דוד</a:t>
                      </a:r>
                      <a:endParaRPr lang="he-IL" sz="1400" b="1" i="0" u="none" strike="noStrike">
                        <a:solidFill>
                          <a:srgbClr val="FF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solidFill>
                            <a:srgbClr val="FF0000"/>
                          </a:solidFill>
                          <a:effectLst/>
                          <a:cs typeface="+mn-cs"/>
                        </a:rPr>
                        <a:t>50</a:t>
                      </a:r>
                      <a:endParaRPr lang="en-US" sz="1400" b="1" i="0" u="none" strike="noStrike">
                        <a:solidFill>
                          <a:srgbClr val="FF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1" u="none" strike="noStrike" dirty="0">
                          <a:solidFill>
                            <a:srgbClr val="FF0000"/>
                          </a:solidFill>
                          <a:effectLst/>
                          <a:cs typeface="+mn-cs"/>
                        </a:rPr>
                        <a:t>ג</a:t>
                      </a:r>
                      <a:endParaRPr lang="he-IL" sz="1400" b="1" i="0" u="none" strike="noStrike" dirty="0">
                        <a:solidFill>
                          <a:srgbClr val="FF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6</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מירית</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a:effectLst/>
                          <a:cs typeface="+mn-cs"/>
                        </a:rPr>
                        <a:t>55</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ד</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4"/>
                  </a:ext>
                </a:extLst>
              </a:tr>
              <a:tr h="283724">
                <a:tc>
                  <a:txBody>
                    <a:bodyPr/>
                    <a:lstStyle/>
                    <a:p>
                      <a:pPr algn="ctr" fontAlgn="b"/>
                      <a:r>
                        <a:rPr lang="en-US" sz="1400" b="1" u="none" strike="noStrike">
                          <a:effectLst/>
                          <a:cs typeface="+mn-cs"/>
                        </a:rPr>
                        <a:t>4</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2</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דינה</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60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א</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4</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דינה</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a:effectLst/>
                          <a:cs typeface="+mn-cs"/>
                        </a:rPr>
                        <a:t>45</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ג</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5"/>
                  </a:ext>
                </a:extLst>
              </a:tr>
              <a:tr h="283724">
                <a:tc>
                  <a:txBody>
                    <a:bodyPr/>
                    <a:lstStyle/>
                    <a:p>
                      <a:pPr algn="ctr" fontAlgn="b"/>
                      <a:r>
                        <a:rPr lang="en-US" sz="1400" b="1" u="none" strike="noStrike" dirty="0">
                          <a:effectLst/>
                          <a:cs typeface="+mn-cs"/>
                        </a:rPr>
                        <a:t>5</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8</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דוד</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30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ב</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30</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דינה</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a:effectLst/>
                          <a:cs typeface="+mn-cs"/>
                        </a:rPr>
                        <a:t>40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ב</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6"/>
                  </a:ext>
                </a:extLst>
              </a:tr>
              <a:tr h="283724">
                <a:tc>
                  <a:txBody>
                    <a:bodyPr/>
                    <a:lstStyle/>
                    <a:p>
                      <a:pPr algn="ctr" fontAlgn="b"/>
                      <a:r>
                        <a:rPr lang="en-US" sz="1400" b="1" u="none" strike="noStrike">
                          <a:effectLst/>
                          <a:cs typeface="+mn-cs"/>
                        </a:rPr>
                        <a:t>6</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18</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דינה</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40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ב</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14</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מירית</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dirty="0">
                          <a:effectLst/>
                          <a:cs typeface="+mn-cs"/>
                        </a:rPr>
                        <a:t>30</a:t>
                      </a:r>
                      <a:endParaRPr lang="en-US" sz="1400" b="0"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א</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7"/>
                  </a:ext>
                </a:extLst>
              </a:tr>
              <a:tr h="283724">
                <a:tc>
                  <a:txBody>
                    <a:bodyPr/>
                    <a:lstStyle/>
                    <a:p>
                      <a:pPr algn="ctr" fontAlgn="b"/>
                      <a:r>
                        <a:rPr lang="en-US" sz="1400" b="1" u="none" strike="noStrike">
                          <a:effectLst/>
                          <a:cs typeface="+mn-cs"/>
                        </a:rPr>
                        <a:t>7</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dirty="0">
                          <a:effectLst/>
                          <a:cs typeface="+mn-cs"/>
                        </a:rPr>
                        <a:t>24</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רני</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50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א</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12</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רני</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dirty="0">
                          <a:effectLst/>
                          <a:cs typeface="+mn-cs"/>
                        </a:rPr>
                        <a:t>30</a:t>
                      </a:r>
                      <a:endParaRPr lang="en-US" sz="1400" b="0"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ג</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8"/>
                  </a:ext>
                </a:extLst>
              </a:tr>
              <a:tr h="283724">
                <a:tc>
                  <a:txBody>
                    <a:bodyPr/>
                    <a:lstStyle/>
                    <a:p>
                      <a:pPr algn="ctr" fontAlgn="b"/>
                      <a:r>
                        <a:rPr lang="en-US" sz="1400" b="1" u="none" strike="noStrike">
                          <a:effectLst/>
                          <a:cs typeface="+mn-cs"/>
                        </a:rPr>
                        <a:t>8</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28</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דוד</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dirty="0">
                          <a:effectLst/>
                          <a:cs typeface="+mn-cs"/>
                        </a:rPr>
                        <a:t>40</a:t>
                      </a:r>
                      <a:endParaRPr lang="en-US" sz="1400" b="0"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ה</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26</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מירית</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dirty="0">
                          <a:effectLst/>
                          <a:cs typeface="+mn-cs"/>
                        </a:rPr>
                        <a:t>45</a:t>
                      </a:r>
                      <a:endParaRPr lang="en-US" sz="1400" b="0"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ב</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9"/>
                  </a:ext>
                </a:extLst>
              </a:tr>
              <a:tr h="283724">
                <a:tc>
                  <a:txBody>
                    <a:bodyPr/>
                    <a:lstStyle/>
                    <a:p>
                      <a:pPr algn="ctr" fontAlgn="b"/>
                      <a:r>
                        <a:rPr lang="en-US" sz="1400" b="1" u="none" strike="noStrike">
                          <a:effectLst/>
                          <a:cs typeface="+mn-cs"/>
                        </a:rPr>
                        <a:t>9</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fontAlgn="b"/>
                      <a:r>
                        <a:rPr lang="en-US" sz="1400" b="1" u="none" strike="noStrike" dirty="0">
                          <a:solidFill>
                            <a:schemeClr val="tx1"/>
                          </a:solidFill>
                          <a:effectLst/>
                          <a:cs typeface="+mn-cs"/>
                        </a:rPr>
                        <a:t>19 </a:t>
                      </a:r>
                      <a:endParaRPr lang="en-US" sz="1400" b="1" i="0" u="none" strike="noStrike" dirty="0">
                        <a:solidFill>
                          <a:schemeClr val="tx1"/>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0" u="none" strike="noStrike" dirty="0">
                          <a:solidFill>
                            <a:schemeClr val="tx1"/>
                          </a:solidFill>
                          <a:effectLst/>
                          <a:cs typeface="+mn-cs"/>
                        </a:rPr>
                        <a:t> </a:t>
                      </a:r>
                      <a:r>
                        <a:rPr lang="he-IL" sz="1400" b="0" u="none" strike="noStrike" dirty="0">
                          <a:solidFill>
                            <a:schemeClr val="tx1"/>
                          </a:solidFill>
                          <a:effectLst/>
                          <a:cs typeface="+mn-cs"/>
                        </a:rPr>
                        <a:t>מירית</a:t>
                      </a:r>
                      <a:endParaRPr lang="en-US" sz="1400" b="0" i="0" u="none" strike="noStrike" dirty="0">
                        <a:solidFill>
                          <a:schemeClr val="tx1"/>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0" u="none" strike="noStrike" dirty="0">
                          <a:solidFill>
                            <a:schemeClr val="tx1"/>
                          </a:solidFill>
                          <a:effectLst/>
                          <a:cs typeface="+mn-cs"/>
                        </a:rPr>
                        <a:t>35 </a:t>
                      </a:r>
                      <a:endParaRPr lang="en-US" sz="1400" b="0" i="0" u="none" strike="noStrike" dirty="0">
                        <a:solidFill>
                          <a:schemeClr val="tx1"/>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he-IL" sz="1400" b="0" u="none" strike="noStrike" dirty="0">
                          <a:solidFill>
                            <a:schemeClr val="tx1"/>
                          </a:solidFill>
                          <a:effectLst/>
                          <a:cs typeface="+mn-cs"/>
                        </a:rPr>
                        <a:t>ג</a:t>
                      </a:r>
                      <a:endParaRPr lang="en-US" sz="1400" b="0" i="0" u="none" strike="noStrike" dirty="0">
                        <a:solidFill>
                          <a:schemeClr val="tx1"/>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dirty="0">
                          <a:solidFill>
                            <a:schemeClr val="tx1"/>
                          </a:solidFill>
                          <a:effectLst/>
                          <a:cs typeface="+mn-cs"/>
                        </a:rPr>
                        <a:t> 3</a:t>
                      </a:r>
                      <a:endParaRPr lang="en-US" sz="1400" b="1" i="0" u="none" strike="noStrike" dirty="0">
                        <a:solidFill>
                          <a:schemeClr val="tx1"/>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0" u="none" strike="noStrike" dirty="0">
                          <a:solidFill>
                            <a:schemeClr val="tx1"/>
                          </a:solidFill>
                          <a:effectLst/>
                          <a:cs typeface="+mn-cs"/>
                        </a:rPr>
                        <a:t> </a:t>
                      </a:r>
                      <a:r>
                        <a:rPr lang="he-IL" sz="1400" b="0" u="none" strike="noStrike" dirty="0">
                          <a:solidFill>
                            <a:schemeClr val="tx1"/>
                          </a:solidFill>
                          <a:effectLst/>
                          <a:cs typeface="+mn-cs"/>
                        </a:rPr>
                        <a:t>מירית</a:t>
                      </a:r>
                      <a:endParaRPr lang="en-US" sz="1400" b="0" i="0" u="none" strike="noStrike" dirty="0">
                        <a:solidFill>
                          <a:schemeClr val="tx1"/>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0" u="none" strike="noStrike" dirty="0">
                          <a:solidFill>
                            <a:schemeClr val="tx1"/>
                          </a:solidFill>
                          <a:effectLst/>
                          <a:cs typeface="+mn-cs"/>
                        </a:rPr>
                        <a:t>40 </a:t>
                      </a:r>
                      <a:endParaRPr lang="en-US" sz="1400" b="0" i="0" u="none" strike="noStrike" dirty="0">
                        <a:solidFill>
                          <a:schemeClr val="tx1"/>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0" u="none" strike="noStrike" dirty="0">
                          <a:solidFill>
                            <a:schemeClr val="tx1"/>
                          </a:solidFill>
                          <a:effectLst/>
                          <a:cs typeface="+mn-cs"/>
                        </a:rPr>
                        <a:t> </a:t>
                      </a:r>
                      <a:r>
                        <a:rPr lang="he-IL" sz="1400" b="0" u="none" strike="noStrike" dirty="0">
                          <a:solidFill>
                            <a:schemeClr val="tx1"/>
                          </a:solidFill>
                          <a:effectLst/>
                          <a:cs typeface="+mn-cs"/>
                        </a:rPr>
                        <a:t>ב</a:t>
                      </a:r>
                      <a:endParaRPr lang="en-US" sz="1400" b="0" i="0" u="none" strike="noStrike" dirty="0">
                        <a:solidFill>
                          <a:schemeClr val="tx1"/>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10"/>
                  </a:ext>
                </a:extLst>
              </a:tr>
              <a:tr h="289634">
                <a:tc>
                  <a:txBody>
                    <a:bodyPr/>
                    <a:lstStyle/>
                    <a:p>
                      <a:pPr algn="ctr" fontAlgn="b"/>
                      <a:r>
                        <a:rPr lang="en-US" sz="1400" b="1" u="none" strike="noStrike" dirty="0">
                          <a:effectLst/>
                          <a:cs typeface="+mn-cs"/>
                        </a:rPr>
                        <a:t>10</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tc>
                <a:tc>
                  <a:txBody>
                    <a:bodyPr/>
                    <a:lstStyle/>
                    <a:p>
                      <a:pPr algn="ctr" fontAlgn="b"/>
                      <a:r>
                        <a:rPr lang="en-US" sz="1400" b="1" u="none" strike="noStrike" dirty="0">
                          <a:solidFill>
                            <a:schemeClr val="tx1"/>
                          </a:solidFill>
                          <a:effectLst/>
                          <a:cs typeface="+mn-cs"/>
                        </a:rPr>
                        <a:t> 5</a:t>
                      </a:r>
                      <a:endParaRPr lang="en-US" sz="1400" b="1" i="0" u="none" strike="noStrike" dirty="0">
                        <a:solidFill>
                          <a:schemeClr val="tx1"/>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0" u="none" strike="noStrike" dirty="0">
                          <a:solidFill>
                            <a:schemeClr val="tx1"/>
                          </a:solidFill>
                          <a:effectLst/>
                          <a:cs typeface="+mn-cs"/>
                        </a:rPr>
                        <a:t> </a:t>
                      </a:r>
                      <a:r>
                        <a:rPr lang="he-IL" sz="1400" b="0" u="none" strike="noStrike" dirty="0">
                          <a:solidFill>
                            <a:schemeClr val="tx1"/>
                          </a:solidFill>
                          <a:effectLst/>
                          <a:cs typeface="+mn-cs"/>
                        </a:rPr>
                        <a:t>רני</a:t>
                      </a:r>
                      <a:endParaRPr lang="en-US" sz="1400" b="0" i="0" u="none" strike="noStrike" dirty="0">
                        <a:solidFill>
                          <a:schemeClr val="tx1"/>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0" u="none" strike="noStrike" dirty="0">
                          <a:solidFill>
                            <a:schemeClr val="tx1"/>
                          </a:solidFill>
                          <a:effectLst/>
                          <a:cs typeface="+mn-cs"/>
                        </a:rPr>
                        <a:t> 60</a:t>
                      </a:r>
                      <a:endParaRPr lang="en-US" sz="1400" b="0" i="0" u="none" strike="noStrike" dirty="0">
                        <a:solidFill>
                          <a:schemeClr val="tx1"/>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he-IL" sz="1400" b="0" u="none" strike="noStrike" dirty="0">
                          <a:solidFill>
                            <a:schemeClr val="tx1"/>
                          </a:solidFill>
                          <a:effectLst/>
                          <a:cs typeface="+mn-cs"/>
                        </a:rPr>
                        <a:t>ג</a:t>
                      </a:r>
                      <a:r>
                        <a:rPr lang="en-US" sz="1400" b="0" u="none" strike="noStrike" dirty="0">
                          <a:solidFill>
                            <a:schemeClr val="tx1"/>
                          </a:solidFill>
                          <a:effectLst/>
                          <a:cs typeface="+mn-cs"/>
                        </a:rPr>
                        <a:t> </a:t>
                      </a:r>
                      <a:endParaRPr lang="en-US" sz="1400" b="0" i="0" u="none" strike="noStrike" dirty="0">
                        <a:solidFill>
                          <a:schemeClr val="tx1"/>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dirty="0">
                          <a:solidFill>
                            <a:schemeClr val="tx1"/>
                          </a:solidFill>
                          <a:effectLst/>
                          <a:cs typeface="+mn-cs"/>
                        </a:rPr>
                        <a:t> </a:t>
                      </a:r>
                      <a:endParaRPr lang="en-US" sz="1400" b="1" i="0" u="none" strike="noStrike" dirty="0">
                        <a:solidFill>
                          <a:schemeClr val="tx1"/>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1" u="none" strike="noStrike" dirty="0">
                          <a:solidFill>
                            <a:schemeClr val="tx1"/>
                          </a:solidFill>
                          <a:effectLst/>
                          <a:cs typeface="+mn-cs"/>
                        </a:rPr>
                        <a:t> </a:t>
                      </a:r>
                      <a:endParaRPr lang="en-US" sz="1400" b="1" i="0" u="none" strike="noStrike" dirty="0">
                        <a:solidFill>
                          <a:schemeClr val="tx1"/>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1" u="none" strike="noStrike" dirty="0">
                          <a:solidFill>
                            <a:schemeClr val="tx1"/>
                          </a:solidFill>
                          <a:effectLst/>
                          <a:cs typeface="+mn-cs"/>
                        </a:rPr>
                        <a:t> </a:t>
                      </a:r>
                      <a:endParaRPr lang="en-US" sz="1400" b="1" i="0" u="none" strike="noStrike" dirty="0">
                        <a:solidFill>
                          <a:schemeClr val="tx1"/>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1" u="none" strike="noStrike" dirty="0">
                          <a:solidFill>
                            <a:schemeClr val="tx1"/>
                          </a:solidFill>
                          <a:effectLst/>
                          <a:cs typeface="+mn-cs"/>
                        </a:rPr>
                        <a:t> </a:t>
                      </a:r>
                      <a:endParaRPr lang="en-US" sz="1400" b="1" i="0" u="none" strike="noStrike" dirty="0">
                        <a:solidFill>
                          <a:schemeClr val="tx1"/>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11"/>
                  </a:ext>
                </a:extLst>
              </a:tr>
            </a:tbl>
          </a:graphicData>
        </a:graphic>
      </p:graphicFrame>
      <p:sp>
        <p:nvSpPr>
          <p:cNvPr id="7" name="TextBox 6"/>
          <p:cNvSpPr txBox="1"/>
          <p:nvPr/>
        </p:nvSpPr>
        <p:spPr>
          <a:xfrm>
            <a:off x="6420168" y="1429288"/>
            <a:ext cx="2642070" cy="369332"/>
          </a:xfrm>
          <a:prstGeom prst="rect">
            <a:avLst/>
          </a:prstGeom>
          <a:noFill/>
        </p:spPr>
        <p:txBody>
          <a:bodyPr wrap="none" rtlCol="0">
            <a:spAutoFit/>
          </a:bodyPr>
          <a:lstStyle/>
          <a:p>
            <a:pPr algn="r" rtl="1"/>
            <a:r>
              <a:rPr lang="he-IL" dirty="0"/>
              <a:t>קובץ הנתונים (קובץ ערימה)</a:t>
            </a:r>
            <a:endParaRPr lang="en-US" dirty="0"/>
          </a:p>
        </p:txBody>
      </p:sp>
      <p:cxnSp>
        <p:nvCxnSpPr>
          <p:cNvPr id="4" name="Straight Connector 3"/>
          <p:cNvCxnSpPr/>
          <p:nvPr/>
        </p:nvCxnSpPr>
        <p:spPr>
          <a:xfrm flipV="1">
            <a:off x="4791205" y="3219189"/>
            <a:ext cx="3300609" cy="1252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9573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03781" y="1180936"/>
            <a:ext cx="1771960" cy="369332"/>
          </a:xfrm>
          <a:prstGeom prst="rect">
            <a:avLst/>
          </a:prstGeom>
          <a:noFill/>
        </p:spPr>
        <p:txBody>
          <a:bodyPr wrap="none" rtlCol="0">
            <a:spAutoFit/>
          </a:bodyPr>
          <a:lstStyle/>
          <a:p>
            <a:pPr algn="r" rtl="1"/>
            <a:r>
              <a:rPr lang="he-IL" dirty="0"/>
              <a:t>האינדקס (</a:t>
            </a:r>
            <a:r>
              <a:rPr lang="en-US" dirty="0"/>
              <a:t>B Tree</a:t>
            </a:r>
            <a:r>
              <a:rPr lang="he-IL" dirty="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40875817"/>
              </p:ext>
            </p:extLst>
          </p:nvPr>
        </p:nvGraphicFramePr>
        <p:xfrm>
          <a:off x="129970" y="3708985"/>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285457">
                <a:tc>
                  <a:txBody>
                    <a:bodyPr/>
                    <a:lstStyle/>
                    <a:p>
                      <a:r>
                        <a:rPr lang="en-US" sz="1400" dirty="0"/>
                        <a:t>4/1</a:t>
                      </a:r>
                    </a:p>
                  </a:txBody>
                  <a:tcPr/>
                </a:tc>
                <a:tc>
                  <a:txBody>
                    <a:bodyPr/>
                    <a:lstStyle/>
                    <a:p>
                      <a:r>
                        <a:rPr lang="en-US" sz="1400" dirty="0"/>
                        <a:t>9/2</a:t>
                      </a:r>
                    </a:p>
                  </a:txBody>
                  <a:tcPr/>
                </a:tc>
                <a:tc>
                  <a:txBody>
                    <a:bodyPr/>
                    <a:lstStyle/>
                    <a:p>
                      <a:r>
                        <a:rPr lang="en-US" sz="1400" dirty="0"/>
                        <a:t>4/2</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371530762"/>
              </p:ext>
            </p:extLst>
          </p:nvPr>
        </p:nvGraphicFramePr>
        <p:xfrm>
          <a:off x="4906613" y="3708985"/>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dirty="0"/>
                        <a:t>10</a:t>
                      </a:r>
                    </a:p>
                  </a:txBody>
                  <a:tcPr/>
                </a:tc>
                <a:tc>
                  <a:txBody>
                    <a:bodyPr/>
                    <a:lstStyle/>
                    <a:p>
                      <a:r>
                        <a:rPr lang="en-US" dirty="0"/>
                        <a:t>12</a:t>
                      </a:r>
                    </a:p>
                  </a:txBody>
                  <a:tcPr/>
                </a:tc>
                <a:tc>
                  <a:txBody>
                    <a:bodyPr/>
                    <a:lstStyle/>
                    <a:p>
                      <a:r>
                        <a:rPr lang="en-US" dirty="0"/>
                        <a:t>14</a:t>
                      </a:r>
                    </a:p>
                  </a:txBody>
                  <a:tcPr/>
                </a:tc>
                <a:tc>
                  <a:txBody>
                    <a:bodyPr/>
                    <a:lstStyle/>
                    <a:p>
                      <a:r>
                        <a:rPr lang="en-US" dirty="0"/>
                        <a:t>16</a:t>
                      </a:r>
                    </a:p>
                  </a:txBody>
                  <a:tcPr/>
                </a:tc>
                <a:tc>
                  <a:txBody>
                    <a:bodyPr/>
                    <a:lstStyle/>
                    <a:p>
                      <a:endParaRPr lang="en-US" dirty="0"/>
                    </a:p>
                  </a:txBody>
                  <a:tcPr/>
                </a:tc>
                <a:extLst>
                  <a:ext uri="{0D108BD9-81ED-4DB2-BD59-A6C34878D82A}">
                    <a16:rowId xmlns:a16="http://schemas.microsoft.com/office/drawing/2014/main" val="10000"/>
                  </a:ext>
                </a:extLst>
              </a:tr>
              <a:tr h="285457">
                <a:tc>
                  <a:txBody>
                    <a:bodyPr/>
                    <a:lstStyle/>
                    <a:p>
                      <a:r>
                        <a:rPr lang="en-US" sz="1400" dirty="0"/>
                        <a:t>2/1</a:t>
                      </a:r>
                    </a:p>
                  </a:txBody>
                  <a:tcPr/>
                </a:tc>
                <a:tc>
                  <a:txBody>
                    <a:bodyPr/>
                    <a:lstStyle/>
                    <a:p>
                      <a:r>
                        <a:rPr lang="en-US" sz="1400" dirty="0"/>
                        <a:t>7/2</a:t>
                      </a:r>
                    </a:p>
                  </a:txBody>
                  <a:tcPr/>
                </a:tc>
                <a:tc>
                  <a:txBody>
                    <a:bodyPr/>
                    <a:lstStyle/>
                    <a:p>
                      <a:r>
                        <a:rPr lang="en-US" sz="1400" dirty="0"/>
                        <a:t>6/2</a:t>
                      </a:r>
                    </a:p>
                  </a:txBody>
                  <a:tcPr/>
                </a:tc>
                <a:tc>
                  <a:txBody>
                    <a:bodyPr/>
                    <a:lstStyle/>
                    <a:p>
                      <a:r>
                        <a:rPr lang="en-US" sz="1400" dirty="0"/>
                        <a:t>1/2</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08485256"/>
              </p:ext>
            </p:extLst>
          </p:nvPr>
        </p:nvGraphicFramePr>
        <p:xfrm>
          <a:off x="7273073" y="3692236"/>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sz="1800" dirty="0"/>
                        <a:t>18</a:t>
                      </a:r>
                    </a:p>
                  </a:txBody>
                  <a:tcPr/>
                </a:tc>
                <a:tc>
                  <a:txBody>
                    <a:bodyPr/>
                    <a:lstStyle/>
                    <a:p>
                      <a:r>
                        <a:rPr lang="en-US" sz="1800" dirty="0"/>
                        <a:t>19</a:t>
                      </a:r>
                    </a:p>
                  </a:txBody>
                  <a:tcPr/>
                </a:tc>
                <a:tc>
                  <a:txBody>
                    <a:bodyPr/>
                    <a:lstStyle/>
                    <a:p>
                      <a:r>
                        <a:rPr lang="en-US" sz="1800" dirty="0"/>
                        <a:t>20</a:t>
                      </a:r>
                    </a:p>
                  </a:txBody>
                  <a:tcPr/>
                </a:tc>
                <a:tc>
                  <a:txBody>
                    <a:bodyPr/>
                    <a:lstStyle/>
                    <a:p>
                      <a:r>
                        <a:rPr lang="en-US" sz="1800" dirty="0"/>
                        <a:t>22</a:t>
                      </a:r>
                    </a:p>
                  </a:txBody>
                  <a:tcPr/>
                </a:tc>
                <a:tc>
                  <a:txBody>
                    <a:bodyPr/>
                    <a:lstStyle/>
                    <a:p>
                      <a:r>
                        <a:rPr lang="en-US" sz="1800" dirty="0"/>
                        <a:t>24</a:t>
                      </a:r>
                    </a:p>
                  </a:txBody>
                  <a:tcPr/>
                </a:tc>
                <a:extLst>
                  <a:ext uri="{0D108BD9-81ED-4DB2-BD59-A6C34878D82A}">
                    <a16:rowId xmlns:a16="http://schemas.microsoft.com/office/drawing/2014/main" val="10000"/>
                  </a:ext>
                </a:extLst>
              </a:tr>
              <a:tr h="285457">
                <a:tc>
                  <a:txBody>
                    <a:bodyPr/>
                    <a:lstStyle/>
                    <a:p>
                      <a:r>
                        <a:rPr lang="en-US" sz="1400" dirty="0"/>
                        <a:t>6/1</a:t>
                      </a:r>
                    </a:p>
                  </a:txBody>
                  <a:tcPr/>
                </a:tc>
                <a:tc>
                  <a:txBody>
                    <a:bodyPr/>
                    <a:lstStyle/>
                    <a:p>
                      <a:r>
                        <a:rPr lang="en-US" sz="1400" dirty="0"/>
                        <a:t>9/1</a:t>
                      </a:r>
                    </a:p>
                  </a:txBody>
                  <a:tcPr/>
                </a:tc>
                <a:tc>
                  <a:txBody>
                    <a:bodyPr/>
                    <a:lstStyle/>
                    <a:p>
                      <a:r>
                        <a:rPr lang="en-US" sz="1400" dirty="0"/>
                        <a:t>2/2</a:t>
                      </a:r>
                    </a:p>
                  </a:txBody>
                  <a:tcPr/>
                </a:tc>
                <a:tc>
                  <a:txBody>
                    <a:bodyPr/>
                    <a:lstStyle/>
                    <a:p>
                      <a:r>
                        <a:rPr lang="en-US" sz="1400" dirty="0"/>
                        <a:t>1/1</a:t>
                      </a:r>
                    </a:p>
                  </a:txBody>
                  <a:tcPr/>
                </a:tc>
                <a:tc>
                  <a:txBody>
                    <a:bodyPr/>
                    <a:lstStyle/>
                    <a:p>
                      <a:r>
                        <a:rPr lang="en-US" sz="1400" dirty="0"/>
                        <a:t>7/1</a:t>
                      </a:r>
                    </a:p>
                  </a:txBody>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807239723"/>
              </p:ext>
            </p:extLst>
          </p:nvPr>
        </p:nvGraphicFramePr>
        <p:xfrm>
          <a:off x="9654646" y="3708985"/>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dirty="0"/>
                        <a:t>26</a:t>
                      </a:r>
                    </a:p>
                  </a:txBody>
                  <a:tcPr/>
                </a:tc>
                <a:tc>
                  <a:txBody>
                    <a:bodyPr/>
                    <a:lstStyle/>
                    <a:p>
                      <a:r>
                        <a:rPr lang="en-US" dirty="0"/>
                        <a:t>28</a:t>
                      </a:r>
                    </a:p>
                  </a:txBody>
                  <a:tcPr/>
                </a:tc>
                <a:tc>
                  <a:txBody>
                    <a:bodyPr/>
                    <a:lstStyle/>
                    <a:p>
                      <a:r>
                        <a:rPr lang="en-US" dirty="0"/>
                        <a:t>30</a:t>
                      </a:r>
                    </a:p>
                  </a:txBody>
                  <a:tcPr/>
                </a:tc>
                <a:tc>
                  <a:txBody>
                    <a:bodyPr/>
                    <a:lstStyle/>
                    <a:p>
                      <a:r>
                        <a:rPr lang="en-US" dirty="0"/>
                        <a:t>32</a:t>
                      </a:r>
                    </a:p>
                  </a:txBody>
                  <a:tcPr/>
                </a:tc>
                <a:tc>
                  <a:txBody>
                    <a:bodyPr/>
                    <a:lstStyle/>
                    <a:p>
                      <a:endParaRPr lang="en-US"/>
                    </a:p>
                  </a:txBody>
                  <a:tcPr/>
                </a:tc>
                <a:extLst>
                  <a:ext uri="{0D108BD9-81ED-4DB2-BD59-A6C34878D82A}">
                    <a16:rowId xmlns:a16="http://schemas.microsoft.com/office/drawing/2014/main" val="10000"/>
                  </a:ext>
                </a:extLst>
              </a:tr>
              <a:tr h="285457">
                <a:tc>
                  <a:txBody>
                    <a:bodyPr/>
                    <a:lstStyle/>
                    <a:p>
                      <a:r>
                        <a:rPr lang="en-US" sz="1400" dirty="0"/>
                        <a:t>8/2</a:t>
                      </a:r>
                    </a:p>
                  </a:txBody>
                  <a:tcPr/>
                </a:tc>
                <a:tc>
                  <a:txBody>
                    <a:bodyPr/>
                    <a:lstStyle/>
                    <a:p>
                      <a:r>
                        <a:rPr lang="en-US" sz="1400" dirty="0"/>
                        <a:t>8/1</a:t>
                      </a:r>
                    </a:p>
                  </a:txBody>
                  <a:tcPr/>
                </a:tc>
                <a:tc>
                  <a:txBody>
                    <a:bodyPr/>
                    <a:lstStyle/>
                    <a:p>
                      <a:r>
                        <a:rPr lang="en-US" sz="1400" dirty="0"/>
                        <a:t>5/2</a:t>
                      </a:r>
                    </a:p>
                  </a:txBody>
                  <a:tcPr/>
                </a:tc>
                <a:tc>
                  <a:txBody>
                    <a:bodyPr/>
                    <a:lstStyle/>
                    <a:p>
                      <a:r>
                        <a:rPr lang="en-US" sz="1400" dirty="0"/>
                        <a:t>3/1</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75875661"/>
              </p:ext>
            </p:extLst>
          </p:nvPr>
        </p:nvGraphicFramePr>
        <p:xfrm>
          <a:off x="5189266" y="1924737"/>
          <a:ext cx="2190480" cy="365760"/>
        </p:xfrm>
        <a:graphic>
          <a:graphicData uri="http://schemas.openxmlformats.org/drawingml/2006/table">
            <a:tbl>
              <a:tblPr firstRow="1" bandRow="1">
                <a:tableStyleId>{5C22544A-7EE6-4342-B048-85BDC9FD1C3A}</a:tableStyleId>
              </a:tblPr>
              <a:tblGrid>
                <a:gridCol w="438096">
                  <a:extLst>
                    <a:ext uri="{9D8B030D-6E8A-4147-A177-3AD203B41FA5}">
                      <a16:colId xmlns:a16="http://schemas.microsoft.com/office/drawing/2014/main" val="20000"/>
                    </a:ext>
                  </a:extLst>
                </a:gridCol>
                <a:gridCol w="438096">
                  <a:extLst>
                    <a:ext uri="{9D8B030D-6E8A-4147-A177-3AD203B41FA5}">
                      <a16:colId xmlns:a16="http://schemas.microsoft.com/office/drawing/2014/main" val="20001"/>
                    </a:ext>
                  </a:extLst>
                </a:gridCol>
                <a:gridCol w="438096">
                  <a:extLst>
                    <a:ext uri="{9D8B030D-6E8A-4147-A177-3AD203B41FA5}">
                      <a16:colId xmlns:a16="http://schemas.microsoft.com/office/drawing/2014/main" val="20002"/>
                    </a:ext>
                  </a:extLst>
                </a:gridCol>
                <a:gridCol w="438096">
                  <a:extLst>
                    <a:ext uri="{9D8B030D-6E8A-4147-A177-3AD203B41FA5}">
                      <a16:colId xmlns:a16="http://schemas.microsoft.com/office/drawing/2014/main" val="20003"/>
                    </a:ext>
                  </a:extLst>
                </a:gridCol>
                <a:gridCol w="438096">
                  <a:extLst>
                    <a:ext uri="{9D8B030D-6E8A-4147-A177-3AD203B41FA5}">
                      <a16:colId xmlns:a16="http://schemas.microsoft.com/office/drawing/2014/main" val="20004"/>
                    </a:ext>
                  </a:extLst>
                </a:gridCol>
              </a:tblGrid>
              <a:tr h="328765">
                <a:tc>
                  <a:txBody>
                    <a:bodyPr/>
                    <a:lstStyle/>
                    <a:p>
                      <a:r>
                        <a:rPr lang="en-US" dirty="0"/>
                        <a:t>4</a:t>
                      </a:r>
                    </a:p>
                  </a:txBody>
                  <a:tcPr/>
                </a:tc>
                <a:tc>
                  <a:txBody>
                    <a:bodyPr/>
                    <a:lstStyle/>
                    <a:p>
                      <a:r>
                        <a:rPr lang="en-US" dirty="0"/>
                        <a:t>8</a:t>
                      </a:r>
                    </a:p>
                  </a:txBody>
                  <a:tcPr/>
                </a:tc>
                <a:tc>
                  <a:txBody>
                    <a:bodyPr/>
                    <a:lstStyle/>
                    <a:p>
                      <a:r>
                        <a:rPr lang="en-US" dirty="0"/>
                        <a:t>16</a:t>
                      </a:r>
                    </a:p>
                  </a:txBody>
                  <a:tcPr/>
                </a:tc>
                <a:tc>
                  <a:txBody>
                    <a:bodyPr/>
                    <a:lstStyle/>
                    <a:p>
                      <a:r>
                        <a:rPr lang="en-US" dirty="0"/>
                        <a:t>24</a:t>
                      </a:r>
                    </a:p>
                  </a:txBody>
                  <a:tcPr/>
                </a:tc>
                <a:tc>
                  <a:txBody>
                    <a:bodyPr/>
                    <a:lstStyle/>
                    <a:p>
                      <a:r>
                        <a:rPr lang="en-US" dirty="0"/>
                        <a:t>32</a:t>
                      </a:r>
                    </a:p>
                  </a:txBody>
                  <a:tcPr/>
                </a:tc>
                <a:extLst>
                  <a:ext uri="{0D108BD9-81ED-4DB2-BD59-A6C34878D82A}">
                    <a16:rowId xmlns:a16="http://schemas.microsoft.com/office/drawing/2014/main" val="10000"/>
                  </a:ext>
                </a:extLst>
              </a:tr>
            </a:tbl>
          </a:graphicData>
        </a:graphic>
      </p:graphicFrame>
      <p:cxnSp>
        <p:nvCxnSpPr>
          <p:cNvPr id="8" name="Straight Arrow Connector 7"/>
          <p:cNvCxnSpPr/>
          <p:nvPr/>
        </p:nvCxnSpPr>
        <p:spPr>
          <a:xfrm flipH="1">
            <a:off x="2780778" y="2241276"/>
            <a:ext cx="3049744" cy="14423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189266" y="2285117"/>
            <a:ext cx="1097460" cy="14238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754429" y="2315891"/>
            <a:ext cx="625317" cy="142352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148882" y="2285117"/>
            <a:ext cx="2782694" cy="14238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sp>
        <p:nvSpPr>
          <p:cNvPr id="15" name="TextBox 14"/>
          <p:cNvSpPr txBox="1"/>
          <p:nvPr/>
        </p:nvSpPr>
        <p:spPr>
          <a:xfrm>
            <a:off x="10075571" y="1180936"/>
            <a:ext cx="1116011" cy="369332"/>
          </a:xfrm>
          <a:prstGeom prst="rect">
            <a:avLst/>
          </a:prstGeom>
          <a:noFill/>
        </p:spPr>
        <p:txBody>
          <a:bodyPr wrap="none" rtlCol="0">
            <a:spAutoFit/>
          </a:bodyPr>
          <a:lstStyle/>
          <a:p>
            <a:pPr algn="r" rtl="1"/>
            <a:r>
              <a:rPr lang="he-IL" u="sng" dirty="0">
                <a:solidFill>
                  <a:srgbClr val="FF0000"/>
                </a:solidFill>
              </a:rPr>
              <a:t>מחיקת 32</a:t>
            </a:r>
            <a:endParaRPr lang="en-US" u="sng" dirty="0">
              <a:solidFill>
                <a:srgbClr val="FF0000"/>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90836054"/>
              </p:ext>
            </p:extLst>
          </p:nvPr>
        </p:nvGraphicFramePr>
        <p:xfrm>
          <a:off x="2531426" y="3708985"/>
          <a:ext cx="2198545" cy="670560"/>
        </p:xfrm>
        <a:graphic>
          <a:graphicData uri="http://schemas.openxmlformats.org/drawingml/2006/table">
            <a:tbl>
              <a:tblPr firstRow="1" bandRow="1">
                <a:tableStyleId>{5C22544A-7EE6-4342-B048-85BDC9FD1C3A}</a:tableStyleId>
              </a:tblPr>
              <a:tblGrid>
                <a:gridCol w="543714">
                  <a:extLst>
                    <a:ext uri="{9D8B030D-6E8A-4147-A177-3AD203B41FA5}">
                      <a16:colId xmlns:a16="http://schemas.microsoft.com/office/drawing/2014/main" val="20000"/>
                    </a:ext>
                  </a:extLst>
                </a:gridCol>
                <a:gridCol w="507304">
                  <a:extLst>
                    <a:ext uri="{9D8B030D-6E8A-4147-A177-3AD203B41FA5}">
                      <a16:colId xmlns:a16="http://schemas.microsoft.com/office/drawing/2014/main" val="20001"/>
                    </a:ext>
                  </a:extLst>
                </a:gridCol>
                <a:gridCol w="475989">
                  <a:extLst>
                    <a:ext uri="{9D8B030D-6E8A-4147-A177-3AD203B41FA5}">
                      <a16:colId xmlns:a16="http://schemas.microsoft.com/office/drawing/2014/main" val="20002"/>
                    </a:ext>
                  </a:extLst>
                </a:gridCol>
                <a:gridCol w="350729">
                  <a:extLst>
                    <a:ext uri="{9D8B030D-6E8A-4147-A177-3AD203B41FA5}">
                      <a16:colId xmlns:a16="http://schemas.microsoft.com/office/drawing/2014/main" val="20003"/>
                    </a:ext>
                  </a:extLst>
                </a:gridCol>
                <a:gridCol w="320809">
                  <a:extLst>
                    <a:ext uri="{9D8B030D-6E8A-4147-A177-3AD203B41FA5}">
                      <a16:colId xmlns:a16="http://schemas.microsoft.com/office/drawing/2014/main" val="20004"/>
                    </a:ext>
                  </a:extLst>
                </a:gridCol>
              </a:tblGrid>
              <a:tr h="285457">
                <a:tc>
                  <a:txBody>
                    <a:bodyPr/>
                    <a:lstStyle/>
                    <a:p>
                      <a:r>
                        <a:rPr lang="en-US" dirty="0"/>
                        <a:t>5</a:t>
                      </a:r>
                    </a:p>
                  </a:txBody>
                  <a:tcPr/>
                </a:tc>
                <a:tc>
                  <a:txBody>
                    <a:bodyPr/>
                    <a:lstStyle/>
                    <a:p>
                      <a:r>
                        <a:rPr lang="en-US" dirty="0"/>
                        <a:t>6</a:t>
                      </a:r>
                    </a:p>
                  </a:txBody>
                  <a:tcPr/>
                </a:tc>
                <a:tc>
                  <a:txBody>
                    <a:bodyPr/>
                    <a:lstStyle/>
                    <a:p>
                      <a:r>
                        <a:rPr lang="en-US" dirty="0"/>
                        <a:t>8</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285457">
                <a:tc>
                  <a:txBody>
                    <a:bodyPr/>
                    <a:lstStyle/>
                    <a:p>
                      <a:r>
                        <a:rPr lang="en-US" sz="1400" dirty="0"/>
                        <a:t>10/1</a:t>
                      </a:r>
                    </a:p>
                  </a:txBody>
                  <a:tcPr/>
                </a:tc>
                <a:tc>
                  <a:txBody>
                    <a:bodyPr/>
                    <a:lstStyle/>
                    <a:p>
                      <a:r>
                        <a:rPr lang="en-US" sz="1400" dirty="0"/>
                        <a:t>3/2</a:t>
                      </a:r>
                    </a:p>
                  </a:txBody>
                  <a:tcPr/>
                </a:tc>
                <a:tc>
                  <a:txBody>
                    <a:bodyPr/>
                    <a:lstStyle/>
                    <a:p>
                      <a:r>
                        <a:rPr lang="en-US" sz="1400" dirty="0"/>
                        <a:t>5/1</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cxnSp>
        <p:nvCxnSpPr>
          <p:cNvPr id="21" name="Straight Arrow Connector 20"/>
          <p:cNvCxnSpPr/>
          <p:nvPr/>
        </p:nvCxnSpPr>
        <p:spPr>
          <a:xfrm flipH="1">
            <a:off x="428893" y="2285117"/>
            <a:ext cx="4837565" cy="139847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399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03781" y="1180936"/>
            <a:ext cx="1771960" cy="369332"/>
          </a:xfrm>
          <a:prstGeom prst="rect">
            <a:avLst/>
          </a:prstGeom>
          <a:noFill/>
        </p:spPr>
        <p:txBody>
          <a:bodyPr wrap="none" rtlCol="0">
            <a:spAutoFit/>
          </a:bodyPr>
          <a:lstStyle/>
          <a:p>
            <a:pPr algn="r" rtl="1"/>
            <a:r>
              <a:rPr lang="he-IL" dirty="0"/>
              <a:t>האינדקס (</a:t>
            </a:r>
            <a:r>
              <a:rPr lang="en-US" dirty="0"/>
              <a:t>B Tree</a:t>
            </a:r>
            <a:r>
              <a:rPr lang="he-IL" dirty="0"/>
              <a:t>)</a:t>
            </a:r>
            <a:endParaRPr lang="en-US" dirty="0"/>
          </a:p>
        </p:txBody>
      </p:sp>
      <p:graphicFrame>
        <p:nvGraphicFramePr>
          <p:cNvPr id="4" name="Table 3"/>
          <p:cNvGraphicFramePr>
            <a:graphicFrameLocks noGrp="1"/>
          </p:cNvGraphicFramePr>
          <p:nvPr/>
        </p:nvGraphicFramePr>
        <p:xfrm>
          <a:off x="129970" y="3708985"/>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285457">
                <a:tc>
                  <a:txBody>
                    <a:bodyPr/>
                    <a:lstStyle/>
                    <a:p>
                      <a:r>
                        <a:rPr lang="en-US" sz="1400" dirty="0"/>
                        <a:t>4/1</a:t>
                      </a:r>
                    </a:p>
                  </a:txBody>
                  <a:tcPr/>
                </a:tc>
                <a:tc>
                  <a:txBody>
                    <a:bodyPr/>
                    <a:lstStyle/>
                    <a:p>
                      <a:r>
                        <a:rPr lang="en-US" sz="1400" dirty="0"/>
                        <a:t>9/2</a:t>
                      </a:r>
                    </a:p>
                  </a:txBody>
                  <a:tcPr/>
                </a:tc>
                <a:tc>
                  <a:txBody>
                    <a:bodyPr/>
                    <a:lstStyle/>
                    <a:p>
                      <a:r>
                        <a:rPr lang="en-US" sz="1400" dirty="0"/>
                        <a:t>4/2</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4906613" y="3708985"/>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dirty="0"/>
                        <a:t>10</a:t>
                      </a:r>
                    </a:p>
                  </a:txBody>
                  <a:tcPr/>
                </a:tc>
                <a:tc>
                  <a:txBody>
                    <a:bodyPr/>
                    <a:lstStyle/>
                    <a:p>
                      <a:r>
                        <a:rPr lang="en-US" dirty="0"/>
                        <a:t>12</a:t>
                      </a:r>
                    </a:p>
                  </a:txBody>
                  <a:tcPr/>
                </a:tc>
                <a:tc>
                  <a:txBody>
                    <a:bodyPr/>
                    <a:lstStyle/>
                    <a:p>
                      <a:r>
                        <a:rPr lang="en-US" dirty="0"/>
                        <a:t>14</a:t>
                      </a:r>
                    </a:p>
                  </a:txBody>
                  <a:tcPr/>
                </a:tc>
                <a:tc>
                  <a:txBody>
                    <a:bodyPr/>
                    <a:lstStyle/>
                    <a:p>
                      <a:r>
                        <a:rPr lang="en-US" dirty="0"/>
                        <a:t>16</a:t>
                      </a:r>
                    </a:p>
                  </a:txBody>
                  <a:tcPr/>
                </a:tc>
                <a:tc>
                  <a:txBody>
                    <a:bodyPr/>
                    <a:lstStyle/>
                    <a:p>
                      <a:endParaRPr lang="en-US" dirty="0"/>
                    </a:p>
                  </a:txBody>
                  <a:tcPr/>
                </a:tc>
                <a:extLst>
                  <a:ext uri="{0D108BD9-81ED-4DB2-BD59-A6C34878D82A}">
                    <a16:rowId xmlns:a16="http://schemas.microsoft.com/office/drawing/2014/main" val="10000"/>
                  </a:ext>
                </a:extLst>
              </a:tr>
              <a:tr h="285457">
                <a:tc>
                  <a:txBody>
                    <a:bodyPr/>
                    <a:lstStyle/>
                    <a:p>
                      <a:r>
                        <a:rPr lang="en-US" sz="1400" dirty="0"/>
                        <a:t>2/1</a:t>
                      </a:r>
                    </a:p>
                  </a:txBody>
                  <a:tcPr/>
                </a:tc>
                <a:tc>
                  <a:txBody>
                    <a:bodyPr/>
                    <a:lstStyle/>
                    <a:p>
                      <a:r>
                        <a:rPr lang="en-US" sz="1400" dirty="0"/>
                        <a:t>7/2</a:t>
                      </a:r>
                    </a:p>
                  </a:txBody>
                  <a:tcPr/>
                </a:tc>
                <a:tc>
                  <a:txBody>
                    <a:bodyPr/>
                    <a:lstStyle/>
                    <a:p>
                      <a:r>
                        <a:rPr lang="en-US" sz="1400" dirty="0"/>
                        <a:t>6/2</a:t>
                      </a:r>
                    </a:p>
                  </a:txBody>
                  <a:tcPr/>
                </a:tc>
                <a:tc>
                  <a:txBody>
                    <a:bodyPr/>
                    <a:lstStyle/>
                    <a:p>
                      <a:r>
                        <a:rPr lang="en-US" sz="1400" dirty="0"/>
                        <a:t>1/2</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nvGraphicFramePr>
        <p:xfrm>
          <a:off x="7273073" y="3692236"/>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sz="1800" dirty="0"/>
                        <a:t>18</a:t>
                      </a:r>
                    </a:p>
                  </a:txBody>
                  <a:tcPr/>
                </a:tc>
                <a:tc>
                  <a:txBody>
                    <a:bodyPr/>
                    <a:lstStyle/>
                    <a:p>
                      <a:r>
                        <a:rPr lang="en-US" sz="1800" dirty="0"/>
                        <a:t>19</a:t>
                      </a:r>
                    </a:p>
                  </a:txBody>
                  <a:tcPr/>
                </a:tc>
                <a:tc>
                  <a:txBody>
                    <a:bodyPr/>
                    <a:lstStyle/>
                    <a:p>
                      <a:r>
                        <a:rPr lang="en-US" sz="1800" dirty="0"/>
                        <a:t>20</a:t>
                      </a:r>
                    </a:p>
                  </a:txBody>
                  <a:tcPr/>
                </a:tc>
                <a:tc>
                  <a:txBody>
                    <a:bodyPr/>
                    <a:lstStyle/>
                    <a:p>
                      <a:r>
                        <a:rPr lang="en-US" sz="1800" dirty="0"/>
                        <a:t>22</a:t>
                      </a:r>
                    </a:p>
                  </a:txBody>
                  <a:tcPr/>
                </a:tc>
                <a:tc>
                  <a:txBody>
                    <a:bodyPr/>
                    <a:lstStyle/>
                    <a:p>
                      <a:r>
                        <a:rPr lang="en-US" sz="1800" dirty="0"/>
                        <a:t>24</a:t>
                      </a:r>
                    </a:p>
                  </a:txBody>
                  <a:tcPr/>
                </a:tc>
                <a:extLst>
                  <a:ext uri="{0D108BD9-81ED-4DB2-BD59-A6C34878D82A}">
                    <a16:rowId xmlns:a16="http://schemas.microsoft.com/office/drawing/2014/main" val="10000"/>
                  </a:ext>
                </a:extLst>
              </a:tr>
              <a:tr h="285457">
                <a:tc>
                  <a:txBody>
                    <a:bodyPr/>
                    <a:lstStyle/>
                    <a:p>
                      <a:r>
                        <a:rPr lang="en-US" sz="1400" dirty="0"/>
                        <a:t>6/1</a:t>
                      </a:r>
                    </a:p>
                  </a:txBody>
                  <a:tcPr/>
                </a:tc>
                <a:tc>
                  <a:txBody>
                    <a:bodyPr/>
                    <a:lstStyle/>
                    <a:p>
                      <a:r>
                        <a:rPr lang="en-US" sz="1400" dirty="0"/>
                        <a:t>9/1</a:t>
                      </a:r>
                    </a:p>
                  </a:txBody>
                  <a:tcPr/>
                </a:tc>
                <a:tc>
                  <a:txBody>
                    <a:bodyPr/>
                    <a:lstStyle/>
                    <a:p>
                      <a:r>
                        <a:rPr lang="en-US" sz="1400" dirty="0"/>
                        <a:t>2/2</a:t>
                      </a:r>
                    </a:p>
                  </a:txBody>
                  <a:tcPr/>
                </a:tc>
                <a:tc>
                  <a:txBody>
                    <a:bodyPr/>
                    <a:lstStyle/>
                    <a:p>
                      <a:r>
                        <a:rPr lang="en-US" sz="1400" dirty="0"/>
                        <a:t>1/1</a:t>
                      </a:r>
                    </a:p>
                  </a:txBody>
                  <a:tcPr/>
                </a:tc>
                <a:tc>
                  <a:txBody>
                    <a:bodyPr/>
                    <a:lstStyle/>
                    <a:p>
                      <a:r>
                        <a:rPr lang="en-US" sz="1400" dirty="0"/>
                        <a:t>7/1</a:t>
                      </a:r>
                    </a:p>
                  </a:txBody>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074091617"/>
              </p:ext>
            </p:extLst>
          </p:nvPr>
        </p:nvGraphicFramePr>
        <p:xfrm>
          <a:off x="9654646" y="3708985"/>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dirty="0"/>
                        <a:t>26</a:t>
                      </a:r>
                    </a:p>
                  </a:txBody>
                  <a:tcPr/>
                </a:tc>
                <a:tc>
                  <a:txBody>
                    <a:bodyPr/>
                    <a:lstStyle/>
                    <a:p>
                      <a:r>
                        <a:rPr lang="en-US" dirty="0"/>
                        <a:t>28</a:t>
                      </a:r>
                    </a:p>
                  </a:txBody>
                  <a:tcPr/>
                </a:tc>
                <a:tc>
                  <a:txBody>
                    <a:bodyPr/>
                    <a:lstStyle/>
                    <a:p>
                      <a:r>
                        <a:rPr lang="en-US" dirty="0"/>
                        <a:t>30</a:t>
                      </a:r>
                    </a:p>
                  </a:txBody>
                  <a:tcPr/>
                </a:tc>
                <a:tc>
                  <a:txBody>
                    <a:bodyPr/>
                    <a:lstStyle/>
                    <a:p>
                      <a:r>
                        <a:rPr lang="en-US" strike="sngStrike" dirty="0">
                          <a:solidFill>
                            <a:srgbClr val="FF0000"/>
                          </a:solidFill>
                        </a:rPr>
                        <a:t>32</a:t>
                      </a:r>
                    </a:p>
                  </a:txBody>
                  <a:tcPr/>
                </a:tc>
                <a:tc>
                  <a:txBody>
                    <a:bodyPr/>
                    <a:lstStyle/>
                    <a:p>
                      <a:endParaRPr lang="en-US"/>
                    </a:p>
                  </a:txBody>
                  <a:tcPr/>
                </a:tc>
                <a:extLst>
                  <a:ext uri="{0D108BD9-81ED-4DB2-BD59-A6C34878D82A}">
                    <a16:rowId xmlns:a16="http://schemas.microsoft.com/office/drawing/2014/main" val="10000"/>
                  </a:ext>
                </a:extLst>
              </a:tr>
              <a:tr h="285457">
                <a:tc>
                  <a:txBody>
                    <a:bodyPr/>
                    <a:lstStyle/>
                    <a:p>
                      <a:r>
                        <a:rPr lang="en-US" sz="1400" dirty="0"/>
                        <a:t>8/2</a:t>
                      </a:r>
                    </a:p>
                  </a:txBody>
                  <a:tcPr/>
                </a:tc>
                <a:tc>
                  <a:txBody>
                    <a:bodyPr/>
                    <a:lstStyle/>
                    <a:p>
                      <a:r>
                        <a:rPr lang="en-US" sz="1400" dirty="0"/>
                        <a:t>8/1</a:t>
                      </a:r>
                    </a:p>
                  </a:txBody>
                  <a:tcPr/>
                </a:tc>
                <a:tc>
                  <a:txBody>
                    <a:bodyPr/>
                    <a:lstStyle/>
                    <a:p>
                      <a:r>
                        <a:rPr lang="en-US" sz="1400" dirty="0"/>
                        <a:t>5/2</a:t>
                      </a:r>
                    </a:p>
                  </a:txBody>
                  <a:tcPr/>
                </a:tc>
                <a:tc>
                  <a:txBody>
                    <a:bodyPr/>
                    <a:lstStyle/>
                    <a:p>
                      <a:r>
                        <a:rPr lang="en-US" sz="1400" strike="sngStrike" dirty="0">
                          <a:solidFill>
                            <a:srgbClr val="FF0000"/>
                          </a:solidFill>
                        </a:rPr>
                        <a:t>3/1</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68844691"/>
              </p:ext>
            </p:extLst>
          </p:nvPr>
        </p:nvGraphicFramePr>
        <p:xfrm>
          <a:off x="5189266" y="1924737"/>
          <a:ext cx="2190480" cy="365760"/>
        </p:xfrm>
        <a:graphic>
          <a:graphicData uri="http://schemas.openxmlformats.org/drawingml/2006/table">
            <a:tbl>
              <a:tblPr firstRow="1" bandRow="1">
                <a:tableStyleId>{5C22544A-7EE6-4342-B048-85BDC9FD1C3A}</a:tableStyleId>
              </a:tblPr>
              <a:tblGrid>
                <a:gridCol w="438096">
                  <a:extLst>
                    <a:ext uri="{9D8B030D-6E8A-4147-A177-3AD203B41FA5}">
                      <a16:colId xmlns:a16="http://schemas.microsoft.com/office/drawing/2014/main" val="20000"/>
                    </a:ext>
                  </a:extLst>
                </a:gridCol>
                <a:gridCol w="438096">
                  <a:extLst>
                    <a:ext uri="{9D8B030D-6E8A-4147-A177-3AD203B41FA5}">
                      <a16:colId xmlns:a16="http://schemas.microsoft.com/office/drawing/2014/main" val="20001"/>
                    </a:ext>
                  </a:extLst>
                </a:gridCol>
                <a:gridCol w="438096">
                  <a:extLst>
                    <a:ext uri="{9D8B030D-6E8A-4147-A177-3AD203B41FA5}">
                      <a16:colId xmlns:a16="http://schemas.microsoft.com/office/drawing/2014/main" val="20002"/>
                    </a:ext>
                  </a:extLst>
                </a:gridCol>
                <a:gridCol w="438096">
                  <a:extLst>
                    <a:ext uri="{9D8B030D-6E8A-4147-A177-3AD203B41FA5}">
                      <a16:colId xmlns:a16="http://schemas.microsoft.com/office/drawing/2014/main" val="20003"/>
                    </a:ext>
                  </a:extLst>
                </a:gridCol>
                <a:gridCol w="438096">
                  <a:extLst>
                    <a:ext uri="{9D8B030D-6E8A-4147-A177-3AD203B41FA5}">
                      <a16:colId xmlns:a16="http://schemas.microsoft.com/office/drawing/2014/main" val="20004"/>
                    </a:ext>
                  </a:extLst>
                </a:gridCol>
              </a:tblGrid>
              <a:tr h="328765">
                <a:tc>
                  <a:txBody>
                    <a:bodyPr/>
                    <a:lstStyle/>
                    <a:p>
                      <a:r>
                        <a:rPr lang="en-US" dirty="0"/>
                        <a:t>4</a:t>
                      </a:r>
                    </a:p>
                  </a:txBody>
                  <a:tcPr/>
                </a:tc>
                <a:tc>
                  <a:txBody>
                    <a:bodyPr/>
                    <a:lstStyle/>
                    <a:p>
                      <a:r>
                        <a:rPr lang="en-US" dirty="0"/>
                        <a:t>8</a:t>
                      </a:r>
                    </a:p>
                  </a:txBody>
                  <a:tcPr/>
                </a:tc>
                <a:tc>
                  <a:txBody>
                    <a:bodyPr/>
                    <a:lstStyle/>
                    <a:p>
                      <a:r>
                        <a:rPr lang="en-US" dirty="0"/>
                        <a:t>16</a:t>
                      </a:r>
                    </a:p>
                  </a:txBody>
                  <a:tcPr/>
                </a:tc>
                <a:tc>
                  <a:txBody>
                    <a:bodyPr/>
                    <a:lstStyle/>
                    <a:p>
                      <a:r>
                        <a:rPr lang="en-US" dirty="0"/>
                        <a:t>24</a:t>
                      </a:r>
                    </a:p>
                  </a:txBody>
                  <a:tcPr/>
                </a:tc>
                <a:tc>
                  <a:txBody>
                    <a:bodyPr/>
                    <a:lstStyle/>
                    <a:p>
                      <a:r>
                        <a:rPr lang="he-IL" dirty="0">
                          <a:solidFill>
                            <a:srgbClr val="FF0000"/>
                          </a:solidFill>
                        </a:rPr>
                        <a:t>30</a:t>
                      </a:r>
                      <a:endParaRPr lang="en-US" dirty="0">
                        <a:solidFill>
                          <a:srgbClr val="FF0000"/>
                        </a:solidFill>
                      </a:endParaRPr>
                    </a:p>
                  </a:txBody>
                  <a:tcPr/>
                </a:tc>
                <a:extLst>
                  <a:ext uri="{0D108BD9-81ED-4DB2-BD59-A6C34878D82A}">
                    <a16:rowId xmlns:a16="http://schemas.microsoft.com/office/drawing/2014/main" val="10000"/>
                  </a:ext>
                </a:extLst>
              </a:tr>
            </a:tbl>
          </a:graphicData>
        </a:graphic>
      </p:graphicFrame>
      <p:cxnSp>
        <p:nvCxnSpPr>
          <p:cNvPr id="8" name="Straight Arrow Connector 7"/>
          <p:cNvCxnSpPr/>
          <p:nvPr/>
        </p:nvCxnSpPr>
        <p:spPr>
          <a:xfrm flipH="1">
            <a:off x="2780778" y="2241276"/>
            <a:ext cx="3049744" cy="14423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189266" y="2285117"/>
            <a:ext cx="1097460" cy="14238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754429" y="2315891"/>
            <a:ext cx="625317" cy="142352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148882" y="2285117"/>
            <a:ext cx="2782694" cy="14238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graphicFrame>
        <p:nvGraphicFramePr>
          <p:cNvPr id="14" name="Table 13"/>
          <p:cNvGraphicFramePr>
            <a:graphicFrameLocks noGrp="1"/>
          </p:cNvGraphicFramePr>
          <p:nvPr/>
        </p:nvGraphicFramePr>
        <p:xfrm>
          <a:off x="2531426" y="3708985"/>
          <a:ext cx="2198545" cy="670560"/>
        </p:xfrm>
        <a:graphic>
          <a:graphicData uri="http://schemas.openxmlformats.org/drawingml/2006/table">
            <a:tbl>
              <a:tblPr firstRow="1" bandRow="1">
                <a:tableStyleId>{5C22544A-7EE6-4342-B048-85BDC9FD1C3A}</a:tableStyleId>
              </a:tblPr>
              <a:tblGrid>
                <a:gridCol w="543714">
                  <a:extLst>
                    <a:ext uri="{9D8B030D-6E8A-4147-A177-3AD203B41FA5}">
                      <a16:colId xmlns:a16="http://schemas.microsoft.com/office/drawing/2014/main" val="20000"/>
                    </a:ext>
                  </a:extLst>
                </a:gridCol>
                <a:gridCol w="507304">
                  <a:extLst>
                    <a:ext uri="{9D8B030D-6E8A-4147-A177-3AD203B41FA5}">
                      <a16:colId xmlns:a16="http://schemas.microsoft.com/office/drawing/2014/main" val="20001"/>
                    </a:ext>
                  </a:extLst>
                </a:gridCol>
                <a:gridCol w="475989">
                  <a:extLst>
                    <a:ext uri="{9D8B030D-6E8A-4147-A177-3AD203B41FA5}">
                      <a16:colId xmlns:a16="http://schemas.microsoft.com/office/drawing/2014/main" val="20002"/>
                    </a:ext>
                  </a:extLst>
                </a:gridCol>
                <a:gridCol w="350729">
                  <a:extLst>
                    <a:ext uri="{9D8B030D-6E8A-4147-A177-3AD203B41FA5}">
                      <a16:colId xmlns:a16="http://schemas.microsoft.com/office/drawing/2014/main" val="20003"/>
                    </a:ext>
                  </a:extLst>
                </a:gridCol>
                <a:gridCol w="320809">
                  <a:extLst>
                    <a:ext uri="{9D8B030D-6E8A-4147-A177-3AD203B41FA5}">
                      <a16:colId xmlns:a16="http://schemas.microsoft.com/office/drawing/2014/main" val="20004"/>
                    </a:ext>
                  </a:extLst>
                </a:gridCol>
              </a:tblGrid>
              <a:tr h="285457">
                <a:tc>
                  <a:txBody>
                    <a:bodyPr/>
                    <a:lstStyle/>
                    <a:p>
                      <a:r>
                        <a:rPr lang="en-US" dirty="0"/>
                        <a:t>5</a:t>
                      </a:r>
                    </a:p>
                  </a:txBody>
                  <a:tcPr/>
                </a:tc>
                <a:tc>
                  <a:txBody>
                    <a:bodyPr/>
                    <a:lstStyle/>
                    <a:p>
                      <a:r>
                        <a:rPr lang="en-US" dirty="0"/>
                        <a:t>6</a:t>
                      </a:r>
                    </a:p>
                  </a:txBody>
                  <a:tcPr/>
                </a:tc>
                <a:tc>
                  <a:txBody>
                    <a:bodyPr/>
                    <a:lstStyle/>
                    <a:p>
                      <a:r>
                        <a:rPr lang="en-US" dirty="0"/>
                        <a:t>8</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285457">
                <a:tc>
                  <a:txBody>
                    <a:bodyPr/>
                    <a:lstStyle/>
                    <a:p>
                      <a:r>
                        <a:rPr lang="en-US" sz="1400" dirty="0"/>
                        <a:t>10/1</a:t>
                      </a:r>
                    </a:p>
                  </a:txBody>
                  <a:tcPr/>
                </a:tc>
                <a:tc>
                  <a:txBody>
                    <a:bodyPr/>
                    <a:lstStyle/>
                    <a:p>
                      <a:r>
                        <a:rPr lang="en-US" sz="1400" dirty="0"/>
                        <a:t>3/2</a:t>
                      </a:r>
                    </a:p>
                  </a:txBody>
                  <a:tcPr/>
                </a:tc>
                <a:tc>
                  <a:txBody>
                    <a:bodyPr/>
                    <a:lstStyle/>
                    <a:p>
                      <a:r>
                        <a:rPr lang="en-US" sz="1400" dirty="0"/>
                        <a:t>5/1</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cxnSp>
        <p:nvCxnSpPr>
          <p:cNvPr id="21" name="Straight Arrow Connector 20"/>
          <p:cNvCxnSpPr/>
          <p:nvPr/>
        </p:nvCxnSpPr>
        <p:spPr>
          <a:xfrm flipH="1">
            <a:off x="428893" y="2285117"/>
            <a:ext cx="4837565" cy="139847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79746" y="1370740"/>
            <a:ext cx="1612515" cy="369332"/>
          </a:xfrm>
          <a:prstGeom prst="rect">
            <a:avLst/>
          </a:prstGeom>
          <a:noFill/>
        </p:spPr>
        <p:txBody>
          <a:bodyPr wrap="square" rtlCol="0">
            <a:spAutoFit/>
          </a:bodyPr>
          <a:lstStyle/>
          <a:p>
            <a:pPr algn="r" rtl="1"/>
            <a:r>
              <a:rPr lang="he-IL" dirty="0">
                <a:solidFill>
                  <a:srgbClr val="FF0000"/>
                </a:solidFill>
              </a:rPr>
              <a:t>עדכון האב</a:t>
            </a:r>
            <a:endParaRPr lang="en-US" dirty="0">
              <a:solidFill>
                <a:srgbClr val="FF0000"/>
              </a:solidFill>
            </a:endParaRPr>
          </a:p>
        </p:txBody>
      </p:sp>
      <p:cxnSp>
        <p:nvCxnSpPr>
          <p:cNvPr id="18" name="Straight Arrow Connector 17"/>
          <p:cNvCxnSpPr>
            <a:stCxn id="17" idx="2"/>
          </p:cNvCxnSpPr>
          <p:nvPr/>
        </p:nvCxnSpPr>
        <p:spPr>
          <a:xfrm flipH="1">
            <a:off x="7379747" y="1740072"/>
            <a:ext cx="806257" cy="35539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075571" y="1180936"/>
            <a:ext cx="1116011" cy="369332"/>
          </a:xfrm>
          <a:prstGeom prst="rect">
            <a:avLst/>
          </a:prstGeom>
          <a:noFill/>
        </p:spPr>
        <p:txBody>
          <a:bodyPr wrap="none" rtlCol="0">
            <a:spAutoFit/>
          </a:bodyPr>
          <a:lstStyle/>
          <a:p>
            <a:pPr algn="r" rtl="1"/>
            <a:r>
              <a:rPr lang="he-IL" u="sng" dirty="0">
                <a:solidFill>
                  <a:srgbClr val="FF0000"/>
                </a:solidFill>
              </a:rPr>
              <a:t>מחיקת 32</a:t>
            </a:r>
            <a:endParaRPr lang="en-US" u="sng" dirty="0">
              <a:solidFill>
                <a:srgbClr val="FF0000"/>
              </a:solidFill>
            </a:endParaRPr>
          </a:p>
        </p:txBody>
      </p:sp>
    </p:spTree>
    <p:extLst>
      <p:ext uri="{BB962C8B-B14F-4D97-AF65-F5344CB8AC3E}">
        <p14:creationId xmlns:p14="http://schemas.microsoft.com/office/powerpoint/2010/main" val="20130012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03781" y="1180936"/>
            <a:ext cx="1771960" cy="369332"/>
          </a:xfrm>
          <a:prstGeom prst="rect">
            <a:avLst/>
          </a:prstGeom>
          <a:noFill/>
        </p:spPr>
        <p:txBody>
          <a:bodyPr wrap="none" rtlCol="0">
            <a:spAutoFit/>
          </a:bodyPr>
          <a:lstStyle/>
          <a:p>
            <a:pPr algn="r" rtl="1"/>
            <a:r>
              <a:rPr lang="he-IL" dirty="0"/>
              <a:t>האינדקס (</a:t>
            </a:r>
            <a:r>
              <a:rPr lang="en-US" dirty="0"/>
              <a:t>B Tree</a:t>
            </a:r>
            <a:r>
              <a:rPr lang="he-IL" dirty="0"/>
              <a:t>)</a:t>
            </a:r>
            <a:endParaRPr lang="en-US" dirty="0"/>
          </a:p>
        </p:txBody>
      </p:sp>
      <p:graphicFrame>
        <p:nvGraphicFramePr>
          <p:cNvPr id="4" name="Table 3"/>
          <p:cNvGraphicFramePr>
            <a:graphicFrameLocks noGrp="1"/>
          </p:cNvGraphicFramePr>
          <p:nvPr/>
        </p:nvGraphicFramePr>
        <p:xfrm>
          <a:off x="129970" y="3708985"/>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285457">
                <a:tc>
                  <a:txBody>
                    <a:bodyPr/>
                    <a:lstStyle/>
                    <a:p>
                      <a:r>
                        <a:rPr lang="en-US" sz="1400" dirty="0"/>
                        <a:t>4/1</a:t>
                      </a:r>
                    </a:p>
                  </a:txBody>
                  <a:tcPr/>
                </a:tc>
                <a:tc>
                  <a:txBody>
                    <a:bodyPr/>
                    <a:lstStyle/>
                    <a:p>
                      <a:r>
                        <a:rPr lang="en-US" sz="1400" dirty="0"/>
                        <a:t>9/2</a:t>
                      </a:r>
                    </a:p>
                  </a:txBody>
                  <a:tcPr/>
                </a:tc>
                <a:tc>
                  <a:txBody>
                    <a:bodyPr/>
                    <a:lstStyle/>
                    <a:p>
                      <a:r>
                        <a:rPr lang="en-US" sz="1400" dirty="0"/>
                        <a:t>4/2</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4906613" y="3708985"/>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dirty="0"/>
                        <a:t>10</a:t>
                      </a:r>
                    </a:p>
                  </a:txBody>
                  <a:tcPr/>
                </a:tc>
                <a:tc>
                  <a:txBody>
                    <a:bodyPr/>
                    <a:lstStyle/>
                    <a:p>
                      <a:r>
                        <a:rPr lang="en-US" dirty="0"/>
                        <a:t>12</a:t>
                      </a:r>
                    </a:p>
                  </a:txBody>
                  <a:tcPr/>
                </a:tc>
                <a:tc>
                  <a:txBody>
                    <a:bodyPr/>
                    <a:lstStyle/>
                    <a:p>
                      <a:r>
                        <a:rPr lang="en-US" dirty="0"/>
                        <a:t>14</a:t>
                      </a:r>
                    </a:p>
                  </a:txBody>
                  <a:tcPr/>
                </a:tc>
                <a:tc>
                  <a:txBody>
                    <a:bodyPr/>
                    <a:lstStyle/>
                    <a:p>
                      <a:r>
                        <a:rPr lang="en-US" dirty="0"/>
                        <a:t>16</a:t>
                      </a:r>
                    </a:p>
                  </a:txBody>
                  <a:tcPr/>
                </a:tc>
                <a:tc>
                  <a:txBody>
                    <a:bodyPr/>
                    <a:lstStyle/>
                    <a:p>
                      <a:endParaRPr lang="en-US" dirty="0"/>
                    </a:p>
                  </a:txBody>
                  <a:tcPr/>
                </a:tc>
                <a:extLst>
                  <a:ext uri="{0D108BD9-81ED-4DB2-BD59-A6C34878D82A}">
                    <a16:rowId xmlns:a16="http://schemas.microsoft.com/office/drawing/2014/main" val="10000"/>
                  </a:ext>
                </a:extLst>
              </a:tr>
              <a:tr h="285457">
                <a:tc>
                  <a:txBody>
                    <a:bodyPr/>
                    <a:lstStyle/>
                    <a:p>
                      <a:r>
                        <a:rPr lang="en-US" sz="1400" dirty="0"/>
                        <a:t>2/1</a:t>
                      </a:r>
                    </a:p>
                  </a:txBody>
                  <a:tcPr/>
                </a:tc>
                <a:tc>
                  <a:txBody>
                    <a:bodyPr/>
                    <a:lstStyle/>
                    <a:p>
                      <a:r>
                        <a:rPr lang="en-US" sz="1400" dirty="0"/>
                        <a:t>7/2</a:t>
                      </a:r>
                    </a:p>
                  </a:txBody>
                  <a:tcPr/>
                </a:tc>
                <a:tc>
                  <a:txBody>
                    <a:bodyPr/>
                    <a:lstStyle/>
                    <a:p>
                      <a:r>
                        <a:rPr lang="en-US" sz="1400" dirty="0"/>
                        <a:t>6/2</a:t>
                      </a:r>
                    </a:p>
                  </a:txBody>
                  <a:tcPr/>
                </a:tc>
                <a:tc>
                  <a:txBody>
                    <a:bodyPr/>
                    <a:lstStyle/>
                    <a:p>
                      <a:r>
                        <a:rPr lang="en-US" sz="1400" dirty="0"/>
                        <a:t>1/2</a:t>
                      </a: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nvGraphicFramePr>
        <p:xfrm>
          <a:off x="7273073" y="3692236"/>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sz="1800" dirty="0"/>
                        <a:t>18</a:t>
                      </a:r>
                    </a:p>
                  </a:txBody>
                  <a:tcPr/>
                </a:tc>
                <a:tc>
                  <a:txBody>
                    <a:bodyPr/>
                    <a:lstStyle/>
                    <a:p>
                      <a:r>
                        <a:rPr lang="en-US" sz="1800" dirty="0"/>
                        <a:t>19</a:t>
                      </a:r>
                    </a:p>
                  </a:txBody>
                  <a:tcPr/>
                </a:tc>
                <a:tc>
                  <a:txBody>
                    <a:bodyPr/>
                    <a:lstStyle/>
                    <a:p>
                      <a:r>
                        <a:rPr lang="en-US" sz="1800" dirty="0"/>
                        <a:t>20</a:t>
                      </a:r>
                    </a:p>
                  </a:txBody>
                  <a:tcPr/>
                </a:tc>
                <a:tc>
                  <a:txBody>
                    <a:bodyPr/>
                    <a:lstStyle/>
                    <a:p>
                      <a:r>
                        <a:rPr lang="en-US" sz="1800" dirty="0"/>
                        <a:t>22</a:t>
                      </a:r>
                    </a:p>
                  </a:txBody>
                  <a:tcPr/>
                </a:tc>
                <a:tc>
                  <a:txBody>
                    <a:bodyPr/>
                    <a:lstStyle/>
                    <a:p>
                      <a:r>
                        <a:rPr lang="en-US" sz="1800" dirty="0"/>
                        <a:t>24</a:t>
                      </a:r>
                    </a:p>
                  </a:txBody>
                  <a:tcPr/>
                </a:tc>
                <a:extLst>
                  <a:ext uri="{0D108BD9-81ED-4DB2-BD59-A6C34878D82A}">
                    <a16:rowId xmlns:a16="http://schemas.microsoft.com/office/drawing/2014/main" val="10000"/>
                  </a:ext>
                </a:extLst>
              </a:tr>
              <a:tr h="285457">
                <a:tc>
                  <a:txBody>
                    <a:bodyPr/>
                    <a:lstStyle/>
                    <a:p>
                      <a:r>
                        <a:rPr lang="en-US" sz="1400" dirty="0"/>
                        <a:t>6/1</a:t>
                      </a:r>
                    </a:p>
                  </a:txBody>
                  <a:tcPr/>
                </a:tc>
                <a:tc>
                  <a:txBody>
                    <a:bodyPr/>
                    <a:lstStyle/>
                    <a:p>
                      <a:r>
                        <a:rPr lang="en-US" sz="1400" dirty="0"/>
                        <a:t>9/1</a:t>
                      </a:r>
                    </a:p>
                  </a:txBody>
                  <a:tcPr/>
                </a:tc>
                <a:tc>
                  <a:txBody>
                    <a:bodyPr/>
                    <a:lstStyle/>
                    <a:p>
                      <a:r>
                        <a:rPr lang="en-US" sz="1400" dirty="0"/>
                        <a:t>2/2</a:t>
                      </a:r>
                    </a:p>
                  </a:txBody>
                  <a:tcPr/>
                </a:tc>
                <a:tc>
                  <a:txBody>
                    <a:bodyPr/>
                    <a:lstStyle/>
                    <a:p>
                      <a:r>
                        <a:rPr lang="en-US" sz="1400" dirty="0"/>
                        <a:t>1/1</a:t>
                      </a:r>
                    </a:p>
                  </a:txBody>
                  <a:tcPr/>
                </a:tc>
                <a:tc>
                  <a:txBody>
                    <a:bodyPr/>
                    <a:lstStyle/>
                    <a:p>
                      <a:r>
                        <a:rPr lang="en-US" sz="1400" dirty="0"/>
                        <a:t>7/1</a:t>
                      </a:r>
                    </a:p>
                  </a:txBody>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667100089"/>
              </p:ext>
            </p:extLst>
          </p:nvPr>
        </p:nvGraphicFramePr>
        <p:xfrm>
          <a:off x="9654646" y="3708985"/>
          <a:ext cx="2198545" cy="670560"/>
        </p:xfrm>
        <a:graphic>
          <a:graphicData uri="http://schemas.openxmlformats.org/drawingml/2006/table">
            <a:tbl>
              <a:tblPr firstRow="1" bandRow="1">
                <a:tableStyleId>{5C22544A-7EE6-4342-B048-85BDC9FD1C3A}</a:tableStyleId>
              </a:tblPr>
              <a:tblGrid>
                <a:gridCol w="439709">
                  <a:extLst>
                    <a:ext uri="{9D8B030D-6E8A-4147-A177-3AD203B41FA5}">
                      <a16:colId xmlns:a16="http://schemas.microsoft.com/office/drawing/2014/main" val="20000"/>
                    </a:ext>
                  </a:extLst>
                </a:gridCol>
                <a:gridCol w="439709">
                  <a:extLst>
                    <a:ext uri="{9D8B030D-6E8A-4147-A177-3AD203B41FA5}">
                      <a16:colId xmlns:a16="http://schemas.microsoft.com/office/drawing/2014/main" val="20001"/>
                    </a:ext>
                  </a:extLst>
                </a:gridCol>
                <a:gridCol w="439709">
                  <a:extLst>
                    <a:ext uri="{9D8B030D-6E8A-4147-A177-3AD203B41FA5}">
                      <a16:colId xmlns:a16="http://schemas.microsoft.com/office/drawing/2014/main" val="20002"/>
                    </a:ext>
                  </a:extLst>
                </a:gridCol>
                <a:gridCol w="439709">
                  <a:extLst>
                    <a:ext uri="{9D8B030D-6E8A-4147-A177-3AD203B41FA5}">
                      <a16:colId xmlns:a16="http://schemas.microsoft.com/office/drawing/2014/main" val="20003"/>
                    </a:ext>
                  </a:extLst>
                </a:gridCol>
                <a:gridCol w="439709">
                  <a:extLst>
                    <a:ext uri="{9D8B030D-6E8A-4147-A177-3AD203B41FA5}">
                      <a16:colId xmlns:a16="http://schemas.microsoft.com/office/drawing/2014/main" val="20004"/>
                    </a:ext>
                  </a:extLst>
                </a:gridCol>
              </a:tblGrid>
              <a:tr h="285457">
                <a:tc>
                  <a:txBody>
                    <a:bodyPr/>
                    <a:lstStyle/>
                    <a:p>
                      <a:r>
                        <a:rPr lang="en-US" dirty="0"/>
                        <a:t>26</a:t>
                      </a:r>
                    </a:p>
                  </a:txBody>
                  <a:tcPr/>
                </a:tc>
                <a:tc>
                  <a:txBody>
                    <a:bodyPr/>
                    <a:lstStyle/>
                    <a:p>
                      <a:r>
                        <a:rPr lang="en-US" dirty="0"/>
                        <a:t>28</a:t>
                      </a:r>
                    </a:p>
                  </a:txBody>
                  <a:tcPr/>
                </a:tc>
                <a:tc>
                  <a:txBody>
                    <a:bodyPr/>
                    <a:lstStyle/>
                    <a:p>
                      <a:r>
                        <a:rPr lang="en-US" dirty="0"/>
                        <a:t>30</a:t>
                      </a:r>
                    </a:p>
                  </a:txBody>
                  <a:tcPr/>
                </a:tc>
                <a:tc>
                  <a:txBody>
                    <a:bodyPr/>
                    <a:lstStyle/>
                    <a:p>
                      <a:endParaRPr lang="en-US" strike="sngStrike" dirty="0">
                        <a:solidFill>
                          <a:srgbClr val="FF0000"/>
                        </a:solidFill>
                      </a:endParaRPr>
                    </a:p>
                  </a:txBody>
                  <a:tcPr/>
                </a:tc>
                <a:tc>
                  <a:txBody>
                    <a:bodyPr/>
                    <a:lstStyle/>
                    <a:p>
                      <a:endParaRPr lang="en-US"/>
                    </a:p>
                  </a:txBody>
                  <a:tcPr/>
                </a:tc>
                <a:extLst>
                  <a:ext uri="{0D108BD9-81ED-4DB2-BD59-A6C34878D82A}">
                    <a16:rowId xmlns:a16="http://schemas.microsoft.com/office/drawing/2014/main" val="10000"/>
                  </a:ext>
                </a:extLst>
              </a:tr>
              <a:tr h="285457">
                <a:tc>
                  <a:txBody>
                    <a:bodyPr/>
                    <a:lstStyle/>
                    <a:p>
                      <a:r>
                        <a:rPr lang="en-US" sz="1400" dirty="0"/>
                        <a:t>8/2</a:t>
                      </a:r>
                    </a:p>
                  </a:txBody>
                  <a:tcPr/>
                </a:tc>
                <a:tc>
                  <a:txBody>
                    <a:bodyPr/>
                    <a:lstStyle/>
                    <a:p>
                      <a:r>
                        <a:rPr lang="en-US" sz="1400" dirty="0"/>
                        <a:t>8/1</a:t>
                      </a:r>
                    </a:p>
                  </a:txBody>
                  <a:tcPr/>
                </a:tc>
                <a:tc>
                  <a:txBody>
                    <a:bodyPr/>
                    <a:lstStyle/>
                    <a:p>
                      <a:r>
                        <a:rPr lang="en-US" sz="1400" dirty="0"/>
                        <a:t>5/2</a:t>
                      </a:r>
                    </a:p>
                  </a:txBody>
                  <a:tcPr/>
                </a:tc>
                <a:tc>
                  <a:txBody>
                    <a:bodyPr/>
                    <a:lstStyle/>
                    <a:p>
                      <a:endParaRPr lang="en-US" sz="1400" strike="sngStrike" dirty="0">
                        <a:solidFill>
                          <a:srgbClr val="FF0000"/>
                        </a:solidFill>
                      </a:endParaRPr>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69454517"/>
              </p:ext>
            </p:extLst>
          </p:nvPr>
        </p:nvGraphicFramePr>
        <p:xfrm>
          <a:off x="5189266" y="1924737"/>
          <a:ext cx="2190480" cy="365760"/>
        </p:xfrm>
        <a:graphic>
          <a:graphicData uri="http://schemas.openxmlformats.org/drawingml/2006/table">
            <a:tbl>
              <a:tblPr firstRow="1" bandRow="1">
                <a:tableStyleId>{5C22544A-7EE6-4342-B048-85BDC9FD1C3A}</a:tableStyleId>
              </a:tblPr>
              <a:tblGrid>
                <a:gridCol w="438096">
                  <a:extLst>
                    <a:ext uri="{9D8B030D-6E8A-4147-A177-3AD203B41FA5}">
                      <a16:colId xmlns:a16="http://schemas.microsoft.com/office/drawing/2014/main" val="20000"/>
                    </a:ext>
                  </a:extLst>
                </a:gridCol>
                <a:gridCol w="438096">
                  <a:extLst>
                    <a:ext uri="{9D8B030D-6E8A-4147-A177-3AD203B41FA5}">
                      <a16:colId xmlns:a16="http://schemas.microsoft.com/office/drawing/2014/main" val="20001"/>
                    </a:ext>
                  </a:extLst>
                </a:gridCol>
                <a:gridCol w="438096">
                  <a:extLst>
                    <a:ext uri="{9D8B030D-6E8A-4147-A177-3AD203B41FA5}">
                      <a16:colId xmlns:a16="http://schemas.microsoft.com/office/drawing/2014/main" val="20002"/>
                    </a:ext>
                  </a:extLst>
                </a:gridCol>
                <a:gridCol w="438096">
                  <a:extLst>
                    <a:ext uri="{9D8B030D-6E8A-4147-A177-3AD203B41FA5}">
                      <a16:colId xmlns:a16="http://schemas.microsoft.com/office/drawing/2014/main" val="20003"/>
                    </a:ext>
                  </a:extLst>
                </a:gridCol>
                <a:gridCol w="438096">
                  <a:extLst>
                    <a:ext uri="{9D8B030D-6E8A-4147-A177-3AD203B41FA5}">
                      <a16:colId xmlns:a16="http://schemas.microsoft.com/office/drawing/2014/main" val="20004"/>
                    </a:ext>
                  </a:extLst>
                </a:gridCol>
              </a:tblGrid>
              <a:tr h="328765">
                <a:tc>
                  <a:txBody>
                    <a:bodyPr/>
                    <a:lstStyle/>
                    <a:p>
                      <a:r>
                        <a:rPr lang="en-US" dirty="0"/>
                        <a:t>4</a:t>
                      </a:r>
                    </a:p>
                  </a:txBody>
                  <a:tcPr/>
                </a:tc>
                <a:tc>
                  <a:txBody>
                    <a:bodyPr/>
                    <a:lstStyle/>
                    <a:p>
                      <a:r>
                        <a:rPr lang="en-US" dirty="0"/>
                        <a:t>8</a:t>
                      </a:r>
                    </a:p>
                  </a:txBody>
                  <a:tcPr/>
                </a:tc>
                <a:tc>
                  <a:txBody>
                    <a:bodyPr/>
                    <a:lstStyle/>
                    <a:p>
                      <a:r>
                        <a:rPr lang="en-US" dirty="0"/>
                        <a:t>16</a:t>
                      </a:r>
                    </a:p>
                  </a:txBody>
                  <a:tcPr/>
                </a:tc>
                <a:tc>
                  <a:txBody>
                    <a:bodyPr/>
                    <a:lstStyle/>
                    <a:p>
                      <a:r>
                        <a:rPr lang="en-US" dirty="0"/>
                        <a:t>24</a:t>
                      </a:r>
                    </a:p>
                  </a:txBody>
                  <a:tcPr/>
                </a:tc>
                <a:tc>
                  <a:txBody>
                    <a:bodyPr/>
                    <a:lstStyle/>
                    <a:p>
                      <a:r>
                        <a:rPr lang="en-US" dirty="0">
                          <a:solidFill>
                            <a:schemeClr val="bg1"/>
                          </a:solidFill>
                        </a:rPr>
                        <a:t>30</a:t>
                      </a:r>
                    </a:p>
                  </a:txBody>
                  <a:tcPr/>
                </a:tc>
                <a:extLst>
                  <a:ext uri="{0D108BD9-81ED-4DB2-BD59-A6C34878D82A}">
                    <a16:rowId xmlns:a16="http://schemas.microsoft.com/office/drawing/2014/main" val="10000"/>
                  </a:ext>
                </a:extLst>
              </a:tr>
            </a:tbl>
          </a:graphicData>
        </a:graphic>
      </p:graphicFrame>
      <p:cxnSp>
        <p:nvCxnSpPr>
          <p:cNvPr id="8" name="Straight Arrow Connector 7"/>
          <p:cNvCxnSpPr/>
          <p:nvPr/>
        </p:nvCxnSpPr>
        <p:spPr>
          <a:xfrm flipH="1">
            <a:off x="2780778" y="2241276"/>
            <a:ext cx="3049744" cy="14423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189266" y="2285117"/>
            <a:ext cx="1097460" cy="14238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754429" y="2315891"/>
            <a:ext cx="625317" cy="142352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148882" y="2285117"/>
            <a:ext cx="2782694" cy="14238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graphicFrame>
        <p:nvGraphicFramePr>
          <p:cNvPr id="14" name="Table 13"/>
          <p:cNvGraphicFramePr>
            <a:graphicFrameLocks noGrp="1"/>
          </p:cNvGraphicFramePr>
          <p:nvPr/>
        </p:nvGraphicFramePr>
        <p:xfrm>
          <a:off x="2531426" y="3708985"/>
          <a:ext cx="2198545" cy="670560"/>
        </p:xfrm>
        <a:graphic>
          <a:graphicData uri="http://schemas.openxmlformats.org/drawingml/2006/table">
            <a:tbl>
              <a:tblPr firstRow="1" bandRow="1">
                <a:tableStyleId>{5C22544A-7EE6-4342-B048-85BDC9FD1C3A}</a:tableStyleId>
              </a:tblPr>
              <a:tblGrid>
                <a:gridCol w="543714">
                  <a:extLst>
                    <a:ext uri="{9D8B030D-6E8A-4147-A177-3AD203B41FA5}">
                      <a16:colId xmlns:a16="http://schemas.microsoft.com/office/drawing/2014/main" val="20000"/>
                    </a:ext>
                  </a:extLst>
                </a:gridCol>
                <a:gridCol w="507304">
                  <a:extLst>
                    <a:ext uri="{9D8B030D-6E8A-4147-A177-3AD203B41FA5}">
                      <a16:colId xmlns:a16="http://schemas.microsoft.com/office/drawing/2014/main" val="20001"/>
                    </a:ext>
                  </a:extLst>
                </a:gridCol>
                <a:gridCol w="475989">
                  <a:extLst>
                    <a:ext uri="{9D8B030D-6E8A-4147-A177-3AD203B41FA5}">
                      <a16:colId xmlns:a16="http://schemas.microsoft.com/office/drawing/2014/main" val="20002"/>
                    </a:ext>
                  </a:extLst>
                </a:gridCol>
                <a:gridCol w="350729">
                  <a:extLst>
                    <a:ext uri="{9D8B030D-6E8A-4147-A177-3AD203B41FA5}">
                      <a16:colId xmlns:a16="http://schemas.microsoft.com/office/drawing/2014/main" val="20003"/>
                    </a:ext>
                  </a:extLst>
                </a:gridCol>
                <a:gridCol w="320809">
                  <a:extLst>
                    <a:ext uri="{9D8B030D-6E8A-4147-A177-3AD203B41FA5}">
                      <a16:colId xmlns:a16="http://schemas.microsoft.com/office/drawing/2014/main" val="20004"/>
                    </a:ext>
                  </a:extLst>
                </a:gridCol>
              </a:tblGrid>
              <a:tr h="285457">
                <a:tc>
                  <a:txBody>
                    <a:bodyPr/>
                    <a:lstStyle/>
                    <a:p>
                      <a:r>
                        <a:rPr lang="en-US" dirty="0"/>
                        <a:t>5</a:t>
                      </a:r>
                    </a:p>
                  </a:txBody>
                  <a:tcPr/>
                </a:tc>
                <a:tc>
                  <a:txBody>
                    <a:bodyPr/>
                    <a:lstStyle/>
                    <a:p>
                      <a:r>
                        <a:rPr lang="en-US" dirty="0"/>
                        <a:t>6</a:t>
                      </a:r>
                    </a:p>
                  </a:txBody>
                  <a:tcPr/>
                </a:tc>
                <a:tc>
                  <a:txBody>
                    <a:bodyPr/>
                    <a:lstStyle/>
                    <a:p>
                      <a:r>
                        <a:rPr lang="en-US" dirty="0"/>
                        <a:t>8</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285457">
                <a:tc>
                  <a:txBody>
                    <a:bodyPr/>
                    <a:lstStyle/>
                    <a:p>
                      <a:r>
                        <a:rPr lang="en-US" sz="1400" dirty="0"/>
                        <a:t>10/1</a:t>
                      </a:r>
                    </a:p>
                  </a:txBody>
                  <a:tcPr/>
                </a:tc>
                <a:tc>
                  <a:txBody>
                    <a:bodyPr/>
                    <a:lstStyle/>
                    <a:p>
                      <a:r>
                        <a:rPr lang="en-US" sz="1400" dirty="0"/>
                        <a:t>3/2</a:t>
                      </a:r>
                    </a:p>
                  </a:txBody>
                  <a:tcPr/>
                </a:tc>
                <a:tc>
                  <a:txBody>
                    <a:bodyPr/>
                    <a:lstStyle/>
                    <a:p>
                      <a:r>
                        <a:rPr lang="en-US" sz="1400" dirty="0"/>
                        <a:t>5/1</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cxnSp>
        <p:nvCxnSpPr>
          <p:cNvPr id="21" name="Straight Arrow Connector 20"/>
          <p:cNvCxnSpPr/>
          <p:nvPr/>
        </p:nvCxnSpPr>
        <p:spPr>
          <a:xfrm flipH="1">
            <a:off x="428893" y="2285117"/>
            <a:ext cx="4837565" cy="139847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4609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sp>
        <p:nvSpPr>
          <p:cNvPr id="19" name="TextBox 18"/>
          <p:cNvSpPr txBox="1"/>
          <p:nvPr/>
        </p:nvSpPr>
        <p:spPr>
          <a:xfrm>
            <a:off x="-39020" y="705779"/>
            <a:ext cx="1495922" cy="461665"/>
          </a:xfrm>
          <a:prstGeom prst="rect">
            <a:avLst/>
          </a:prstGeom>
          <a:noFill/>
        </p:spPr>
        <p:txBody>
          <a:bodyPr wrap="none" rtlCol="0">
            <a:spAutoFit/>
          </a:bodyPr>
          <a:lstStyle/>
          <a:p>
            <a:pPr algn="r" rtl="1"/>
            <a:r>
              <a:rPr lang="he-IL" sz="1200" dirty="0"/>
              <a:t>קובץ הופכי שם מרצה </a:t>
            </a:r>
          </a:p>
          <a:p>
            <a:pPr algn="ctr" rtl="1"/>
            <a:r>
              <a:rPr lang="he-IL" sz="1200" dirty="0"/>
              <a:t>בצורה טבלאית</a:t>
            </a:r>
            <a:endParaRPr lang="en-US" sz="1200" dirty="0"/>
          </a:p>
        </p:txBody>
      </p:sp>
      <p:graphicFrame>
        <p:nvGraphicFramePr>
          <p:cNvPr id="13" name="Table 12"/>
          <p:cNvGraphicFramePr>
            <a:graphicFrameLocks noGrp="1"/>
          </p:cNvGraphicFramePr>
          <p:nvPr>
            <p:extLst>
              <p:ext uri="{D42A27DB-BD31-4B8C-83A1-F6EECF244321}">
                <p14:modId xmlns:p14="http://schemas.microsoft.com/office/powerpoint/2010/main" val="3653252437"/>
              </p:ext>
            </p:extLst>
          </p:nvPr>
        </p:nvGraphicFramePr>
        <p:xfrm>
          <a:off x="5906709" y="4888600"/>
          <a:ext cx="2718144" cy="883920"/>
        </p:xfrm>
        <a:graphic>
          <a:graphicData uri="http://schemas.openxmlformats.org/drawingml/2006/table">
            <a:tbl>
              <a:tblPr firstRow="1" bandRow="1">
                <a:tableStyleId>{5C22544A-7EE6-4342-B048-85BDC9FD1C3A}</a:tableStyleId>
              </a:tblPr>
              <a:tblGrid>
                <a:gridCol w="527959">
                  <a:extLst>
                    <a:ext uri="{9D8B030D-6E8A-4147-A177-3AD203B41FA5}">
                      <a16:colId xmlns:a16="http://schemas.microsoft.com/office/drawing/2014/main" val="20000"/>
                    </a:ext>
                  </a:extLst>
                </a:gridCol>
                <a:gridCol w="527959">
                  <a:extLst>
                    <a:ext uri="{9D8B030D-6E8A-4147-A177-3AD203B41FA5}">
                      <a16:colId xmlns:a16="http://schemas.microsoft.com/office/drawing/2014/main" val="20001"/>
                    </a:ext>
                  </a:extLst>
                </a:gridCol>
                <a:gridCol w="527959">
                  <a:extLst>
                    <a:ext uri="{9D8B030D-6E8A-4147-A177-3AD203B41FA5}">
                      <a16:colId xmlns:a16="http://schemas.microsoft.com/office/drawing/2014/main" val="20002"/>
                    </a:ext>
                  </a:extLst>
                </a:gridCol>
                <a:gridCol w="527959">
                  <a:extLst>
                    <a:ext uri="{9D8B030D-6E8A-4147-A177-3AD203B41FA5}">
                      <a16:colId xmlns:a16="http://schemas.microsoft.com/office/drawing/2014/main" val="20003"/>
                    </a:ext>
                  </a:extLst>
                </a:gridCol>
                <a:gridCol w="606308">
                  <a:extLst>
                    <a:ext uri="{9D8B030D-6E8A-4147-A177-3AD203B41FA5}">
                      <a16:colId xmlns:a16="http://schemas.microsoft.com/office/drawing/2014/main" val="20004"/>
                    </a:ext>
                  </a:extLst>
                </a:gridCol>
              </a:tblGrid>
              <a:tr h="267415">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r>
                        <a:rPr lang="he-IL" sz="1200" b="0" dirty="0"/>
                        <a:t>מירית</a:t>
                      </a:r>
                      <a:endParaRPr lang="en-US" sz="1200" b="0" dirty="0"/>
                    </a:p>
                  </a:txBody>
                  <a:tcPr/>
                </a:tc>
                <a:tc>
                  <a:txBody>
                    <a:bodyPr/>
                    <a:lstStyle/>
                    <a:p>
                      <a:r>
                        <a:rPr lang="he-IL" sz="1200" b="0" dirty="0"/>
                        <a:t>מירית</a:t>
                      </a:r>
                      <a:endParaRPr lang="en-US" sz="1200" b="0" dirty="0"/>
                    </a:p>
                  </a:txBody>
                  <a:tcPr/>
                </a:tc>
                <a:tc>
                  <a:txBody>
                    <a:bodyPr/>
                    <a:lstStyle/>
                    <a:p>
                      <a:r>
                        <a:rPr lang="he-IL" sz="1200" b="0" dirty="0"/>
                        <a:t>מירית</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18</a:t>
                      </a:r>
                    </a:p>
                  </a:txBody>
                  <a:tcPr/>
                </a:tc>
                <a:tc>
                  <a:txBody>
                    <a:bodyPr/>
                    <a:lstStyle/>
                    <a:p>
                      <a:r>
                        <a:rPr lang="en-US" sz="1400" dirty="0"/>
                        <a:t>30</a:t>
                      </a:r>
                    </a:p>
                  </a:txBody>
                  <a:tcPr/>
                </a:tc>
                <a:tc>
                  <a:txBody>
                    <a:bodyPr/>
                    <a:lstStyle/>
                    <a:p>
                      <a:r>
                        <a:rPr lang="en-US" sz="1400" dirty="0"/>
                        <a:t>3</a:t>
                      </a:r>
                    </a:p>
                  </a:txBody>
                  <a:tcPr/>
                </a:tc>
                <a:tc>
                  <a:txBody>
                    <a:bodyPr/>
                    <a:lstStyle/>
                    <a:p>
                      <a:r>
                        <a:rPr lang="en-US" sz="1400" dirty="0"/>
                        <a:t>6</a:t>
                      </a:r>
                    </a:p>
                  </a:txBody>
                  <a:tcPr/>
                </a:tc>
                <a:tc>
                  <a:txBody>
                    <a:bodyPr/>
                    <a:lstStyle/>
                    <a:p>
                      <a:r>
                        <a:rPr lang="en-US" sz="1400" dirty="0"/>
                        <a:t>14</a:t>
                      </a:r>
                    </a:p>
                  </a:txBody>
                  <a:tcPr/>
                </a:tc>
                <a:extLst>
                  <a:ext uri="{0D108BD9-81ED-4DB2-BD59-A6C34878D82A}">
                    <a16:rowId xmlns:a16="http://schemas.microsoft.com/office/drawing/2014/main" val="10001"/>
                  </a:ext>
                </a:extLst>
              </a:tr>
              <a:tr h="267415">
                <a:tc>
                  <a:txBody>
                    <a:bodyPr/>
                    <a:lstStyle/>
                    <a:p>
                      <a:r>
                        <a:rPr lang="en-US" sz="1400" dirty="0"/>
                        <a:t>6/1</a:t>
                      </a:r>
                    </a:p>
                  </a:txBody>
                  <a:tcPr/>
                </a:tc>
                <a:tc>
                  <a:txBody>
                    <a:bodyPr/>
                    <a:lstStyle/>
                    <a:p>
                      <a:r>
                        <a:rPr lang="en-US" sz="1400" dirty="0"/>
                        <a:t>5/2</a:t>
                      </a:r>
                    </a:p>
                  </a:txBody>
                  <a:tcPr/>
                </a:tc>
                <a:tc>
                  <a:txBody>
                    <a:bodyPr/>
                    <a:lstStyle/>
                    <a:p>
                      <a:r>
                        <a:rPr lang="en-US" sz="1400" dirty="0"/>
                        <a:t>9/2</a:t>
                      </a:r>
                    </a:p>
                  </a:txBody>
                  <a:tcPr/>
                </a:tc>
                <a:tc>
                  <a:txBody>
                    <a:bodyPr/>
                    <a:lstStyle/>
                    <a:p>
                      <a:r>
                        <a:rPr lang="en-US" sz="1400" dirty="0"/>
                        <a:t>3/2</a:t>
                      </a:r>
                    </a:p>
                  </a:txBody>
                  <a:tcPr/>
                </a:tc>
                <a:tc>
                  <a:txBody>
                    <a:bodyPr/>
                    <a:lstStyle/>
                    <a:p>
                      <a:r>
                        <a:rPr lang="en-US" sz="1400" dirty="0"/>
                        <a:t>6/2</a:t>
                      </a:r>
                    </a:p>
                  </a:txBody>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5387367"/>
              </p:ext>
            </p:extLst>
          </p:nvPr>
        </p:nvGraphicFramePr>
        <p:xfrm>
          <a:off x="1340384" y="3739866"/>
          <a:ext cx="2192600" cy="914400"/>
        </p:xfrm>
        <a:graphic>
          <a:graphicData uri="http://schemas.openxmlformats.org/drawingml/2006/table">
            <a:tbl>
              <a:tblPr firstRow="1" bandRow="1">
                <a:tableStyleId>{5C22544A-7EE6-4342-B048-85BDC9FD1C3A}</a:tableStyleId>
              </a:tblPr>
              <a:tblGrid>
                <a:gridCol w="438520">
                  <a:extLst>
                    <a:ext uri="{9D8B030D-6E8A-4147-A177-3AD203B41FA5}">
                      <a16:colId xmlns:a16="http://schemas.microsoft.com/office/drawing/2014/main" val="20000"/>
                    </a:ext>
                  </a:extLst>
                </a:gridCol>
                <a:gridCol w="438520">
                  <a:extLst>
                    <a:ext uri="{9D8B030D-6E8A-4147-A177-3AD203B41FA5}">
                      <a16:colId xmlns:a16="http://schemas.microsoft.com/office/drawing/2014/main" val="20001"/>
                    </a:ext>
                  </a:extLst>
                </a:gridCol>
                <a:gridCol w="438520">
                  <a:extLst>
                    <a:ext uri="{9D8B030D-6E8A-4147-A177-3AD203B41FA5}">
                      <a16:colId xmlns:a16="http://schemas.microsoft.com/office/drawing/2014/main" val="20002"/>
                    </a:ext>
                  </a:extLst>
                </a:gridCol>
                <a:gridCol w="438520">
                  <a:extLst>
                    <a:ext uri="{9D8B030D-6E8A-4147-A177-3AD203B41FA5}">
                      <a16:colId xmlns:a16="http://schemas.microsoft.com/office/drawing/2014/main" val="20003"/>
                    </a:ext>
                  </a:extLst>
                </a:gridCol>
                <a:gridCol w="438520">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8</a:t>
                      </a:r>
                    </a:p>
                  </a:txBody>
                  <a:tcPr/>
                </a:tc>
                <a:tc>
                  <a:txBody>
                    <a:bodyPr/>
                    <a:lstStyle/>
                    <a:p>
                      <a:r>
                        <a:rPr lang="en-US" sz="1400" dirty="0"/>
                        <a:t>20</a:t>
                      </a:r>
                    </a:p>
                  </a:txBody>
                  <a:tcPr/>
                </a:tc>
                <a:tc>
                  <a:txBody>
                    <a:bodyPr/>
                    <a:lstStyle/>
                    <a:p>
                      <a:r>
                        <a:rPr lang="en-US" sz="1400" dirty="0"/>
                        <a:t>22</a:t>
                      </a:r>
                    </a:p>
                  </a:txBody>
                  <a:tcPr/>
                </a:tc>
                <a:tc>
                  <a:txBody>
                    <a:bodyPr/>
                    <a:lstStyle/>
                    <a:p>
                      <a:r>
                        <a:rPr lang="en-US" sz="1400" dirty="0"/>
                        <a:t>28</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5/1</a:t>
                      </a:r>
                    </a:p>
                  </a:txBody>
                  <a:tcPr/>
                </a:tc>
                <a:tc>
                  <a:txBody>
                    <a:bodyPr/>
                    <a:lstStyle/>
                    <a:p>
                      <a:r>
                        <a:rPr lang="en-US" sz="1400" dirty="0"/>
                        <a:t>2/2</a:t>
                      </a:r>
                    </a:p>
                  </a:txBody>
                  <a:tcPr/>
                </a:tc>
                <a:tc>
                  <a:txBody>
                    <a:bodyPr/>
                    <a:lstStyle/>
                    <a:p>
                      <a:r>
                        <a:rPr lang="en-US" sz="1400" dirty="0"/>
                        <a:t>1/1</a:t>
                      </a:r>
                    </a:p>
                  </a:txBody>
                  <a:tcPr/>
                </a:tc>
                <a:tc>
                  <a:txBody>
                    <a:bodyPr/>
                    <a:lstStyle/>
                    <a:p>
                      <a:r>
                        <a:rPr lang="en-US" sz="1400" dirty="0"/>
                        <a:t>8/1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206180075"/>
              </p:ext>
            </p:extLst>
          </p:nvPr>
        </p:nvGraphicFramePr>
        <p:xfrm>
          <a:off x="3655541" y="3749154"/>
          <a:ext cx="2022306" cy="914400"/>
        </p:xfrm>
        <a:graphic>
          <a:graphicData uri="http://schemas.openxmlformats.org/drawingml/2006/table">
            <a:tbl>
              <a:tblPr firstRow="1" bandRow="1">
                <a:tableStyleId>{5C22544A-7EE6-4342-B048-85BDC9FD1C3A}</a:tableStyleId>
              </a:tblPr>
              <a:tblGrid>
                <a:gridCol w="449387">
                  <a:extLst>
                    <a:ext uri="{9D8B030D-6E8A-4147-A177-3AD203B41FA5}">
                      <a16:colId xmlns:a16="http://schemas.microsoft.com/office/drawing/2014/main" val="20000"/>
                    </a:ext>
                  </a:extLst>
                </a:gridCol>
                <a:gridCol w="449387">
                  <a:extLst>
                    <a:ext uri="{9D8B030D-6E8A-4147-A177-3AD203B41FA5}">
                      <a16:colId xmlns:a16="http://schemas.microsoft.com/office/drawing/2014/main" val="20001"/>
                    </a:ext>
                  </a:extLst>
                </a:gridCol>
                <a:gridCol w="449387">
                  <a:extLst>
                    <a:ext uri="{9D8B030D-6E8A-4147-A177-3AD203B41FA5}">
                      <a16:colId xmlns:a16="http://schemas.microsoft.com/office/drawing/2014/main" val="20002"/>
                    </a:ext>
                  </a:extLst>
                </a:gridCol>
                <a:gridCol w="449387">
                  <a:extLst>
                    <a:ext uri="{9D8B030D-6E8A-4147-A177-3AD203B41FA5}">
                      <a16:colId xmlns:a16="http://schemas.microsoft.com/office/drawing/2014/main" val="20003"/>
                    </a:ext>
                  </a:extLst>
                </a:gridCol>
                <a:gridCol w="224758">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32</a:t>
                      </a:r>
                    </a:p>
                  </a:txBody>
                  <a:tcPr/>
                </a:tc>
                <a:tc>
                  <a:txBody>
                    <a:bodyPr/>
                    <a:lstStyle/>
                    <a:p>
                      <a:r>
                        <a:rPr lang="en-US" sz="1400" dirty="0"/>
                        <a:t>2</a:t>
                      </a:r>
                    </a:p>
                  </a:txBody>
                  <a:tcPr/>
                </a:tc>
                <a:tc>
                  <a:txBody>
                    <a:bodyPr/>
                    <a:lstStyle/>
                    <a:p>
                      <a:r>
                        <a:rPr lang="en-US" sz="1400" dirty="0"/>
                        <a:t>4</a:t>
                      </a:r>
                    </a:p>
                  </a:txBody>
                  <a:tcPr/>
                </a:tc>
                <a:tc>
                  <a:txBody>
                    <a:bodyPr/>
                    <a:lstStyle/>
                    <a:p>
                      <a:r>
                        <a:rPr lang="en-US" sz="1400" dirty="0"/>
                        <a:t>10</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3/1</a:t>
                      </a:r>
                    </a:p>
                  </a:txBody>
                  <a:tcPr/>
                </a:tc>
                <a:tc>
                  <a:txBody>
                    <a:bodyPr/>
                    <a:lstStyle/>
                    <a:p>
                      <a:r>
                        <a:rPr lang="en-US" sz="1400" dirty="0"/>
                        <a:t>4/1</a:t>
                      </a:r>
                    </a:p>
                  </a:txBody>
                  <a:tcPr/>
                </a:tc>
                <a:tc>
                  <a:txBody>
                    <a:bodyPr/>
                    <a:lstStyle/>
                    <a:p>
                      <a:r>
                        <a:rPr lang="en-US" sz="1400" dirty="0"/>
                        <a:t>4/2</a:t>
                      </a:r>
                    </a:p>
                  </a:txBody>
                  <a:tcPr/>
                </a:tc>
                <a:tc>
                  <a:txBody>
                    <a:bodyPr/>
                    <a:lstStyle/>
                    <a:p>
                      <a:r>
                        <a:rPr lang="en-US" sz="1400" dirty="0"/>
                        <a:t>2/1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92148279"/>
              </p:ext>
            </p:extLst>
          </p:nvPr>
        </p:nvGraphicFramePr>
        <p:xfrm>
          <a:off x="4648995" y="1714843"/>
          <a:ext cx="2730575" cy="579120"/>
        </p:xfrm>
        <a:graphic>
          <a:graphicData uri="http://schemas.openxmlformats.org/drawingml/2006/table">
            <a:tbl>
              <a:tblPr firstRow="1" bandRow="1">
                <a:tableStyleId>{5C22544A-7EE6-4342-B048-85BDC9FD1C3A}</a:tableStyleId>
              </a:tblPr>
              <a:tblGrid>
                <a:gridCol w="546115">
                  <a:extLst>
                    <a:ext uri="{9D8B030D-6E8A-4147-A177-3AD203B41FA5}">
                      <a16:colId xmlns:a16="http://schemas.microsoft.com/office/drawing/2014/main" val="20000"/>
                    </a:ext>
                  </a:extLst>
                </a:gridCol>
                <a:gridCol w="546115">
                  <a:extLst>
                    <a:ext uri="{9D8B030D-6E8A-4147-A177-3AD203B41FA5}">
                      <a16:colId xmlns:a16="http://schemas.microsoft.com/office/drawing/2014/main" val="20001"/>
                    </a:ext>
                  </a:extLst>
                </a:gridCol>
                <a:gridCol w="546115">
                  <a:extLst>
                    <a:ext uri="{9D8B030D-6E8A-4147-A177-3AD203B41FA5}">
                      <a16:colId xmlns:a16="http://schemas.microsoft.com/office/drawing/2014/main" val="20002"/>
                    </a:ext>
                  </a:extLst>
                </a:gridCol>
                <a:gridCol w="546115">
                  <a:extLst>
                    <a:ext uri="{9D8B030D-6E8A-4147-A177-3AD203B41FA5}">
                      <a16:colId xmlns:a16="http://schemas.microsoft.com/office/drawing/2014/main" val="20003"/>
                    </a:ext>
                  </a:extLst>
                </a:gridCol>
                <a:gridCol w="546115">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דינה</a:t>
                      </a:r>
                      <a:endParaRPr lang="en-US" sz="1200" b="0" dirty="0"/>
                    </a:p>
                  </a:txBody>
                  <a:tcPr/>
                </a:tc>
                <a:tc>
                  <a:txBody>
                    <a:bodyPr/>
                    <a:lstStyle/>
                    <a:p>
                      <a:r>
                        <a:rPr lang="he-IL" sz="1200" b="0" dirty="0"/>
                        <a:t>מירית</a:t>
                      </a:r>
                      <a:endParaRPr lang="en-US" sz="1200" b="0" dirty="0"/>
                    </a:p>
                  </a:txBody>
                  <a:tcPr/>
                </a:tc>
                <a:tc>
                  <a:txBody>
                    <a:bodyPr/>
                    <a:lstStyle/>
                    <a:p>
                      <a:r>
                        <a:rPr lang="he-IL" sz="1200" b="0" dirty="0"/>
                        <a:t>רני</a:t>
                      </a:r>
                      <a:endParaRPr lang="en-US" sz="1200" b="0" dirty="0"/>
                    </a:p>
                  </a:txBody>
                  <a:tcPr/>
                </a:tc>
                <a:tc>
                  <a:txBody>
                    <a:bodyPr/>
                    <a:lstStyle/>
                    <a:p>
                      <a:r>
                        <a:rPr lang="he-IL" sz="1200" b="0" dirty="0"/>
                        <a:t>רני</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28</a:t>
                      </a:r>
                    </a:p>
                  </a:txBody>
                  <a:tcPr/>
                </a:tc>
                <a:tc>
                  <a:txBody>
                    <a:bodyPr/>
                    <a:lstStyle/>
                    <a:p>
                      <a:r>
                        <a:rPr lang="en-US" sz="1400" dirty="0"/>
                        <a:t>10</a:t>
                      </a:r>
                    </a:p>
                  </a:txBody>
                  <a:tcPr/>
                </a:tc>
                <a:tc>
                  <a:txBody>
                    <a:bodyPr/>
                    <a:lstStyle/>
                    <a:p>
                      <a:r>
                        <a:rPr lang="en-US" sz="1400" dirty="0"/>
                        <a:t>14</a:t>
                      </a:r>
                    </a:p>
                  </a:txBody>
                  <a:tcPr/>
                </a:tc>
                <a:tc>
                  <a:txBody>
                    <a:bodyPr/>
                    <a:lstStyle/>
                    <a:p>
                      <a:r>
                        <a:rPr lang="he-IL" sz="1400" dirty="0"/>
                        <a:t>5</a:t>
                      </a:r>
                      <a:endParaRPr lang="en-US" sz="1400" dirty="0"/>
                    </a:p>
                  </a:txBody>
                  <a:tcPr/>
                </a:tc>
                <a:tc>
                  <a:txBody>
                    <a:bodyPr/>
                    <a:lstStyle/>
                    <a:p>
                      <a:r>
                        <a:rPr lang="en-US" sz="1400" dirty="0"/>
                        <a:t>24</a:t>
                      </a:r>
                    </a:p>
                  </a:txBody>
                  <a:tcPr/>
                </a:tc>
                <a:extLst>
                  <a:ext uri="{0D108BD9-81ED-4DB2-BD59-A6C34878D82A}">
                    <a16:rowId xmlns:a16="http://schemas.microsoft.com/office/drawing/2014/main" val="10001"/>
                  </a:ext>
                </a:extLst>
              </a:tr>
            </a:tbl>
          </a:graphicData>
        </a:graphic>
      </p:graphicFrame>
      <p:sp>
        <p:nvSpPr>
          <p:cNvPr id="27" name="TextBox 26"/>
          <p:cNvSpPr txBox="1"/>
          <p:nvPr/>
        </p:nvSpPr>
        <p:spPr>
          <a:xfrm>
            <a:off x="4323200" y="1180936"/>
            <a:ext cx="2252541" cy="369332"/>
          </a:xfrm>
          <a:prstGeom prst="rect">
            <a:avLst/>
          </a:prstGeom>
          <a:noFill/>
        </p:spPr>
        <p:txBody>
          <a:bodyPr wrap="none" rtlCol="0">
            <a:spAutoFit/>
          </a:bodyPr>
          <a:lstStyle/>
          <a:p>
            <a:pPr algn="r" rtl="1"/>
            <a:r>
              <a:rPr lang="he-IL" dirty="0"/>
              <a:t>קובץ הופכי – שם מרצה</a:t>
            </a:r>
            <a:endParaRPr lang="en-US" dirty="0"/>
          </a:p>
        </p:txBody>
      </p:sp>
      <p:cxnSp>
        <p:nvCxnSpPr>
          <p:cNvPr id="28" name="Straight Arrow Connector 27"/>
          <p:cNvCxnSpPr/>
          <p:nvPr/>
        </p:nvCxnSpPr>
        <p:spPr>
          <a:xfrm flipH="1">
            <a:off x="1647173" y="2324443"/>
            <a:ext cx="332933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083485" y="2337051"/>
            <a:ext cx="1393933" cy="14154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55379" y="2337050"/>
            <a:ext cx="272969" cy="25515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020552" y="2311835"/>
            <a:ext cx="3081689" cy="141181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3753937294"/>
              </p:ext>
            </p:extLst>
          </p:nvPr>
        </p:nvGraphicFramePr>
        <p:xfrm>
          <a:off x="7318530" y="3770346"/>
          <a:ext cx="2248399" cy="883920"/>
        </p:xfrm>
        <a:graphic>
          <a:graphicData uri="http://schemas.openxmlformats.org/drawingml/2006/table">
            <a:tbl>
              <a:tblPr firstRow="1" bandRow="1">
                <a:tableStyleId>{5C22544A-7EE6-4342-B048-85BDC9FD1C3A}</a:tableStyleId>
              </a:tblPr>
              <a:tblGrid>
                <a:gridCol w="551126">
                  <a:extLst>
                    <a:ext uri="{9D8B030D-6E8A-4147-A177-3AD203B41FA5}">
                      <a16:colId xmlns:a16="http://schemas.microsoft.com/office/drawing/2014/main" val="20000"/>
                    </a:ext>
                  </a:extLst>
                </a:gridCol>
                <a:gridCol w="551126">
                  <a:extLst>
                    <a:ext uri="{9D8B030D-6E8A-4147-A177-3AD203B41FA5}">
                      <a16:colId xmlns:a16="http://schemas.microsoft.com/office/drawing/2014/main" val="20001"/>
                    </a:ext>
                  </a:extLst>
                </a:gridCol>
                <a:gridCol w="551126">
                  <a:extLst>
                    <a:ext uri="{9D8B030D-6E8A-4147-A177-3AD203B41FA5}">
                      <a16:colId xmlns:a16="http://schemas.microsoft.com/office/drawing/2014/main" val="20002"/>
                    </a:ext>
                  </a:extLst>
                </a:gridCol>
                <a:gridCol w="294396">
                  <a:extLst>
                    <a:ext uri="{9D8B030D-6E8A-4147-A177-3AD203B41FA5}">
                      <a16:colId xmlns:a16="http://schemas.microsoft.com/office/drawing/2014/main" val="20003"/>
                    </a:ext>
                  </a:extLst>
                </a:gridCol>
                <a:gridCol w="300625">
                  <a:extLst>
                    <a:ext uri="{9D8B030D-6E8A-4147-A177-3AD203B41FA5}">
                      <a16:colId xmlns:a16="http://schemas.microsoft.com/office/drawing/2014/main" val="20004"/>
                    </a:ext>
                  </a:extLst>
                </a:gridCol>
              </a:tblGrid>
              <a:tr h="257872">
                <a:tc>
                  <a:txBody>
                    <a:bodyPr/>
                    <a:lstStyle/>
                    <a:p>
                      <a:r>
                        <a:rPr lang="he-IL" sz="1200" b="0" dirty="0"/>
                        <a:t>מירית</a:t>
                      </a:r>
                      <a:endParaRPr lang="en-US" sz="1200" b="0" dirty="0"/>
                    </a:p>
                  </a:txBody>
                  <a:tcPr/>
                </a:tc>
                <a:tc>
                  <a:txBody>
                    <a:bodyPr/>
                    <a:lstStyle/>
                    <a:p>
                      <a:r>
                        <a:rPr lang="he-IL" sz="1200" b="0" dirty="0"/>
                        <a:t>מירית</a:t>
                      </a:r>
                      <a:endParaRPr lang="en-US" sz="1200" b="0" dirty="0"/>
                    </a:p>
                  </a:txBody>
                  <a:tcPr/>
                </a:tc>
                <a:tc>
                  <a:txBody>
                    <a:bodyPr/>
                    <a:lstStyle/>
                    <a:p>
                      <a:r>
                        <a:rPr lang="he-IL" sz="1200" b="0" dirty="0"/>
                        <a:t>רני</a:t>
                      </a:r>
                      <a:endParaRPr lang="en-US" sz="1200" b="0" dirty="0"/>
                    </a:p>
                  </a:txBody>
                  <a:tcPr/>
                </a:tc>
                <a:tc>
                  <a:txBody>
                    <a:bodyPr/>
                    <a:lstStyle/>
                    <a:p>
                      <a:endParaRPr lang="en-US" sz="1200" b="0" dirty="0"/>
                    </a:p>
                  </a:txBody>
                  <a:tcPr/>
                </a:tc>
                <a:tc>
                  <a:txBody>
                    <a:bodyPr/>
                    <a:lstStyle/>
                    <a:p>
                      <a:endParaRPr lang="en-US" sz="1200" b="0" dirty="0"/>
                    </a:p>
                  </a:txBody>
                  <a:tcPr/>
                </a:tc>
                <a:extLst>
                  <a:ext uri="{0D108BD9-81ED-4DB2-BD59-A6C34878D82A}">
                    <a16:rowId xmlns:a16="http://schemas.microsoft.com/office/drawing/2014/main" val="10000"/>
                  </a:ext>
                </a:extLst>
              </a:tr>
              <a:tr h="267415">
                <a:tc>
                  <a:txBody>
                    <a:bodyPr/>
                    <a:lstStyle/>
                    <a:p>
                      <a:r>
                        <a:rPr lang="en-US" sz="1400" dirty="0"/>
                        <a:t>19</a:t>
                      </a:r>
                    </a:p>
                  </a:txBody>
                  <a:tcPr/>
                </a:tc>
                <a:tc>
                  <a:txBody>
                    <a:bodyPr/>
                    <a:lstStyle/>
                    <a:p>
                      <a:r>
                        <a:rPr lang="en-US" sz="1400" dirty="0"/>
                        <a:t>26</a:t>
                      </a:r>
                    </a:p>
                  </a:txBody>
                  <a:tcPr/>
                </a:tc>
                <a:tc>
                  <a:txBody>
                    <a:bodyPr/>
                    <a:lstStyle/>
                    <a:p>
                      <a:r>
                        <a:rPr lang="en-US" sz="1400" dirty="0"/>
                        <a:t>5</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9/1</a:t>
                      </a:r>
                    </a:p>
                  </a:txBody>
                  <a:tcPr/>
                </a:tc>
                <a:tc>
                  <a:txBody>
                    <a:bodyPr/>
                    <a:lstStyle/>
                    <a:p>
                      <a:r>
                        <a:rPr lang="en-US" sz="1400" dirty="0"/>
                        <a:t>8/2</a:t>
                      </a:r>
                    </a:p>
                  </a:txBody>
                  <a:tcPr/>
                </a:tc>
                <a:tc>
                  <a:txBody>
                    <a:bodyPr/>
                    <a:lstStyle/>
                    <a:p>
                      <a:r>
                        <a:rPr lang="en-US" sz="1400" dirty="0"/>
                        <a:t>10/1</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690875804"/>
              </p:ext>
            </p:extLst>
          </p:nvPr>
        </p:nvGraphicFramePr>
        <p:xfrm>
          <a:off x="9908217" y="3764394"/>
          <a:ext cx="1981843" cy="883920"/>
        </p:xfrm>
        <a:graphic>
          <a:graphicData uri="http://schemas.openxmlformats.org/drawingml/2006/table">
            <a:tbl>
              <a:tblPr firstRow="1" bandRow="1">
                <a:tableStyleId>{5C22544A-7EE6-4342-B048-85BDC9FD1C3A}</a:tableStyleId>
              </a:tblPr>
              <a:tblGrid>
                <a:gridCol w="494443">
                  <a:extLst>
                    <a:ext uri="{9D8B030D-6E8A-4147-A177-3AD203B41FA5}">
                      <a16:colId xmlns:a16="http://schemas.microsoft.com/office/drawing/2014/main" val="20000"/>
                    </a:ext>
                  </a:extLst>
                </a:gridCol>
                <a:gridCol w="494443">
                  <a:extLst>
                    <a:ext uri="{9D8B030D-6E8A-4147-A177-3AD203B41FA5}">
                      <a16:colId xmlns:a16="http://schemas.microsoft.com/office/drawing/2014/main" val="20001"/>
                    </a:ext>
                  </a:extLst>
                </a:gridCol>
                <a:gridCol w="494443">
                  <a:extLst>
                    <a:ext uri="{9D8B030D-6E8A-4147-A177-3AD203B41FA5}">
                      <a16:colId xmlns:a16="http://schemas.microsoft.com/office/drawing/2014/main" val="20002"/>
                    </a:ext>
                  </a:extLst>
                </a:gridCol>
                <a:gridCol w="222941">
                  <a:extLst>
                    <a:ext uri="{9D8B030D-6E8A-4147-A177-3AD203B41FA5}">
                      <a16:colId xmlns:a16="http://schemas.microsoft.com/office/drawing/2014/main" val="20003"/>
                    </a:ext>
                  </a:extLst>
                </a:gridCol>
                <a:gridCol w="275573">
                  <a:extLst>
                    <a:ext uri="{9D8B030D-6E8A-4147-A177-3AD203B41FA5}">
                      <a16:colId xmlns:a16="http://schemas.microsoft.com/office/drawing/2014/main" val="20004"/>
                    </a:ext>
                  </a:extLst>
                </a:gridCol>
              </a:tblGrid>
              <a:tr h="267415">
                <a:tc>
                  <a:txBody>
                    <a:bodyPr/>
                    <a:lstStyle/>
                    <a:p>
                      <a:r>
                        <a:rPr lang="he-IL" sz="1200" b="0" dirty="0"/>
                        <a:t>רני</a:t>
                      </a:r>
                      <a:endParaRPr lang="en-US" sz="1200" b="0" dirty="0"/>
                    </a:p>
                  </a:txBody>
                  <a:tcPr/>
                </a:tc>
                <a:tc>
                  <a:txBody>
                    <a:bodyPr/>
                    <a:lstStyle/>
                    <a:p>
                      <a:r>
                        <a:rPr lang="he-IL" sz="1200" b="0" dirty="0"/>
                        <a:t>רני</a:t>
                      </a:r>
                      <a:endParaRPr lang="en-US" sz="1200" b="0" dirty="0"/>
                    </a:p>
                  </a:txBody>
                  <a:tcPr/>
                </a:tc>
                <a:tc>
                  <a:txBody>
                    <a:bodyPr/>
                    <a:lstStyle/>
                    <a:p>
                      <a:r>
                        <a:rPr lang="he-IL" sz="1200" b="0" dirty="0"/>
                        <a:t>רני</a:t>
                      </a:r>
                      <a:endParaRPr lang="en-US" sz="1200" b="0" dirty="0"/>
                    </a:p>
                  </a:txBody>
                  <a:tcPr/>
                </a:tc>
                <a:tc>
                  <a:txBody>
                    <a:bodyPr/>
                    <a:lstStyle/>
                    <a:p>
                      <a:endParaRPr lang="en-US" sz="1200" b="0" dirty="0"/>
                    </a:p>
                  </a:txBody>
                  <a:tcPr/>
                </a:tc>
                <a:tc>
                  <a:txBody>
                    <a:bodyPr/>
                    <a:lstStyle/>
                    <a:p>
                      <a:endParaRPr lang="en-US" sz="1200" b="0" dirty="0"/>
                    </a:p>
                  </a:txBody>
                  <a:tcPr/>
                </a:tc>
                <a:extLst>
                  <a:ext uri="{0D108BD9-81ED-4DB2-BD59-A6C34878D82A}">
                    <a16:rowId xmlns:a16="http://schemas.microsoft.com/office/drawing/2014/main" val="10000"/>
                  </a:ext>
                </a:extLst>
              </a:tr>
              <a:tr h="267415">
                <a:tc>
                  <a:txBody>
                    <a:bodyPr/>
                    <a:lstStyle/>
                    <a:p>
                      <a:r>
                        <a:rPr lang="en-US" sz="1400" dirty="0"/>
                        <a:t>12</a:t>
                      </a:r>
                    </a:p>
                  </a:txBody>
                  <a:tcPr/>
                </a:tc>
                <a:tc>
                  <a:txBody>
                    <a:bodyPr/>
                    <a:lstStyle/>
                    <a:p>
                      <a:r>
                        <a:rPr lang="en-US" sz="1400" dirty="0"/>
                        <a:t>16</a:t>
                      </a:r>
                    </a:p>
                  </a:txBody>
                  <a:tcPr/>
                </a:tc>
                <a:tc>
                  <a:txBody>
                    <a:bodyPr/>
                    <a:lstStyle/>
                    <a:p>
                      <a:r>
                        <a:rPr lang="en-US" sz="1400" dirty="0"/>
                        <a:t>24</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0">
                <a:tc>
                  <a:txBody>
                    <a:bodyPr/>
                    <a:lstStyle/>
                    <a:p>
                      <a:r>
                        <a:rPr lang="en-US" sz="1400" dirty="0"/>
                        <a:t>7/2</a:t>
                      </a:r>
                    </a:p>
                  </a:txBody>
                  <a:tcPr/>
                </a:tc>
                <a:tc>
                  <a:txBody>
                    <a:bodyPr/>
                    <a:lstStyle/>
                    <a:p>
                      <a:r>
                        <a:rPr lang="en-US" sz="1400" dirty="0"/>
                        <a:t>1/2</a:t>
                      </a:r>
                    </a:p>
                  </a:txBody>
                  <a:tcPr/>
                </a:tc>
                <a:tc>
                  <a:txBody>
                    <a:bodyPr/>
                    <a:lstStyle/>
                    <a:p>
                      <a:r>
                        <a:rPr lang="en-US" sz="1400" dirty="0"/>
                        <a:t>7/1</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cxnSp>
        <p:nvCxnSpPr>
          <p:cNvPr id="25" name="Straight Arrow Connector 24"/>
          <p:cNvCxnSpPr/>
          <p:nvPr/>
        </p:nvCxnSpPr>
        <p:spPr>
          <a:xfrm>
            <a:off x="6548996" y="2324443"/>
            <a:ext cx="1018178" cy="142471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706880" y="1180936"/>
            <a:ext cx="1484702" cy="369332"/>
          </a:xfrm>
          <a:prstGeom prst="rect">
            <a:avLst/>
          </a:prstGeom>
          <a:noFill/>
        </p:spPr>
        <p:txBody>
          <a:bodyPr wrap="none" rtlCol="0">
            <a:spAutoFit/>
          </a:bodyPr>
          <a:lstStyle/>
          <a:p>
            <a:pPr algn="r" rtl="1"/>
            <a:r>
              <a:rPr lang="he-IL" u="sng" dirty="0">
                <a:solidFill>
                  <a:srgbClr val="FF0000"/>
                </a:solidFill>
              </a:rPr>
              <a:t>מחיקת דוד-32</a:t>
            </a:r>
            <a:endParaRPr lang="en-US" u="sng" dirty="0">
              <a:solidFill>
                <a:srgbClr val="FF0000"/>
              </a:solidFill>
            </a:endParaRPr>
          </a:p>
        </p:txBody>
      </p:sp>
      <p:graphicFrame>
        <p:nvGraphicFramePr>
          <p:cNvPr id="21" name="Table 2"/>
          <p:cNvGraphicFramePr>
            <a:graphicFrameLocks noGrp="1"/>
          </p:cNvGraphicFramePr>
          <p:nvPr>
            <p:extLst>
              <p:ext uri="{D42A27DB-BD31-4B8C-83A1-F6EECF244321}">
                <p14:modId xmlns:p14="http://schemas.microsoft.com/office/powerpoint/2010/main" val="287019207"/>
              </p:ext>
            </p:extLst>
          </p:nvPr>
        </p:nvGraphicFramePr>
        <p:xfrm>
          <a:off x="153568" y="1242593"/>
          <a:ext cx="1110747" cy="5471357"/>
        </p:xfrm>
        <a:graphic>
          <a:graphicData uri="http://schemas.openxmlformats.org/drawingml/2006/table">
            <a:tbl>
              <a:tblPr firstRow="1" firstCol="1" lastRow="1" lastCol="1" bandRow="1" bandCol="1">
                <a:tableStyleId>{5940675A-B579-460E-94D1-54222C63F5DA}</a:tableStyleId>
              </a:tblPr>
              <a:tblGrid>
                <a:gridCol w="415553">
                  <a:extLst>
                    <a:ext uri="{9D8B030D-6E8A-4147-A177-3AD203B41FA5}">
                      <a16:colId xmlns:a16="http://schemas.microsoft.com/office/drawing/2014/main" val="20000"/>
                    </a:ext>
                  </a:extLst>
                </a:gridCol>
                <a:gridCol w="695194">
                  <a:extLst>
                    <a:ext uri="{9D8B030D-6E8A-4147-A177-3AD203B41FA5}">
                      <a16:colId xmlns:a16="http://schemas.microsoft.com/office/drawing/2014/main" val="20001"/>
                    </a:ext>
                  </a:extLst>
                </a:gridCol>
              </a:tblGrid>
              <a:tr h="687214">
                <a:tc>
                  <a:txBody>
                    <a:bodyPr/>
                    <a:lstStyle/>
                    <a:p>
                      <a:pPr algn="ctr" rtl="1" fontAlgn="ctr"/>
                      <a:r>
                        <a:rPr lang="he-IL" sz="1000" u="none" strike="noStrike" dirty="0">
                          <a:effectLst/>
                        </a:rPr>
                        <a:t>קוד כנס (מפתח)</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tc>
                  <a:txBody>
                    <a:bodyPr/>
                    <a:lstStyle/>
                    <a:p>
                      <a:pPr algn="ctr" rtl="1" fontAlgn="ctr"/>
                      <a:r>
                        <a:rPr lang="he-IL" sz="1000" u="none" strike="noStrike" dirty="0">
                          <a:effectLst/>
                        </a:rPr>
                        <a:t>שם המרצה בכנס</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extLst>
                  <a:ext uri="{0D108BD9-81ED-4DB2-BD59-A6C34878D82A}">
                    <a16:rowId xmlns:a16="http://schemas.microsoft.com/office/drawing/2014/main" val="10000"/>
                  </a:ext>
                </a:extLst>
              </a:tr>
              <a:tr h="251797">
                <a:tc>
                  <a:txBody>
                    <a:bodyPr/>
                    <a:lstStyle/>
                    <a:p>
                      <a:pPr algn="ctr" rtl="1" fontAlgn="ctr"/>
                      <a:r>
                        <a:rPr lang="en-US" sz="1000" b="1" u="none" strike="noStrike">
                          <a:effectLst/>
                        </a:rPr>
                        <a:t>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דוד</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1"/>
                  </a:ext>
                </a:extLst>
              </a:tr>
              <a:tr h="251797">
                <a:tc>
                  <a:txBody>
                    <a:bodyPr/>
                    <a:lstStyle/>
                    <a:p>
                      <a:pPr algn="ctr" rtl="1" fontAlgn="ctr"/>
                      <a:r>
                        <a:rPr lang="en-US" sz="1000" b="1" u="none" strike="noStrike">
                          <a:effectLst/>
                        </a:rPr>
                        <a:t>20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2"/>
                  </a:ext>
                </a:extLst>
              </a:tr>
              <a:tr h="251797">
                <a:tc>
                  <a:txBody>
                    <a:bodyPr/>
                    <a:lstStyle/>
                    <a:p>
                      <a:pPr algn="ctr" rtl="1" fontAlgn="ctr"/>
                      <a:r>
                        <a:rPr lang="en-US" sz="1000" b="1" u="none" strike="noStrike">
                          <a:effectLst/>
                        </a:rPr>
                        <a:t>22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דוד</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3"/>
                  </a:ext>
                </a:extLst>
              </a:tr>
              <a:tr h="251797">
                <a:tc>
                  <a:txBody>
                    <a:bodyPr/>
                    <a:lstStyle/>
                    <a:p>
                      <a:pPr algn="ctr" rtl="1" fontAlgn="ctr"/>
                      <a:r>
                        <a:rPr lang="en-US" sz="1000" b="1" u="none" strike="noStrike">
                          <a:effectLst/>
                        </a:rPr>
                        <a:t>28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4"/>
                  </a:ext>
                </a:extLst>
              </a:tr>
              <a:tr h="251797">
                <a:tc>
                  <a:txBody>
                    <a:bodyPr/>
                    <a:lstStyle/>
                    <a:p>
                      <a:pPr algn="ctr" rtl="1" fontAlgn="ctr"/>
                      <a:r>
                        <a:rPr lang="en-US" sz="1000" b="1" u="none" strike="sngStrike" dirty="0">
                          <a:solidFill>
                            <a:srgbClr val="FF0000"/>
                          </a:solidFill>
                          <a:effectLst/>
                        </a:rPr>
                        <a:t>32</a:t>
                      </a:r>
                      <a:endParaRPr lang="en-US" sz="1000" b="1" i="0" u="none" strike="sngStrike" dirty="0">
                        <a:solidFill>
                          <a:srgbClr val="FF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sngStrike" dirty="0">
                          <a:solidFill>
                            <a:srgbClr val="FF0000"/>
                          </a:solidFill>
                          <a:effectLst/>
                        </a:rPr>
                        <a:t>דוד</a:t>
                      </a:r>
                      <a:endParaRPr lang="he-IL" sz="1000" b="1" i="0" u="none" strike="sngStrike" dirty="0">
                        <a:solidFill>
                          <a:srgbClr val="FF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5"/>
                  </a:ext>
                </a:extLst>
              </a:tr>
              <a:tr h="251797">
                <a:tc>
                  <a:txBody>
                    <a:bodyPr/>
                    <a:lstStyle/>
                    <a:p>
                      <a:pPr algn="ctr" rtl="1" fontAlgn="ctr"/>
                      <a:r>
                        <a:rPr lang="en-US" sz="1000" b="1" u="none" strike="noStrike">
                          <a:effectLst/>
                        </a:rPr>
                        <a:t>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6"/>
                  </a:ext>
                </a:extLst>
              </a:tr>
              <a:tr h="251797">
                <a:tc>
                  <a:txBody>
                    <a:bodyPr/>
                    <a:lstStyle/>
                    <a:p>
                      <a:pPr algn="ctr" rtl="1" fontAlgn="ctr"/>
                      <a:r>
                        <a:rPr lang="en-US" sz="1000" b="1" u="none" strike="noStrike">
                          <a:effectLst/>
                        </a:rPr>
                        <a:t>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7"/>
                  </a:ext>
                </a:extLst>
              </a:tr>
              <a:tr h="251797">
                <a:tc>
                  <a:txBody>
                    <a:bodyPr/>
                    <a:lstStyle/>
                    <a:p>
                      <a:pPr algn="ctr" rtl="1" fontAlgn="ctr"/>
                      <a:r>
                        <a:rPr lang="en-US" sz="1000" b="1" u="none" strike="noStrike">
                          <a:effectLst/>
                        </a:rPr>
                        <a:t>10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8"/>
                  </a:ext>
                </a:extLst>
              </a:tr>
              <a:tr h="251797">
                <a:tc>
                  <a:txBody>
                    <a:bodyPr/>
                    <a:lstStyle/>
                    <a:p>
                      <a:pPr algn="ctr" rtl="1" fontAlgn="ctr"/>
                      <a:r>
                        <a:rPr lang="en-US" sz="1000" b="1" u="none" strike="noStrike">
                          <a:effectLst/>
                        </a:rPr>
                        <a:t>18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9"/>
                  </a:ext>
                </a:extLst>
              </a:tr>
              <a:tr h="251797">
                <a:tc>
                  <a:txBody>
                    <a:bodyPr/>
                    <a:lstStyle/>
                    <a:p>
                      <a:pPr algn="ctr" rtl="1" fontAlgn="ctr"/>
                      <a:r>
                        <a:rPr lang="en-US" sz="1000" b="1" u="none" strike="noStrike">
                          <a:effectLst/>
                        </a:rPr>
                        <a:t>30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דינה</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0"/>
                  </a:ext>
                </a:extLst>
              </a:tr>
              <a:tr h="251797">
                <a:tc>
                  <a:txBody>
                    <a:bodyPr/>
                    <a:lstStyle/>
                    <a:p>
                      <a:pPr algn="ctr" rtl="1" fontAlgn="ctr"/>
                      <a:r>
                        <a:rPr lang="en-US" sz="1000" b="1" i="0" u="none" strike="noStrike" dirty="0">
                          <a:solidFill>
                            <a:schemeClr val="tx1"/>
                          </a:solidFill>
                          <a:effectLst/>
                          <a:latin typeface="Calibri" panose="020F0502020204030204" pitchFamily="34" charset="0"/>
                        </a:rPr>
                        <a:t>3</a:t>
                      </a:r>
                    </a:p>
                  </a:txBody>
                  <a:tcPr marL="3810" marR="3810" marT="3810" marB="0" anchor="ctr">
                    <a:solidFill>
                      <a:schemeClr val="bg1"/>
                    </a:solidFill>
                  </a:tcPr>
                </a:tc>
                <a:tc>
                  <a:txBody>
                    <a:bodyPr/>
                    <a:lstStyle/>
                    <a:p>
                      <a:pPr algn="ctr" rtl="1" fontAlgn="ctr"/>
                      <a:r>
                        <a:rPr lang="he-IL" sz="1000" b="1" i="0" u="none" strike="noStrike" dirty="0">
                          <a:solidFill>
                            <a:schemeClr val="tx1"/>
                          </a:solidFill>
                          <a:effectLst/>
                          <a:latin typeface="Arial" panose="020B0604020202020204" pitchFamily="34" charset="0"/>
                        </a:rPr>
                        <a:t>מירית</a:t>
                      </a:r>
                    </a:p>
                  </a:txBody>
                  <a:tcPr marL="3810" marR="3810" marT="3810" marB="0" anchor="ctr">
                    <a:solidFill>
                      <a:schemeClr val="bg1"/>
                    </a:solidFill>
                  </a:tcPr>
                </a:tc>
                <a:extLst>
                  <a:ext uri="{0D108BD9-81ED-4DB2-BD59-A6C34878D82A}">
                    <a16:rowId xmlns:a16="http://schemas.microsoft.com/office/drawing/2014/main" val="10011"/>
                  </a:ext>
                </a:extLst>
              </a:tr>
              <a:tr h="251797">
                <a:tc>
                  <a:txBody>
                    <a:bodyPr/>
                    <a:lstStyle/>
                    <a:p>
                      <a:pPr algn="ctr" rtl="1" fontAlgn="ctr"/>
                      <a:r>
                        <a:rPr lang="en-US" sz="1000" b="1" u="none" strike="noStrike">
                          <a:solidFill>
                            <a:schemeClr val="tx1"/>
                          </a:solidFill>
                          <a:effectLst/>
                        </a:rPr>
                        <a:t>6</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solidFill>
                            <a:schemeClr val="tx1"/>
                          </a:solidFill>
                          <a:effectLst/>
                        </a:rPr>
                        <a:t>מירית</a:t>
                      </a:r>
                      <a:endParaRPr lang="he-IL" sz="1000" b="1" i="0" u="none" strike="noStrike" dirty="0">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2"/>
                  </a:ext>
                </a:extLst>
              </a:tr>
              <a:tr h="251797">
                <a:tc>
                  <a:txBody>
                    <a:bodyPr/>
                    <a:lstStyle/>
                    <a:p>
                      <a:pPr algn="ctr" rtl="1" fontAlgn="ctr"/>
                      <a:r>
                        <a:rPr lang="en-US" sz="1000" b="1" u="none" strike="noStrike">
                          <a:solidFill>
                            <a:schemeClr val="tx1"/>
                          </a:solidFill>
                          <a:effectLst/>
                        </a:rPr>
                        <a:t>14</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solidFill>
                            <a:schemeClr val="tx1"/>
                          </a:solidFill>
                          <a:effectLst/>
                        </a:rPr>
                        <a:t>מירית</a:t>
                      </a:r>
                      <a:endParaRPr lang="he-IL" sz="1000" b="1" i="0" u="none" strike="noStrike" dirty="0">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3"/>
                  </a:ext>
                </a:extLst>
              </a:tr>
              <a:tr h="251797">
                <a:tc>
                  <a:txBody>
                    <a:bodyPr/>
                    <a:lstStyle/>
                    <a:p>
                      <a:pPr algn="ctr" rtl="1" fontAlgn="ctr"/>
                      <a:r>
                        <a:rPr lang="en-US" sz="1000" b="1" i="0" u="none" strike="noStrike" dirty="0">
                          <a:solidFill>
                            <a:schemeClr val="tx1"/>
                          </a:solidFill>
                          <a:effectLst/>
                          <a:latin typeface="Calibri" panose="020F0502020204030204" pitchFamily="34" charset="0"/>
                        </a:rPr>
                        <a:t>19</a:t>
                      </a:r>
                    </a:p>
                  </a:txBody>
                  <a:tcPr marL="3810" marR="3810" marT="3810" marB="0" anchor="ctr">
                    <a:solidFill>
                      <a:schemeClr val="bg1"/>
                    </a:solidFill>
                  </a:tcPr>
                </a:tc>
                <a:tc>
                  <a:txBody>
                    <a:bodyPr/>
                    <a:lstStyle/>
                    <a:p>
                      <a:pPr algn="ctr" rtl="1" fontAlgn="ctr"/>
                      <a:r>
                        <a:rPr lang="he-IL" sz="1000" b="1" i="0" u="none" strike="noStrike" dirty="0">
                          <a:solidFill>
                            <a:schemeClr val="tx1"/>
                          </a:solidFill>
                          <a:effectLst/>
                          <a:latin typeface="Arial" panose="020B0604020202020204" pitchFamily="34" charset="0"/>
                        </a:rPr>
                        <a:t>מירית</a:t>
                      </a:r>
                    </a:p>
                  </a:txBody>
                  <a:tcPr marL="3810" marR="3810" marT="3810" marB="0" anchor="ctr">
                    <a:solidFill>
                      <a:schemeClr val="bg1"/>
                    </a:solidFill>
                  </a:tcPr>
                </a:tc>
                <a:extLst>
                  <a:ext uri="{0D108BD9-81ED-4DB2-BD59-A6C34878D82A}">
                    <a16:rowId xmlns:a16="http://schemas.microsoft.com/office/drawing/2014/main" val="10014"/>
                  </a:ext>
                </a:extLst>
              </a:tr>
              <a:tr h="251797">
                <a:tc>
                  <a:txBody>
                    <a:bodyPr/>
                    <a:lstStyle/>
                    <a:p>
                      <a:pPr algn="ctr" rtl="1" fontAlgn="ctr"/>
                      <a:r>
                        <a:rPr lang="en-US" sz="1000" b="1" u="none" strike="noStrike">
                          <a:solidFill>
                            <a:schemeClr val="tx1"/>
                          </a:solidFill>
                          <a:effectLst/>
                        </a:rPr>
                        <a:t>26</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solidFill>
                            <a:schemeClr val="tx1"/>
                          </a:solidFill>
                          <a:effectLst/>
                        </a:rPr>
                        <a:t>מירית</a:t>
                      </a:r>
                      <a:endParaRPr lang="he-IL" sz="1000" b="1" i="0" u="none" strike="noStrike">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5"/>
                  </a:ext>
                </a:extLst>
              </a:tr>
              <a:tr h="251797">
                <a:tc>
                  <a:txBody>
                    <a:bodyPr/>
                    <a:lstStyle/>
                    <a:p>
                      <a:pPr algn="ctr" rtl="1" fontAlgn="ctr"/>
                      <a:r>
                        <a:rPr lang="en-US" sz="1000" b="1" u="none" strike="noStrike">
                          <a:solidFill>
                            <a:schemeClr val="tx1"/>
                          </a:solidFill>
                          <a:effectLst/>
                        </a:rPr>
                        <a:t>12</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solidFill>
                            <a:schemeClr val="tx1"/>
                          </a:solidFill>
                          <a:effectLst/>
                        </a:rPr>
                        <a:t>רני</a:t>
                      </a:r>
                      <a:endParaRPr lang="he-IL" sz="1000" b="1" i="0" u="none" strike="noStrike">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6"/>
                  </a:ext>
                </a:extLst>
              </a:tr>
              <a:tr h="251797">
                <a:tc>
                  <a:txBody>
                    <a:bodyPr/>
                    <a:lstStyle/>
                    <a:p>
                      <a:pPr algn="ctr" rtl="1" fontAlgn="ctr"/>
                      <a:r>
                        <a:rPr lang="en-US" sz="1000" b="1" u="none" strike="noStrike">
                          <a:solidFill>
                            <a:schemeClr val="tx1"/>
                          </a:solidFill>
                          <a:effectLst/>
                        </a:rPr>
                        <a:t>16</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solidFill>
                            <a:schemeClr val="tx1"/>
                          </a:solidFill>
                          <a:effectLst/>
                        </a:rPr>
                        <a:t>רני</a:t>
                      </a:r>
                      <a:endParaRPr lang="he-IL" sz="1000" b="1" i="0" u="none" strike="noStrike" dirty="0">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7"/>
                  </a:ext>
                </a:extLst>
              </a:tr>
              <a:tr h="251797">
                <a:tc>
                  <a:txBody>
                    <a:bodyPr/>
                    <a:lstStyle/>
                    <a:p>
                      <a:pPr algn="ctr" rtl="1" fontAlgn="ctr"/>
                      <a:r>
                        <a:rPr lang="en-US" sz="1000" b="1" u="none" strike="noStrike">
                          <a:solidFill>
                            <a:schemeClr val="tx1"/>
                          </a:solidFill>
                          <a:effectLst/>
                        </a:rPr>
                        <a:t>24</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solidFill>
                            <a:schemeClr val="tx1"/>
                          </a:solidFill>
                          <a:effectLst/>
                        </a:rPr>
                        <a:t>רני</a:t>
                      </a:r>
                      <a:endParaRPr lang="he-IL" sz="1000" b="1" i="0" u="none" strike="noStrike" dirty="0">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8"/>
                  </a:ext>
                </a:extLst>
              </a:tr>
              <a:tr h="251797">
                <a:tc>
                  <a:txBody>
                    <a:bodyPr/>
                    <a:lstStyle/>
                    <a:p>
                      <a:pPr algn="ctr" rtl="1" fontAlgn="ctr"/>
                      <a:r>
                        <a:rPr lang="he-IL" sz="1000" b="1" i="0" u="none" strike="noStrike" dirty="0">
                          <a:solidFill>
                            <a:schemeClr val="tx1"/>
                          </a:solidFill>
                          <a:effectLst/>
                          <a:latin typeface="Calibri" panose="020F0502020204030204" pitchFamily="34" charset="0"/>
                        </a:rPr>
                        <a:t>5</a:t>
                      </a:r>
                      <a:endParaRPr lang="en-US" sz="1000" b="1" i="0" u="none" strike="noStrike" dirty="0">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i="0" u="none" strike="noStrike" dirty="0">
                          <a:solidFill>
                            <a:schemeClr val="tx1"/>
                          </a:solidFill>
                          <a:effectLst/>
                          <a:latin typeface="Arial" panose="020B0604020202020204" pitchFamily="34" charset="0"/>
                        </a:rPr>
                        <a:t>רני</a:t>
                      </a:r>
                    </a:p>
                  </a:txBody>
                  <a:tcPr marL="3810" marR="3810" marT="3810" marB="0" anchor="ctr">
                    <a:solidFill>
                      <a:schemeClr val="bg1"/>
                    </a:solid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34468928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506450070"/>
              </p:ext>
            </p:extLst>
          </p:nvPr>
        </p:nvGraphicFramePr>
        <p:xfrm>
          <a:off x="153568" y="1242593"/>
          <a:ext cx="1110747" cy="5471357"/>
        </p:xfrm>
        <a:graphic>
          <a:graphicData uri="http://schemas.openxmlformats.org/drawingml/2006/table">
            <a:tbl>
              <a:tblPr firstRow="1" firstCol="1" lastRow="1" lastCol="1" bandRow="1" bandCol="1">
                <a:tableStyleId>{5940675A-B579-460E-94D1-54222C63F5DA}</a:tableStyleId>
              </a:tblPr>
              <a:tblGrid>
                <a:gridCol w="415553">
                  <a:extLst>
                    <a:ext uri="{9D8B030D-6E8A-4147-A177-3AD203B41FA5}">
                      <a16:colId xmlns:a16="http://schemas.microsoft.com/office/drawing/2014/main" val="20000"/>
                    </a:ext>
                  </a:extLst>
                </a:gridCol>
                <a:gridCol w="695194">
                  <a:extLst>
                    <a:ext uri="{9D8B030D-6E8A-4147-A177-3AD203B41FA5}">
                      <a16:colId xmlns:a16="http://schemas.microsoft.com/office/drawing/2014/main" val="20001"/>
                    </a:ext>
                  </a:extLst>
                </a:gridCol>
              </a:tblGrid>
              <a:tr h="687214">
                <a:tc>
                  <a:txBody>
                    <a:bodyPr/>
                    <a:lstStyle/>
                    <a:p>
                      <a:pPr algn="ctr" rtl="1" fontAlgn="ctr"/>
                      <a:r>
                        <a:rPr lang="he-IL" sz="1000" u="none" strike="noStrike" dirty="0">
                          <a:effectLst/>
                        </a:rPr>
                        <a:t>קוד כנס (מפתח)</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tc>
                  <a:txBody>
                    <a:bodyPr/>
                    <a:lstStyle/>
                    <a:p>
                      <a:pPr algn="ctr" rtl="1" fontAlgn="ctr"/>
                      <a:r>
                        <a:rPr lang="he-IL" sz="1000" u="none" strike="noStrike" dirty="0">
                          <a:effectLst/>
                        </a:rPr>
                        <a:t>שם המרצה בכנס</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extLst>
                  <a:ext uri="{0D108BD9-81ED-4DB2-BD59-A6C34878D82A}">
                    <a16:rowId xmlns:a16="http://schemas.microsoft.com/office/drawing/2014/main" val="10000"/>
                  </a:ext>
                </a:extLst>
              </a:tr>
              <a:tr h="251797">
                <a:tc>
                  <a:txBody>
                    <a:bodyPr/>
                    <a:lstStyle/>
                    <a:p>
                      <a:pPr algn="ctr" rtl="1" fontAlgn="ctr"/>
                      <a:r>
                        <a:rPr lang="en-US" sz="1000" b="1" u="none" strike="noStrike">
                          <a:effectLst/>
                        </a:rPr>
                        <a:t>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דוד</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1"/>
                  </a:ext>
                </a:extLst>
              </a:tr>
              <a:tr h="251797">
                <a:tc>
                  <a:txBody>
                    <a:bodyPr/>
                    <a:lstStyle/>
                    <a:p>
                      <a:pPr algn="ctr" rtl="1" fontAlgn="ctr"/>
                      <a:r>
                        <a:rPr lang="en-US" sz="1000" b="1" u="none" strike="noStrike">
                          <a:effectLst/>
                        </a:rPr>
                        <a:t>20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2"/>
                  </a:ext>
                </a:extLst>
              </a:tr>
              <a:tr h="251797">
                <a:tc>
                  <a:txBody>
                    <a:bodyPr/>
                    <a:lstStyle/>
                    <a:p>
                      <a:pPr algn="ctr" rtl="1" fontAlgn="ctr"/>
                      <a:r>
                        <a:rPr lang="en-US" sz="1000" b="1" u="none" strike="noStrike">
                          <a:effectLst/>
                        </a:rPr>
                        <a:t>22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דוד</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3"/>
                  </a:ext>
                </a:extLst>
              </a:tr>
              <a:tr h="251797">
                <a:tc>
                  <a:txBody>
                    <a:bodyPr/>
                    <a:lstStyle/>
                    <a:p>
                      <a:pPr algn="ctr" rtl="1" fontAlgn="ctr"/>
                      <a:r>
                        <a:rPr lang="en-US" sz="1000" b="1" u="none" strike="noStrike">
                          <a:effectLst/>
                        </a:rPr>
                        <a:t>28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4"/>
                  </a:ext>
                </a:extLst>
              </a:tr>
              <a:tr h="251797">
                <a:tc>
                  <a:txBody>
                    <a:bodyPr/>
                    <a:lstStyle/>
                    <a:p>
                      <a:pPr algn="ctr" rtl="1" fontAlgn="ctr"/>
                      <a:r>
                        <a:rPr lang="en-US" sz="1000" b="1" u="none" strike="sngStrike" dirty="0">
                          <a:solidFill>
                            <a:srgbClr val="FF0000"/>
                          </a:solidFill>
                          <a:effectLst/>
                        </a:rPr>
                        <a:t>32</a:t>
                      </a:r>
                      <a:endParaRPr lang="en-US" sz="1000" b="1" i="0" u="none" strike="sngStrike" dirty="0">
                        <a:solidFill>
                          <a:srgbClr val="FF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sngStrike" dirty="0">
                          <a:solidFill>
                            <a:srgbClr val="FF0000"/>
                          </a:solidFill>
                          <a:effectLst/>
                        </a:rPr>
                        <a:t>דוד</a:t>
                      </a:r>
                      <a:endParaRPr lang="he-IL" sz="1000" b="1" i="0" u="none" strike="sngStrike" dirty="0">
                        <a:solidFill>
                          <a:srgbClr val="FF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5"/>
                  </a:ext>
                </a:extLst>
              </a:tr>
              <a:tr h="251797">
                <a:tc>
                  <a:txBody>
                    <a:bodyPr/>
                    <a:lstStyle/>
                    <a:p>
                      <a:pPr algn="ctr" rtl="1" fontAlgn="ctr"/>
                      <a:r>
                        <a:rPr lang="en-US" sz="1000" b="1" u="none" strike="noStrike">
                          <a:effectLst/>
                        </a:rPr>
                        <a:t>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6"/>
                  </a:ext>
                </a:extLst>
              </a:tr>
              <a:tr h="251797">
                <a:tc>
                  <a:txBody>
                    <a:bodyPr/>
                    <a:lstStyle/>
                    <a:p>
                      <a:pPr algn="ctr" rtl="1" fontAlgn="ctr"/>
                      <a:r>
                        <a:rPr lang="en-US" sz="1000" b="1" u="none" strike="noStrike">
                          <a:effectLst/>
                        </a:rPr>
                        <a:t>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7"/>
                  </a:ext>
                </a:extLst>
              </a:tr>
              <a:tr h="251797">
                <a:tc>
                  <a:txBody>
                    <a:bodyPr/>
                    <a:lstStyle/>
                    <a:p>
                      <a:pPr algn="ctr" rtl="1" fontAlgn="ctr"/>
                      <a:r>
                        <a:rPr lang="en-US" sz="1000" b="1" u="none" strike="noStrike">
                          <a:effectLst/>
                        </a:rPr>
                        <a:t>10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8"/>
                  </a:ext>
                </a:extLst>
              </a:tr>
              <a:tr h="251797">
                <a:tc>
                  <a:txBody>
                    <a:bodyPr/>
                    <a:lstStyle/>
                    <a:p>
                      <a:pPr algn="ctr" rtl="1" fontAlgn="ctr"/>
                      <a:r>
                        <a:rPr lang="en-US" sz="1000" b="1" u="none" strike="noStrike">
                          <a:effectLst/>
                        </a:rPr>
                        <a:t>18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9"/>
                  </a:ext>
                </a:extLst>
              </a:tr>
              <a:tr h="251797">
                <a:tc>
                  <a:txBody>
                    <a:bodyPr/>
                    <a:lstStyle/>
                    <a:p>
                      <a:pPr algn="ctr" rtl="1" fontAlgn="ctr"/>
                      <a:r>
                        <a:rPr lang="en-US" sz="1000" b="1" u="none" strike="noStrike">
                          <a:effectLst/>
                        </a:rPr>
                        <a:t>30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דינה</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0"/>
                  </a:ext>
                </a:extLst>
              </a:tr>
              <a:tr h="251797">
                <a:tc>
                  <a:txBody>
                    <a:bodyPr/>
                    <a:lstStyle/>
                    <a:p>
                      <a:pPr algn="ctr" rtl="1" fontAlgn="ctr"/>
                      <a:r>
                        <a:rPr lang="en-US" sz="1000" b="1" i="0" u="none" strike="noStrike" dirty="0">
                          <a:solidFill>
                            <a:schemeClr val="tx1"/>
                          </a:solidFill>
                          <a:effectLst/>
                          <a:latin typeface="Calibri" panose="020F0502020204030204" pitchFamily="34" charset="0"/>
                        </a:rPr>
                        <a:t>3</a:t>
                      </a:r>
                    </a:p>
                  </a:txBody>
                  <a:tcPr marL="3810" marR="3810" marT="3810" marB="0" anchor="ctr">
                    <a:solidFill>
                      <a:schemeClr val="bg1"/>
                    </a:solidFill>
                  </a:tcPr>
                </a:tc>
                <a:tc>
                  <a:txBody>
                    <a:bodyPr/>
                    <a:lstStyle/>
                    <a:p>
                      <a:pPr algn="ctr" rtl="1" fontAlgn="ctr"/>
                      <a:r>
                        <a:rPr lang="he-IL" sz="1000" b="1" i="0" u="none" strike="noStrike" dirty="0">
                          <a:solidFill>
                            <a:schemeClr val="tx1"/>
                          </a:solidFill>
                          <a:effectLst/>
                          <a:latin typeface="Arial" panose="020B0604020202020204" pitchFamily="34" charset="0"/>
                        </a:rPr>
                        <a:t>מירית</a:t>
                      </a:r>
                    </a:p>
                  </a:txBody>
                  <a:tcPr marL="3810" marR="3810" marT="3810" marB="0" anchor="ctr">
                    <a:solidFill>
                      <a:schemeClr val="bg1"/>
                    </a:solidFill>
                  </a:tcPr>
                </a:tc>
                <a:extLst>
                  <a:ext uri="{0D108BD9-81ED-4DB2-BD59-A6C34878D82A}">
                    <a16:rowId xmlns:a16="http://schemas.microsoft.com/office/drawing/2014/main" val="10011"/>
                  </a:ext>
                </a:extLst>
              </a:tr>
              <a:tr h="251797">
                <a:tc>
                  <a:txBody>
                    <a:bodyPr/>
                    <a:lstStyle/>
                    <a:p>
                      <a:pPr algn="ctr" rtl="1" fontAlgn="ctr"/>
                      <a:r>
                        <a:rPr lang="en-US" sz="1000" b="1" u="none" strike="noStrike">
                          <a:solidFill>
                            <a:schemeClr val="tx1"/>
                          </a:solidFill>
                          <a:effectLst/>
                        </a:rPr>
                        <a:t>6</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solidFill>
                            <a:schemeClr val="tx1"/>
                          </a:solidFill>
                          <a:effectLst/>
                        </a:rPr>
                        <a:t>מירית</a:t>
                      </a:r>
                      <a:endParaRPr lang="he-IL" sz="1000" b="1" i="0" u="none" strike="noStrike" dirty="0">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2"/>
                  </a:ext>
                </a:extLst>
              </a:tr>
              <a:tr h="251797">
                <a:tc>
                  <a:txBody>
                    <a:bodyPr/>
                    <a:lstStyle/>
                    <a:p>
                      <a:pPr algn="ctr" rtl="1" fontAlgn="ctr"/>
                      <a:r>
                        <a:rPr lang="en-US" sz="1000" b="1" u="none" strike="noStrike">
                          <a:solidFill>
                            <a:schemeClr val="tx1"/>
                          </a:solidFill>
                          <a:effectLst/>
                        </a:rPr>
                        <a:t>14</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solidFill>
                            <a:schemeClr val="tx1"/>
                          </a:solidFill>
                          <a:effectLst/>
                        </a:rPr>
                        <a:t>מירית</a:t>
                      </a:r>
                      <a:endParaRPr lang="he-IL" sz="1000" b="1" i="0" u="none" strike="noStrike" dirty="0">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3"/>
                  </a:ext>
                </a:extLst>
              </a:tr>
              <a:tr h="251797">
                <a:tc>
                  <a:txBody>
                    <a:bodyPr/>
                    <a:lstStyle/>
                    <a:p>
                      <a:pPr algn="ctr" rtl="1" fontAlgn="ctr"/>
                      <a:r>
                        <a:rPr lang="en-US" sz="1000" b="1" i="0" u="none" strike="noStrike" dirty="0">
                          <a:solidFill>
                            <a:schemeClr val="tx1"/>
                          </a:solidFill>
                          <a:effectLst/>
                          <a:latin typeface="Calibri" panose="020F0502020204030204" pitchFamily="34" charset="0"/>
                        </a:rPr>
                        <a:t>19</a:t>
                      </a:r>
                    </a:p>
                  </a:txBody>
                  <a:tcPr marL="3810" marR="3810" marT="3810" marB="0" anchor="ctr">
                    <a:solidFill>
                      <a:schemeClr val="bg1"/>
                    </a:solidFill>
                  </a:tcPr>
                </a:tc>
                <a:tc>
                  <a:txBody>
                    <a:bodyPr/>
                    <a:lstStyle/>
                    <a:p>
                      <a:pPr algn="ctr" rtl="1" fontAlgn="ctr"/>
                      <a:r>
                        <a:rPr lang="he-IL" sz="1000" b="1" i="0" u="none" strike="noStrike" dirty="0">
                          <a:solidFill>
                            <a:schemeClr val="tx1"/>
                          </a:solidFill>
                          <a:effectLst/>
                          <a:latin typeface="Arial" panose="020B0604020202020204" pitchFamily="34" charset="0"/>
                        </a:rPr>
                        <a:t>מירית</a:t>
                      </a:r>
                    </a:p>
                  </a:txBody>
                  <a:tcPr marL="3810" marR="3810" marT="3810" marB="0" anchor="ctr">
                    <a:solidFill>
                      <a:schemeClr val="bg1"/>
                    </a:solidFill>
                  </a:tcPr>
                </a:tc>
                <a:extLst>
                  <a:ext uri="{0D108BD9-81ED-4DB2-BD59-A6C34878D82A}">
                    <a16:rowId xmlns:a16="http://schemas.microsoft.com/office/drawing/2014/main" val="10014"/>
                  </a:ext>
                </a:extLst>
              </a:tr>
              <a:tr h="251797">
                <a:tc>
                  <a:txBody>
                    <a:bodyPr/>
                    <a:lstStyle/>
                    <a:p>
                      <a:pPr algn="ctr" rtl="1" fontAlgn="ctr"/>
                      <a:r>
                        <a:rPr lang="en-US" sz="1000" b="1" u="none" strike="noStrike">
                          <a:solidFill>
                            <a:schemeClr val="tx1"/>
                          </a:solidFill>
                          <a:effectLst/>
                        </a:rPr>
                        <a:t>26</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solidFill>
                            <a:schemeClr val="tx1"/>
                          </a:solidFill>
                          <a:effectLst/>
                        </a:rPr>
                        <a:t>מירית</a:t>
                      </a:r>
                      <a:endParaRPr lang="he-IL" sz="1000" b="1" i="0" u="none" strike="noStrike">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5"/>
                  </a:ext>
                </a:extLst>
              </a:tr>
              <a:tr h="251797">
                <a:tc>
                  <a:txBody>
                    <a:bodyPr/>
                    <a:lstStyle/>
                    <a:p>
                      <a:pPr algn="ctr" rtl="1" fontAlgn="ctr"/>
                      <a:r>
                        <a:rPr lang="en-US" sz="1000" b="1" u="none" strike="noStrike">
                          <a:solidFill>
                            <a:schemeClr val="tx1"/>
                          </a:solidFill>
                          <a:effectLst/>
                        </a:rPr>
                        <a:t>12</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solidFill>
                            <a:schemeClr val="tx1"/>
                          </a:solidFill>
                          <a:effectLst/>
                        </a:rPr>
                        <a:t>רני</a:t>
                      </a:r>
                      <a:endParaRPr lang="he-IL" sz="1000" b="1" i="0" u="none" strike="noStrike">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6"/>
                  </a:ext>
                </a:extLst>
              </a:tr>
              <a:tr h="251797">
                <a:tc>
                  <a:txBody>
                    <a:bodyPr/>
                    <a:lstStyle/>
                    <a:p>
                      <a:pPr algn="ctr" rtl="1" fontAlgn="ctr"/>
                      <a:r>
                        <a:rPr lang="en-US" sz="1000" b="1" u="none" strike="noStrike">
                          <a:solidFill>
                            <a:schemeClr val="tx1"/>
                          </a:solidFill>
                          <a:effectLst/>
                        </a:rPr>
                        <a:t>16</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solidFill>
                            <a:schemeClr val="tx1"/>
                          </a:solidFill>
                          <a:effectLst/>
                        </a:rPr>
                        <a:t>רני</a:t>
                      </a:r>
                      <a:endParaRPr lang="he-IL" sz="1000" b="1" i="0" u="none" strike="noStrike" dirty="0">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7"/>
                  </a:ext>
                </a:extLst>
              </a:tr>
              <a:tr h="251797">
                <a:tc>
                  <a:txBody>
                    <a:bodyPr/>
                    <a:lstStyle/>
                    <a:p>
                      <a:pPr algn="ctr" rtl="1" fontAlgn="ctr"/>
                      <a:r>
                        <a:rPr lang="en-US" sz="1000" b="1" u="none" strike="noStrike">
                          <a:solidFill>
                            <a:schemeClr val="tx1"/>
                          </a:solidFill>
                          <a:effectLst/>
                        </a:rPr>
                        <a:t>24</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solidFill>
                            <a:schemeClr val="tx1"/>
                          </a:solidFill>
                          <a:effectLst/>
                        </a:rPr>
                        <a:t>רני</a:t>
                      </a:r>
                      <a:endParaRPr lang="he-IL" sz="1000" b="1" i="0" u="none" strike="noStrike" dirty="0">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8"/>
                  </a:ext>
                </a:extLst>
              </a:tr>
              <a:tr h="251797">
                <a:tc>
                  <a:txBody>
                    <a:bodyPr/>
                    <a:lstStyle/>
                    <a:p>
                      <a:pPr algn="ctr" rtl="1" fontAlgn="ctr"/>
                      <a:r>
                        <a:rPr lang="he-IL" sz="1000" b="1" i="0" u="none" strike="noStrike" dirty="0">
                          <a:solidFill>
                            <a:schemeClr val="tx1"/>
                          </a:solidFill>
                          <a:effectLst/>
                          <a:latin typeface="Calibri" panose="020F0502020204030204" pitchFamily="34" charset="0"/>
                        </a:rPr>
                        <a:t>5</a:t>
                      </a:r>
                      <a:endParaRPr lang="en-US" sz="1000" b="1" i="0" u="none" strike="noStrike" dirty="0">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i="0" u="none" strike="noStrike" dirty="0">
                          <a:solidFill>
                            <a:schemeClr val="tx1"/>
                          </a:solidFill>
                          <a:effectLst/>
                          <a:latin typeface="Arial" panose="020B0604020202020204" pitchFamily="34" charset="0"/>
                        </a:rPr>
                        <a:t>רני</a:t>
                      </a:r>
                    </a:p>
                  </a:txBody>
                  <a:tcPr marL="3810" marR="3810" marT="3810" marB="0" anchor="ctr">
                    <a:solidFill>
                      <a:schemeClr val="bg1"/>
                    </a:solidFill>
                  </a:tcPr>
                </a:tc>
                <a:extLst>
                  <a:ext uri="{0D108BD9-81ED-4DB2-BD59-A6C34878D82A}">
                    <a16:rowId xmlns:a16="http://schemas.microsoft.com/office/drawing/2014/main" val="10019"/>
                  </a:ext>
                </a:extLst>
              </a:tr>
            </a:tbl>
          </a:graphicData>
        </a:graphic>
      </p:graphicFrame>
      <p:sp>
        <p:nvSpPr>
          <p:cNvPr id="19" name="TextBox 18"/>
          <p:cNvSpPr txBox="1"/>
          <p:nvPr/>
        </p:nvSpPr>
        <p:spPr>
          <a:xfrm>
            <a:off x="-39020" y="705779"/>
            <a:ext cx="1495922" cy="461665"/>
          </a:xfrm>
          <a:prstGeom prst="rect">
            <a:avLst/>
          </a:prstGeom>
          <a:noFill/>
        </p:spPr>
        <p:txBody>
          <a:bodyPr wrap="none" rtlCol="0">
            <a:spAutoFit/>
          </a:bodyPr>
          <a:lstStyle/>
          <a:p>
            <a:pPr algn="r" rtl="1"/>
            <a:r>
              <a:rPr lang="he-IL" sz="1200" dirty="0"/>
              <a:t>קובץ הופכי שם מרצה </a:t>
            </a:r>
          </a:p>
          <a:p>
            <a:pPr algn="ctr" rtl="1"/>
            <a:r>
              <a:rPr lang="he-IL" sz="1200" dirty="0"/>
              <a:t>בצורה טבלאית</a:t>
            </a:r>
            <a:endParaRPr lang="en-US" sz="1200" dirty="0"/>
          </a:p>
        </p:txBody>
      </p:sp>
      <p:graphicFrame>
        <p:nvGraphicFramePr>
          <p:cNvPr id="13" name="Table 12"/>
          <p:cNvGraphicFramePr>
            <a:graphicFrameLocks noGrp="1"/>
          </p:cNvGraphicFramePr>
          <p:nvPr/>
        </p:nvGraphicFramePr>
        <p:xfrm>
          <a:off x="5906709" y="5213057"/>
          <a:ext cx="2718144" cy="883920"/>
        </p:xfrm>
        <a:graphic>
          <a:graphicData uri="http://schemas.openxmlformats.org/drawingml/2006/table">
            <a:tbl>
              <a:tblPr firstRow="1" bandRow="1">
                <a:tableStyleId>{5C22544A-7EE6-4342-B048-85BDC9FD1C3A}</a:tableStyleId>
              </a:tblPr>
              <a:tblGrid>
                <a:gridCol w="527959">
                  <a:extLst>
                    <a:ext uri="{9D8B030D-6E8A-4147-A177-3AD203B41FA5}">
                      <a16:colId xmlns:a16="http://schemas.microsoft.com/office/drawing/2014/main" val="20000"/>
                    </a:ext>
                  </a:extLst>
                </a:gridCol>
                <a:gridCol w="527959">
                  <a:extLst>
                    <a:ext uri="{9D8B030D-6E8A-4147-A177-3AD203B41FA5}">
                      <a16:colId xmlns:a16="http://schemas.microsoft.com/office/drawing/2014/main" val="20001"/>
                    </a:ext>
                  </a:extLst>
                </a:gridCol>
                <a:gridCol w="527959">
                  <a:extLst>
                    <a:ext uri="{9D8B030D-6E8A-4147-A177-3AD203B41FA5}">
                      <a16:colId xmlns:a16="http://schemas.microsoft.com/office/drawing/2014/main" val="20002"/>
                    </a:ext>
                  </a:extLst>
                </a:gridCol>
                <a:gridCol w="527959">
                  <a:extLst>
                    <a:ext uri="{9D8B030D-6E8A-4147-A177-3AD203B41FA5}">
                      <a16:colId xmlns:a16="http://schemas.microsoft.com/office/drawing/2014/main" val="20003"/>
                    </a:ext>
                  </a:extLst>
                </a:gridCol>
                <a:gridCol w="606308">
                  <a:extLst>
                    <a:ext uri="{9D8B030D-6E8A-4147-A177-3AD203B41FA5}">
                      <a16:colId xmlns:a16="http://schemas.microsoft.com/office/drawing/2014/main" val="20004"/>
                    </a:ext>
                  </a:extLst>
                </a:gridCol>
              </a:tblGrid>
              <a:tr h="267415">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r>
                        <a:rPr lang="he-IL" sz="1200" b="0" dirty="0"/>
                        <a:t>מירית</a:t>
                      </a:r>
                      <a:endParaRPr lang="en-US" sz="1200" b="0" dirty="0"/>
                    </a:p>
                  </a:txBody>
                  <a:tcPr/>
                </a:tc>
                <a:tc>
                  <a:txBody>
                    <a:bodyPr/>
                    <a:lstStyle/>
                    <a:p>
                      <a:r>
                        <a:rPr lang="he-IL" sz="1200" b="0" dirty="0"/>
                        <a:t>מירית</a:t>
                      </a:r>
                      <a:endParaRPr lang="en-US" sz="1200" b="0" dirty="0"/>
                    </a:p>
                  </a:txBody>
                  <a:tcPr/>
                </a:tc>
                <a:tc>
                  <a:txBody>
                    <a:bodyPr/>
                    <a:lstStyle/>
                    <a:p>
                      <a:r>
                        <a:rPr lang="he-IL" sz="1200" b="0" dirty="0"/>
                        <a:t>מירית</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18</a:t>
                      </a:r>
                    </a:p>
                  </a:txBody>
                  <a:tcPr/>
                </a:tc>
                <a:tc>
                  <a:txBody>
                    <a:bodyPr/>
                    <a:lstStyle/>
                    <a:p>
                      <a:r>
                        <a:rPr lang="en-US" sz="1400" dirty="0"/>
                        <a:t>30</a:t>
                      </a:r>
                    </a:p>
                  </a:txBody>
                  <a:tcPr/>
                </a:tc>
                <a:tc>
                  <a:txBody>
                    <a:bodyPr/>
                    <a:lstStyle/>
                    <a:p>
                      <a:r>
                        <a:rPr lang="en-US" sz="1400" dirty="0"/>
                        <a:t>3</a:t>
                      </a:r>
                    </a:p>
                  </a:txBody>
                  <a:tcPr/>
                </a:tc>
                <a:tc>
                  <a:txBody>
                    <a:bodyPr/>
                    <a:lstStyle/>
                    <a:p>
                      <a:r>
                        <a:rPr lang="en-US" sz="1400" dirty="0"/>
                        <a:t>6</a:t>
                      </a:r>
                    </a:p>
                  </a:txBody>
                  <a:tcPr/>
                </a:tc>
                <a:tc>
                  <a:txBody>
                    <a:bodyPr/>
                    <a:lstStyle/>
                    <a:p>
                      <a:r>
                        <a:rPr lang="en-US" sz="1400" dirty="0"/>
                        <a:t>14</a:t>
                      </a:r>
                    </a:p>
                  </a:txBody>
                  <a:tcPr/>
                </a:tc>
                <a:extLst>
                  <a:ext uri="{0D108BD9-81ED-4DB2-BD59-A6C34878D82A}">
                    <a16:rowId xmlns:a16="http://schemas.microsoft.com/office/drawing/2014/main" val="10001"/>
                  </a:ext>
                </a:extLst>
              </a:tr>
              <a:tr h="267415">
                <a:tc>
                  <a:txBody>
                    <a:bodyPr/>
                    <a:lstStyle/>
                    <a:p>
                      <a:r>
                        <a:rPr lang="en-US" sz="1400" dirty="0"/>
                        <a:t>6/1</a:t>
                      </a:r>
                    </a:p>
                  </a:txBody>
                  <a:tcPr/>
                </a:tc>
                <a:tc>
                  <a:txBody>
                    <a:bodyPr/>
                    <a:lstStyle/>
                    <a:p>
                      <a:r>
                        <a:rPr lang="en-US" sz="1400" dirty="0"/>
                        <a:t>5/2</a:t>
                      </a:r>
                    </a:p>
                  </a:txBody>
                  <a:tcPr/>
                </a:tc>
                <a:tc>
                  <a:txBody>
                    <a:bodyPr/>
                    <a:lstStyle/>
                    <a:p>
                      <a:r>
                        <a:rPr lang="en-US" sz="1400" dirty="0"/>
                        <a:t>9/2</a:t>
                      </a:r>
                    </a:p>
                  </a:txBody>
                  <a:tcPr/>
                </a:tc>
                <a:tc>
                  <a:txBody>
                    <a:bodyPr/>
                    <a:lstStyle/>
                    <a:p>
                      <a:r>
                        <a:rPr lang="en-US" sz="1400" dirty="0"/>
                        <a:t>3/2</a:t>
                      </a:r>
                    </a:p>
                  </a:txBody>
                  <a:tcPr/>
                </a:tc>
                <a:tc>
                  <a:txBody>
                    <a:bodyPr/>
                    <a:lstStyle/>
                    <a:p>
                      <a:r>
                        <a:rPr lang="en-US" sz="1400" dirty="0"/>
                        <a:t>6/2</a:t>
                      </a:r>
                    </a:p>
                  </a:txBody>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1340384" y="4064323"/>
          <a:ext cx="2192600" cy="914400"/>
        </p:xfrm>
        <a:graphic>
          <a:graphicData uri="http://schemas.openxmlformats.org/drawingml/2006/table">
            <a:tbl>
              <a:tblPr firstRow="1" bandRow="1">
                <a:tableStyleId>{5C22544A-7EE6-4342-B048-85BDC9FD1C3A}</a:tableStyleId>
              </a:tblPr>
              <a:tblGrid>
                <a:gridCol w="438520">
                  <a:extLst>
                    <a:ext uri="{9D8B030D-6E8A-4147-A177-3AD203B41FA5}">
                      <a16:colId xmlns:a16="http://schemas.microsoft.com/office/drawing/2014/main" val="20000"/>
                    </a:ext>
                  </a:extLst>
                </a:gridCol>
                <a:gridCol w="438520">
                  <a:extLst>
                    <a:ext uri="{9D8B030D-6E8A-4147-A177-3AD203B41FA5}">
                      <a16:colId xmlns:a16="http://schemas.microsoft.com/office/drawing/2014/main" val="20001"/>
                    </a:ext>
                  </a:extLst>
                </a:gridCol>
                <a:gridCol w="438520">
                  <a:extLst>
                    <a:ext uri="{9D8B030D-6E8A-4147-A177-3AD203B41FA5}">
                      <a16:colId xmlns:a16="http://schemas.microsoft.com/office/drawing/2014/main" val="20002"/>
                    </a:ext>
                  </a:extLst>
                </a:gridCol>
                <a:gridCol w="438520">
                  <a:extLst>
                    <a:ext uri="{9D8B030D-6E8A-4147-A177-3AD203B41FA5}">
                      <a16:colId xmlns:a16="http://schemas.microsoft.com/office/drawing/2014/main" val="20003"/>
                    </a:ext>
                  </a:extLst>
                </a:gridCol>
                <a:gridCol w="438520">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8</a:t>
                      </a:r>
                    </a:p>
                  </a:txBody>
                  <a:tcPr/>
                </a:tc>
                <a:tc>
                  <a:txBody>
                    <a:bodyPr/>
                    <a:lstStyle/>
                    <a:p>
                      <a:r>
                        <a:rPr lang="en-US" sz="1400" dirty="0"/>
                        <a:t>20</a:t>
                      </a:r>
                    </a:p>
                  </a:txBody>
                  <a:tcPr/>
                </a:tc>
                <a:tc>
                  <a:txBody>
                    <a:bodyPr/>
                    <a:lstStyle/>
                    <a:p>
                      <a:r>
                        <a:rPr lang="en-US" sz="1400" dirty="0"/>
                        <a:t>22</a:t>
                      </a:r>
                    </a:p>
                  </a:txBody>
                  <a:tcPr/>
                </a:tc>
                <a:tc>
                  <a:txBody>
                    <a:bodyPr/>
                    <a:lstStyle/>
                    <a:p>
                      <a:r>
                        <a:rPr lang="en-US" sz="1400" dirty="0"/>
                        <a:t>28</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5/1</a:t>
                      </a:r>
                    </a:p>
                  </a:txBody>
                  <a:tcPr/>
                </a:tc>
                <a:tc>
                  <a:txBody>
                    <a:bodyPr/>
                    <a:lstStyle/>
                    <a:p>
                      <a:r>
                        <a:rPr lang="en-US" sz="1400" dirty="0"/>
                        <a:t>2/2</a:t>
                      </a:r>
                    </a:p>
                  </a:txBody>
                  <a:tcPr/>
                </a:tc>
                <a:tc>
                  <a:txBody>
                    <a:bodyPr/>
                    <a:lstStyle/>
                    <a:p>
                      <a:r>
                        <a:rPr lang="en-US" sz="1400" dirty="0"/>
                        <a:t>1/1</a:t>
                      </a:r>
                    </a:p>
                  </a:txBody>
                  <a:tcPr/>
                </a:tc>
                <a:tc>
                  <a:txBody>
                    <a:bodyPr/>
                    <a:lstStyle/>
                    <a:p>
                      <a:r>
                        <a:rPr lang="en-US" sz="1400" dirty="0"/>
                        <a:t>8/1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579376687"/>
              </p:ext>
            </p:extLst>
          </p:nvPr>
        </p:nvGraphicFramePr>
        <p:xfrm>
          <a:off x="3655541" y="4073611"/>
          <a:ext cx="2022306" cy="914400"/>
        </p:xfrm>
        <a:graphic>
          <a:graphicData uri="http://schemas.openxmlformats.org/drawingml/2006/table">
            <a:tbl>
              <a:tblPr firstRow="1" bandRow="1">
                <a:tableStyleId>{5C22544A-7EE6-4342-B048-85BDC9FD1C3A}</a:tableStyleId>
              </a:tblPr>
              <a:tblGrid>
                <a:gridCol w="449387">
                  <a:extLst>
                    <a:ext uri="{9D8B030D-6E8A-4147-A177-3AD203B41FA5}">
                      <a16:colId xmlns:a16="http://schemas.microsoft.com/office/drawing/2014/main" val="20000"/>
                    </a:ext>
                  </a:extLst>
                </a:gridCol>
                <a:gridCol w="449387">
                  <a:extLst>
                    <a:ext uri="{9D8B030D-6E8A-4147-A177-3AD203B41FA5}">
                      <a16:colId xmlns:a16="http://schemas.microsoft.com/office/drawing/2014/main" val="20001"/>
                    </a:ext>
                  </a:extLst>
                </a:gridCol>
                <a:gridCol w="449387">
                  <a:extLst>
                    <a:ext uri="{9D8B030D-6E8A-4147-A177-3AD203B41FA5}">
                      <a16:colId xmlns:a16="http://schemas.microsoft.com/office/drawing/2014/main" val="20002"/>
                    </a:ext>
                  </a:extLst>
                </a:gridCol>
                <a:gridCol w="449387">
                  <a:extLst>
                    <a:ext uri="{9D8B030D-6E8A-4147-A177-3AD203B41FA5}">
                      <a16:colId xmlns:a16="http://schemas.microsoft.com/office/drawing/2014/main" val="20003"/>
                    </a:ext>
                  </a:extLst>
                </a:gridCol>
                <a:gridCol w="224758">
                  <a:extLst>
                    <a:ext uri="{9D8B030D-6E8A-4147-A177-3AD203B41FA5}">
                      <a16:colId xmlns:a16="http://schemas.microsoft.com/office/drawing/2014/main" val="20004"/>
                    </a:ext>
                  </a:extLst>
                </a:gridCol>
              </a:tblGrid>
              <a:tr h="267415">
                <a:tc>
                  <a:txBody>
                    <a:bodyPr/>
                    <a:lstStyle/>
                    <a:p>
                      <a:r>
                        <a:rPr lang="he-IL" sz="1200" b="0" strike="sngStrike" dirty="0">
                          <a:solidFill>
                            <a:srgbClr val="FF0000"/>
                          </a:solidFill>
                        </a:rPr>
                        <a:t>דוד</a:t>
                      </a:r>
                      <a:endParaRPr lang="en-US" sz="1200" b="0" strike="sngStrike" dirty="0">
                        <a:solidFill>
                          <a:srgbClr val="FF0000"/>
                        </a:solidFill>
                      </a:endParaRPr>
                    </a:p>
                  </a:txBody>
                  <a:tcPr/>
                </a:tc>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strike="sngStrike" dirty="0">
                          <a:solidFill>
                            <a:srgbClr val="FF0000"/>
                          </a:solidFill>
                        </a:rPr>
                        <a:t>32</a:t>
                      </a:r>
                    </a:p>
                  </a:txBody>
                  <a:tcPr/>
                </a:tc>
                <a:tc>
                  <a:txBody>
                    <a:bodyPr/>
                    <a:lstStyle/>
                    <a:p>
                      <a:r>
                        <a:rPr lang="en-US" sz="1400" dirty="0"/>
                        <a:t>2</a:t>
                      </a:r>
                    </a:p>
                  </a:txBody>
                  <a:tcPr/>
                </a:tc>
                <a:tc>
                  <a:txBody>
                    <a:bodyPr/>
                    <a:lstStyle/>
                    <a:p>
                      <a:r>
                        <a:rPr lang="en-US" sz="1400" dirty="0"/>
                        <a:t>4</a:t>
                      </a:r>
                    </a:p>
                  </a:txBody>
                  <a:tcPr/>
                </a:tc>
                <a:tc>
                  <a:txBody>
                    <a:bodyPr/>
                    <a:lstStyle/>
                    <a:p>
                      <a:r>
                        <a:rPr lang="en-US" sz="1400" dirty="0"/>
                        <a:t>10</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strike="sngStrike" dirty="0">
                          <a:solidFill>
                            <a:srgbClr val="FF0000"/>
                          </a:solidFill>
                        </a:rPr>
                        <a:t>3/1</a:t>
                      </a:r>
                    </a:p>
                  </a:txBody>
                  <a:tcPr/>
                </a:tc>
                <a:tc>
                  <a:txBody>
                    <a:bodyPr/>
                    <a:lstStyle/>
                    <a:p>
                      <a:r>
                        <a:rPr lang="en-US" sz="1400" dirty="0"/>
                        <a:t>4/1</a:t>
                      </a:r>
                    </a:p>
                  </a:txBody>
                  <a:tcPr/>
                </a:tc>
                <a:tc>
                  <a:txBody>
                    <a:bodyPr/>
                    <a:lstStyle/>
                    <a:p>
                      <a:r>
                        <a:rPr lang="en-US" sz="1400" dirty="0"/>
                        <a:t>4/2</a:t>
                      </a:r>
                    </a:p>
                  </a:txBody>
                  <a:tcPr/>
                </a:tc>
                <a:tc>
                  <a:txBody>
                    <a:bodyPr/>
                    <a:lstStyle/>
                    <a:p>
                      <a:r>
                        <a:rPr lang="en-US" sz="1400" dirty="0"/>
                        <a:t>2/1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23" name="Table 22"/>
          <p:cNvGraphicFramePr>
            <a:graphicFrameLocks noGrp="1"/>
          </p:cNvGraphicFramePr>
          <p:nvPr/>
        </p:nvGraphicFramePr>
        <p:xfrm>
          <a:off x="4648995" y="2039300"/>
          <a:ext cx="2730575" cy="579120"/>
        </p:xfrm>
        <a:graphic>
          <a:graphicData uri="http://schemas.openxmlformats.org/drawingml/2006/table">
            <a:tbl>
              <a:tblPr firstRow="1" bandRow="1">
                <a:tableStyleId>{5C22544A-7EE6-4342-B048-85BDC9FD1C3A}</a:tableStyleId>
              </a:tblPr>
              <a:tblGrid>
                <a:gridCol w="546115">
                  <a:extLst>
                    <a:ext uri="{9D8B030D-6E8A-4147-A177-3AD203B41FA5}">
                      <a16:colId xmlns:a16="http://schemas.microsoft.com/office/drawing/2014/main" val="20000"/>
                    </a:ext>
                  </a:extLst>
                </a:gridCol>
                <a:gridCol w="546115">
                  <a:extLst>
                    <a:ext uri="{9D8B030D-6E8A-4147-A177-3AD203B41FA5}">
                      <a16:colId xmlns:a16="http://schemas.microsoft.com/office/drawing/2014/main" val="20001"/>
                    </a:ext>
                  </a:extLst>
                </a:gridCol>
                <a:gridCol w="546115">
                  <a:extLst>
                    <a:ext uri="{9D8B030D-6E8A-4147-A177-3AD203B41FA5}">
                      <a16:colId xmlns:a16="http://schemas.microsoft.com/office/drawing/2014/main" val="20002"/>
                    </a:ext>
                  </a:extLst>
                </a:gridCol>
                <a:gridCol w="546115">
                  <a:extLst>
                    <a:ext uri="{9D8B030D-6E8A-4147-A177-3AD203B41FA5}">
                      <a16:colId xmlns:a16="http://schemas.microsoft.com/office/drawing/2014/main" val="20003"/>
                    </a:ext>
                  </a:extLst>
                </a:gridCol>
                <a:gridCol w="546115">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דינה</a:t>
                      </a:r>
                      <a:endParaRPr lang="en-US" sz="1200" b="0" dirty="0"/>
                    </a:p>
                  </a:txBody>
                  <a:tcPr/>
                </a:tc>
                <a:tc>
                  <a:txBody>
                    <a:bodyPr/>
                    <a:lstStyle/>
                    <a:p>
                      <a:r>
                        <a:rPr lang="he-IL" sz="1200" b="0" dirty="0"/>
                        <a:t>מירית</a:t>
                      </a:r>
                      <a:endParaRPr lang="en-US" sz="1200" b="0" dirty="0"/>
                    </a:p>
                  </a:txBody>
                  <a:tcPr/>
                </a:tc>
                <a:tc>
                  <a:txBody>
                    <a:bodyPr/>
                    <a:lstStyle/>
                    <a:p>
                      <a:r>
                        <a:rPr lang="he-IL" sz="1200" b="0" dirty="0"/>
                        <a:t>רני</a:t>
                      </a:r>
                      <a:endParaRPr lang="en-US" sz="1200" b="0" dirty="0"/>
                    </a:p>
                  </a:txBody>
                  <a:tcPr/>
                </a:tc>
                <a:tc>
                  <a:txBody>
                    <a:bodyPr/>
                    <a:lstStyle/>
                    <a:p>
                      <a:r>
                        <a:rPr lang="he-IL" sz="1200" b="0" dirty="0"/>
                        <a:t>רני</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28</a:t>
                      </a:r>
                    </a:p>
                  </a:txBody>
                  <a:tcPr/>
                </a:tc>
                <a:tc>
                  <a:txBody>
                    <a:bodyPr/>
                    <a:lstStyle/>
                    <a:p>
                      <a:r>
                        <a:rPr lang="en-US" sz="1400" dirty="0"/>
                        <a:t>10</a:t>
                      </a:r>
                    </a:p>
                  </a:txBody>
                  <a:tcPr/>
                </a:tc>
                <a:tc>
                  <a:txBody>
                    <a:bodyPr/>
                    <a:lstStyle/>
                    <a:p>
                      <a:r>
                        <a:rPr lang="en-US" sz="1400" dirty="0"/>
                        <a:t>14</a:t>
                      </a:r>
                    </a:p>
                  </a:txBody>
                  <a:tcPr/>
                </a:tc>
                <a:tc>
                  <a:txBody>
                    <a:bodyPr/>
                    <a:lstStyle/>
                    <a:p>
                      <a:r>
                        <a:rPr lang="he-IL" sz="1400" dirty="0"/>
                        <a:t>5</a:t>
                      </a:r>
                      <a:endParaRPr lang="en-US" sz="1400" dirty="0"/>
                    </a:p>
                  </a:txBody>
                  <a:tcPr/>
                </a:tc>
                <a:tc>
                  <a:txBody>
                    <a:bodyPr/>
                    <a:lstStyle/>
                    <a:p>
                      <a:r>
                        <a:rPr lang="en-US" sz="1400" dirty="0"/>
                        <a:t>24</a:t>
                      </a:r>
                    </a:p>
                  </a:txBody>
                  <a:tcPr/>
                </a:tc>
                <a:extLst>
                  <a:ext uri="{0D108BD9-81ED-4DB2-BD59-A6C34878D82A}">
                    <a16:rowId xmlns:a16="http://schemas.microsoft.com/office/drawing/2014/main" val="10001"/>
                  </a:ext>
                </a:extLst>
              </a:tr>
            </a:tbl>
          </a:graphicData>
        </a:graphic>
      </p:graphicFrame>
      <p:sp>
        <p:nvSpPr>
          <p:cNvPr id="27" name="TextBox 26"/>
          <p:cNvSpPr txBox="1"/>
          <p:nvPr/>
        </p:nvSpPr>
        <p:spPr>
          <a:xfrm>
            <a:off x="4323200" y="1180936"/>
            <a:ext cx="2252541" cy="369332"/>
          </a:xfrm>
          <a:prstGeom prst="rect">
            <a:avLst/>
          </a:prstGeom>
          <a:noFill/>
        </p:spPr>
        <p:txBody>
          <a:bodyPr wrap="none" rtlCol="0">
            <a:spAutoFit/>
          </a:bodyPr>
          <a:lstStyle/>
          <a:p>
            <a:pPr algn="r" rtl="1"/>
            <a:r>
              <a:rPr lang="he-IL" dirty="0"/>
              <a:t>קובץ הופכי – שם מרצה</a:t>
            </a:r>
            <a:endParaRPr lang="en-US" dirty="0"/>
          </a:p>
        </p:txBody>
      </p:sp>
      <p:cxnSp>
        <p:nvCxnSpPr>
          <p:cNvPr id="28" name="Straight Arrow Connector 27"/>
          <p:cNvCxnSpPr/>
          <p:nvPr/>
        </p:nvCxnSpPr>
        <p:spPr>
          <a:xfrm flipH="1">
            <a:off x="1647173" y="2648900"/>
            <a:ext cx="332933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083485" y="2661508"/>
            <a:ext cx="1393933" cy="14154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55379" y="2661507"/>
            <a:ext cx="272969" cy="25515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020552" y="2636292"/>
            <a:ext cx="3081689" cy="141181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nvGraphicFramePr>
        <p:xfrm>
          <a:off x="7318530" y="4094803"/>
          <a:ext cx="2248399" cy="883920"/>
        </p:xfrm>
        <a:graphic>
          <a:graphicData uri="http://schemas.openxmlformats.org/drawingml/2006/table">
            <a:tbl>
              <a:tblPr firstRow="1" bandRow="1">
                <a:tableStyleId>{5C22544A-7EE6-4342-B048-85BDC9FD1C3A}</a:tableStyleId>
              </a:tblPr>
              <a:tblGrid>
                <a:gridCol w="551126">
                  <a:extLst>
                    <a:ext uri="{9D8B030D-6E8A-4147-A177-3AD203B41FA5}">
                      <a16:colId xmlns:a16="http://schemas.microsoft.com/office/drawing/2014/main" val="20000"/>
                    </a:ext>
                  </a:extLst>
                </a:gridCol>
                <a:gridCol w="551126">
                  <a:extLst>
                    <a:ext uri="{9D8B030D-6E8A-4147-A177-3AD203B41FA5}">
                      <a16:colId xmlns:a16="http://schemas.microsoft.com/office/drawing/2014/main" val="20001"/>
                    </a:ext>
                  </a:extLst>
                </a:gridCol>
                <a:gridCol w="551126">
                  <a:extLst>
                    <a:ext uri="{9D8B030D-6E8A-4147-A177-3AD203B41FA5}">
                      <a16:colId xmlns:a16="http://schemas.microsoft.com/office/drawing/2014/main" val="20002"/>
                    </a:ext>
                  </a:extLst>
                </a:gridCol>
                <a:gridCol w="294396">
                  <a:extLst>
                    <a:ext uri="{9D8B030D-6E8A-4147-A177-3AD203B41FA5}">
                      <a16:colId xmlns:a16="http://schemas.microsoft.com/office/drawing/2014/main" val="20003"/>
                    </a:ext>
                  </a:extLst>
                </a:gridCol>
                <a:gridCol w="300625">
                  <a:extLst>
                    <a:ext uri="{9D8B030D-6E8A-4147-A177-3AD203B41FA5}">
                      <a16:colId xmlns:a16="http://schemas.microsoft.com/office/drawing/2014/main" val="20004"/>
                    </a:ext>
                  </a:extLst>
                </a:gridCol>
              </a:tblGrid>
              <a:tr h="257872">
                <a:tc>
                  <a:txBody>
                    <a:bodyPr/>
                    <a:lstStyle/>
                    <a:p>
                      <a:r>
                        <a:rPr lang="he-IL" sz="1200" b="0" dirty="0"/>
                        <a:t>מירית</a:t>
                      </a:r>
                      <a:endParaRPr lang="en-US" sz="1200" b="0" dirty="0"/>
                    </a:p>
                  </a:txBody>
                  <a:tcPr/>
                </a:tc>
                <a:tc>
                  <a:txBody>
                    <a:bodyPr/>
                    <a:lstStyle/>
                    <a:p>
                      <a:r>
                        <a:rPr lang="he-IL" sz="1200" b="0" dirty="0"/>
                        <a:t>מירית</a:t>
                      </a:r>
                      <a:endParaRPr lang="en-US" sz="1200" b="0" dirty="0"/>
                    </a:p>
                  </a:txBody>
                  <a:tcPr/>
                </a:tc>
                <a:tc>
                  <a:txBody>
                    <a:bodyPr/>
                    <a:lstStyle/>
                    <a:p>
                      <a:r>
                        <a:rPr lang="he-IL" sz="1200" b="0" dirty="0"/>
                        <a:t>רני</a:t>
                      </a:r>
                      <a:endParaRPr lang="en-US" sz="1200" b="0" dirty="0"/>
                    </a:p>
                  </a:txBody>
                  <a:tcPr/>
                </a:tc>
                <a:tc>
                  <a:txBody>
                    <a:bodyPr/>
                    <a:lstStyle/>
                    <a:p>
                      <a:endParaRPr lang="en-US" sz="1200" b="0" dirty="0"/>
                    </a:p>
                  </a:txBody>
                  <a:tcPr/>
                </a:tc>
                <a:tc>
                  <a:txBody>
                    <a:bodyPr/>
                    <a:lstStyle/>
                    <a:p>
                      <a:endParaRPr lang="en-US" sz="1200" b="0" dirty="0"/>
                    </a:p>
                  </a:txBody>
                  <a:tcPr/>
                </a:tc>
                <a:extLst>
                  <a:ext uri="{0D108BD9-81ED-4DB2-BD59-A6C34878D82A}">
                    <a16:rowId xmlns:a16="http://schemas.microsoft.com/office/drawing/2014/main" val="10000"/>
                  </a:ext>
                </a:extLst>
              </a:tr>
              <a:tr h="267415">
                <a:tc>
                  <a:txBody>
                    <a:bodyPr/>
                    <a:lstStyle/>
                    <a:p>
                      <a:r>
                        <a:rPr lang="en-US" sz="1400" dirty="0"/>
                        <a:t>19</a:t>
                      </a:r>
                    </a:p>
                  </a:txBody>
                  <a:tcPr/>
                </a:tc>
                <a:tc>
                  <a:txBody>
                    <a:bodyPr/>
                    <a:lstStyle/>
                    <a:p>
                      <a:r>
                        <a:rPr lang="en-US" sz="1400" dirty="0"/>
                        <a:t>26</a:t>
                      </a:r>
                    </a:p>
                  </a:txBody>
                  <a:tcPr/>
                </a:tc>
                <a:tc>
                  <a:txBody>
                    <a:bodyPr/>
                    <a:lstStyle/>
                    <a:p>
                      <a:r>
                        <a:rPr lang="en-US" sz="1400" dirty="0"/>
                        <a:t>5</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9/1</a:t>
                      </a:r>
                    </a:p>
                  </a:txBody>
                  <a:tcPr/>
                </a:tc>
                <a:tc>
                  <a:txBody>
                    <a:bodyPr/>
                    <a:lstStyle/>
                    <a:p>
                      <a:r>
                        <a:rPr lang="en-US" sz="1400" dirty="0"/>
                        <a:t>8/2</a:t>
                      </a:r>
                    </a:p>
                  </a:txBody>
                  <a:tcPr/>
                </a:tc>
                <a:tc>
                  <a:txBody>
                    <a:bodyPr/>
                    <a:lstStyle/>
                    <a:p>
                      <a:r>
                        <a:rPr lang="en-US" sz="1400" dirty="0"/>
                        <a:t>10/1</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24" name="Table 23"/>
          <p:cNvGraphicFramePr>
            <a:graphicFrameLocks noGrp="1"/>
          </p:cNvGraphicFramePr>
          <p:nvPr/>
        </p:nvGraphicFramePr>
        <p:xfrm>
          <a:off x="9908217" y="4088851"/>
          <a:ext cx="1981843" cy="883920"/>
        </p:xfrm>
        <a:graphic>
          <a:graphicData uri="http://schemas.openxmlformats.org/drawingml/2006/table">
            <a:tbl>
              <a:tblPr firstRow="1" bandRow="1">
                <a:tableStyleId>{5C22544A-7EE6-4342-B048-85BDC9FD1C3A}</a:tableStyleId>
              </a:tblPr>
              <a:tblGrid>
                <a:gridCol w="494443">
                  <a:extLst>
                    <a:ext uri="{9D8B030D-6E8A-4147-A177-3AD203B41FA5}">
                      <a16:colId xmlns:a16="http://schemas.microsoft.com/office/drawing/2014/main" val="20000"/>
                    </a:ext>
                  </a:extLst>
                </a:gridCol>
                <a:gridCol w="494443">
                  <a:extLst>
                    <a:ext uri="{9D8B030D-6E8A-4147-A177-3AD203B41FA5}">
                      <a16:colId xmlns:a16="http://schemas.microsoft.com/office/drawing/2014/main" val="20001"/>
                    </a:ext>
                  </a:extLst>
                </a:gridCol>
                <a:gridCol w="494443">
                  <a:extLst>
                    <a:ext uri="{9D8B030D-6E8A-4147-A177-3AD203B41FA5}">
                      <a16:colId xmlns:a16="http://schemas.microsoft.com/office/drawing/2014/main" val="20002"/>
                    </a:ext>
                  </a:extLst>
                </a:gridCol>
                <a:gridCol w="222941">
                  <a:extLst>
                    <a:ext uri="{9D8B030D-6E8A-4147-A177-3AD203B41FA5}">
                      <a16:colId xmlns:a16="http://schemas.microsoft.com/office/drawing/2014/main" val="20003"/>
                    </a:ext>
                  </a:extLst>
                </a:gridCol>
                <a:gridCol w="275573">
                  <a:extLst>
                    <a:ext uri="{9D8B030D-6E8A-4147-A177-3AD203B41FA5}">
                      <a16:colId xmlns:a16="http://schemas.microsoft.com/office/drawing/2014/main" val="20004"/>
                    </a:ext>
                  </a:extLst>
                </a:gridCol>
              </a:tblGrid>
              <a:tr h="267415">
                <a:tc>
                  <a:txBody>
                    <a:bodyPr/>
                    <a:lstStyle/>
                    <a:p>
                      <a:r>
                        <a:rPr lang="he-IL" sz="1200" b="0" dirty="0"/>
                        <a:t>רני</a:t>
                      </a:r>
                      <a:endParaRPr lang="en-US" sz="1200" b="0" dirty="0"/>
                    </a:p>
                  </a:txBody>
                  <a:tcPr/>
                </a:tc>
                <a:tc>
                  <a:txBody>
                    <a:bodyPr/>
                    <a:lstStyle/>
                    <a:p>
                      <a:r>
                        <a:rPr lang="he-IL" sz="1200" b="0" dirty="0"/>
                        <a:t>רני</a:t>
                      </a:r>
                      <a:endParaRPr lang="en-US" sz="1200" b="0" dirty="0"/>
                    </a:p>
                  </a:txBody>
                  <a:tcPr/>
                </a:tc>
                <a:tc>
                  <a:txBody>
                    <a:bodyPr/>
                    <a:lstStyle/>
                    <a:p>
                      <a:r>
                        <a:rPr lang="he-IL" sz="1200" b="0" dirty="0"/>
                        <a:t>רני</a:t>
                      </a:r>
                      <a:endParaRPr lang="en-US" sz="1200" b="0" dirty="0"/>
                    </a:p>
                  </a:txBody>
                  <a:tcPr/>
                </a:tc>
                <a:tc>
                  <a:txBody>
                    <a:bodyPr/>
                    <a:lstStyle/>
                    <a:p>
                      <a:endParaRPr lang="en-US" sz="1200" b="0" dirty="0"/>
                    </a:p>
                  </a:txBody>
                  <a:tcPr/>
                </a:tc>
                <a:tc>
                  <a:txBody>
                    <a:bodyPr/>
                    <a:lstStyle/>
                    <a:p>
                      <a:endParaRPr lang="en-US" sz="1200" b="0" dirty="0"/>
                    </a:p>
                  </a:txBody>
                  <a:tcPr/>
                </a:tc>
                <a:extLst>
                  <a:ext uri="{0D108BD9-81ED-4DB2-BD59-A6C34878D82A}">
                    <a16:rowId xmlns:a16="http://schemas.microsoft.com/office/drawing/2014/main" val="10000"/>
                  </a:ext>
                </a:extLst>
              </a:tr>
              <a:tr h="267415">
                <a:tc>
                  <a:txBody>
                    <a:bodyPr/>
                    <a:lstStyle/>
                    <a:p>
                      <a:r>
                        <a:rPr lang="en-US" sz="1400" dirty="0"/>
                        <a:t>12</a:t>
                      </a:r>
                    </a:p>
                  </a:txBody>
                  <a:tcPr/>
                </a:tc>
                <a:tc>
                  <a:txBody>
                    <a:bodyPr/>
                    <a:lstStyle/>
                    <a:p>
                      <a:r>
                        <a:rPr lang="en-US" sz="1400" dirty="0"/>
                        <a:t>16</a:t>
                      </a:r>
                    </a:p>
                  </a:txBody>
                  <a:tcPr/>
                </a:tc>
                <a:tc>
                  <a:txBody>
                    <a:bodyPr/>
                    <a:lstStyle/>
                    <a:p>
                      <a:r>
                        <a:rPr lang="en-US" sz="1400" dirty="0"/>
                        <a:t>24</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0">
                <a:tc>
                  <a:txBody>
                    <a:bodyPr/>
                    <a:lstStyle/>
                    <a:p>
                      <a:r>
                        <a:rPr lang="en-US" sz="1400" dirty="0"/>
                        <a:t>7/2</a:t>
                      </a:r>
                    </a:p>
                  </a:txBody>
                  <a:tcPr/>
                </a:tc>
                <a:tc>
                  <a:txBody>
                    <a:bodyPr/>
                    <a:lstStyle/>
                    <a:p>
                      <a:r>
                        <a:rPr lang="en-US" sz="1400" dirty="0"/>
                        <a:t>1/2</a:t>
                      </a:r>
                    </a:p>
                  </a:txBody>
                  <a:tcPr/>
                </a:tc>
                <a:tc>
                  <a:txBody>
                    <a:bodyPr/>
                    <a:lstStyle/>
                    <a:p>
                      <a:r>
                        <a:rPr lang="en-US" sz="1400" dirty="0"/>
                        <a:t>7/1</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cxnSp>
        <p:nvCxnSpPr>
          <p:cNvPr id="25" name="Straight Arrow Connector 24"/>
          <p:cNvCxnSpPr/>
          <p:nvPr/>
        </p:nvCxnSpPr>
        <p:spPr>
          <a:xfrm>
            <a:off x="6548996" y="2648900"/>
            <a:ext cx="1018178" cy="142471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706880" y="1180936"/>
            <a:ext cx="1484702" cy="369332"/>
          </a:xfrm>
          <a:prstGeom prst="rect">
            <a:avLst/>
          </a:prstGeom>
          <a:noFill/>
        </p:spPr>
        <p:txBody>
          <a:bodyPr wrap="none" rtlCol="0">
            <a:spAutoFit/>
          </a:bodyPr>
          <a:lstStyle/>
          <a:p>
            <a:pPr algn="r" rtl="1"/>
            <a:r>
              <a:rPr lang="he-IL" u="sng" dirty="0">
                <a:solidFill>
                  <a:srgbClr val="FF0000"/>
                </a:solidFill>
              </a:rPr>
              <a:t>מחיקת דוד-32</a:t>
            </a:r>
            <a:endParaRPr lang="en-US" u="sng" dirty="0">
              <a:solidFill>
                <a:srgbClr val="FF0000"/>
              </a:solidFill>
            </a:endParaRPr>
          </a:p>
        </p:txBody>
      </p:sp>
    </p:spTree>
    <p:extLst>
      <p:ext uri="{BB962C8B-B14F-4D97-AF65-F5344CB8AC3E}">
        <p14:creationId xmlns:p14="http://schemas.microsoft.com/office/powerpoint/2010/main" val="3861249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graphicFrame>
        <p:nvGraphicFramePr>
          <p:cNvPr id="3" name="Table 2"/>
          <p:cNvGraphicFramePr>
            <a:graphicFrameLocks noGrp="1"/>
          </p:cNvGraphicFramePr>
          <p:nvPr/>
        </p:nvGraphicFramePr>
        <p:xfrm>
          <a:off x="153568" y="1242593"/>
          <a:ext cx="1110747" cy="5471357"/>
        </p:xfrm>
        <a:graphic>
          <a:graphicData uri="http://schemas.openxmlformats.org/drawingml/2006/table">
            <a:tbl>
              <a:tblPr firstRow="1" firstCol="1" lastRow="1" lastCol="1" bandRow="1" bandCol="1">
                <a:tableStyleId>{5940675A-B579-460E-94D1-54222C63F5DA}</a:tableStyleId>
              </a:tblPr>
              <a:tblGrid>
                <a:gridCol w="415553">
                  <a:extLst>
                    <a:ext uri="{9D8B030D-6E8A-4147-A177-3AD203B41FA5}">
                      <a16:colId xmlns:a16="http://schemas.microsoft.com/office/drawing/2014/main" val="20000"/>
                    </a:ext>
                  </a:extLst>
                </a:gridCol>
                <a:gridCol w="695194">
                  <a:extLst>
                    <a:ext uri="{9D8B030D-6E8A-4147-A177-3AD203B41FA5}">
                      <a16:colId xmlns:a16="http://schemas.microsoft.com/office/drawing/2014/main" val="20001"/>
                    </a:ext>
                  </a:extLst>
                </a:gridCol>
              </a:tblGrid>
              <a:tr h="687214">
                <a:tc>
                  <a:txBody>
                    <a:bodyPr/>
                    <a:lstStyle/>
                    <a:p>
                      <a:pPr algn="ctr" rtl="1" fontAlgn="ctr"/>
                      <a:r>
                        <a:rPr lang="he-IL" sz="1000" u="none" strike="noStrike" dirty="0">
                          <a:effectLst/>
                        </a:rPr>
                        <a:t>קוד כנס (מפתח)</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tc>
                  <a:txBody>
                    <a:bodyPr/>
                    <a:lstStyle/>
                    <a:p>
                      <a:pPr algn="ctr" rtl="1" fontAlgn="ctr"/>
                      <a:r>
                        <a:rPr lang="he-IL" sz="1000" u="none" strike="noStrike" dirty="0">
                          <a:effectLst/>
                        </a:rPr>
                        <a:t>שם המרצה בכנס</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extLst>
                  <a:ext uri="{0D108BD9-81ED-4DB2-BD59-A6C34878D82A}">
                    <a16:rowId xmlns:a16="http://schemas.microsoft.com/office/drawing/2014/main" val="10000"/>
                  </a:ext>
                </a:extLst>
              </a:tr>
              <a:tr h="251797">
                <a:tc>
                  <a:txBody>
                    <a:bodyPr/>
                    <a:lstStyle/>
                    <a:p>
                      <a:pPr algn="ctr" rtl="1" fontAlgn="ctr"/>
                      <a:r>
                        <a:rPr lang="en-US" sz="1000" b="1" u="none" strike="noStrike">
                          <a:effectLst/>
                        </a:rPr>
                        <a:t>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דוד</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1"/>
                  </a:ext>
                </a:extLst>
              </a:tr>
              <a:tr h="251797">
                <a:tc>
                  <a:txBody>
                    <a:bodyPr/>
                    <a:lstStyle/>
                    <a:p>
                      <a:pPr algn="ctr" rtl="1" fontAlgn="ctr"/>
                      <a:r>
                        <a:rPr lang="en-US" sz="1000" b="1" u="none" strike="noStrike">
                          <a:effectLst/>
                        </a:rPr>
                        <a:t>20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2"/>
                  </a:ext>
                </a:extLst>
              </a:tr>
              <a:tr h="251797">
                <a:tc>
                  <a:txBody>
                    <a:bodyPr/>
                    <a:lstStyle/>
                    <a:p>
                      <a:pPr algn="ctr" rtl="1" fontAlgn="ctr"/>
                      <a:r>
                        <a:rPr lang="en-US" sz="1000" b="1" u="none" strike="noStrike">
                          <a:effectLst/>
                        </a:rPr>
                        <a:t>22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דוד</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3"/>
                  </a:ext>
                </a:extLst>
              </a:tr>
              <a:tr h="251797">
                <a:tc>
                  <a:txBody>
                    <a:bodyPr/>
                    <a:lstStyle/>
                    <a:p>
                      <a:pPr algn="ctr" rtl="1" fontAlgn="ctr"/>
                      <a:r>
                        <a:rPr lang="en-US" sz="1000" b="1" u="none" strike="noStrike">
                          <a:effectLst/>
                        </a:rPr>
                        <a:t>28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דוד</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4"/>
                  </a:ext>
                </a:extLst>
              </a:tr>
              <a:tr h="251797">
                <a:tc>
                  <a:txBody>
                    <a:bodyPr/>
                    <a:lstStyle/>
                    <a:p>
                      <a:pPr algn="ctr" rtl="1" fontAlgn="ctr"/>
                      <a:r>
                        <a:rPr lang="en-US" sz="1000" b="1" u="none" strike="sngStrike" dirty="0">
                          <a:solidFill>
                            <a:srgbClr val="FF0000"/>
                          </a:solidFill>
                          <a:effectLst/>
                        </a:rPr>
                        <a:t>32</a:t>
                      </a:r>
                      <a:endParaRPr lang="en-US" sz="1000" b="1" i="0" u="none" strike="sngStrike" dirty="0">
                        <a:solidFill>
                          <a:srgbClr val="FF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sngStrike" dirty="0">
                          <a:solidFill>
                            <a:srgbClr val="FF0000"/>
                          </a:solidFill>
                          <a:effectLst/>
                        </a:rPr>
                        <a:t>דוד</a:t>
                      </a:r>
                      <a:endParaRPr lang="he-IL" sz="1000" b="1" i="0" u="none" strike="sngStrike" dirty="0">
                        <a:solidFill>
                          <a:srgbClr val="FF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5"/>
                  </a:ext>
                </a:extLst>
              </a:tr>
              <a:tr h="251797">
                <a:tc>
                  <a:txBody>
                    <a:bodyPr/>
                    <a:lstStyle/>
                    <a:p>
                      <a:pPr algn="ctr" rtl="1" fontAlgn="ctr"/>
                      <a:r>
                        <a:rPr lang="en-US" sz="1000" b="1" u="none" strike="noStrike">
                          <a:effectLst/>
                        </a:rPr>
                        <a:t>2</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6"/>
                  </a:ext>
                </a:extLst>
              </a:tr>
              <a:tr h="251797">
                <a:tc>
                  <a:txBody>
                    <a:bodyPr/>
                    <a:lstStyle/>
                    <a:p>
                      <a:pPr algn="ctr" rtl="1" fontAlgn="ctr"/>
                      <a:r>
                        <a:rPr lang="en-US" sz="1000" b="1" u="none" strike="noStrike">
                          <a:effectLst/>
                        </a:rPr>
                        <a:t>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7"/>
                  </a:ext>
                </a:extLst>
              </a:tr>
              <a:tr h="251797">
                <a:tc>
                  <a:txBody>
                    <a:bodyPr/>
                    <a:lstStyle/>
                    <a:p>
                      <a:pPr algn="ctr" rtl="1" fontAlgn="ctr"/>
                      <a:r>
                        <a:rPr lang="en-US" sz="1000" b="1" u="none" strike="noStrike">
                          <a:effectLst/>
                        </a:rPr>
                        <a:t>10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8"/>
                  </a:ext>
                </a:extLst>
              </a:tr>
              <a:tr h="251797">
                <a:tc>
                  <a:txBody>
                    <a:bodyPr/>
                    <a:lstStyle/>
                    <a:p>
                      <a:pPr algn="ctr" rtl="1" fontAlgn="ctr"/>
                      <a:r>
                        <a:rPr lang="en-US" sz="1000" b="1" u="none" strike="noStrike">
                          <a:effectLst/>
                        </a:rPr>
                        <a:t>18</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דינה</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9"/>
                  </a:ext>
                </a:extLst>
              </a:tr>
              <a:tr h="251797">
                <a:tc>
                  <a:txBody>
                    <a:bodyPr/>
                    <a:lstStyle/>
                    <a:p>
                      <a:pPr algn="ctr" rtl="1" fontAlgn="ctr"/>
                      <a:r>
                        <a:rPr lang="en-US" sz="1000" b="1" u="none" strike="noStrike">
                          <a:effectLst/>
                        </a:rPr>
                        <a:t>30</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דינה</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0"/>
                  </a:ext>
                </a:extLst>
              </a:tr>
              <a:tr h="251797">
                <a:tc>
                  <a:txBody>
                    <a:bodyPr/>
                    <a:lstStyle/>
                    <a:p>
                      <a:pPr algn="ctr" rtl="1" fontAlgn="ctr"/>
                      <a:r>
                        <a:rPr lang="en-US" sz="1000" b="1" i="0" u="none" strike="noStrike" dirty="0">
                          <a:solidFill>
                            <a:schemeClr val="tx1"/>
                          </a:solidFill>
                          <a:effectLst/>
                          <a:latin typeface="Calibri" panose="020F0502020204030204" pitchFamily="34" charset="0"/>
                        </a:rPr>
                        <a:t>3</a:t>
                      </a:r>
                    </a:p>
                  </a:txBody>
                  <a:tcPr marL="3810" marR="3810" marT="3810" marB="0" anchor="ctr">
                    <a:solidFill>
                      <a:schemeClr val="bg1"/>
                    </a:solidFill>
                  </a:tcPr>
                </a:tc>
                <a:tc>
                  <a:txBody>
                    <a:bodyPr/>
                    <a:lstStyle/>
                    <a:p>
                      <a:pPr algn="ctr" rtl="1" fontAlgn="ctr"/>
                      <a:r>
                        <a:rPr lang="he-IL" sz="1000" b="1" i="0" u="none" strike="noStrike" dirty="0">
                          <a:solidFill>
                            <a:schemeClr val="tx1"/>
                          </a:solidFill>
                          <a:effectLst/>
                          <a:latin typeface="Arial" panose="020B0604020202020204" pitchFamily="34" charset="0"/>
                        </a:rPr>
                        <a:t>מירית</a:t>
                      </a:r>
                    </a:p>
                  </a:txBody>
                  <a:tcPr marL="3810" marR="3810" marT="3810" marB="0" anchor="ctr">
                    <a:solidFill>
                      <a:schemeClr val="bg1"/>
                    </a:solidFill>
                  </a:tcPr>
                </a:tc>
                <a:extLst>
                  <a:ext uri="{0D108BD9-81ED-4DB2-BD59-A6C34878D82A}">
                    <a16:rowId xmlns:a16="http://schemas.microsoft.com/office/drawing/2014/main" val="10011"/>
                  </a:ext>
                </a:extLst>
              </a:tr>
              <a:tr h="251797">
                <a:tc>
                  <a:txBody>
                    <a:bodyPr/>
                    <a:lstStyle/>
                    <a:p>
                      <a:pPr algn="ctr" rtl="1" fontAlgn="ctr"/>
                      <a:r>
                        <a:rPr lang="en-US" sz="1000" b="1" u="none" strike="noStrike">
                          <a:solidFill>
                            <a:schemeClr val="tx1"/>
                          </a:solidFill>
                          <a:effectLst/>
                        </a:rPr>
                        <a:t>6</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solidFill>
                            <a:schemeClr val="tx1"/>
                          </a:solidFill>
                          <a:effectLst/>
                        </a:rPr>
                        <a:t>מירית</a:t>
                      </a:r>
                      <a:endParaRPr lang="he-IL" sz="1000" b="1" i="0" u="none" strike="noStrike" dirty="0">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2"/>
                  </a:ext>
                </a:extLst>
              </a:tr>
              <a:tr h="251797">
                <a:tc>
                  <a:txBody>
                    <a:bodyPr/>
                    <a:lstStyle/>
                    <a:p>
                      <a:pPr algn="ctr" rtl="1" fontAlgn="ctr"/>
                      <a:r>
                        <a:rPr lang="en-US" sz="1000" b="1" u="none" strike="noStrike">
                          <a:solidFill>
                            <a:schemeClr val="tx1"/>
                          </a:solidFill>
                          <a:effectLst/>
                        </a:rPr>
                        <a:t>14</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solidFill>
                            <a:schemeClr val="tx1"/>
                          </a:solidFill>
                          <a:effectLst/>
                        </a:rPr>
                        <a:t>מירית</a:t>
                      </a:r>
                      <a:endParaRPr lang="he-IL" sz="1000" b="1" i="0" u="none" strike="noStrike" dirty="0">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3"/>
                  </a:ext>
                </a:extLst>
              </a:tr>
              <a:tr h="251797">
                <a:tc>
                  <a:txBody>
                    <a:bodyPr/>
                    <a:lstStyle/>
                    <a:p>
                      <a:pPr algn="ctr" rtl="1" fontAlgn="ctr"/>
                      <a:r>
                        <a:rPr lang="en-US" sz="1000" b="1" i="0" u="none" strike="noStrike" dirty="0">
                          <a:solidFill>
                            <a:schemeClr val="tx1"/>
                          </a:solidFill>
                          <a:effectLst/>
                          <a:latin typeface="Calibri" panose="020F0502020204030204" pitchFamily="34" charset="0"/>
                        </a:rPr>
                        <a:t>19</a:t>
                      </a:r>
                    </a:p>
                  </a:txBody>
                  <a:tcPr marL="3810" marR="3810" marT="3810" marB="0" anchor="ctr">
                    <a:solidFill>
                      <a:schemeClr val="bg1"/>
                    </a:solidFill>
                  </a:tcPr>
                </a:tc>
                <a:tc>
                  <a:txBody>
                    <a:bodyPr/>
                    <a:lstStyle/>
                    <a:p>
                      <a:pPr algn="ctr" rtl="1" fontAlgn="ctr"/>
                      <a:r>
                        <a:rPr lang="he-IL" sz="1000" b="1" i="0" u="none" strike="noStrike" dirty="0">
                          <a:solidFill>
                            <a:schemeClr val="tx1"/>
                          </a:solidFill>
                          <a:effectLst/>
                          <a:latin typeface="Arial" panose="020B0604020202020204" pitchFamily="34" charset="0"/>
                        </a:rPr>
                        <a:t>מירית</a:t>
                      </a:r>
                    </a:p>
                  </a:txBody>
                  <a:tcPr marL="3810" marR="3810" marT="3810" marB="0" anchor="ctr">
                    <a:solidFill>
                      <a:schemeClr val="bg1"/>
                    </a:solidFill>
                  </a:tcPr>
                </a:tc>
                <a:extLst>
                  <a:ext uri="{0D108BD9-81ED-4DB2-BD59-A6C34878D82A}">
                    <a16:rowId xmlns:a16="http://schemas.microsoft.com/office/drawing/2014/main" val="10014"/>
                  </a:ext>
                </a:extLst>
              </a:tr>
              <a:tr h="251797">
                <a:tc>
                  <a:txBody>
                    <a:bodyPr/>
                    <a:lstStyle/>
                    <a:p>
                      <a:pPr algn="ctr" rtl="1" fontAlgn="ctr"/>
                      <a:r>
                        <a:rPr lang="en-US" sz="1000" b="1" u="none" strike="noStrike">
                          <a:solidFill>
                            <a:schemeClr val="tx1"/>
                          </a:solidFill>
                          <a:effectLst/>
                        </a:rPr>
                        <a:t>26</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solidFill>
                            <a:schemeClr val="tx1"/>
                          </a:solidFill>
                          <a:effectLst/>
                        </a:rPr>
                        <a:t>מירית</a:t>
                      </a:r>
                      <a:endParaRPr lang="he-IL" sz="1000" b="1" i="0" u="none" strike="noStrike">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5"/>
                  </a:ext>
                </a:extLst>
              </a:tr>
              <a:tr h="251797">
                <a:tc>
                  <a:txBody>
                    <a:bodyPr/>
                    <a:lstStyle/>
                    <a:p>
                      <a:pPr algn="ctr" rtl="1" fontAlgn="ctr"/>
                      <a:r>
                        <a:rPr lang="en-US" sz="1000" b="1" u="none" strike="noStrike">
                          <a:solidFill>
                            <a:schemeClr val="tx1"/>
                          </a:solidFill>
                          <a:effectLst/>
                        </a:rPr>
                        <a:t>12</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solidFill>
                            <a:schemeClr val="tx1"/>
                          </a:solidFill>
                          <a:effectLst/>
                        </a:rPr>
                        <a:t>רני</a:t>
                      </a:r>
                      <a:endParaRPr lang="he-IL" sz="1000" b="1" i="0" u="none" strike="noStrike">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6"/>
                  </a:ext>
                </a:extLst>
              </a:tr>
              <a:tr h="251797">
                <a:tc>
                  <a:txBody>
                    <a:bodyPr/>
                    <a:lstStyle/>
                    <a:p>
                      <a:pPr algn="ctr" rtl="1" fontAlgn="ctr"/>
                      <a:r>
                        <a:rPr lang="en-US" sz="1000" b="1" u="none" strike="noStrike">
                          <a:solidFill>
                            <a:schemeClr val="tx1"/>
                          </a:solidFill>
                          <a:effectLst/>
                        </a:rPr>
                        <a:t>16</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solidFill>
                            <a:schemeClr val="tx1"/>
                          </a:solidFill>
                          <a:effectLst/>
                        </a:rPr>
                        <a:t>רני</a:t>
                      </a:r>
                      <a:endParaRPr lang="he-IL" sz="1000" b="1" i="0" u="none" strike="noStrike" dirty="0">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7"/>
                  </a:ext>
                </a:extLst>
              </a:tr>
              <a:tr h="251797">
                <a:tc>
                  <a:txBody>
                    <a:bodyPr/>
                    <a:lstStyle/>
                    <a:p>
                      <a:pPr algn="ctr" rtl="1" fontAlgn="ctr"/>
                      <a:r>
                        <a:rPr lang="en-US" sz="1000" b="1" u="none" strike="noStrike">
                          <a:solidFill>
                            <a:schemeClr val="tx1"/>
                          </a:solidFill>
                          <a:effectLst/>
                        </a:rPr>
                        <a:t>24</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solidFill>
                            <a:schemeClr val="tx1"/>
                          </a:solidFill>
                          <a:effectLst/>
                        </a:rPr>
                        <a:t>רני</a:t>
                      </a:r>
                      <a:endParaRPr lang="he-IL" sz="1000" b="1" i="0" u="none" strike="noStrike" dirty="0">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8"/>
                  </a:ext>
                </a:extLst>
              </a:tr>
              <a:tr h="251797">
                <a:tc>
                  <a:txBody>
                    <a:bodyPr/>
                    <a:lstStyle/>
                    <a:p>
                      <a:pPr algn="ctr" rtl="1" fontAlgn="ctr"/>
                      <a:r>
                        <a:rPr lang="he-IL" sz="1000" b="1" i="0" u="none" strike="noStrike" dirty="0">
                          <a:solidFill>
                            <a:schemeClr val="tx1"/>
                          </a:solidFill>
                          <a:effectLst/>
                          <a:latin typeface="Calibri" panose="020F0502020204030204" pitchFamily="34" charset="0"/>
                        </a:rPr>
                        <a:t>5</a:t>
                      </a:r>
                      <a:endParaRPr lang="en-US" sz="1000" b="1" i="0" u="none" strike="noStrike" dirty="0">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i="0" u="none" strike="noStrike" dirty="0">
                          <a:solidFill>
                            <a:schemeClr val="tx1"/>
                          </a:solidFill>
                          <a:effectLst/>
                          <a:latin typeface="Arial" panose="020B0604020202020204" pitchFamily="34" charset="0"/>
                        </a:rPr>
                        <a:t>רני</a:t>
                      </a:r>
                    </a:p>
                  </a:txBody>
                  <a:tcPr marL="3810" marR="3810" marT="3810" marB="0" anchor="ctr">
                    <a:solidFill>
                      <a:schemeClr val="bg1"/>
                    </a:solidFill>
                  </a:tcPr>
                </a:tc>
                <a:extLst>
                  <a:ext uri="{0D108BD9-81ED-4DB2-BD59-A6C34878D82A}">
                    <a16:rowId xmlns:a16="http://schemas.microsoft.com/office/drawing/2014/main" val="10019"/>
                  </a:ext>
                </a:extLst>
              </a:tr>
            </a:tbl>
          </a:graphicData>
        </a:graphic>
      </p:graphicFrame>
      <p:sp>
        <p:nvSpPr>
          <p:cNvPr id="19" name="TextBox 18"/>
          <p:cNvSpPr txBox="1"/>
          <p:nvPr/>
        </p:nvSpPr>
        <p:spPr>
          <a:xfrm>
            <a:off x="-39020" y="705779"/>
            <a:ext cx="1495922" cy="461665"/>
          </a:xfrm>
          <a:prstGeom prst="rect">
            <a:avLst/>
          </a:prstGeom>
          <a:noFill/>
        </p:spPr>
        <p:txBody>
          <a:bodyPr wrap="none" rtlCol="0">
            <a:spAutoFit/>
          </a:bodyPr>
          <a:lstStyle/>
          <a:p>
            <a:pPr algn="r" rtl="1"/>
            <a:r>
              <a:rPr lang="he-IL" sz="1200" dirty="0"/>
              <a:t>קובץ הופכי שם מרצה </a:t>
            </a:r>
          </a:p>
          <a:p>
            <a:pPr algn="ctr" rtl="1"/>
            <a:r>
              <a:rPr lang="he-IL" sz="1200" dirty="0"/>
              <a:t>בצורה טבלאית</a:t>
            </a:r>
            <a:endParaRPr lang="en-US" sz="1200" dirty="0"/>
          </a:p>
        </p:txBody>
      </p:sp>
      <p:graphicFrame>
        <p:nvGraphicFramePr>
          <p:cNvPr id="13" name="Table 12"/>
          <p:cNvGraphicFramePr>
            <a:graphicFrameLocks noGrp="1"/>
          </p:cNvGraphicFramePr>
          <p:nvPr/>
        </p:nvGraphicFramePr>
        <p:xfrm>
          <a:off x="5906709" y="5213057"/>
          <a:ext cx="2718144" cy="883920"/>
        </p:xfrm>
        <a:graphic>
          <a:graphicData uri="http://schemas.openxmlformats.org/drawingml/2006/table">
            <a:tbl>
              <a:tblPr firstRow="1" bandRow="1">
                <a:tableStyleId>{5C22544A-7EE6-4342-B048-85BDC9FD1C3A}</a:tableStyleId>
              </a:tblPr>
              <a:tblGrid>
                <a:gridCol w="527959">
                  <a:extLst>
                    <a:ext uri="{9D8B030D-6E8A-4147-A177-3AD203B41FA5}">
                      <a16:colId xmlns:a16="http://schemas.microsoft.com/office/drawing/2014/main" val="20000"/>
                    </a:ext>
                  </a:extLst>
                </a:gridCol>
                <a:gridCol w="527959">
                  <a:extLst>
                    <a:ext uri="{9D8B030D-6E8A-4147-A177-3AD203B41FA5}">
                      <a16:colId xmlns:a16="http://schemas.microsoft.com/office/drawing/2014/main" val="20001"/>
                    </a:ext>
                  </a:extLst>
                </a:gridCol>
                <a:gridCol w="527959">
                  <a:extLst>
                    <a:ext uri="{9D8B030D-6E8A-4147-A177-3AD203B41FA5}">
                      <a16:colId xmlns:a16="http://schemas.microsoft.com/office/drawing/2014/main" val="20002"/>
                    </a:ext>
                  </a:extLst>
                </a:gridCol>
                <a:gridCol w="527959">
                  <a:extLst>
                    <a:ext uri="{9D8B030D-6E8A-4147-A177-3AD203B41FA5}">
                      <a16:colId xmlns:a16="http://schemas.microsoft.com/office/drawing/2014/main" val="20003"/>
                    </a:ext>
                  </a:extLst>
                </a:gridCol>
                <a:gridCol w="606308">
                  <a:extLst>
                    <a:ext uri="{9D8B030D-6E8A-4147-A177-3AD203B41FA5}">
                      <a16:colId xmlns:a16="http://schemas.microsoft.com/office/drawing/2014/main" val="20004"/>
                    </a:ext>
                  </a:extLst>
                </a:gridCol>
              </a:tblGrid>
              <a:tr h="267415">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r>
                        <a:rPr lang="he-IL" sz="1200" b="0" dirty="0"/>
                        <a:t>מירית</a:t>
                      </a:r>
                      <a:endParaRPr lang="en-US" sz="1200" b="0" dirty="0"/>
                    </a:p>
                  </a:txBody>
                  <a:tcPr/>
                </a:tc>
                <a:tc>
                  <a:txBody>
                    <a:bodyPr/>
                    <a:lstStyle/>
                    <a:p>
                      <a:r>
                        <a:rPr lang="he-IL" sz="1200" b="0" dirty="0"/>
                        <a:t>מירית</a:t>
                      </a:r>
                      <a:endParaRPr lang="en-US" sz="1200" b="0" dirty="0"/>
                    </a:p>
                  </a:txBody>
                  <a:tcPr/>
                </a:tc>
                <a:tc>
                  <a:txBody>
                    <a:bodyPr/>
                    <a:lstStyle/>
                    <a:p>
                      <a:r>
                        <a:rPr lang="he-IL" sz="1200" b="0" dirty="0"/>
                        <a:t>מירית</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18</a:t>
                      </a:r>
                    </a:p>
                  </a:txBody>
                  <a:tcPr/>
                </a:tc>
                <a:tc>
                  <a:txBody>
                    <a:bodyPr/>
                    <a:lstStyle/>
                    <a:p>
                      <a:r>
                        <a:rPr lang="en-US" sz="1400" dirty="0"/>
                        <a:t>30</a:t>
                      </a:r>
                    </a:p>
                  </a:txBody>
                  <a:tcPr/>
                </a:tc>
                <a:tc>
                  <a:txBody>
                    <a:bodyPr/>
                    <a:lstStyle/>
                    <a:p>
                      <a:r>
                        <a:rPr lang="en-US" sz="1400" dirty="0"/>
                        <a:t>3</a:t>
                      </a:r>
                    </a:p>
                  </a:txBody>
                  <a:tcPr/>
                </a:tc>
                <a:tc>
                  <a:txBody>
                    <a:bodyPr/>
                    <a:lstStyle/>
                    <a:p>
                      <a:r>
                        <a:rPr lang="en-US" sz="1400" dirty="0"/>
                        <a:t>6</a:t>
                      </a:r>
                    </a:p>
                  </a:txBody>
                  <a:tcPr/>
                </a:tc>
                <a:tc>
                  <a:txBody>
                    <a:bodyPr/>
                    <a:lstStyle/>
                    <a:p>
                      <a:r>
                        <a:rPr lang="en-US" sz="1400" dirty="0"/>
                        <a:t>14</a:t>
                      </a:r>
                    </a:p>
                  </a:txBody>
                  <a:tcPr/>
                </a:tc>
                <a:extLst>
                  <a:ext uri="{0D108BD9-81ED-4DB2-BD59-A6C34878D82A}">
                    <a16:rowId xmlns:a16="http://schemas.microsoft.com/office/drawing/2014/main" val="10001"/>
                  </a:ext>
                </a:extLst>
              </a:tr>
              <a:tr h="267415">
                <a:tc>
                  <a:txBody>
                    <a:bodyPr/>
                    <a:lstStyle/>
                    <a:p>
                      <a:r>
                        <a:rPr lang="en-US" sz="1400" dirty="0"/>
                        <a:t>6/1</a:t>
                      </a:r>
                    </a:p>
                  </a:txBody>
                  <a:tcPr/>
                </a:tc>
                <a:tc>
                  <a:txBody>
                    <a:bodyPr/>
                    <a:lstStyle/>
                    <a:p>
                      <a:r>
                        <a:rPr lang="en-US" sz="1400" dirty="0"/>
                        <a:t>5/2</a:t>
                      </a:r>
                    </a:p>
                  </a:txBody>
                  <a:tcPr/>
                </a:tc>
                <a:tc>
                  <a:txBody>
                    <a:bodyPr/>
                    <a:lstStyle/>
                    <a:p>
                      <a:r>
                        <a:rPr lang="en-US" sz="1400" dirty="0"/>
                        <a:t>9/2</a:t>
                      </a:r>
                    </a:p>
                  </a:txBody>
                  <a:tcPr/>
                </a:tc>
                <a:tc>
                  <a:txBody>
                    <a:bodyPr/>
                    <a:lstStyle/>
                    <a:p>
                      <a:r>
                        <a:rPr lang="en-US" sz="1400" dirty="0"/>
                        <a:t>3/2</a:t>
                      </a:r>
                    </a:p>
                  </a:txBody>
                  <a:tcPr/>
                </a:tc>
                <a:tc>
                  <a:txBody>
                    <a:bodyPr/>
                    <a:lstStyle/>
                    <a:p>
                      <a:r>
                        <a:rPr lang="en-US" sz="1400" dirty="0"/>
                        <a:t>6/2</a:t>
                      </a:r>
                    </a:p>
                  </a:txBody>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1340384" y="4064323"/>
          <a:ext cx="2192600" cy="914400"/>
        </p:xfrm>
        <a:graphic>
          <a:graphicData uri="http://schemas.openxmlformats.org/drawingml/2006/table">
            <a:tbl>
              <a:tblPr firstRow="1" bandRow="1">
                <a:tableStyleId>{5C22544A-7EE6-4342-B048-85BDC9FD1C3A}</a:tableStyleId>
              </a:tblPr>
              <a:tblGrid>
                <a:gridCol w="438520">
                  <a:extLst>
                    <a:ext uri="{9D8B030D-6E8A-4147-A177-3AD203B41FA5}">
                      <a16:colId xmlns:a16="http://schemas.microsoft.com/office/drawing/2014/main" val="20000"/>
                    </a:ext>
                  </a:extLst>
                </a:gridCol>
                <a:gridCol w="438520">
                  <a:extLst>
                    <a:ext uri="{9D8B030D-6E8A-4147-A177-3AD203B41FA5}">
                      <a16:colId xmlns:a16="http://schemas.microsoft.com/office/drawing/2014/main" val="20001"/>
                    </a:ext>
                  </a:extLst>
                </a:gridCol>
                <a:gridCol w="438520">
                  <a:extLst>
                    <a:ext uri="{9D8B030D-6E8A-4147-A177-3AD203B41FA5}">
                      <a16:colId xmlns:a16="http://schemas.microsoft.com/office/drawing/2014/main" val="20002"/>
                    </a:ext>
                  </a:extLst>
                </a:gridCol>
                <a:gridCol w="438520">
                  <a:extLst>
                    <a:ext uri="{9D8B030D-6E8A-4147-A177-3AD203B41FA5}">
                      <a16:colId xmlns:a16="http://schemas.microsoft.com/office/drawing/2014/main" val="20003"/>
                    </a:ext>
                  </a:extLst>
                </a:gridCol>
                <a:gridCol w="438520">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r>
                        <a:rPr lang="he-IL" sz="1200" b="0" dirty="0"/>
                        <a:t>דוד</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8</a:t>
                      </a:r>
                    </a:p>
                  </a:txBody>
                  <a:tcPr/>
                </a:tc>
                <a:tc>
                  <a:txBody>
                    <a:bodyPr/>
                    <a:lstStyle/>
                    <a:p>
                      <a:r>
                        <a:rPr lang="en-US" sz="1400" dirty="0"/>
                        <a:t>20</a:t>
                      </a:r>
                    </a:p>
                  </a:txBody>
                  <a:tcPr/>
                </a:tc>
                <a:tc>
                  <a:txBody>
                    <a:bodyPr/>
                    <a:lstStyle/>
                    <a:p>
                      <a:r>
                        <a:rPr lang="en-US" sz="1400" dirty="0"/>
                        <a:t>22</a:t>
                      </a:r>
                    </a:p>
                  </a:txBody>
                  <a:tcPr/>
                </a:tc>
                <a:tc>
                  <a:txBody>
                    <a:bodyPr/>
                    <a:lstStyle/>
                    <a:p>
                      <a:r>
                        <a:rPr lang="en-US" sz="1400" dirty="0"/>
                        <a:t>28</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5/1</a:t>
                      </a:r>
                    </a:p>
                  </a:txBody>
                  <a:tcPr/>
                </a:tc>
                <a:tc>
                  <a:txBody>
                    <a:bodyPr/>
                    <a:lstStyle/>
                    <a:p>
                      <a:r>
                        <a:rPr lang="en-US" sz="1400" dirty="0"/>
                        <a:t>2/2</a:t>
                      </a:r>
                    </a:p>
                  </a:txBody>
                  <a:tcPr/>
                </a:tc>
                <a:tc>
                  <a:txBody>
                    <a:bodyPr/>
                    <a:lstStyle/>
                    <a:p>
                      <a:r>
                        <a:rPr lang="en-US" sz="1400" dirty="0"/>
                        <a:t>1/1</a:t>
                      </a:r>
                    </a:p>
                  </a:txBody>
                  <a:tcPr/>
                </a:tc>
                <a:tc>
                  <a:txBody>
                    <a:bodyPr/>
                    <a:lstStyle/>
                    <a:p>
                      <a:r>
                        <a:rPr lang="en-US" sz="1400" dirty="0"/>
                        <a:t>8/1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207194142"/>
              </p:ext>
            </p:extLst>
          </p:nvPr>
        </p:nvGraphicFramePr>
        <p:xfrm>
          <a:off x="3655541" y="4073611"/>
          <a:ext cx="2022306" cy="914400"/>
        </p:xfrm>
        <a:graphic>
          <a:graphicData uri="http://schemas.openxmlformats.org/drawingml/2006/table">
            <a:tbl>
              <a:tblPr firstRow="1" bandRow="1">
                <a:tableStyleId>{5C22544A-7EE6-4342-B048-85BDC9FD1C3A}</a:tableStyleId>
              </a:tblPr>
              <a:tblGrid>
                <a:gridCol w="449387">
                  <a:extLst>
                    <a:ext uri="{9D8B030D-6E8A-4147-A177-3AD203B41FA5}">
                      <a16:colId xmlns:a16="http://schemas.microsoft.com/office/drawing/2014/main" val="20000"/>
                    </a:ext>
                  </a:extLst>
                </a:gridCol>
                <a:gridCol w="449387">
                  <a:extLst>
                    <a:ext uri="{9D8B030D-6E8A-4147-A177-3AD203B41FA5}">
                      <a16:colId xmlns:a16="http://schemas.microsoft.com/office/drawing/2014/main" val="20001"/>
                    </a:ext>
                  </a:extLst>
                </a:gridCol>
                <a:gridCol w="449387">
                  <a:extLst>
                    <a:ext uri="{9D8B030D-6E8A-4147-A177-3AD203B41FA5}">
                      <a16:colId xmlns:a16="http://schemas.microsoft.com/office/drawing/2014/main" val="20002"/>
                    </a:ext>
                  </a:extLst>
                </a:gridCol>
                <a:gridCol w="449387">
                  <a:extLst>
                    <a:ext uri="{9D8B030D-6E8A-4147-A177-3AD203B41FA5}">
                      <a16:colId xmlns:a16="http://schemas.microsoft.com/office/drawing/2014/main" val="20003"/>
                    </a:ext>
                  </a:extLst>
                </a:gridCol>
                <a:gridCol w="224758">
                  <a:extLst>
                    <a:ext uri="{9D8B030D-6E8A-4147-A177-3AD203B41FA5}">
                      <a16:colId xmlns:a16="http://schemas.microsoft.com/office/drawing/2014/main" val="20004"/>
                    </a:ext>
                  </a:extLst>
                </a:gridCol>
              </a:tblGrid>
              <a:tr h="267415">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r>
                        <a:rPr lang="he-IL" sz="1200" b="0" dirty="0"/>
                        <a:t>דינה</a:t>
                      </a:r>
                      <a:endParaRPr lang="en-US" sz="1200" b="0" dirty="0"/>
                    </a:p>
                  </a:txBody>
                  <a:tcPr/>
                </a:tc>
                <a:tc>
                  <a:txBody>
                    <a:bodyPr/>
                    <a:lstStyle/>
                    <a:p>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2</a:t>
                      </a:r>
                    </a:p>
                  </a:txBody>
                  <a:tcPr/>
                </a:tc>
                <a:tc>
                  <a:txBody>
                    <a:bodyPr/>
                    <a:lstStyle/>
                    <a:p>
                      <a:r>
                        <a:rPr lang="en-US" sz="1400" dirty="0"/>
                        <a:t>4</a:t>
                      </a:r>
                    </a:p>
                  </a:txBody>
                  <a:tcPr/>
                </a:tc>
                <a:tc>
                  <a:txBody>
                    <a:bodyPr/>
                    <a:lstStyle/>
                    <a:p>
                      <a:r>
                        <a:rPr lang="en-US" sz="1400" dirty="0"/>
                        <a:t>10</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4/1</a:t>
                      </a:r>
                    </a:p>
                  </a:txBody>
                  <a:tcPr/>
                </a:tc>
                <a:tc>
                  <a:txBody>
                    <a:bodyPr/>
                    <a:lstStyle/>
                    <a:p>
                      <a:r>
                        <a:rPr lang="en-US" sz="1400" dirty="0"/>
                        <a:t>4/2</a:t>
                      </a:r>
                    </a:p>
                  </a:txBody>
                  <a:tcPr/>
                </a:tc>
                <a:tc>
                  <a:txBody>
                    <a:bodyPr/>
                    <a:lstStyle/>
                    <a:p>
                      <a:r>
                        <a:rPr lang="en-US" sz="1400" dirty="0"/>
                        <a:t>2/1</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23" name="Table 22"/>
          <p:cNvGraphicFramePr>
            <a:graphicFrameLocks noGrp="1"/>
          </p:cNvGraphicFramePr>
          <p:nvPr/>
        </p:nvGraphicFramePr>
        <p:xfrm>
          <a:off x="4648995" y="2039300"/>
          <a:ext cx="2730575" cy="579120"/>
        </p:xfrm>
        <a:graphic>
          <a:graphicData uri="http://schemas.openxmlformats.org/drawingml/2006/table">
            <a:tbl>
              <a:tblPr firstRow="1" bandRow="1">
                <a:tableStyleId>{5C22544A-7EE6-4342-B048-85BDC9FD1C3A}</a:tableStyleId>
              </a:tblPr>
              <a:tblGrid>
                <a:gridCol w="546115">
                  <a:extLst>
                    <a:ext uri="{9D8B030D-6E8A-4147-A177-3AD203B41FA5}">
                      <a16:colId xmlns:a16="http://schemas.microsoft.com/office/drawing/2014/main" val="20000"/>
                    </a:ext>
                  </a:extLst>
                </a:gridCol>
                <a:gridCol w="546115">
                  <a:extLst>
                    <a:ext uri="{9D8B030D-6E8A-4147-A177-3AD203B41FA5}">
                      <a16:colId xmlns:a16="http://schemas.microsoft.com/office/drawing/2014/main" val="20001"/>
                    </a:ext>
                  </a:extLst>
                </a:gridCol>
                <a:gridCol w="546115">
                  <a:extLst>
                    <a:ext uri="{9D8B030D-6E8A-4147-A177-3AD203B41FA5}">
                      <a16:colId xmlns:a16="http://schemas.microsoft.com/office/drawing/2014/main" val="20002"/>
                    </a:ext>
                  </a:extLst>
                </a:gridCol>
                <a:gridCol w="546115">
                  <a:extLst>
                    <a:ext uri="{9D8B030D-6E8A-4147-A177-3AD203B41FA5}">
                      <a16:colId xmlns:a16="http://schemas.microsoft.com/office/drawing/2014/main" val="20003"/>
                    </a:ext>
                  </a:extLst>
                </a:gridCol>
                <a:gridCol w="546115">
                  <a:extLst>
                    <a:ext uri="{9D8B030D-6E8A-4147-A177-3AD203B41FA5}">
                      <a16:colId xmlns:a16="http://schemas.microsoft.com/office/drawing/2014/main" val="20004"/>
                    </a:ext>
                  </a:extLst>
                </a:gridCol>
              </a:tblGrid>
              <a:tr h="267415">
                <a:tc>
                  <a:txBody>
                    <a:bodyPr/>
                    <a:lstStyle/>
                    <a:p>
                      <a:r>
                        <a:rPr lang="he-IL" sz="1200" b="0" dirty="0"/>
                        <a:t>דוד</a:t>
                      </a:r>
                      <a:endParaRPr lang="en-US" sz="1200" b="0" dirty="0"/>
                    </a:p>
                  </a:txBody>
                  <a:tcPr/>
                </a:tc>
                <a:tc>
                  <a:txBody>
                    <a:bodyPr/>
                    <a:lstStyle/>
                    <a:p>
                      <a:r>
                        <a:rPr lang="he-IL" sz="1200" b="0" dirty="0"/>
                        <a:t>דינה</a:t>
                      </a:r>
                      <a:endParaRPr lang="en-US" sz="1200" b="0" dirty="0"/>
                    </a:p>
                  </a:txBody>
                  <a:tcPr/>
                </a:tc>
                <a:tc>
                  <a:txBody>
                    <a:bodyPr/>
                    <a:lstStyle/>
                    <a:p>
                      <a:r>
                        <a:rPr lang="he-IL" sz="1200" b="0" dirty="0"/>
                        <a:t>מירית</a:t>
                      </a:r>
                      <a:endParaRPr lang="en-US" sz="1200" b="0" dirty="0"/>
                    </a:p>
                  </a:txBody>
                  <a:tcPr/>
                </a:tc>
                <a:tc>
                  <a:txBody>
                    <a:bodyPr/>
                    <a:lstStyle/>
                    <a:p>
                      <a:r>
                        <a:rPr lang="he-IL" sz="1200" b="0" dirty="0"/>
                        <a:t>רני</a:t>
                      </a:r>
                      <a:endParaRPr lang="en-US" sz="1200" b="0" dirty="0"/>
                    </a:p>
                  </a:txBody>
                  <a:tcPr/>
                </a:tc>
                <a:tc>
                  <a:txBody>
                    <a:bodyPr/>
                    <a:lstStyle/>
                    <a:p>
                      <a:r>
                        <a:rPr lang="he-IL" sz="1200" b="0" dirty="0"/>
                        <a:t>רני</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28</a:t>
                      </a:r>
                    </a:p>
                  </a:txBody>
                  <a:tcPr/>
                </a:tc>
                <a:tc>
                  <a:txBody>
                    <a:bodyPr/>
                    <a:lstStyle/>
                    <a:p>
                      <a:r>
                        <a:rPr lang="en-US" sz="1400" dirty="0"/>
                        <a:t>10</a:t>
                      </a:r>
                    </a:p>
                  </a:txBody>
                  <a:tcPr/>
                </a:tc>
                <a:tc>
                  <a:txBody>
                    <a:bodyPr/>
                    <a:lstStyle/>
                    <a:p>
                      <a:r>
                        <a:rPr lang="en-US" sz="1400" dirty="0"/>
                        <a:t>14</a:t>
                      </a:r>
                    </a:p>
                  </a:txBody>
                  <a:tcPr/>
                </a:tc>
                <a:tc>
                  <a:txBody>
                    <a:bodyPr/>
                    <a:lstStyle/>
                    <a:p>
                      <a:r>
                        <a:rPr lang="he-IL" sz="1400" dirty="0"/>
                        <a:t>5</a:t>
                      </a:r>
                      <a:endParaRPr lang="en-US" sz="1400" dirty="0"/>
                    </a:p>
                  </a:txBody>
                  <a:tcPr/>
                </a:tc>
                <a:tc>
                  <a:txBody>
                    <a:bodyPr/>
                    <a:lstStyle/>
                    <a:p>
                      <a:r>
                        <a:rPr lang="en-US" sz="1400" dirty="0"/>
                        <a:t>24</a:t>
                      </a:r>
                    </a:p>
                  </a:txBody>
                  <a:tcPr/>
                </a:tc>
                <a:extLst>
                  <a:ext uri="{0D108BD9-81ED-4DB2-BD59-A6C34878D82A}">
                    <a16:rowId xmlns:a16="http://schemas.microsoft.com/office/drawing/2014/main" val="10001"/>
                  </a:ext>
                </a:extLst>
              </a:tr>
            </a:tbl>
          </a:graphicData>
        </a:graphic>
      </p:graphicFrame>
      <p:sp>
        <p:nvSpPr>
          <p:cNvPr id="27" name="TextBox 26"/>
          <p:cNvSpPr txBox="1"/>
          <p:nvPr/>
        </p:nvSpPr>
        <p:spPr>
          <a:xfrm>
            <a:off x="4323200" y="1180936"/>
            <a:ext cx="2252541" cy="369332"/>
          </a:xfrm>
          <a:prstGeom prst="rect">
            <a:avLst/>
          </a:prstGeom>
          <a:noFill/>
        </p:spPr>
        <p:txBody>
          <a:bodyPr wrap="none" rtlCol="0">
            <a:spAutoFit/>
          </a:bodyPr>
          <a:lstStyle/>
          <a:p>
            <a:pPr algn="r" rtl="1"/>
            <a:r>
              <a:rPr lang="he-IL" dirty="0"/>
              <a:t>קובץ הופכי – שם מרצה</a:t>
            </a:r>
            <a:endParaRPr lang="en-US" dirty="0"/>
          </a:p>
        </p:txBody>
      </p:sp>
      <p:cxnSp>
        <p:nvCxnSpPr>
          <p:cNvPr id="28" name="Straight Arrow Connector 27"/>
          <p:cNvCxnSpPr/>
          <p:nvPr/>
        </p:nvCxnSpPr>
        <p:spPr>
          <a:xfrm flipH="1">
            <a:off x="1647173" y="2648900"/>
            <a:ext cx="332933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083485" y="2661508"/>
            <a:ext cx="1393933" cy="14154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55379" y="2661507"/>
            <a:ext cx="272969" cy="25515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020552" y="2636292"/>
            <a:ext cx="3081689" cy="141181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nvGraphicFramePr>
        <p:xfrm>
          <a:off x="7318530" y="4094803"/>
          <a:ext cx="2248399" cy="883920"/>
        </p:xfrm>
        <a:graphic>
          <a:graphicData uri="http://schemas.openxmlformats.org/drawingml/2006/table">
            <a:tbl>
              <a:tblPr firstRow="1" bandRow="1">
                <a:tableStyleId>{5C22544A-7EE6-4342-B048-85BDC9FD1C3A}</a:tableStyleId>
              </a:tblPr>
              <a:tblGrid>
                <a:gridCol w="551126">
                  <a:extLst>
                    <a:ext uri="{9D8B030D-6E8A-4147-A177-3AD203B41FA5}">
                      <a16:colId xmlns:a16="http://schemas.microsoft.com/office/drawing/2014/main" val="20000"/>
                    </a:ext>
                  </a:extLst>
                </a:gridCol>
                <a:gridCol w="551126">
                  <a:extLst>
                    <a:ext uri="{9D8B030D-6E8A-4147-A177-3AD203B41FA5}">
                      <a16:colId xmlns:a16="http://schemas.microsoft.com/office/drawing/2014/main" val="20001"/>
                    </a:ext>
                  </a:extLst>
                </a:gridCol>
                <a:gridCol w="551126">
                  <a:extLst>
                    <a:ext uri="{9D8B030D-6E8A-4147-A177-3AD203B41FA5}">
                      <a16:colId xmlns:a16="http://schemas.microsoft.com/office/drawing/2014/main" val="20002"/>
                    </a:ext>
                  </a:extLst>
                </a:gridCol>
                <a:gridCol w="294396">
                  <a:extLst>
                    <a:ext uri="{9D8B030D-6E8A-4147-A177-3AD203B41FA5}">
                      <a16:colId xmlns:a16="http://schemas.microsoft.com/office/drawing/2014/main" val="20003"/>
                    </a:ext>
                  </a:extLst>
                </a:gridCol>
                <a:gridCol w="300625">
                  <a:extLst>
                    <a:ext uri="{9D8B030D-6E8A-4147-A177-3AD203B41FA5}">
                      <a16:colId xmlns:a16="http://schemas.microsoft.com/office/drawing/2014/main" val="20004"/>
                    </a:ext>
                  </a:extLst>
                </a:gridCol>
              </a:tblGrid>
              <a:tr h="257872">
                <a:tc>
                  <a:txBody>
                    <a:bodyPr/>
                    <a:lstStyle/>
                    <a:p>
                      <a:r>
                        <a:rPr lang="he-IL" sz="1200" b="0" dirty="0"/>
                        <a:t>מירית</a:t>
                      </a:r>
                      <a:endParaRPr lang="en-US" sz="1200" b="0" dirty="0"/>
                    </a:p>
                  </a:txBody>
                  <a:tcPr/>
                </a:tc>
                <a:tc>
                  <a:txBody>
                    <a:bodyPr/>
                    <a:lstStyle/>
                    <a:p>
                      <a:r>
                        <a:rPr lang="he-IL" sz="1200" b="0" dirty="0"/>
                        <a:t>מירית</a:t>
                      </a:r>
                      <a:endParaRPr lang="en-US" sz="1200" b="0" dirty="0"/>
                    </a:p>
                  </a:txBody>
                  <a:tcPr/>
                </a:tc>
                <a:tc>
                  <a:txBody>
                    <a:bodyPr/>
                    <a:lstStyle/>
                    <a:p>
                      <a:r>
                        <a:rPr lang="he-IL" sz="1200" b="0" dirty="0"/>
                        <a:t>רני</a:t>
                      </a:r>
                      <a:endParaRPr lang="en-US" sz="1200" b="0" dirty="0"/>
                    </a:p>
                  </a:txBody>
                  <a:tcPr/>
                </a:tc>
                <a:tc>
                  <a:txBody>
                    <a:bodyPr/>
                    <a:lstStyle/>
                    <a:p>
                      <a:endParaRPr lang="en-US" sz="1200" b="0" dirty="0"/>
                    </a:p>
                  </a:txBody>
                  <a:tcPr/>
                </a:tc>
                <a:tc>
                  <a:txBody>
                    <a:bodyPr/>
                    <a:lstStyle/>
                    <a:p>
                      <a:endParaRPr lang="en-US" sz="1200" b="0" dirty="0"/>
                    </a:p>
                  </a:txBody>
                  <a:tcPr/>
                </a:tc>
                <a:extLst>
                  <a:ext uri="{0D108BD9-81ED-4DB2-BD59-A6C34878D82A}">
                    <a16:rowId xmlns:a16="http://schemas.microsoft.com/office/drawing/2014/main" val="10000"/>
                  </a:ext>
                </a:extLst>
              </a:tr>
              <a:tr h="267415">
                <a:tc>
                  <a:txBody>
                    <a:bodyPr/>
                    <a:lstStyle/>
                    <a:p>
                      <a:r>
                        <a:rPr lang="en-US" sz="1400" dirty="0"/>
                        <a:t>19</a:t>
                      </a:r>
                    </a:p>
                  </a:txBody>
                  <a:tcPr/>
                </a:tc>
                <a:tc>
                  <a:txBody>
                    <a:bodyPr/>
                    <a:lstStyle/>
                    <a:p>
                      <a:r>
                        <a:rPr lang="en-US" sz="1400" dirty="0"/>
                        <a:t>26</a:t>
                      </a:r>
                    </a:p>
                  </a:txBody>
                  <a:tcPr/>
                </a:tc>
                <a:tc>
                  <a:txBody>
                    <a:bodyPr/>
                    <a:lstStyle/>
                    <a:p>
                      <a:r>
                        <a:rPr lang="en-US" sz="1400" dirty="0"/>
                        <a:t>5</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9/1</a:t>
                      </a:r>
                    </a:p>
                  </a:txBody>
                  <a:tcPr/>
                </a:tc>
                <a:tc>
                  <a:txBody>
                    <a:bodyPr/>
                    <a:lstStyle/>
                    <a:p>
                      <a:r>
                        <a:rPr lang="en-US" sz="1400" dirty="0"/>
                        <a:t>8/2</a:t>
                      </a:r>
                    </a:p>
                  </a:txBody>
                  <a:tcPr/>
                </a:tc>
                <a:tc>
                  <a:txBody>
                    <a:bodyPr/>
                    <a:lstStyle/>
                    <a:p>
                      <a:r>
                        <a:rPr lang="en-US" sz="1400" dirty="0"/>
                        <a:t>10/1</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24" name="Table 23"/>
          <p:cNvGraphicFramePr>
            <a:graphicFrameLocks noGrp="1"/>
          </p:cNvGraphicFramePr>
          <p:nvPr/>
        </p:nvGraphicFramePr>
        <p:xfrm>
          <a:off x="9908217" y="4088851"/>
          <a:ext cx="1981843" cy="883920"/>
        </p:xfrm>
        <a:graphic>
          <a:graphicData uri="http://schemas.openxmlformats.org/drawingml/2006/table">
            <a:tbl>
              <a:tblPr firstRow="1" bandRow="1">
                <a:tableStyleId>{5C22544A-7EE6-4342-B048-85BDC9FD1C3A}</a:tableStyleId>
              </a:tblPr>
              <a:tblGrid>
                <a:gridCol w="494443">
                  <a:extLst>
                    <a:ext uri="{9D8B030D-6E8A-4147-A177-3AD203B41FA5}">
                      <a16:colId xmlns:a16="http://schemas.microsoft.com/office/drawing/2014/main" val="20000"/>
                    </a:ext>
                  </a:extLst>
                </a:gridCol>
                <a:gridCol w="494443">
                  <a:extLst>
                    <a:ext uri="{9D8B030D-6E8A-4147-A177-3AD203B41FA5}">
                      <a16:colId xmlns:a16="http://schemas.microsoft.com/office/drawing/2014/main" val="20001"/>
                    </a:ext>
                  </a:extLst>
                </a:gridCol>
                <a:gridCol w="494443">
                  <a:extLst>
                    <a:ext uri="{9D8B030D-6E8A-4147-A177-3AD203B41FA5}">
                      <a16:colId xmlns:a16="http://schemas.microsoft.com/office/drawing/2014/main" val="20002"/>
                    </a:ext>
                  </a:extLst>
                </a:gridCol>
                <a:gridCol w="222941">
                  <a:extLst>
                    <a:ext uri="{9D8B030D-6E8A-4147-A177-3AD203B41FA5}">
                      <a16:colId xmlns:a16="http://schemas.microsoft.com/office/drawing/2014/main" val="20003"/>
                    </a:ext>
                  </a:extLst>
                </a:gridCol>
                <a:gridCol w="275573">
                  <a:extLst>
                    <a:ext uri="{9D8B030D-6E8A-4147-A177-3AD203B41FA5}">
                      <a16:colId xmlns:a16="http://schemas.microsoft.com/office/drawing/2014/main" val="20004"/>
                    </a:ext>
                  </a:extLst>
                </a:gridCol>
              </a:tblGrid>
              <a:tr h="267415">
                <a:tc>
                  <a:txBody>
                    <a:bodyPr/>
                    <a:lstStyle/>
                    <a:p>
                      <a:r>
                        <a:rPr lang="he-IL" sz="1200" b="0" dirty="0"/>
                        <a:t>רני</a:t>
                      </a:r>
                      <a:endParaRPr lang="en-US" sz="1200" b="0" dirty="0"/>
                    </a:p>
                  </a:txBody>
                  <a:tcPr/>
                </a:tc>
                <a:tc>
                  <a:txBody>
                    <a:bodyPr/>
                    <a:lstStyle/>
                    <a:p>
                      <a:r>
                        <a:rPr lang="he-IL" sz="1200" b="0" dirty="0"/>
                        <a:t>רני</a:t>
                      </a:r>
                      <a:endParaRPr lang="en-US" sz="1200" b="0" dirty="0"/>
                    </a:p>
                  </a:txBody>
                  <a:tcPr/>
                </a:tc>
                <a:tc>
                  <a:txBody>
                    <a:bodyPr/>
                    <a:lstStyle/>
                    <a:p>
                      <a:r>
                        <a:rPr lang="he-IL" sz="1200" b="0" dirty="0"/>
                        <a:t>רני</a:t>
                      </a:r>
                      <a:endParaRPr lang="en-US" sz="1200" b="0" dirty="0"/>
                    </a:p>
                  </a:txBody>
                  <a:tcPr/>
                </a:tc>
                <a:tc>
                  <a:txBody>
                    <a:bodyPr/>
                    <a:lstStyle/>
                    <a:p>
                      <a:endParaRPr lang="en-US" sz="1200" b="0" dirty="0"/>
                    </a:p>
                  </a:txBody>
                  <a:tcPr/>
                </a:tc>
                <a:tc>
                  <a:txBody>
                    <a:bodyPr/>
                    <a:lstStyle/>
                    <a:p>
                      <a:endParaRPr lang="en-US" sz="1200" b="0" dirty="0"/>
                    </a:p>
                  </a:txBody>
                  <a:tcPr/>
                </a:tc>
                <a:extLst>
                  <a:ext uri="{0D108BD9-81ED-4DB2-BD59-A6C34878D82A}">
                    <a16:rowId xmlns:a16="http://schemas.microsoft.com/office/drawing/2014/main" val="10000"/>
                  </a:ext>
                </a:extLst>
              </a:tr>
              <a:tr h="267415">
                <a:tc>
                  <a:txBody>
                    <a:bodyPr/>
                    <a:lstStyle/>
                    <a:p>
                      <a:r>
                        <a:rPr lang="en-US" sz="1400" dirty="0"/>
                        <a:t>12</a:t>
                      </a:r>
                    </a:p>
                  </a:txBody>
                  <a:tcPr/>
                </a:tc>
                <a:tc>
                  <a:txBody>
                    <a:bodyPr/>
                    <a:lstStyle/>
                    <a:p>
                      <a:r>
                        <a:rPr lang="en-US" sz="1400" dirty="0"/>
                        <a:t>16</a:t>
                      </a:r>
                    </a:p>
                  </a:txBody>
                  <a:tcPr/>
                </a:tc>
                <a:tc>
                  <a:txBody>
                    <a:bodyPr/>
                    <a:lstStyle/>
                    <a:p>
                      <a:r>
                        <a:rPr lang="en-US" sz="1400" dirty="0"/>
                        <a:t>24</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0">
                <a:tc>
                  <a:txBody>
                    <a:bodyPr/>
                    <a:lstStyle/>
                    <a:p>
                      <a:r>
                        <a:rPr lang="en-US" sz="1400" dirty="0"/>
                        <a:t>7/2</a:t>
                      </a:r>
                    </a:p>
                  </a:txBody>
                  <a:tcPr/>
                </a:tc>
                <a:tc>
                  <a:txBody>
                    <a:bodyPr/>
                    <a:lstStyle/>
                    <a:p>
                      <a:r>
                        <a:rPr lang="en-US" sz="1400" dirty="0"/>
                        <a:t>1/2</a:t>
                      </a:r>
                    </a:p>
                  </a:txBody>
                  <a:tcPr/>
                </a:tc>
                <a:tc>
                  <a:txBody>
                    <a:bodyPr/>
                    <a:lstStyle/>
                    <a:p>
                      <a:r>
                        <a:rPr lang="en-US" sz="1400" dirty="0"/>
                        <a:t>7/1</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cxnSp>
        <p:nvCxnSpPr>
          <p:cNvPr id="25" name="Straight Arrow Connector 24"/>
          <p:cNvCxnSpPr/>
          <p:nvPr/>
        </p:nvCxnSpPr>
        <p:spPr>
          <a:xfrm>
            <a:off x="6548996" y="2648900"/>
            <a:ext cx="1018178" cy="142471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9325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sp>
        <p:nvSpPr>
          <p:cNvPr id="19" name="TextBox 18"/>
          <p:cNvSpPr txBox="1"/>
          <p:nvPr/>
        </p:nvSpPr>
        <p:spPr>
          <a:xfrm>
            <a:off x="81555" y="799855"/>
            <a:ext cx="1064714" cy="461665"/>
          </a:xfrm>
          <a:prstGeom prst="rect">
            <a:avLst/>
          </a:prstGeom>
          <a:noFill/>
        </p:spPr>
        <p:txBody>
          <a:bodyPr wrap="none" rtlCol="0">
            <a:spAutoFit/>
          </a:bodyPr>
          <a:lstStyle/>
          <a:p>
            <a:pPr algn="ctr" rtl="1"/>
            <a:r>
              <a:rPr lang="he-IL" sz="1200" dirty="0"/>
              <a:t>קובץ הופכי יום</a:t>
            </a:r>
          </a:p>
          <a:p>
            <a:pPr algn="ctr" rtl="1"/>
            <a:r>
              <a:rPr lang="he-IL" sz="1200" dirty="0"/>
              <a:t>בצורה טבלאית</a:t>
            </a:r>
            <a:endParaRPr lang="en-US" sz="1200" dirty="0"/>
          </a:p>
        </p:txBody>
      </p:sp>
      <p:graphicFrame>
        <p:nvGraphicFramePr>
          <p:cNvPr id="13" name="Table 12"/>
          <p:cNvGraphicFramePr>
            <a:graphicFrameLocks noGrp="1"/>
          </p:cNvGraphicFramePr>
          <p:nvPr>
            <p:extLst>
              <p:ext uri="{D42A27DB-BD31-4B8C-83A1-F6EECF244321}">
                <p14:modId xmlns:p14="http://schemas.microsoft.com/office/powerpoint/2010/main" val="3642820971"/>
              </p:ext>
            </p:extLst>
          </p:nvPr>
        </p:nvGraphicFramePr>
        <p:xfrm>
          <a:off x="6569997" y="4064323"/>
          <a:ext cx="2683324" cy="883920"/>
        </p:xfrm>
        <a:graphic>
          <a:graphicData uri="http://schemas.openxmlformats.org/drawingml/2006/table">
            <a:tbl>
              <a:tblPr firstRow="1" bandRow="1">
                <a:tableStyleId>{5C22544A-7EE6-4342-B048-85BDC9FD1C3A}</a:tableStyleId>
              </a:tblPr>
              <a:tblGrid>
                <a:gridCol w="571942">
                  <a:extLst>
                    <a:ext uri="{9D8B030D-6E8A-4147-A177-3AD203B41FA5}">
                      <a16:colId xmlns:a16="http://schemas.microsoft.com/office/drawing/2014/main" val="20000"/>
                    </a:ext>
                  </a:extLst>
                </a:gridCol>
                <a:gridCol w="571942">
                  <a:extLst>
                    <a:ext uri="{9D8B030D-6E8A-4147-A177-3AD203B41FA5}">
                      <a16:colId xmlns:a16="http://schemas.microsoft.com/office/drawing/2014/main" val="20001"/>
                    </a:ext>
                  </a:extLst>
                </a:gridCol>
                <a:gridCol w="571942">
                  <a:extLst>
                    <a:ext uri="{9D8B030D-6E8A-4147-A177-3AD203B41FA5}">
                      <a16:colId xmlns:a16="http://schemas.microsoft.com/office/drawing/2014/main" val="20002"/>
                    </a:ext>
                  </a:extLst>
                </a:gridCol>
                <a:gridCol w="501185">
                  <a:extLst>
                    <a:ext uri="{9D8B030D-6E8A-4147-A177-3AD203B41FA5}">
                      <a16:colId xmlns:a16="http://schemas.microsoft.com/office/drawing/2014/main" val="20003"/>
                    </a:ext>
                  </a:extLst>
                </a:gridCol>
                <a:gridCol w="466313">
                  <a:extLst>
                    <a:ext uri="{9D8B030D-6E8A-4147-A177-3AD203B41FA5}">
                      <a16:colId xmlns:a16="http://schemas.microsoft.com/office/drawing/2014/main" val="20004"/>
                    </a:ext>
                  </a:extLst>
                </a:gridCol>
              </a:tblGrid>
              <a:tr h="267415">
                <a:tc>
                  <a:txBody>
                    <a:bodyPr/>
                    <a:lstStyle/>
                    <a:p>
                      <a:r>
                        <a:rPr lang="he-IL" sz="1200" b="0" dirty="0"/>
                        <a:t>ג</a:t>
                      </a:r>
                      <a:endParaRPr lang="en-US" sz="1200" b="0" dirty="0"/>
                    </a:p>
                  </a:txBody>
                  <a:tcPr/>
                </a:tc>
                <a:tc>
                  <a:txBody>
                    <a:bodyPr/>
                    <a:lstStyle/>
                    <a:p>
                      <a:r>
                        <a:rPr lang="he-IL" sz="1200" b="0" dirty="0"/>
                        <a:t>ג</a:t>
                      </a:r>
                      <a:endParaRPr lang="en-US" sz="1200" b="0" dirty="0"/>
                    </a:p>
                  </a:txBody>
                  <a:tcPr/>
                </a:tc>
                <a:tc>
                  <a:txBody>
                    <a:bodyPr/>
                    <a:lstStyle/>
                    <a:p>
                      <a:r>
                        <a:rPr lang="he-IL" sz="1200" b="0" dirty="0"/>
                        <a:t>ג</a:t>
                      </a:r>
                      <a:endParaRPr lang="en-US" sz="1200" b="0" dirty="0"/>
                    </a:p>
                  </a:txBody>
                  <a:tcPr/>
                </a:tc>
                <a:tc>
                  <a:txBody>
                    <a:bodyPr/>
                    <a:lstStyle/>
                    <a:p>
                      <a:r>
                        <a:rPr lang="he-IL" sz="1200" b="0" dirty="0"/>
                        <a:t>ג</a:t>
                      </a:r>
                      <a:endParaRPr lang="en-US" sz="1200" b="0" dirty="0"/>
                    </a:p>
                  </a:txBody>
                  <a:tcPr/>
                </a:tc>
                <a:tc>
                  <a:txBody>
                    <a:bodyPr/>
                    <a:lstStyle/>
                    <a:p>
                      <a:r>
                        <a:rPr lang="he-IL" sz="1200" b="0" dirty="0"/>
                        <a:t>ג</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4</a:t>
                      </a:r>
                    </a:p>
                  </a:txBody>
                  <a:tcPr/>
                </a:tc>
                <a:tc>
                  <a:txBody>
                    <a:bodyPr/>
                    <a:lstStyle/>
                    <a:p>
                      <a:r>
                        <a:rPr lang="en-US" sz="1400" dirty="0"/>
                        <a:t>5</a:t>
                      </a:r>
                    </a:p>
                  </a:txBody>
                  <a:tcPr/>
                </a:tc>
                <a:tc>
                  <a:txBody>
                    <a:bodyPr/>
                    <a:lstStyle/>
                    <a:p>
                      <a:r>
                        <a:rPr lang="en-US" sz="1400" dirty="0"/>
                        <a:t>10</a:t>
                      </a:r>
                    </a:p>
                  </a:txBody>
                  <a:tcPr/>
                </a:tc>
                <a:tc>
                  <a:txBody>
                    <a:bodyPr/>
                    <a:lstStyle/>
                    <a:p>
                      <a:r>
                        <a:rPr lang="en-US" sz="1400" dirty="0"/>
                        <a:t>12</a:t>
                      </a:r>
                    </a:p>
                  </a:txBody>
                  <a:tcPr/>
                </a:tc>
                <a:tc>
                  <a:txBody>
                    <a:bodyPr/>
                    <a:lstStyle/>
                    <a:p>
                      <a:r>
                        <a:rPr lang="en-US" sz="1400" dirty="0"/>
                        <a:t>16</a:t>
                      </a:r>
                    </a:p>
                  </a:txBody>
                  <a:tcPr/>
                </a:tc>
                <a:extLst>
                  <a:ext uri="{0D108BD9-81ED-4DB2-BD59-A6C34878D82A}">
                    <a16:rowId xmlns:a16="http://schemas.microsoft.com/office/drawing/2014/main" val="10001"/>
                  </a:ext>
                </a:extLst>
              </a:tr>
              <a:tr h="267415">
                <a:tc>
                  <a:txBody>
                    <a:bodyPr/>
                    <a:lstStyle/>
                    <a:p>
                      <a:r>
                        <a:rPr lang="en-US" sz="1400" dirty="0"/>
                        <a:t>4/2</a:t>
                      </a:r>
                    </a:p>
                  </a:txBody>
                  <a:tcPr/>
                </a:tc>
                <a:tc>
                  <a:txBody>
                    <a:bodyPr/>
                    <a:lstStyle/>
                    <a:p>
                      <a:r>
                        <a:rPr lang="en-US" sz="1400" dirty="0"/>
                        <a:t>10/1</a:t>
                      </a:r>
                    </a:p>
                  </a:txBody>
                  <a:tcPr/>
                </a:tc>
                <a:tc>
                  <a:txBody>
                    <a:bodyPr/>
                    <a:lstStyle/>
                    <a:p>
                      <a:r>
                        <a:rPr lang="en-US" sz="1400" dirty="0"/>
                        <a:t>2/1</a:t>
                      </a:r>
                    </a:p>
                  </a:txBody>
                  <a:tcPr/>
                </a:tc>
                <a:tc>
                  <a:txBody>
                    <a:bodyPr/>
                    <a:lstStyle/>
                    <a:p>
                      <a:r>
                        <a:rPr lang="en-US" sz="1400" dirty="0"/>
                        <a:t>7/2</a:t>
                      </a:r>
                    </a:p>
                  </a:txBody>
                  <a:tcPr/>
                </a:tc>
                <a:tc>
                  <a:txBody>
                    <a:bodyPr/>
                    <a:lstStyle/>
                    <a:p>
                      <a:r>
                        <a:rPr lang="en-US" sz="1400" dirty="0"/>
                        <a:t>1/2</a:t>
                      </a:r>
                    </a:p>
                  </a:txBody>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1340383" y="4064323"/>
          <a:ext cx="2329745" cy="883920"/>
        </p:xfrm>
        <a:graphic>
          <a:graphicData uri="http://schemas.openxmlformats.org/drawingml/2006/table">
            <a:tbl>
              <a:tblPr firstRow="1" bandRow="1">
                <a:tableStyleId>{5C22544A-7EE6-4342-B048-85BDC9FD1C3A}</a:tableStyleId>
              </a:tblPr>
              <a:tblGrid>
                <a:gridCol w="465949">
                  <a:extLst>
                    <a:ext uri="{9D8B030D-6E8A-4147-A177-3AD203B41FA5}">
                      <a16:colId xmlns:a16="http://schemas.microsoft.com/office/drawing/2014/main" val="20000"/>
                    </a:ext>
                  </a:extLst>
                </a:gridCol>
                <a:gridCol w="465949">
                  <a:extLst>
                    <a:ext uri="{9D8B030D-6E8A-4147-A177-3AD203B41FA5}">
                      <a16:colId xmlns:a16="http://schemas.microsoft.com/office/drawing/2014/main" val="20001"/>
                    </a:ext>
                  </a:extLst>
                </a:gridCol>
                <a:gridCol w="465949">
                  <a:extLst>
                    <a:ext uri="{9D8B030D-6E8A-4147-A177-3AD203B41FA5}">
                      <a16:colId xmlns:a16="http://schemas.microsoft.com/office/drawing/2014/main" val="20002"/>
                    </a:ext>
                  </a:extLst>
                </a:gridCol>
                <a:gridCol w="465949">
                  <a:extLst>
                    <a:ext uri="{9D8B030D-6E8A-4147-A177-3AD203B41FA5}">
                      <a16:colId xmlns:a16="http://schemas.microsoft.com/office/drawing/2014/main" val="20003"/>
                    </a:ext>
                  </a:extLst>
                </a:gridCol>
                <a:gridCol w="465949">
                  <a:extLst>
                    <a:ext uri="{9D8B030D-6E8A-4147-A177-3AD203B41FA5}">
                      <a16:colId xmlns:a16="http://schemas.microsoft.com/office/drawing/2014/main" val="20004"/>
                    </a:ext>
                  </a:extLst>
                </a:gridCol>
              </a:tblGrid>
              <a:tr h="267415">
                <a:tc>
                  <a:txBody>
                    <a:bodyPr/>
                    <a:lstStyle/>
                    <a:p>
                      <a:r>
                        <a:rPr lang="he-IL" sz="1200" b="0" dirty="0"/>
                        <a:t>א</a:t>
                      </a:r>
                      <a:endParaRPr lang="en-US" sz="1200" b="0" dirty="0"/>
                    </a:p>
                  </a:txBody>
                  <a:tcPr/>
                </a:tc>
                <a:tc>
                  <a:txBody>
                    <a:bodyPr/>
                    <a:lstStyle/>
                    <a:p>
                      <a:r>
                        <a:rPr lang="he-IL" sz="1200" b="0" dirty="0"/>
                        <a:t>א</a:t>
                      </a:r>
                      <a:endParaRPr lang="en-US" sz="1200" b="0" dirty="0"/>
                    </a:p>
                  </a:txBody>
                  <a:tcPr/>
                </a:tc>
                <a:tc>
                  <a:txBody>
                    <a:bodyPr/>
                    <a:lstStyle/>
                    <a:p>
                      <a:r>
                        <a:rPr lang="he-IL" sz="1200" b="0" dirty="0"/>
                        <a:t>א</a:t>
                      </a:r>
                      <a:endParaRPr lang="en-US" sz="1200" b="0" dirty="0"/>
                    </a:p>
                  </a:txBody>
                  <a:tcPr/>
                </a:tc>
                <a:tc>
                  <a:txBody>
                    <a:bodyPr/>
                    <a:lstStyle/>
                    <a:p>
                      <a:r>
                        <a:rPr lang="he-IL" sz="1200" b="0" dirty="0"/>
                        <a:t>ב</a:t>
                      </a:r>
                      <a:endParaRPr lang="en-US" sz="1200" b="0" dirty="0"/>
                    </a:p>
                  </a:txBody>
                  <a:tcPr/>
                </a:tc>
                <a:tc>
                  <a:txBody>
                    <a:bodyPr/>
                    <a:lstStyle/>
                    <a:p>
                      <a:r>
                        <a:rPr lang="he-IL" sz="1200" b="0" dirty="0"/>
                        <a:t>ב</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2</a:t>
                      </a:r>
                    </a:p>
                  </a:txBody>
                  <a:tcPr/>
                </a:tc>
                <a:tc>
                  <a:txBody>
                    <a:bodyPr/>
                    <a:lstStyle/>
                    <a:p>
                      <a:r>
                        <a:rPr lang="en-US" sz="1400" dirty="0"/>
                        <a:t>14</a:t>
                      </a:r>
                    </a:p>
                  </a:txBody>
                  <a:tcPr/>
                </a:tc>
                <a:tc>
                  <a:txBody>
                    <a:bodyPr/>
                    <a:lstStyle/>
                    <a:p>
                      <a:r>
                        <a:rPr lang="en-US" sz="1400" dirty="0"/>
                        <a:t>24</a:t>
                      </a:r>
                    </a:p>
                  </a:txBody>
                  <a:tcPr/>
                </a:tc>
                <a:tc>
                  <a:txBody>
                    <a:bodyPr/>
                    <a:lstStyle/>
                    <a:p>
                      <a:r>
                        <a:rPr lang="en-US" sz="1400" dirty="0"/>
                        <a:t>3</a:t>
                      </a:r>
                    </a:p>
                  </a:txBody>
                  <a:tcPr/>
                </a:tc>
                <a:tc>
                  <a:txBody>
                    <a:bodyPr/>
                    <a:lstStyle/>
                    <a:p>
                      <a:r>
                        <a:rPr lang="en-US" sz="1400" dirty="0"/>
                        <a:t>8</a:t>
                      </a:r>
                    </a:p>
                  </a:txBody>
                  <a:tcPr/>
                </a:tc>
                <a:extLst>
                  <a:ext uri="{0D108BD9-81ED-4DB2-BD59-A6C34878D82A}">
                    <a16:rowId xmlns:a16="http://schemas.microsoft.com/office/drawing/2014/main" val="10001"/>
                  </a:ext>
                </a:extLst>
              </a:tr>
              <a:tr h="267415">
                <a:tc>
                  <a:txBody>
                    <a:bodyPr/>
                    <a:lstStyle/>
                    <a:p>
                      <a:r>
                        <a:rPr lang="en-US" sz="1400" dirty="0"/>
                        <a:t>4/1</a:t>
                      </a:r>
                    </a:p>
                  </a:txBody>
                  <a:tcPr/>
                </a:tc>
                <a:tc>
                  <a:txBody>
                    <a:bodyPr/>
                    <a:lstStyle/>
                    <a:p>
                      <a:r>
                        <a:rPr lang="en-US" sz="1400" dirty="0"/>
                        <a:t>6/2</a:t>
                      </a:r>
                    </a:p>
                  </a:txBody>
                  <a:tcPr/>
                </a:tc>
                <a:tc>
                  <a:txBody>
                    <a:bodyPr/>
                    <a:lstStyle/>
                    <a:p>
                      <a:r>
                        <a:rPr lang="en-US" sz="1400" dirty="0"/>
                        <a:t>7/1</a:t>
                      </a:r>
                    </a:p>
                  </a:txBody>
                  <a:tcPr/>
                </a:tc>
                <a:tc>
                  <a:txBody>
                    <a:bodyPr/>
                    <a:lstStyle/>
                    <a:p>
                      <a:r>
                        <a:rPr lang="en-US" sz="1400" dirty="0"/>
                        <a:t>9/2</a:t>
                      </a:r>
                    </a:p>
                  </a:txBody>
                  <a:tcPr/>
                </a:tc>
                <a:tc>
                  <a:txBody>
                    <a:bodyPr/>
                    <a:lstStyle/>
                    <a:p>
                      <a:r>
                        <a:rPr lang="en-US" sz="1400" dirty="0"/>
                        <a:t>5/1</a:t>
                      </a:r>
                    </a:p>
                  </a:txBody>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nvGraphicFramePr>
        <p:xfrm>
          <a:off x="3958324" y="4064323"/>
          <a:ext cx="2323479" cy="914400"/>
        </p:xfrm>
        <a:graphic>
          <a:graphicData uri="http://schemas.openxmlformats.org/drawingml/2006/table">
            <a:tbl>
              <a:tblPr firstRow="1" bandRow="1">
                <a:tableStyleId>{5C22544A-7EE6-4342-B048-85BDC9FD1C3A}</a:tableStyleId>
              </a:tblPr>
              <a:tblGrid>
                <a:gridCol w="477222">
                  <a:extLst>
                    <a:ext uri="{9D8B030D-6E8A-4147-A177-3AD203B41FA5}">
                      <a16:colId xmlns:a16="http://schemas.microsoft.com/office/drawing/2014/main" val="20000"/>
                    </a:ext>
                  </a:extLst>
                </a:gridCol>
                <a:gridCol w="477222">
                  <a:extLst>
                    <a:ext uri="{9D8B030D-6E8A-4147-A177-3AD203B41FA5}">
                      <a16:colId xmlns:a16="http://schemas.microsoft.com/office/drawing/2014/main" val="20001"/>
                    </a:ext>
                  </a:extLst>
                </a:gridCol>
                <a:gridCol w="477222">
                  <a:extLst>
                    <a:ext uri="{9D8B030D-6E8A-4147-A177-3AD203B41FA5}">
                      <a16:colId xmlns:a16="http://schemas.microsoft.com/office/drawing/2014/main" val="20002"/>
                    </a:ext>
                  </a:extLst>
                </a:gridCol>
                <a:gridCol w="477222">
                  <a:extLst>
                    <a:ext uri="{9D8B030D-6E8A-4147-A177-3AD203B41FA5}">
                      <a16:colId xmlns:a16="http://schemas.microsoft.com/office/drawing/2014/main" val="20003"/>
                    </a:ext>
                  </a:extLst>
                </a:gridCol>
                <a:gridCol w="414591">
                  <a:extLst>
                    <a:ext uri="{9D8B030D-6E8A-4147-A177-3AD203B41FA5}">
                      <a16:colId xmlns:a16="http://schemas.microsoft.com/office/drawing/2014/main" val="20004"/>
                    </a:ext>
                  </a:extLst>
                </a:gridCol>
              </a:tblGrid>
              <a:tr h="267415">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18</a:t>
                      </a:r>
                    </a:p>
                  </a:txBody>
                  <a:tcPr/>
                </a:tc>
                <a:tc>
                  <a:txBody>
                    <a:bodyPr/>
                    <a:lstStyle/>
                    <a:p>
                      <a:r>
                        <a:rPr lang="en-US" sz="1400"/>
                        <a:t>22</a:t>
                      </a:r>
                      <a:endParaRPr lang="en-US" sz="1400" dirty="0"/>
                    </a:p>
                  </a:txBody>
                  <a:tcPr/>
                </a:tc>
                <a:tc>
                  <a:txBody>
                    <a:bodyPr/>
                    <a:lstStyle/>
                    <a:p>
                      <a:r>
                        <a:rPr lang="en-US" sz="1400" dirty="0"/>
                        <a:t>26</a:t>
                      </a:r>
                    </a:p>
                  </a:txBody>
                  <a:tcPr/>
                </a:tc>
                <a:tc>
                  <a:txBody>
                    <a:bodyPr/>
                    <a:lstStyle/>
                    <a:p>
                      <a:r>
                        <a:rPr lang="en-US" sz="1400" dirty="0"/>
                        <a:t>30</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6/1</a:t>
                      </a:r>
                    </a:p>
                  </a:txBody>
                  <a:tcPr/>
                </a:tc>
                <a:tc>
                  <a:txBody>
                    <a:bodyPr/>
                    <a:lstStyle/>
                    <a:p>
                      <a:r>
                        <a:rPr lang="en-US" sz="1400" dirty="0"/>
                        <a:t>1/1</a:t>
                      </a:r>
                    </a:p>
                  </a:txBody>
                  <a:tcPr/>
                </a:tc>
                <a:tc>
                  <a:txBody>
                    <a:bodyPr/>
                    <a:lstStyle/>
                    <a:p>
                      <a:r>
                        <a:rPr lang="en-US" sz="1400" dirty="0"/>
                        <a:t>8/2</a:t>
                      </a:r>
                    </a:p>
                  </a:txBody>
                  <a:tcPr/>
                </a:tc>
                <a:tc>
                  <a:txBody>
                    <a:bodyPr/>
                    <a:lstStyle/>
                    <a:p>
                      <a:r>
                        <a:rPr lang="en-US" sz="1400" dirty="0"/>
                        <a:t>5/2</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20" name="Table 19"/>
          <p:cNvGraphicFramePr>
            <a:graphicFrameLocks noGrp="1"/>
          </p:cNvGraphicFramePr>
          <p:nvPr/>
        </p:nvGraphicFramePr>
        <p:xfrm>
          <a:off x="9429238" y="4064323"/>
          <a:ext cx="2702221" cy="914400"/>
        </p:xfrm>
        <a:graphic>
          <a:graphicData uri="http://schemas.openxmlformats.org/drawingml/2006/table">
            <a:tbl>
              <a:tblPr firstRow="1" bandRow="1">
                <a:tableStyleId>{5C22544A-7EE6-4342-B048-85BDC9FD1C3A}</a:tableStyleId>
              </a:tblPr>
              <a:tblGrid>
                <a:gridCol w="491376">
                  <a:extLst>
                    <a:ext uri="{9D8B030D-6E8A-4147-A177-3AD203B41FA5}">
                      <a16:colId xmlns:a16="http://schemas.microsoft.com/office/drawing/2014/main" val="20000"/>
                    </a:ext>
                  </a:extLst>
                </a:gridCol>
                <a:gridCol w="482252">
                  <a:extLst>
                    <a:ext uri="{9D8B030D-6E8A-4147-A177-3AD203B41FA5}">
                      <a16:colId xmlns:a16="http://schemas.microsoft.com/office/drawing/2014/main" val="20001"/>
                    </a:ext>
                  </a:extLst>
                </a:gridCol>
                <a:gridCol w="519830">
                  <a:extLst>
                    <a:ext uri="{9D8B030D-6E8A-4147-A177-3AD203B41FA5}">
                      <a16:colId xmlns:a16="http://schemas.microsoft.com/office/drawing/2014/main" val="20002"/>
                    </a:ext>
                  </a:extLst>
                </a:gridCol>
                <a:gridCol w="513567">
                  <a:extLst>
                    <a:ext uri="{9D8B030D-6E8A-4147-A177-3AD203B41FA5}">
                      <a16:colId xmlns:a16="http://schemas.microsoft.com/office/drawing/2014/main" val="20003"/>
                    </a:ext>
                  </a:extLst>
                </a:gridCol>
                <a:gridCol w="695196">
                  <a:extLst>
                    <a:ext uri="{9D8B030D-6E8A-4147-A177-3AD203B41FA5}">
                      <a16:colId xmlns:a16="http://schemas.microsoft.com/office/drawing/2014/main" val="20004"/>
                    </a:ext>
                  </a:extLst>
                </a:gridCol>
              </a:tblGrid>
              <a:tr h="267415">
                <a:tc>
                  <a:txBody>
                    <a:bodyPr/>
                    <a:lstStyle/>
                    <a:p>
                      <a:r>
                        <a:rPr lang="he-IL" sz="1400" b="0" dirty="0"/>
                        <a:t>ג</a:t>
                      </a:r>
                      <a:endParaRPr lang="en-US" sz="1400" b="0" dirty="0"/>
                    </a:p>
                  </a:txBody>
                  <a:tcPr/>
                </a:tc>
                <a:tc>
                  <a:txBody>
                    <a:bodyPr/>
                    <a:lstStyle/>
                    <a:p>
                      <a:r>
                        <a:rPr lang="he-IL" sz="1200" b="0" dirty="0"/>
                        <a:t>ג</a:t>
                      </a:r>
                      <a:endParaRPr lang="en-US" sz="1200" b="0" dirty="0"/>
                    </a:p>
                  </a:txBody>
                  <a:tcPr/>
                </a:tc>
                <a:tc>
                  <a:txBody>
                    <a:bodyPr/>
                    <a:lstStyle/>
                    <a:p>
                      <a:r>
                        <a:rPr lang="he-IL" sz="1200" b="0" dirty="0"/>
                        <a:t>ד</a:t>
                      </a:r>
                      <a:endParaRPr lang="en-US" sz="1200" b="0" dirty="0"/>
                    </a:p>
                  </a:txBody>
                  <a:tcPr/>
                </a:tc>
                <a:tc>
                  <a:txBody>
                    <a:bodyPr/>
                    <a:lstStyle/>
                    <a:p>
                      <a:r>
                        <a:rPr lang="he-IL" sz="1200" b="0" dirty="0"/>
                        <a:t>ד</a:t>
                      </a:r>
                      <a:endParaRPr lang="en-US" sz="1200" b="0" dirty="0"/>
                    </a:p>
                  </a:txBody>
                  <a:tcPr/>
                </a:tc>
                <a:tc>
                  <a:txBody>
                    <a:bodyPr/>
                    <a:lstStyle/>
                    <a:p>
                      <a:r>
                        <a:rPr lang="he-IL" sz="1200" b="0" dirty="0"/>
                        <a:t>ה</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19</a:t>
                      </a:r>
                    </a:p>
                  </a:txBody>
                  <a:tcPr/>
                </a:tc>
                <a:tc>
                  <a:txBody>
                    <a:bodyPr/>
                    <a:lstStyle/>
                    <a:p>
                      <a:r>
                        <a:rPr lang="en-US" sz="1400" dirty="0"/>
                        <a:t>32</a:t>
                      </a:r>
                    </a:p>
                  </a:txBody>
                  <a:tcPr/>
                </a:tc>
                <a:tc>
                  <a:txBody>
                    <a:bodyPr/>
                    <a:lstStyle/>
                    <a:p>
                      <a:r>
                        <a:rPr lang="en-US" sz="1400" dirty="0"/>
                        <a:t>6</a:t>
                      </a:r>
                    </a:p>
                  </a:txBody>
                  <a:tcPr/>
                </a:tc>
                <a:tc>
                  <a:txBody>
                    <a:bodyPr/>
                    <a:lstStyle/>
                    <a:p>
                      <a:r>
                        <a:rPr lang="en-US" sz="1400" dirty="0"/>
                        <a:t>20</a:t>
                      </a:r>
                    </a:p>
                  </a:txBody>
                  <a:tcPr/>
                </a:tc>
                <a:tc>
                  <a:txBody>
                    <a:bodyPr/>
                    <a:lstStyle/>
                    <a:p>
                      <a:r>
                        <a:rPr lang="en-US" sz="1400" dirty="0"/>
                        <a:t>28</a:t>
                      </a:r>
                    </a:p>
                  </a:txBody>
                  <a:tcPr/>
                </a:tc>
                <a:extLst>
                  <a:ext uri="{0D108BD9-81ED-4DB2-BD59-A6C34878D82A}">
                    <a16:rowId xmlns:a16="http://schemas.microsoft.com/office/drawing/2014/main" val="10001"/>
                  </a:ext>
                </a:extLst>
              </a:tr>
              <a:tr h="267415">
                <a:tc>
                  <a:txBody>
                    <a:bodyPr/>
                    <a:lstStyle/>
                    <a:p>
                      <a:r>
                        <a:rPr lang="en-US" sz="1400" dirty="0"/>
                        <a:t>9/1</a:t>
                      </a:r>
                    </a:p>
                  </a:txBody>
                  <a:tcPr/>
                </a:tc>
                <a:tc>
                  <a:txBody>
                    <a:bodyPr/>
                    <a:lstStyle/>
                    <a:p>
                      <a:r>
                        <a:rPr lang="en-US" sz="1400" dirty="0"/>
                        <a:t>3/1</a:t>
                      </a:r>
                    </a:p>
                  </a:txBody>
                  <a:tcPr/>
                </a:tc>
                <a:tc>
                  <a:txBody>
                    <a:bodyPr/>
                    <a:lstStyle/>
                    <a:p>
                      <a:r>
                        <a:rPr lang="en-US" sz="1400" dirty="0"/>
                        <a:t>3/2</a:t>
                      </a:r>
                    </a:p>
                  </a:txBody>
                  <a:tcPr/>
                </a:tc>
                <a:tc>
                  <a:txBody>
                    <a:bodyPr/>
                    <a:lstStyle/>
                    <a:p>
                      <a:r>
                        <a:rPr lang="en-US" sz="1400" dirty="0"/>
                        <a:t>2/2</a:t>
                      </a:r>
                    </a:p>
                  </a:txBody>
                  <a:tcPr/>
                </a:tc>
                <a:tc>
                  <a:txBody>
                    <a:bodyPr/>
                    <a:lstStyle/>
                    <a:p>
                      <a:r>
                        <a:rPr lang="en-US" sz="1400" dirty="0"/>
                        <a:t>8/1</a:t>
                      </a:r>
                    </a:p>
                  </a:txBody>
                  <a:tcPr/>
                </a:tc>
                <a:extLst>
                  <a:ext uri="{0D108BD9-81ED-4DB2-BD59-A6C34878D82A}">
                    <a16:rowId xmlns:a16="http://schemas.microsoft.com/office/drawing/2014/main" val="10002"/>
                  </a:ext>
                </a:extLst>
              </a:tr>
            </a:tbl>
          </a:graphicData>
        </a:graphic>
      </p:graphicFrame>
      <p:graphicFrame>
        <p:nvGraphicFramePr>
          <p:cNvPr id="23" name="Table 22"/>
          <p:cNvGraphicFramePr>
            <a:graphicFrameLocks noGrp="1"/>
          </p:cNvGraphicFramePr>
          <p:nvPr/>
        </p:nvGraphicFramePr>
        <p:xfrm>
          <a:off x="4648995" y="2039300"/>
          <a:ext cx="2730575" cy="609600"/>
        </p:xfrm>
        <a:graphic>
          <a:graphicData uri="http://schemas.openxmlformats.org/drawingml/2006/table">
            <a:tbl>
              <a:tblPr firstRow="1" bandRow="1">
                <a:tableStyleId>{5C22544A-7EE6-4342-B048-85BDC9FD1C3A}</a:tableStyleId>
              </a:tblPr>
              <a:tblGrid>
                <a:gridCol w="546115">
                  <a:extLst>
                    <a:ext uri="{9D8B030D-6E8A-4147-A177-3AD203B41FA5}">
                      <a16:colId xmlns:a16="http://schemas.microsoft.com/office/drawing/2014/main" val="20000"/>
                    </a:ext>
                  </a:extLst>
                </a:gridCol>
                <a:gridCol w="546115">
                  <a:extLst>
                    <a:ext uri="{9D8B030D-6E8A-4147-A177-3AD203B41FA5}">
                      <a16:colId xmlns:a16="http://schemas.microsoft.com/office/drawing/2014/main" val="20001"/>
                    </a:ext>
                  </a:extLst>
                </a:gridCol>
                <a:gridCol w="546115">
                  <a:extLst>
                    <a:ext uri="{9D8B030D-6E8A-4147-A177-3AD203B41FA5}">
                      <a16:colId xmlns:a16="http://schemas.microsoft.com/office/drawing/2014/main" val="20002"/>
                    </a:ext>
                  </a:extLst>
                </a:gridCol>
                <a:gridCol w="546115">
                  <a:extLst>
                    <a:ext uri="{9D8B030D-6E8A-4147-A177-3AD203B41FA5}">
                      <a16:colId xmlns:a16="http://schemas.microsoft.com/office/drawing/2014/main" val="20003"/>
                    </a:ext>
                  </a:extLst>
                </a:gridCol>
                <a:gridCol w="546115">
                  <a:extLst>
                    <a:ext uri="{9D8B030D-6E8A-4147-A177-3AD203B41FA5}">
                      <a16:colId xmlns:a16="http://schemas.microsoft.com/office/drawing/2014/main" val="20004"/>
                    </a:ext>
                  </a:extLst>
                </a:gridCol>
              </a:tblGrid>
              <a:tr h="267415">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r>
                        <a:rPr lang="he-IL" sz="1200" b="0" dirty="0"/>
                        <a:t>ג</a:t>
                      </a:r>
                      <a:endParaRPr lang="en-US" sz="1200" b="0" dirty="0"/>
                    </a:p>
                  </a:txBody>
                  <a:tcPr/>
                </a:tc>
                <a:tc>
                  <a:txBody>
                    <a:bodyPr/>
                    <a:lstStyle/>
                    <a:p>
                      <a:r>
                        <a:rPr lang="he-IL" sz="1200" b="0" dirty="0"/>
                        <a:t>ה</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he-IL" sz="1400" dirty="0"/>
                        <a:t>8</a:t>
                      </a:r>
                      <a:endParaRPr lang="en-US" sz="1400" dirty="0"/>
                    </a:p>
                  </a:txBody>
                  <a:tcPr/>
                </a:tc>
                <a:tc>
                  <a:txBody>
                    <a:bodyPr/>
                    <a:lstStyle/>
                    <a:p>
                      <a:r>
                        <a:rPr lang="he-IL" sz="1400" dirty="0"/>
                        <a:t>30</a:t>
                      </a:r>
                      <a:endParaRPr lang="en-US" sz="1400" dirty="0"/>
                    </a:p>
                  </a:txBody>
                  <a:tcPr/>
                </a:tc>
                <a:tc>
                  <a:txBody>
                    <a:bodyPr/>
                    <a:lstStyle/>
                    <a:p>
                      <a:r>
                        <a:rPr lang="he-IL" sz="1400" dirty="0"/>
                        <a:t>16</a:t>
                      </a:r>
                      <a:endParaRPr lang="en-US" sz="1400" dirty="0"/>
                    </a:p>
                  </a:txBody>
                  <a:tcPr/>
                </a:tc>
                <a:tc>
                  <a:txBody>
                    <a:bodyPr/>
                    <a:lstStyle/>
                    <a:p>
                      <a:r>
                        <a:rPr lang="he-IL" sz="1400" dirty="0"/>
                        <a:t>28</a:t>
                      </a:r>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sp>
        <p:nvSpPr>
          <p:cNvPr id="27" name="TextBox 26"/>
          <p:cNvSpPr txBox="1"/>
          <p:nvPr/>
        </p:nvSpPr>
        <p:spPr>
          <a:xfrm>
            <a:off x="4938753" y="1180936"/>
            <a:ext cx="1636988" cy="369332"/>
          </a:xfrm>
          <a:prstGeom prst="rect">
            <a:avLst/>
          </a:prstGeom>
          <a:noFill/>
        </p:spPr>
        <p:txBody>
          <a:bodyPr wrap="none" rtlCol="0">
            <a:spAutoFit/>
          </a:bodyPr>
          <a:lstStyle/>
          <a:p>
            <a:pPr algn="r" rtl="1"/>
            <a:r>
              <a:rPr lang="he-IL" dirty="0"/>
              <a:t>קובץ הופכי – יום</a:t>
            </a:r>
            <a:endParaRPr lang="en-US" dirty="0"/>
          </a:p>
        </p:txBody>
      </p:sp>
      <p:cxnSp>
        <p:nvCxnSpPr>
          <p:cNvPr id="28" name="Straight Arrow Connector 27"/>
          <p:cNvCxnSpPr/>
          <p:nvPr/>
        </p:nvCxnSpPr>
        <p:spPr>
          <a:xfrm flipH="1">
            <a:off x="1647173" y="2648900"/>
            <a:ext cx="332933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171034" y="2661508"/>
            <a:ext cx="1306383" cy="139020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55379" y="2661507"/>
            <a:ext cx="87756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502001" y="2661506"/>
            <a:ext cx="3208602" cy="139020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863974" y="1180936"/>
            <a:ext cx="1327608" cy="369332"/>
          </a:xfrm>
          <a:prstGeom prst="rect">
            <a:avLst/>
          </a:prstGeom>
          <a:noFill/>
        </p:spPr>
        <p:txBody>
          <a:bodyPr wrap="none" rtlCol="0">
            <a:spAutoFit/>
          </a:bodyPr>
          <a:lstStyle/>
          <a:p>
            <a:pPr algn="r" rtl="1"/>
            <a:r>
              <a:rPr lang="he-IL" u="sng" dirty="0">
                <a:solidFill>
                  <a:srgbClr val="FF0000"/>
                </a:solidFill>
              </a:rPr>
              <a:t>מחיקת ג'-32</a:t>
            </a:r>
            <a:endParaRPr lang="en-US" u="sng" dirty="0">
              <a:solidFill>
                <a:srgbClr val="FF0000"/>
              </a:solidFill>
            </a:endParaRPr>
          </a:p>
        </p:txBody>
      </p:sp>
      <p:graphicFrame>
        <p:nvGraphicFramePr>
          <p:cNvPr id="22" name="Table 16"/>
          <p:cNvGraphicFramePr>
            <a:graphicFrameLocks noGrp="1"/>
          </p:cNvGraphicFramePr>
          <p:nvPr>
            <p:extLst>
              <p:ext uri="{D42A27DB-BD31-4B8C-83A1-F6EECF244321}">
                <p14:modId xmlns:p14="http://schemas.microsoft.com/office/powerpoint/2010/main" val="1078991057"/>
              </p:ext>
            </p:extLst>
          </p:nvPr>
        </p:nvGraphicFramePr>
        <p:xfrm>
          <a:off x="86585" y="1261515"/>
          <a:ext cx="1059684" cy="5364754"/>
        </p:xfrm>
        <a:graphic>
          <a:graphicData uri="http://schemas.openxmlformats.org/drawingml/2006/table">
            <a:tbl>
              <a:tblPr firstRow="1" firstCol="1" lastRow="1" lastCol="1" bandRow="1" bandCol="1">
                <a:tableStyleId>{5940675A-B579-460E-94D1-54222C63F5DA}</a:tableStyleId>
              </a:tblPr>
              <a:tblGrid>
                <a:gridCol w="529842">
                  <a:extLst>
                    <a:ext uri="{9D8B030D-6E8A-4147-A177-3AD203B41FA5}">
                      <a16:colId xmlns:a16="http://schemas.microsoft.com/office/drawing/2014/main" val="20000"/>
                    </a:ext>
                  </a:extLst>
                </a:gridCol>
                <a:gridCol w="529842">
                  <a:extLst>
                    <a:ext uri="{9D8B030D-6E8A-4147-A177-3AD203B41FA5}">
                      <a16:colId xmlns:a16="http://schemas.microsoft.com/office/drawing/2014/main" val="20001"/>
                    </a:ext>
                  </a:extLst>
                </a:gridCol>
              </a:tblGrid>
              <a:tr h="683344">
                <a:tc>
                  <a:txBody>
                    <a:bodyPr/>
                    <a:lstStyle/>
                    <a:p>
                      <a:pPr algn="ctr" rtl="1" fontAlgn="ctr"/>
                      <a:r>
                        <a:rPr lang="he-IL" sz="1000" u="none" strike="noStrike" dirty="0">
                          <a:effectLst/>
                        </a:rPr>
                        <a:t>קוד כנס (מפתח)</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tc>
                  <a:txBody>
                    <a:bodyPr/>
                    <a:lstStyle/>
                    <a:p>
                      <a:pPr algn="ctr" rtl="1" fontAlgn="ctr"/>
                      <a:r>
                        <a:rPr lang="he-IL" sz="1000" u="none" strike="noStrike" dirty="0">
                          <a:effectLst/>
                        </a:rPr>
                        <a:t>יום בשבוע</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extLst>
                  <a:ext uri="{0D108BD9-81ED-4DB2-BD59-A6C34878D82A}">
                    <a16:rowId xmlns:a16="http://schemas.microsoft.com/office/drawing/2014/main" val="10000"/>
                  </a:ext>
                </a:extLst>
              </a:tr>
              <a:tr h="246390">
                <a:tc>
                  <a:txBody>
                    <a:bodyPr/>
                    <a:lstStyle/>
                    <a:p>
                      <a:pPr algn="ctr" rtl="1" fontAlgn="ctr"/>
                      <a:r>
                        <a:rPr lang="en-US" sz="1000" b="1" u="none" strike="noStrike" dirty="0">
                          <a:effectLst/>
                        </a:rPr>
                        <a:t>2</a:t>
                      </a:r>
                      <a:endParaRPr lang="en-US" sz="1000" b="1" i="0" u="none" strike="noStrike" dirty="0">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א</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1"/>
                  </a:ext>
                </a:extLst>
              </a:tr>
              <a:tr h="246390">
                <a:tc>
                  <a:txBody>
                    <a:bodyPr/>
                    <a:lstStyle/>
                    <a:p>
                      <a:pPr algn="ctr" rtl="1" fontAlgn="ctr"/>
                      <a:r>
                        <a:rPr lang="en-US" sz="1000" b="1" u="none" strike="noStrike">
                          <a:effectLst/>
                        </a:rPr>
                        <a:t>14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א</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2"/>
                  </a:ext>
                </a:extLst>
              </a:tr>
              <a:tr h="246390">
                <a:tc>
                  <a:txBody>
                    <a:bodyPr/>
                    <a:lstStyle/>
                    <a:p>
                      <a:pPr algn="ctr" rtl="1" fontAlgn="ctr"/>
                      <a:r>
                        <a:rPr lang="en-US" sz="1000" b="1" u="none" strike="noStrike">
                          <a:effectLst/>
                        </a:rPr>
                        <a:t>24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א</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3"/>
                  </a:ext>
                </a:extLst>
              </a:tr>
              <a:tr h="246390">
                <a:tc>
                  <a:txBody>
                    <a:bodyPr/>
                    <a:lstStyle/>
                    <a:p>
                      <a:pPr algn="ctr" rtl="1" fontAlgn="ctr"/>
                      <a:r>
                        <a:rPr lang="en-US" sz="1000" b="1" i="0" u="none" strike="noStrike" dirty="0">
                          <a:solidFill>
                            <a:schemeClr val="tx1"/>
                          </a:solidFill>
                          <a:effectLst/>
                          <a:latin typeface="Calibri" panose="020F0502020204030204" pitchFamily="34" charset="0"/>
                        </a:rPr>
                        <a:t>3</a:t>
                      </a:r>
                    </a:p>
                  </a:txBody>
                  <a:tcPr marL="3810" marR="3810" marT="3810" marB="0" anchor="ctr">
                    <a:solidFill>
                      <a:schemeClr val="bg1"/>
                    </a:solidFill>
                  </a:tcPr>
                </a:tc>
                <a:tc>
                  <a:txBody>
                    <a:bodyPr/>
                    <a:lstStyle/>
                    <a:p>
                      <a:pPr algn="ctr" rtl="1" fontAlgn="ctr"/>
                      <a:r>
                        <a:rPr lang="he-IL" sz="1000" b="1" i="0" u="none" strike="noStrike" dirty="0">
                          <a:solidFill>
                            <a:schemeClr val="tx1"/>
                          </a:solidFill>
                          <a:effectLst/>
                          <a:latin typeface="Arial" panose="020B0604020202020204" pitchFamily="34" charset="0"/>
                        </a:rPr>
                        <a:t>ב</a:t>
                      </a:r>
                    </a:p>
                  </a:txBody>
                  <a:tcPr marL="3810" marR="3810" marT="3810" marB="0" anchor="ctr">
                    <a:solidFill>
                      <a:schemeClr val="bg1"/>
                    </a:solidFill>
                  </a:tcPr>
                </a:tc>
                <a:extLst>
                  <a:ext uri="{0D108BD9-81ED-4DB2-BD59-A6C34878D82A}">
                    <a16:rowId xmlns:a16="http://schemas.microsoft.com/office/drawing/2014/main" val="10004"/>
                  </a:ext>
                </a:extLst>
              </a:tr>
              <a:tr h="246390">
                <a:tc>
                  <a:txBody>
                    <a:bodyPr/>
                    <a:lstStyle/>
                    <a:p>
                      <a:pPr algn="ctr" rtl="1" fontAlgn="ctr"/>
                      <a:r>
                        <a:rPr lang="en-US" sz="1000" b="1" u="none" strike="noStrike" dirty="0">
                          <a:solidFill>
                            <a:schemeClr val="tx1"/>
                          </a:solidFill>
                          <a:effectLst/>
                        </a:rPr>
                        <a:t>8</a:t>
                      </a:r>
                      <a:endParaRPr lang="en-US" sz="1000" b="1" i="0" u="none" strike="noStrike" dirty="0">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solidFill>
                            <a:schemeClr val="tx1"/>
                          </a:solidFill>
                          <a:effectLst/>
                        </a:rPr>
                        <a:t>ב</a:t>
                      </a:r>
                      <a:endParaRPr lang="he-IL" sz="1000" b="1" i="0" u="none" strike="noStrike">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5"/>
                  </a:ext>
                </a:extLst>
              </a:tr>
              <a:tr h="246390">
                <a:tc>
                  <a:txBody>
                    <a:bodyPr/>
                    <a:lstStyle/>
                    <a:p>
                      <a:pPr algn="ctr" rtl="1" fontAlgn="ctr"/>
                      <a:r>
                        <a:rPr lang="en-US" sz="1000" b="1" u="none" strike="noStrike">
                          <a:solidFill>
                            <a:schemeClr val="tx1"/>
                          </a:solidFill>
                          <a:effectLst/>
                        </a:rPr>
                        <a:t>18</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solidFill>
                            <a:schemeClr val="tx1"/>
                          </a:solidFill>
                          <a:effectLst/>
                        </a:rPr>
                        <a:t>ב</a:t>
                      </a:r>
                      <a:endParaRPr lang="he-IL" sz="1000" b="1" i="0" u="none" strike="noStrike">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6"/>
                  </a:ext>
                </a:extLst>
              </a:tr>
              <a:tr h="246390">
                <a:tc>
                  <a:txBody>
                    <a:bodyPr/>
                    <a:lstStyle/>
                    <a:p>
                      <a:pPr algn="ctr" rtl="1" fontAlgn="ctr"/>
                      <a:r>
                        <a:rPr lang="en-US" sz="1000" b="1" u="none" strike="noStrike" dirty="0">
                          <a:solidFill>
                            <a:schemeClr val="tx1"/>
                          </a:solidFill>
                          <a:effectLst/>
                        </a:rPr>
                        <a:t>22</a:t>
                      </a:r>
                      <a:endParaRPr lang="en-US" sz="1000" b="1" i="0" u="none" strike="noStrike" dirty="0">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solidFill>
                            <a:schemeClr val="tx1"/>
                          </a:solidFill>
                          <a:effectLst/>
                        </a:rPr>
                        <a:t>ב</a:t>
                      </a:r>
                      <a:endParaRPr lang="he-IL" sz="1000" b="1" i="0" u="none" strike="noStrike" dirty="0">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7"/>
                  </a:ext>
                </a:extLst>
              </a:tr>
              <a:tr h="246390">
                <a:tc>
                  <a:txBody>
                    <a:bodyPr/>
                    <a:lstStyle/>
                    <a:p>
                      <a:pPr algn="ctr" rtl="1" fontAlgn="ctr"/>
                      <a:r>
                        <a:rPr lang="en-US" sz="1000" b="1" u="none" strike="noStrike">
                          <a:solidFill>
                            <a:schemeClr val="tx1"/>
                          </a:solidFill>
                          <a:effectLst/>
                        </a:rPr>
                        <a:t>26</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solidFill>
                            <a:schemeClr val="tx1"/>
                          </a:solidFill>
                          <a:effectLst/>
                        </a:rPr>
                        <a:t>ב</a:t>
                      </a:r>
                      <a:endParaRPr lang="he-IL" sz="1000" b="1" i="0" u="none" strike="noStrike">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8"/>
                  </a:ext>
                </a:extLst>
              </a:tr>
              <a:tr h="246390">
                <a:tc>
                  <a:txBody>
                    <a:bodyPr/>
                    <a:lstStyle/>
                    <a:p>
                      <a:pPr algn="ctr" rtl="1" fontAlgn="ctr"/>
                      <a:r>
                        <a:rPr lang="en-US" sz="1000" b="1" u="none" strike="noStrike">
                          <a:solidFill>
                            <a:schemeClr val="tx1"/>
                          </a:solidFill>
                          <a:effectLst/>
                        </a:rPr>
                        <a:t>30</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solidFill>
                            <a:schemeClr val="tx1"/>
                          </a:solidFill>
                          <a:effectLst/>
                        </a:rPr>
                        <a:t>ב</a:t>
                      </a:r>
                      <a:endParaRPr lang="he-IL" sz="1000" b="1" i="0" u="none" strike="noStrike">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9"/>
                  </a:ext>
                </a:extLst>
              </a:tr>
              <a:tr h="246390">
                <a:tc>
                  <a:txBody>
                    <a:bodyPr/>
                    <a:lstStyle/>
                    <a:p>
                      <a:pPr algn="ctr" rtl="1" fontAlgn="ctr"/>
                      <a:r>
                        <a:rPr lang="en-US" sz="1000" b="1" u="none" strike="noStrike">
                          <a:solidFill>
                            <a:schemeClr val="tx1"/>
                          </a:solidFill>
                          <a:effectLst/>
                        </a:rPr>
                        <a:t>4</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solidFill>
                            <a:schemeClr val="tx1"/>
                          </a:solidFill>
                          <a:effectLst/>
                        </a:rPr>
                        <a:t>ג</a:t>
                      </a:r>
                      <a:endParaRPr lang="he-IL" sz="1000" b="1" i="0" u="none" strike="noStrike" dirty="0">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0"/>
                  </a:ext>
                </a:extLst>
              </a:tr>
              <a:tr h="246390">
                <a:tc>
                  <a:txBody>
                    <a:bodyPr/>
                    <a:lstStyle/>
                    <a:p>
                      <a:pPr algn="ctr" rtl="1" fontAlgn="ctr"/>
                      <a:r>
                        <a:rPr lang="he-IL" sz="1000" b="1" i="0" u="none" strike="noStrike" dirty="0">
                          <a:solidFill>
                            <a:schemeClr val="tx1"/>
                          </a:solidFill>
                          <a:effectLst/>
                          <a:latin typeface="Calibri" panose="020F0502020204030204" pitchFamily="34" charset="0"/>
                        </a:rPr>
                        <a:t>5</a:t>
                      </a:r>
                      <a:endParaRPr lang="en-US" sz="1000" b="1" i="0" u="none" strike="noStrike" dirty="0">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i="0" u="none" strike="noStrike" dirty="0">
                          <a:solidFill>
                            <a:schemeClr val="tx1"/>
                          </a:solidFill>
                          <a:effectLst/>
                          <a:latin typeface="Arial" panose="020B0604020202020204" pitchFamily="34" charset="0"/>
                        </a:rPr>
                        <a:t>ג</a:t>
                      </a:r>
                    </a:p>
                  </a:txBody>
                  <a:tcPr marL="3810" marR="3810" marT="3810" marB="0" anchor="ctr">
                    <a:solidFill>
                      <a:schemeClr val="bg1"/>
                    </a:solidFill>
                  </a:tcPr>
                </a:tc>
                <a:extLst>
                  <a:ext uri="{0D108BD9-81ED-4DB2-BD59-A6C34878D82A}">
                    <a16:rowId xmlns:a16="http://schemas.microsoft.com/office/drawing/2014/main" val="10011"/>
                  </a:ext>
                </a:extLst>
              </a:tr>
              <a:tr h="246390">
                <a:tc>
                  <a:txBody>
                    <a:bodyPr/>
                    <a:lstStyle/>
                    <a:p>
                      <a:pPr algn="ctr" rtl="1" fontAlgn="ctr"/>
                      <a:r>
                        <a:rPr lang="en-US" sz="1000" b="1" u="none" strike="noStrike">
                          <a:solidFill>
                            <a:schemeClr val="tx1"/>
                          </a:solidFill>
                          <a:effectLst/>
                        </a:rPr>
                        <a:t>10</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solidFill>
                            <a:schemeClr val="tx1"/>
                          </a:solidFill>
                          <a:effectLst/>
                        </a:rPr>
                        <a:t>ג</a:t>
                      </a:r>
                      <a:endParaRPr lang="he-IL" sz="1000" b="1" i="0" u="none" strike="noStrike" dirty="0">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2"/>
                  </a:ext>
                </a:extLst>
              </a:tr>
              <a:tr h="246390">
                <a:tc>
                  <a:txBody>
                    <a:bodyPr/>
                    <a:lstStyle/>
                    <a:p>
                      <a:pPr algn="ctr" rtl="1" fontAlgn="ctr"/>
                      <a:r>
                        <a:rPr lang="en-US" sz="1000" b="1" u="none" strike="noStrike">
                          <a:solidFill>
                            <a:schemeClr val="tx1"/>
                          </a:solidFill>
                          <a:effectLst/>
                        </a:rPr>
                        <a:t>12</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solidFill>
                            <a:schemeClr val="tx1"/>
                          </a:solidFill>
                          <a:effectLst/>
                        </a:rPr>
                        <a:t>ג</a:t>
                      </a:r>
                      <a:endParaRPr lang="he-IL" sz="1000" b="1" i="0" u="none" strike="noStrike">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3"/>
                  </a:ext>
                </a:extLst>
              </a:tr>
              <a:tr h="246390">
                <a:tc>
                  <a:txBody>
                    <a:bodyPr/>
                    <a:lstStyle/>
                    <a:p>
                      <a:pPr algn="ctr" rtl="1" fontAlgn="ctr"/>
                      <a:r>
                        <a:rPr lang="en-US" sz="1000" b="1" u="none" strike="noStrike">
                          <a:solidFill>
                            <a:schemeClr val="tx1"/>
                          </a:solidFill>
                          <a:effectLst/>
                        </a:rPr>
                        <a:t>16</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solidFill>
                            <a:schemeClr val="tx1"/>
                          </a:solidFill>
                          <a:effectLst/>
                        </a:rPr>
                        <a:t>ג</a:t>
                      </a:r>
                      <a:endParaRPr lang="he-IL" sz="1000" b="1" i="0" u="none" strike="noStrike" dirty="0">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4"/>
                  </a:ext>
                </a:extLst>
              </a:tr>
              <a:tr h="246390">
                <a:tc>
                  <a:txBody>
                    <a:bodyPr/>
                    <a:lstStyle/>
                    <a:p>
                      <a:pPr algn="ctr" rtl="1" fontAlgn="ctr"/>
                      <a:r>
                        <a:rPr lang="en-US" sz="1000" b="1" i="0" u="none" strike="noStrike" dirty="0">
                          <a:solidFill>
                            <a:schemeClr val="tx1"/>
                          </a:solidFill>
                          <a:effectLst/>
                          <a:latin typeface="Calibri" panose="020F0502020204030204" pitchFamily="34" charset="0"/>
                        </a:rPr>
                        <a:t>19</a:t>
                      </a:r>
                    </a:p>
                  </a:txBody>
                  <a:tcPr marL="3810" marR="3810" marT="3810" marB="0" anchor="ctr">
                    <a:solidFill>
                      <a:schemeClr val="bg1"/>
                    </a:solidFill>
                  </a:tcPr>
                </a:tc>
                <a:tc>
                  <a:txBody>
                    <a:bodyPr/>
                    <a:lstStyle/>
                    <a:p>
                      <a:pPr algn="ctr" rtl="1" fontAlgn="ctr"/>
                      <a:r>
                        <a:rPr lang="he-IL" sz="1000" b="1" i="0" u="none" strike="noStrike" dirty="0">
                          <a:solidFill>
                            <a:schemeClr val="tx1"/>
                          </a:solidFill>
                          <a:effectLst/>
                          <a:latin typeface="Arial" panose="020B0604020202020204" pitchFamily="34" charset="0"/>
                        </a:rPr>
                        <a:t>ג</a:t>
                      </a:r>
                    </a:p>
                  </a:txBody>
                  <a:tcPr marL="3810" marR="3810" marT="3810" marB="0" anchor="ctr">
                    <a:solidFill>
                      <a:schemeClr val="bg1"/>
                    </a:solidFill>
                  </a:tcPr>
                </a:tc>
                <a:extLst>
                  <a:ext uri="{0D108BD9-81ED-4DB2-BD59-A6C34878D82A}">
                    <a16:rowId xmlns:a16="http://schemas.microsoft.com/office/drawing/2014/main" val="10015"/>
                  </a:ext>
                </a:extLst>
              </a:tr>
              <a:tr h="246390">
                <a:tc>
                  <a:txBody>
                    <a:bodyPr/>
                    <a:lstStyle/>
                    <a:p>
                      <a:pPr algn="ctr" rtl="1" fontAlgn="ctr"/>
                      <a:r>
                        <a:rPr lang="en-US" sz="1000" b="1" u="none" strike="sngStrike">
                          <a:solidFill>
                            <a:srgbClr val="FF0000"/>
                          </a:solidFill>
                          <a:effectLst/>
                        </a:rPr>
                        <a:t>32</a:t>
                      </a:r>
                      <a:endParaRPr lang="en-US" sz="1000" b="1" i="0" u="none" strike="sngStrike">
                        <a:solidFill>
                          <a:srgbClr val="FF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sngStrike" dirty="0">
                          <a:solidFill>
                            <a:srgbClr val="FF0000"/>
                          </a:solidFill>
                          <a:effectLst/>
                        </a:rPr>
                        <a:t>ג</a:t>
                      </a:r>
                      <a:endParaRPr lang="he-IL" sz="1000" b="1" i="0" u="none" strike="sngStrike" dirty="0">
                        <a:solidFill>
                          <a:srgbClr val="FF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6"/>
                  </a:ext>
                </a:extLst>
              </a:tr>
              <a:tr h="246390">
                <a:tc>
                  <a:txBody>
                    <a:bodyPr/>
                    <a:lstStyle/>
                    <a:p>
                      <a:pPr algn="ctr" rtl="1" fontAlgn="ctr"/>
                      <a:r>
                        <a:rPr lang="en-US" sz="1000" b="1" u="none" strike="noStrike">
                          <a:solidFill>
                            <a:schemeClr val="tx1"/>
                          </a:solidFill>
                          <a:effectLst/>
                        </a:rPr>
                        <a:t>6</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solidFill>
                            <a:schemeClr val="tx1"/>
                          </a:solidFill>
                          <a:effectLst/>
                        </a:rPr>
                        <a:t>ד</a:t>
                      </a:r>
                      <a:endParaRPr lang="he-IL" sz="1000" b="1" i="0" u="none" strike="noStrike">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7"/>
                  </a:ext>
                </a:extLst>
              </a:tr>
              <a:tr h="246390">
                <a:tc>
                  <a:txBody>
                    <a:bodyPr/>
                    <a:lstStyle/>
                    <a:p>
                      <a:pPr algn="ctr" rtl="1" fontAlgn="ctr"/>
                      <a:r>
                        <a:rPr lang="en-US" sz="1000" b="1" u="none" strike="noStrike">
                          <a:solidFill>
                            <a:schemeClr val="tx1"/>
                          </a:solidFill>
                          <a:effectLst/>
                        </a:rPr>
                        <a:t>20</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solidFill>
                            <a:schemeClr val="tx1"/>
                          </a:solidFill>
                          <a:effectLst/>
                        </a:rPr>
                        <a:t>ד</a:t>
                      </a:r>
                      <a:endParaRPr lang="he-IL" sz="1000" b="1" i="0" u="none" strike="noStrike">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8"/>
                  </a:ext>
                </a:extLst>
              </a:tr>
              <a:tr h="246390">
                <a:tc>
                  <a:txBody>
                    <a:bodyPr/>
                    <a:lstStyle/>
                    <a:p>
                      <a:pPr algn="ctr" rtl="1" fontAlgn="ctr"/>
                      <a:r>
                        <a:rPr lang="en-US" sz="1000" b="1" u="none" strike="noStrike">
                          <a:solidFill>
                            <a:schemeClr val="tx1"/>
                          </a:solidFill>
                          <a:effectLst/>
                        </a:rPr>
                        <a:t>28</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solidFill>
                            <a:schemeClr val="tx1"/>
                          </a:solidFill>
                          <a:effectLst/>
                        </a:rPr>
                        <a:t>ה</a:t>
                      </a:r>
                      <a:endParaRPr lang="he-IL" sz="1000" b="1" i="0" u="none" strike="noStrike" dirty="0">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37492141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sp>
        <p:nvSpPr>
          <p:cNvPr id="19" name="TextBox 18"/>
          <p:cNvSpPr txBox="1"/>
          <p:nvPr/>
        </p:nvSpPr>
        <p:spPr>
          <a:xfrm>
            <a:off x="81555" y="799855"/>
            <a:ext cx="1064714" cy="461665"/>
          </a:xfrm>
          <a:prstGeom prst="rect">
            <a:avLst/>
          </a:prstGeom>
          <a:noFill/>
        </p:spPr>
        <p:txBody>
          <a:bodyPr wrap="none" rtlCol="0">
            <a:spAutoFit/>
          </a:bodyPr>
          <a:lstStyle/>
          <a:p>
            <a:pPr algn="ctr" rtl="1"/>
            <a:r>
              <a:rPr lang="he-IL" sz="1200" dirty="0"/>
              <a:t>קובץ הופכי יום</a:t>
            </a:r>
          </a:p>
          <a:p>
            <a:pPr algn="ctr" rtl="1"/>
            <a:r>
              <a:rPr lang="he-IL" sz="1200" dirty="0"/>
              <a:t>בצורה טבלאית</a:t>
            </a:r>
            <a:endParaRPr lang="en-US" sz="1200" dirty="0"/>
          </a:p>
        </p:txBody>
      </p:sp>
      <p:graphicFrame>
        <p:nvGraphicFramePr>
          <p:cNvPr id="13" name="Table 12"/>
          <p:cNvGraphicFramePr>
            <a:graphicFrameLocks noGrp="1"/>
          </p:cNvGraphicFramePr>
          <p:nvPr/>
        </p:nvGraphicFramePr>
        <p:xfrm>
          <a:off x="6569997" y="4064323"/>
          <a:ext cx="2683324" cy="883920"/>
        </p:xfrm>
        <a:graphic>
          <a:graphicData uri="http://schemas.openxmlformats.org/drawingml/2006/table">
            <a:tbl>
              <a:tblPr firstRow="1" bandRow="1">
                <a:tableStyleId>{5C22544A-7EE6-4342-B048-85BDC9FD1C3A}</a:tableStyleId>
              </a:tblPr>
              <a:tblGrid>
                <a:gridCol w="571942">
                  <a:extLst>
                    <a:ext uri="{9D8B030D-6E8A-4147-A177-3AD203B41FA5}">
                      <a16:colId xmlns:a16="http://schemas.microsoft.com/office/drawing/2014/main" val="20000"/>
                    </a:ext>
                  </a:extLst>
                </a:gridCol>
                <a:gridCol w="571942">
                  <a:extLst>
                    <a:ext uri="{9D8B030D-6E8A-4147-A177-3AD203B41FA5}">
                      <a16:colId xmlns:a16="http://schemas.microsoft.com/office/drawing/2014/main" val="20001"/>
                    </a:ext>
                  </a:extLst>
                </a:gridCol>
                <a:gridCol w="571942">
                  <a:extLst>
                    <a:ext uri="{9D8B030D-6E8A-4147-A177-3AD203B41FA5}">
                      <a16:colId xmlns:a16="http://schemas.microsoft.com/office/drawing/2014/main" val="20002"/>
                    </a:ext>
                  </a:extLst>
                </a:gridCol>
                <a:gridCol w="501185">
                  <a:extLst>
                    <a:ext uri="{9D8B030D-6E8A-4147-A177-3AD203B41FA5}">
                      <a16:colId xmlns:a16="http://schemas.microsoft.com/office/drawing/2014/main" val="20003"/>
                    </a:ext>
                  </a:extLst>
                </a:gridCol>
                <a:gridCol w="466313">
                  <a:extLst>
                    <a:ext uri="{9D8B030D-6E8A-4147-A177-3AD203B41FA5}">
                      <a16:colId xmlns:a16="http://schemas.microsoft.com/office/drawing/2014/main" val="20004"/>
                    </a:ext>
                  </a:extLst>
                </a:gridCol>
              </a:tblGrid>
              <a:tr h="267415">
                <a:tc>
                  <a:txBody>
                    <a:bodyPr/>
                    <a:lstStyle/>
                    <a:p>
                      <a:r>
                        <a:rPr lang="he-IL" sz="1200" b="0" dirty="0"/>
                        <a:t>ג</a:t>
                      </a:r>
                      <a:endParaRPr lang="en-US" sz="1200" b="0" dirty="0"/>
                    </a:p>
                  </a:txBody>
                  <a:tcPr/>
                </a:tc>
                <a:tc>
                  <a:txBody>
                    <a:bodyPr/>
                    <a:lstStyle/>
                    <a:p>
                      <a:r>
                        <a:rPr lang="he-IL" sz="1200" b="0" dirty="0"/>
                        <a:t>ג</a:t>
                      </a:r>
                      <a:endParaRPr lang="en-US" sz="1200" b="0" dirty="0"/>
                    </a:p>
                  </a:txBody>
                  <a:tcPr/>
                </a:tc>
                <a:tc>
                  <a:txBody>
                    <a:bodyPr/>
                    <a:lstStyle/>
                    <a:p>
                      <a:r>
                        <a:rPr lang="he-IL" sz="1200" b="0" dirty="0"/>
                        <a:t>ג</a:t>
                      </a:r>
                      <a:endParaRPr lang="en-US" sz="1200" b="0" dirty="0"/>
                    </a:p>
                  </a:txBody>
                  <a:tcPr/>
                </a:tc>
                <a:tc>
                  <a:txBody>
                    <a:bodyPr/>
                    <a:lstStyle/>
                    <a:p>
                      <a:r>
                        <a:rPr lang="he-IL" sz="1200" b="0" dirty="0"/>
                        <a:t>ג</a:t>
                      </a:r>
                      <a:endParaRPr lang="en-US" sz="1200" b="0" dirty="0"/>
                    </a:p>
                  </a:txBody>
                  <a:tcPr/>
                </a:tc>
                <a:tc>
                  <a:txBody>
                    <a:bodyPr/>
                    <a:lstStyle/>
                    <a:p>
                      <a:r>
                        <a:rPr lang="he-IL" sz="1200" b="0" dirty="0"/>
                        <a:t>ג</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4</a:t>
                      </a:r>
                    </a:p>
                  </a:txBody>
                  <a:tcPr/>
                </a:tc>
                <a:tc>
                  <a:txBody>
                    <a:bodyPr/>
                    <a:lstStyle/>
                    <a:p>
                      <a:r>
                        <a:rPr lang="en-US" sz="1400" dirty="0"/>
                        <a:t>5</a:t>
                      </a:r>
                    </a:p>
                  </a:txBody>
                  <a:tcPr/>
                </a:tc>
                <a:tc>
                  <a:txBody>
                    <a:bodyPr/>
                    <a:lstStyle/>
                    <a:p>
                      <a:r>
                        <a:rPr lang="en-US" sz="1400" dirty="0"/>
                        <a:t>10</a:t>
                      </a:r>
                    </a:p>
                  </a:txBody>
                  <a:tcPr/>
                </a:tc>
                <a:tc>
                  <a:txBody>
                    <a:bodyPr/>
                    <a:lstStyle/>
                    <a:p>
                      <a:r>
                        <a:rPr lang="en-US" sz="1400" dirty="0"/>
                        <a:t>12</a:t>
                      </a:r>
                    </a:p>
                  </a:txBody>
                  <a:tcPr/>
                </a:tc>
                <a:tc>
                  <a:txBody>
                    <a:bodyPr/>
                    <a:lstStyle/>
                    <a:p>
                      <a:r>
                        <a:rPr lang="en-US" sz="1400" dirty="0"/>
                        <a:t>16</a:t>
                      </a:r>
                    </a:p>
                  </a:txBody>
                  <a:tcPr/>
                </a:tc>
                <a:extLst>
                  <a:ext uri="{0D108BD9-81ED-4DB2-BD59-A6C34878D82A}">
                    <a16:rowId xmlns:a16="http://schemas.microsoft.com/office/drawing/2014/main" val="10001"/>
                  </a:ext>
                </a:extLst>
              </a:tr>
              <a:tr h="267415">
                <a:tc>
                  <a:txBody>
                    <a:bodyPr/>
                    <a:lstStyle/>
                    <a:p>
                      <a:r>
                        <a:rPr lang="en-US" sz="1400" dirty="0"/>
                        <a:t>4/2</a:t>
                      </a:r>
                    </a:p>
                  </a:txBody>
                  <a:tcPr/>
                </a:tc>
                <a:tc>
                  <a:txBody>
                    <a:bodyPr/>
                    <a:lstStyle/>
                    <a:p>
                      <a:r>
                        <a:rPr lang="en-US" sz="1400" dirty="0"/>
                        <a:t>10/1</a:t>
                      </a:r>
                    </a:p>
                  </a:txBody>
                  <a:tcPr/>
                </a:tc>
                <a:tc>
                  <a:txBody>
                    <a:bodyPr/>
                    <a:lstStyle/>
                    <a:p>
                      <a:r>
                        <a:rPr lang="en-US" sz="1400" dirty="0"/>
                        <a:t>2/1</a:t>
                      </a:r>
                    </a:p>
                  </a:txBody>
                  <a:tcPr/>
                </a:tc>
                <a:tc>
                  <a:txBody>
                    <a:bodyPr/>
                    <a:lstStyle/>
                    <a:p>
                      <a:r>
                        <a:rPr lang="en-US" sz="1400" dirty="0"/>
                        <a:t>7/2</a:t>
                      </a:r>
                    </a:p>
                  </a:txBody>
                  <a:tcPr/>
                </a:tc>
                <a:tc>
                  <a:txBody>
                    <a:bodyPr/>
                    <a:lstStyle/>
                    <a:p>
                      <a:r>
                        <a:rPr lang="en-US" sz="1400" dirty="0"/>
                        <a:t>1/2</a:t>
                      </a:r>
                    </a:p>
                  </a:txBody>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1340383" y="4064323"/>
          <a:ext cx="2329745" cy="883920"/>
        </p:xfrm>
        <a:graphic>
          <a:graphicData uri="http://schemas.openxmlformats.org/drawingml/2006/table">
            <a:tbl>
              <a:tblPr firstRow="1" bandRow="1">
                <a:tableStyleId>{5C22544A-7EE6-4342-B048-85BDC9FD1C3A}</a:tableStyleId>
              </a:tblPr>
              <a:tblGrid>
                <a:gridCol w="465949">
                  <a:extLst>
                    <a:ext uri="{9D8B030D-6E8A-4147-A177-3AD203B41FA5}">
                      <a16:colId xmlns:a16="http://schemas.microsoft.com/office/drawing/2014/main" val="20000"/>
                    </a:ext>
                  </a:extLst>
                </a:gridCol>
                <a:gridCol w="465949">
                  <a:extLst>
                    <a:ext uri="{9D8B030D-6E8A-4147-A177-3AD203B41FA5}">
                      <a16:colId xmlns:a16="http://schemas.microsoft.com/office/drawing/2014/main" val="20001"/>
                    </a:ext>
                  </a:extLst>
                </a:gridCol>
                <a:gridCol w="465949">
                  <a:extLst>
                    <a:ext uri="{9D8B030D-6E8A-4147-A177-3AD203B41FA5}">
                      <a16:colId xmlns:a16="http://schemas.microsoft.com/office/drawing/2014/main" val="20002"/>
                    </a:ext>
                  </a:extLst>
                </a:gridCol>
                <a:gridCol w="465949">
                  <a:extLst>
                    <a:ext uri="{9D8B030D-6E8A-4147-A177-3AD203B41FA5}">
                      <a16:colId xmlns:a16="http://schemas.microsoft.com/office/drawing/2014/main" val="20003"/>
                    </a:ext>
                  </a:extLst>
                </a:gridCol>
                <a:gridCol w="465949">
                  <a:extLst>
                    <a:ext uri="{9D8B030D-6E8A-4147-A177-3AD203B41FA5}">
                      <a16:colId xmlns:a16="http://schemas.microsoft.com/office/drawing/2014/main" val="20004"/>
                    </a:ext>
                  </a:extLst>
                </a:gridCol>
              </a:tblGrid>
              <a:tr h="267415">
                <a:tc>
                  <a:txBody>
                    <a:bodyPr/>
                    <a:lstStyle/>
                    <a:p>
                      <a:r>
                        <a:rPr lang="he-IL" sz="1200" b="0" dirty="0"/>
                        <a:t>א</a:t>
                      </a:r>
                      <a:endParaRPr lang="en-US" sz="1200" b="0" dirty="0"/>
                    </a:p>
                  </a:txBody>
                  <a:tcPr/>
                </a:tc>
                <a:tc>
                  <a:txBody>
                    <a:bodyPr/>
                    <a:lstStyle/>
                    <a:p>
                      <a:r>
                        <a:rPr lang="he-IL" sz="1200" b="0" dirty="0"/>
                        <a:t>א</a:t>
                      </a:r>
                      <a:endParaRPr lang="en-US" sz="1200" b="0" dirty="0"/>
                    </a:p>
                  </a:txBody>
                  <a:tcPr/>
                </a:tc>
                <a:tc>
                  <a:txBody>
                    <a:bodyPr/>
                    <a:lstStyle/>
                    <a:p>
                      <a:r>
                        <a:rPr lang="he-IL" sz="1200" b="0" dirty="0"/>
                        <a:t>א</a:t>
                      </a:r>
                      <a:endParaRPr lang="en-US" sz="1200" b="0" dirty="0"/>
                    </a:p>
                  </a:txBody>
                  <a:tcPr/>
                </a:tc>
                <a:tc>
                  <a:txBody>
                    <a:bodyPr/>
                    <a:lstStyle/>
                    <a:p>
                      <a:r>
                        <a:rPr lang="he-IL" sz="1200" b="0" dirty="0"/>
                        <a:t>ב</a:t>
                      </a:r>
                      <a:endParaRPr lang="en-US" sz="1200" b="0" dirty="0"/>
                    </a:p>
                  </a:txBody>
                  <a:tcPr/>
                </a:tc>
                <a:tc>
                  <a:txBody>
                    <a:bodyPr/>
                    <a:lstStyle/>
                    <a:p>
                      <a:r>
                        <a:rPr lang="he-IL" sz="1200" b="0" dirty="0"/>
                        <a:t>ב</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2</a:t>
                      </a:r>
                    </a:p>
                  </a:txBody>
                  <a:tcPr/>
                </a:tc>
                <a:tc>
                  <a:txBody>
                    <a:bodyPr/>
                    <a:lstStyle/>
                    <a:p>
                      <a:r>
                        <a:rPr lang="en-US" sz="1400" dirty="0"/>
                        <a:t>14</a:t>
                      </a:r>
                    </a:p>
                  </a:txBody>
                  <a:tcPr/>
                </a:tc>
                <a:tc>
                  <a:txBody>
                    <a:bodyPr/>
                    <a:lstStyle/>
                    <a:p>
                      <a:r>
                        <a:rPr lang="en-US" sz="1400" dirty="0"/>
                        <a:t>24</a:t>
                      </a:r>
                    </a:p>
                  </a:txBody>
                  <a:tcPr/>
                </a:tc>
                <a:tc>
                  <a:txBody>
                    <a:bodyPr/>
                    <a:lstStyle/>
                    <a:p>
                      <a:r>
                        <a:rPr lang="en-US" sz="1400" dirty="0"/>
                        <a:t>3</a:t>
                      </a:r>
                    </a:p>
                  </a:txBody>
                  <a:tcPr/>
                </a:tc>
                <a:tc>
                  <a:txBody>
                    <a:bodyPr/>
                    <a:lstStyle/>
                    <a:p>
                      <a:r>
                        <a:rPr lang="en-US" sz="1400" dirty="0"/>
                        <a:t>8</a:t>
                      </a:r>
                    </a:p>
                  </a:txBody>
                  <a:tcPr/>
                </a:tc>
                <a:extLst>
                  <a:ext uri="{0D108BD9-81ED-4DB2-BD59-A6C34878D82A}">
                    <a16:rowId xmlns:a16="http://schemas.microsoft.com/office/drawing/2014/main" val="10001"/>
                  </a:ext>
                </a:extLst>
              </a:tr>
              <a:tr h="267415">
                <a:tc>
                  <a:txBody>
                    <a:bodyPr/>
                    <a:lstStyle/>
                    <a:p>
                      <a:r>
                        <a:rPr lang="en-US" sz="1400" dirty="0"/>
                        <a:t>4/1</a:t>
                      </a:r>
                    </a:p>
                  </a:txBody>
                  <a:tcPr/>
                </a:tc>
                <a:tc>
                  <a:txBody>
                    <a:bodyPr/>
                    <a:lstStyle/>
                    <a:p>
                      <a:r>
                        <a:rPr lang="en-US" sz="1400" dirty="0"/>
                        <a:t>6/2</a:t>
                      </a:r>
                    </a:p>
                  </a:txBody>
                  <a:tcPr/>
                </a:tc>
                <a:tc>
                  <a:txBody>
                    <a:bodyPr/>
                    <a:lstStyle/>
                    <a:p>
                      <a:r>
                        <a:rPr lang="en-US" sz="1400" dirty="0"/>
                        <a:t>7/1</a:t>
                      </a:r>
                    </a:p>
                  </a:txBody>
                  <a:tcPr/>
                </a:tc>
                <a:tc>
                  <a:txBody>
                    <a:bodyPr/>
                    <a:lstStyle/>
                    <a:p>
                      <a:r>
                        <a:rPr lang="en-US" sz="1400" dirty="0"/>
                        <a:t>9/2</a:t>
                      </a:r>
                    </a:p>
                  </a:txBody>
                  <a:tcPr/>
                </a:tc>
                <a:tc>
                  <a:txBody>
                    <a:bodyPr/>
                    <a:lstStyle/>
                    <a:p>
                      <a:r>
                        <a:rPr lang="en-US" sz="1400" dirty="0"/>
                        <a:t>5/1</a:t>
                      </a:r>
                    </a:p>
                  </a:txBody>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nvGraphicFramePr>
        <p:xfrm>
          <a:off x="3958324" y="4064323"/>
          <a:ext cx="2323479" cy="914400"/>
        </p:xfrm>
        <a:graphic>
          <a:graphicData uri="http://schemas.openxmlformats.org/drawingml/2006/table">
            <a:tbl>
              <a:tblPr firstRow="1" bandRow="1">
                <a:tableStyleId>{5C22544A-7EE6-4342-B048-85BDC9FD1C3A}</a:tableStyleId>
              </a:tblPr>
              <a:tblGrid>
                <a:gridCol w="477222">
                  <a:extLst>
                    <a:ext uri="{9D8B030D-6E8A-4147-A177-3AD203B41FA5}">
                      <a16:colId xmlns:a16="http://schemas.microsoft.com/office/drawing/2014/main" val="20000"/>
                    </a:ext>
                  </a:extLst>
                </a:gridCol>
                <a:gridCol w="477222">
                  <a:extLst>
                    <a:ext uri="{9D8B030D-6E8A-4147-A177-3AD203B41FA5}">
                      <a16:colId xmlns:a16="http://schemas.microsoft.com/office/drawing/2014/main" val="20001"/>
                    </a:ext>
                  </a:extLst>
                </a:gridCol>
                <a:gridCol w="477222">
                  <a:extLst>
                    <a:ext uri="{9D8B030D-6E8A-4147-A177-3AD203B41FA5}">
                      <a16:colId xmlns:a16="http://schemas.microsoft.com/office/drawing/2014/main" val="20002"/>
                    </a:ext>
                  </a:extLst>
                </a:gridCol>
                <a:gridCol w="477222">
                  <a:extLst>
                    <a:ext uri="{9D8B030D-6E8A-4147-A177-3AD203B41FA5}">
                      <a16:colId xmlns:a16="http://schemas.microsoft.com/office/drawing/2014/main" val="20003"/>
                    </a:ext>
                  </a:extLst>
                </a:gridCol>
                <a:gridCol w="414591">
                  <a:extLst>
                    <a:ext uri="{9D8B030D-6E8A-4147-A177-3AD203B41FA5}">
                      <a16:colId xmlns:a16="http://schemas.microsoft.com/office/drawing/2014/main" val="20004"/>
                    </a:ext>
                  </a:extLst>
                </a:gridCol>
              </a:tblGrid>
              <a:tr h="267415">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18</a:t>
                      </a:r>
                    </a:p>
                  </a:txBody>
                  <a:tcPr/>
                </a:tc>
                <a:tc>
                  <a:txBody>
                    <a:bodyPr/>
                    <a:lstStyle/>
                    <a:p>
                      <a:r>
                        <a:rPr lang="en-US" sz="1400"/>
                        <a:t>22</a:t>
                      </a:r>
                      <a:endParaRPr lang="en-US" sz="1400" dirty="0"/>
                    </a:p>
                  </a:txBody>
                  <a:tcPr/>
                </a:tc>
                <a:tc>
                  <a:txBody>
                    <a:bodyPr/>
                    <a:lstStyle/>
                    <a:p>
                      <a:r>
                        <a:rPr lang="en-US" sz="1400" dirty="0"/>
                        <a:t>26</a:t>
                      </a:r>
                    </a:p>
                  </a:txBody>
                  <a:tcPr/>
                </a:tc>
                <a:tc>
                  <a:txBody>
                    <a:bodyPr/>
                    <a:lstStyle/>
                    <a:p>
                      <a:r>
                        <a:rPr lang="en-US" sz="1400" dirty="0"/>
                        <a:t>30</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6/1</a:t>
                      </a:r>
                    </a:p>
                  </a:txBody>
                  <a:tcPr/>
                </a:tc>
                <a:tc>
                  <a:txBody>
                    <a:bodyPr/>
                    <a:lstStyle/>
                    <a:p>
                      <a:r>
                        <a:rPr lang="en-US" sz="1400" dirty="0"/>
                        <a:t>1/1</a:t>
                      </a:r>
                    </a:p>
                  </a:txBody>
                  <a:tcPr/>
                </a:tc>
                <a:tc>
                  <a:txBody>
                    <a:bodyPr/>
                    <a:lstStyle/>
                    <a:p>
                      <a:r>
                        <a:rPr lang="en-US" sz="1400" dirty="0"/>
                        <a:t>8/2</a:t>
                      </a:r>
                    </a:p>
                  </a:txBody>
                  <a:tcPr/>
                </a:tc>
                <a:tc>
                  <a:txBody>
                    <a:bodyPr/>
                    <a:lstStyle/>
                    <a:p>
                      <a:r>
                        <a:rPr lang="en-US" sz="1400" dirty="0"/>
                        <a:t>5/2</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4215389770"/>
              </p:ext>
            </p:extLst>
          </p:nvPr>
        </p:nvGraphicFramePr>
        <p:xfrm>
          <a:off x="9429238" y="4064323"/>
          <a:ext cx="2702221" cy="914400"/>
        </p:xfrm>
        <a:graphic>
          <a:graphicData uri="http://schemas.openxmlformats.org/drawingml/2006/table">
            <a:tbl>
              <a:tblPr firstRow="1" bandRow="1">
                <a:tableStyleId>{5C22544A-7EE6-4342-B048-85BDC9FD1C3A}</a:tableStyleId>
              </a:tblPr>
              <a:tblGrid>
                <a:gridCol w="491376">
                  <a:extLst>
                    <a:ext uri="{9D8B030D-6E8A-4147-A177-3AD203B41FA5}">
                      <a16:colId xmlns:a16="http://schemas.microsoft.com/office/drawing/2014/main" val="20000"/>
                    </a:ext>
                  </a:extLst>
                </a:gridCol>
                <a:gridCol w="482252">
                  <a:extLst>
                    <a:ext uri="{9D8B030D-6E8A-4147-A177-3AD203B41FA5}">
                      <a16:colId xmlns:a16="http://schemas.microsoft.com/office/drawing/2014/main" val="20001"/>
                    </a:ext>
                  </a:extLst>
                </a:gridCol>
                <a:gridCol w="519830">
                  <a:extLst>
                    <a:ext uri="{9D8B030D-6E8A-4147-A177-3AD203B41FA5}">
                      <a16:colId xmlns:a16="http://schemas.microsoft.com/office/drawing/2014/main" val="20002"/>
                    </a:ext>
                  </a:extLst>
                </a:gridCol>
                <a:gridCol w="513567">
                  <a:extLst>
                    <a:ext uri="{9D8B030D-6E8A-4147-A177-3AD203B41FA5}">
                      <a16:colId xmlns:a16="http://schemas.microsoft.com/office/drawing/2014/main" val="20003"/>
                    </a:ext>
                  </a:extLst>
                </a:gridCol>
                <a:gridCol w="695196">
                  <a:extLst>
                    <a:ext uri="{9D8B030D-6E8A-4147-A177-3AD203B41FA5}">
                      <a16:colId xmlns:a16="http://schemas.microsoft.com/office/drawing/2014/main" val="20004"/>
                    </a:ext>
                  </a:extLst>
                </a:gridCol>
              </a:tblGrid>
              <a:tr h="267415">
                <a:tc>
                  <a:txBody>
                    <a:bodyPr/>
                    <a:lstStyle/>
                    <a:p>
                      <a:r>
                        <a:rPr lang="he-IL" sz="1400" b="0" dirty="0"/>
                        <a:t>ג</a:t>
                      </a:r>
                      <a:endParaRPr lang="en-US" sz="1400" b="0" dirty="0"/>
                    </a:p>
                  </a:txBody>
                  <a:tcPr/>
                </a:tc>
                <a:tc>
                  <a:txBody>
                    <a:bodyPr/>
                    <a:lstStyle/>
                    <a:p>
                      <a:r>
                        <a:rPr lang="he-IL" sz="1200" b="0" strike="sngStrike" dirty="0">
                          <a:solidFill>
                            <a:srgbClr val="FF0000"/>
                          </a:solidFill>
                        </a:rPr>
                        <a:t>ג</a:t>
                      </a:r>
                      <a:endParaRPr lang="en-US" sz="1200" b="0" strike="sngStrike" dirty="0">
                        <a:solidFill>
                          <a:srgbClr val="FF0000"/>
                        </a:solidFill>
                      </a:endParaRPr>
                    </a:p>
                  </a:txBody>
                  <a:tcPr/>
                </a:tc>
                <a:tc>
                  <a:txBody>
                    <a:bodyPr/>
                    <a:lstStyle/>
                    <a:p>
                      <a:r>
                        <a:rPr lang="he-IL" sz="1200" b="0" dirty="0"/>
                        <a:t>ד</a:t>
                      </a:r>
                      <a:endParaRPr lang="en-US" sz="1200" b="0" dirty="0"/>
                    </a:p>
                  </a:txBody>
                  <a:tcPr/>
                </a:tc>
                <a:tc>
                  <a:txBody>
                    <a:bodyPr/>
                    <a:lstStyle/>
                    <a:p>
                      <a:r>
                        <a:rPr lang="he-IL" sz="1200" b="0" dirty="0"/>
                        <a:t>ד</a:t>
                      </a:r>
                      <a:endParaRPr lang="en-US" sz="1200" b="0" dirty="0"/>
                    </a:p>
                  </a:txBody>
                  <a:tcPr/>
                </a:tc>
                <a:tc>
                  <a:txBody>
                    <a:bodyPr/>
                    <a:lstStyle/>
                    <a:p>
                      <a:r>
                        <a:rPr lang="he-IL" sz="1200" b="0" dirty="0"/>
                        <a:t>ה</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19</a:t>
                      </a:r>
                    </a:p>
                  </a:txBody>
                  <a:tcPr/>
                </a:tc>
                <a:tc>
                  <a:txBody>
                    <a:bodyPr/>
                    <a:lstStyle/>
                    <a:p>
                      <a:r>
                        <a:rPr lang="en-US" sz="1400" strike="sngStrike" dirty="0">
                          <a:solidFill>
                            <a:srgbClr val="FF0000"/>
                          </a:solidFill>
                        </a:rPr>
                        <a:t>32</a:t>
                      </a:r>
                    </a:p>
                  </a:txBody>
                  <a:tcPr/>
                </a:tc>
                <a:tc>
                  <a:txBody>
                    <a:bodyPr/>
                    <a:lstStyle/>
                    <a:p>
                      <a:r>
                        <a:rPr lang="en-US" sz="1400" dirty="0"/>
                        <a:t>6</a:t>
                      </a:r>
                    </a:p>
                  </a:txBody>
                  <a:tcPr/>
                </a:tc>
                <a:tc>
                  <a:txBody>
                    <a:bodyPr/>
                    <a:lstStyle/>
                    <a:p>
                      <a:r>
                        <a:rPr lang="en-US" sz="1400" dirty="0"/>
                        <a:t>20</a:t>
                      </a:r>
                    </a:p>
                  </a:txBody>
                  <a:tcPr/>
                </a:tc>
                <a:tc>
                  <a:txBody>
                    <a:bodyPr/>
                    <a:lstStyle/>
                    <a:p>
                      <a:r>
                        <a:rPr lang="en-US" sz="1400" dirty="0"/>
                        <a:t>28</a:t>
                      </a:r>
                    </a:p>
                  </a:txBody>
                  <a:tcPr/>
                </a:tc>
                <a:extLst>
                  <a:ext uri="{0D108BD9-81ED-4DB2-BD59-A6C34878D82A}">
                    <a16:rowId xmlns:a16="http://schemas.microsoft.com/office/drawing/2014/main" val="10001"/>
                  </a:ext>
                </a:extLst>
              </a:tr>
              <a:tr h="267415">
                <a:tc>
                  <a:txBody>
                    <a:bodyPr/>
                    <a:lstStyle/>
                    <a:p>
                      <a:r>
                        <a:rPr lang="en-US" sz="1400" dirty="0"/>
                        <a:t>9/1</a:t>
                      </a:r>
                    </a:p>
                  </a:txBody>
                  <a:tcPr/>
                </a:tc>
                <a:tc>
                  <a:txBody>
                    <a:bodyPr/>
                    <a:lstStyle/>
                    <a:p>
                      <a:r>
                        <a:rPr lang="en-US" sz="1400" strike="sngStrike" dirty="0">
                          <a:solidFill>
                            <a:srgbClr val="FF0000"/>
                          </a:solidFill>
                        </a:rPr>
                        <a:t>3/1</a:t>
                      </a:r>
                    </a:p>
                  </a:txBody>
                  <a:tcPr/>
                </a:tc>
                <a:tc>
                  <a:txBody>
                    <a:bodyPr/>
                    <a:lstStyle/>
                    <a:p>
                      <a:r>
                        <a:rPr lang="en-US" sz="1400" dirty="0"/>
                        <a:t>3/2</a:t>
                      </a:r>
                    </a:p>
                  </a:txBody>
                  <a:tcPr/>
                </a:tc>
                <a:tc>
                  <a:txBody>
                    <a:bodyPr/>
                    <a:lstStyle/>
                    <a:p>
                      <a:r>
                        <a:rPr lang="en-US" sz="1400" dirty="0"/>
                        <a:t>2/2</a:t>
                      </a:r>
                    </a:p>
                  </a:txBody>
                  <a:tcPr/>
                </a:tc>
                <a:tc>
                  <a:txBody>
                    <a:bodyPr/>
                    <a:lstStyle/>
                    <a:p>
                      <a:r>
                        <a:rPr lang="en-US" sz="1400" dirty="0"/>
                        <a:t>8/1</a:t>
                      </a:r>
                    </a:p>
                  </a:txBody>
                  <a:tcPr/>
                </a:tc>
                <a:extLst>
                  <a:ext uri="{0D108BD9-81ED-4DB2-BD59-A6C34878D82A}">
                    <a16:rowId xmlns:a16="http://schemas.microsoft.com/office/drawing/2014/main" val="10002"/>
                  </a:ext>
                </a:extLst>
              </a:tr>
            </a:tbl>
          </a:graphicData>
        </a:graphic>
      </p:graphicFrame>
      <p:graphicFrame>
        <p:nvGraphicFramePr>
          <p:cNvPr id="23" name="Table 22"/>
          <p:cNvGraphicFramePr>
            <a:graphicFrameLocks noGrp="1"/>
          </p:cNvGraphicFramePr>
          <p:nvPr/>
        </p:nvGraphicFramePr>
        <p:xfrm>
          <a:off x="4648995" y="2039300"/>
          <a:ext cx="2730575" cy="609600"/>
        </p:xfrm>
        <a:graphic>
          <a:graphicData uri="http://schemas.openxmlformats.org/drawingml/2006/table">
            <a:tbl>
              <a:tblPr firstRow="1" bandRow="1">
                <a:tableStyleId>{5C22544A-7EE6-4342-B048-85BDC9FD1C3A}</a:tableStyleId>
              </a:tblPr>
              <a:tblGrid>
                <a:gridCol w="546115">
                  <a:extLst>
                    <a:ext uri="{9D8B030D-6E8A-4147-A177-3AD203B41FA5}">
                      <a16:colId xmlns:a16="http://schemas.microsoft.com/office/drawing/2014/main" val="20000"/>
                    </a:ext>
                  </a:extLst>
                </a:gridCol>
                <a:gridCol w="546115">
                  <a:extLst>
                    <a:ext uri="{9D8B030D-6E8A-4147-A177-3AD203B41FA5}">
                      <a16:colId xmlns:a16="http://schemas.microsoft.com/office/drawing/2014/main" val="20001"/>
                    </a:ext>
                  </a:extLst>
                </a:gridCol>
                <a:gridCol w="546115">
                  <a:extLst>
                    <a:ext uri="{9D8B030D-6E8A-4147-A177-3AD203B41FA5}">
                      <a16:colId xmlns:a16="http://schemas.microsoft.com/office/drawing/2014/main" val="20002"/>
                    </a:ext>
                  </a:extLst>
                </a:gridCol>
                <a:gridCol w="546115">
                  <a:extLst>
                    <a:ext uri="{9D8B030D-6E8A-4147-A177-3AD203B41FA5}">
                      <a16:colId xmlns:a16="http://schemas.microsoft.com/office/drawing/2014/main" val="20003"/>
                    </a:ext>
                  </a:extLst>
                </a:gridCol>
                <a:gridCol w="546115">
                  <a:extLst>
                    <a:ext uri="{9D8B030D-6E8A-4147-A177-3AD203B41FA5}">
                      <a16:colId xmlns:a16="http://schemas.microsoft.com/office/drawing/2014/main" val="20004"/>
                    </a:ext>
                  </a:extLst>
                </a:gridCol>
              </a:tblGrid>
              <a:tr h="267415">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r>
                        <a:rPr lang="he-IL" sz="1200" b="0" dirty="0"/>
                        <a:t>ג</a:t>
                      </a:r>
                      <a:endParaRPr lang="en-US" sz="1200" b="0" dirty="0"/>
                    </a:p>
                  </a:txBody>
                  <a:tcPr/>
                </a:tc>
                <a:tc>
                  <a:txBody>
                    <a:bodyPr/>
                    <a:lstStyle/>
                    <a:p>
                      <a:r>
                        <a:rPr lang="he-IL" sz="1200" b="0" dirty="0"/>
                        <a:t>ה</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he-IL" sz="1400" dirty="0"/>
                        <a:t>8</a:t>
                      </a:r>
                      <a:endParaRPr lang="en-US" sz="1400" dirty="0"/>
                    </a:p>
                  </a:txBody>
                  <a:tcPr/>
                </a:tc>
                <a:tc>
                  <a:txBody>
                    <a:bodyPr/>
                    <a:lstStyle/>
                    <a:p>
                      <a:r>
                        <a:rPr lang="he-IL" sz="1400" dirty="0"/>
                        <a:t>30</a:t>
                      </a:r>
                      <a:endParaRPr lang="en-US" sz="1400" dirty="0"/>
                    </a:p>
                  </a:txBody>
                  <a:tcPr/>
                </a:tc>
                <a:tc>
                  <a:txBody>
                    <a:bodyPr/>
                    <a:lstStyle/>
                    <a:p>
                      <a:r>
                        <a:rPr lang="he-IL" sz="1400" dirty="0"/>
                        <a:t>16</a:t>
                      </a:r>
                      <a:endParaRPr lang="en-US" sz="1400" dirty="0"/>
                    </a:p>
                  </a:txBody>
                  <a:tcPr/>
                </a:tc>
                <a:tc>
                  <a:txBody>
                    <a:bodyPr/>
                    <a:lstStyle/>
                    <a:p>
                      <a:r>
                        <a:rPr lang="he-IL" sz="1400" dirty="0"/>
                        <a:t>28</a:t>
                      </a:r>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sp>
        <p:nvSpPr>
          <p:cNvPr id="27" name="TextBox 26"/>
          <p:cNvSpPr txBox="1"/>
          <p:nvPr/>
        </p:nvSpPr>
        <p:spPr>
          <a:xfrm>
            <a:off x="4938753" y="1180936"/>
            <a:ext cx="1636988" cy="369332"/>
          </a:xfrm>
          <a:prstGeom prst="rect">
            <a:avLst/>
          </a:prstGeom>
          <a:noFill/>
        </p:spPr>
        <p:txBody>
          <a:bodyPr wrap="none" rtlCol="0">
            <a:spAutoFit/>
          </a:bodyPr>
          <a:lstStyle/>
          <a:p>
            <a:pPr algn="r" rtl="1"/>
            <a:r>
              <a:rPr lang="he-IL" dirty="0"/>
              <a:t>קובץ הופכי – יום</a:t>
            </a:r>
            <a:endParaRPr lang="en-US" dirty="0"/>
          </a:p>
        </p:txBody>
      </p:sp>
      <p:cxnSp>
        <p:nvCxnSpPr>
          <p:cNvPr id="28" name="Straight Arrow Connector 27"/>
          <p:cNvCxnSpPr/>
          <p:nvPr/>
        </p:nvCxnSpPr>
        <p:spPr>
          <a:xfrm flipH="1">
            <a:off x="1647173" y="2648900"/>
            <a:ext cx="332933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171034" y="2661508"/>
            <a:ext cx="1306383" cy="139020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55379" y="2661507"/>
            <a:ext cx="87756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502001" y="2661506"/>
            <a:ext cx="3208602" cy="139020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2997205843"/>
              </p:ext>
            </p:extLst>
          </p:nvPr>
        </p:nvGraphicFramePr>
        <p:xfrm>
          <a:off x="86585" y="1261515"/>
          <a:ext cx="1059684" cy="5364754"/>
        </p:xfrm>
        <a:graphic>
          <a:graphicData uri="http://schemas.openxmlformats.org/drawingml/2006/table">
            <a:tbl>
              <a:tblPr firstRow="1" firstCol="1" lastRow="1" lastCol="1" bandRow="1" bandCol="1">
                <a:tableStyleId>{5940675A-B579-460E-94D1-54222C63F5DA}</a:tableStyleId>
              </a:tblPr>
              <a:tblGrid>
                <a:gridCol w="529842">
                  <a:extLst>
                    <a:ext uri="{9D8B030D-6E8A-4147-A177-3AD203B41FA5}">
                      <a16:colId xmlns:a16="http://schemas.microsoft.com/office/drawing/2014/main" val="20000"/>
                    </a:ext>
                  </a:extLst>
                </a:gridCol>
                <a:gridCol w="529842">
                  <a:extLst>
                    <a:ext uri="{9D8B030D-6E8A-4147-A177-3AD203B41FA5}">
                      <a16:colId xmlns:a16="http://schemas.microsoft.com/office/drawing/2014/main" val="20001"/>
                    </a:ext>
                  </a:extLst>
                </a:gridCol>
              </a:tblGrid>
              <a:tr h="683344">
                <a:tc>
                  <a:txBody>
                    <a:bodyPr/>
                    <a:lstStyle/>
                    <a:p>
                      <a:pPr algn="ctr" rtl="1" fontAlgn="ctr"/>
                      <a:r>
                        <a:rPr lang="he-IL" sz="1000" u="none" strike="noStrike" dirty="0">
                          <a:effectLst/>
                        </a:rPr>
                        <a:t>קוד כנס (מפתח)</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tc>
                  <a:txBody>
                    <a:bodyPr/>
                    <a:lstStyle/>
                    <a:p>
                      <a:pPr algn="ctr" rtl="1" fontAlgn="ctr"/>
                      <a:r>
                        <a:rPr lang="he-IL" sz="1000" u="none" strike="noStrike" dirty="0">
                          <a:effectLst/>
                        </a:rPr>
                        <a:t>יום בשבוע</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extLst>
                  <a:ext uri="{0D108BD9-81ED-4DB2-BD59-A6C34878D82A}">
                    <a16:rowId xmlns:a16="http://schemas.microsoft.com/office/drawing/2014/main" val="10000"/>
                  </a:ext>
                </a:extLst>
              </a:tr>
              <a:tr h="246390">
                <a:tc>
                  <a:txBody>
                    <a:bodyPr/>
                    <a:lstStyle/>
                    <a:p>
                      <a:pPr algn="ctr" rtl="1" fontAlgn="ctr"/>
                      <a:r>
                        <a:rPr lang="en-US" sz="1000" b="1" u="none" strike="noStrike" dirty="0">
                          <a:effectLst/>
                        </a:rPr>
                        <a:t>2</a:t>
                      </a:r>
                      <a:endParaRPr lang="en-US" sz="1000" b="1" i="0" u="none" strike="noStrike" dirty="0">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א</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1"/>
                  </a:ext>
                </a:extLst>
              </a:tr>
              <a:tr h="246390">
                <a:tc>
                  <a:txBody>
                    <a:bodyPr/>
                    <a:lstStyle/>
                    <a:p>
                      <a:pPr algn="ctr" rtl="1" fontAlgn="ctr"/>
                      <a:r>
                        <a:rPr lang="en-US" sz="1000" b="1" u="none" strike="noStrike">
                          <a:effectLst/>
                        </a:rPr>
                        <a:t>14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א</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2"/>
                  </a:ext>
                </a:extLst>
              </a:tr>
              <a:tr h="246390">
                <a:tc>
                  <a:txBody>
                    <a:bodyPr/>
                    <a:lstStyle/>
                    <a:p>
                      <a:pPr algn="ctr" rtl="1" fontAlgn="ctr"/>
                      <a:r>
                        <a:rPr lang="en-US" sz="1000" b="1" u="none" strike="noStrike">
                          <a:effectLst/>
                        </a:rPr>
                        <a:t>24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א</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3"/>
                  </a:ext>
                </a:extLst>
              </a:tr>
              <a:tr h="246390">
                <a:tc>
                  <a:txBody>
                    <a:bodyPr/>
                    <a:lstStyle/>
                    <a:p>
                      <a:pPr algn="ctr" rtl="1" fontAlgn="ctr"/>
                      <a:r>
                        <a:rPr lang="en-US" sz="1000" b="1" i="0" u="none" strike="noStrike" dirty="0">
                          <a:solidFill>
                            <a:schemeClr val="tx1"/>
                          </a:solidFill>
                          <a:effectLst/>
                          <a:latin typeface="Calibri" panose="020F0502020204030204" pitchFamily="34" charset="0"/>
                        </a:rPr>
                        <a:t>3</a:t>
                      </a:r>
                    </a:p>
                  </a:txBody>
                  <a:tcPr marL="3810" marR="3810" marT="3810" marB="0" anchor="ctr">
                    <a:solidFill>
                      <a:schemeClr val="bg1"/>
                    </a:solidFill>
                  </a:tcPr>
                </a:tc>
                <a:tc>
                  <a:txBody>
                    <a:bodyPr/>
                    <a:lstStyle/>
                    <a:p>
                      <a:pPr algn="ctr" rtl="1" fontAlgn="ctr"/>
                      <a:r>
                        <a:rPr lang="he-IL" sz="1000" b="1" i="0" u="none" strike="noStrike" dirty="0">
                          <a:solidFill>
                            <a:schemeClr val="tx1"/>
                          </a:solidFill>
                          <a:effectLst/>
                          <a:latin typeface="Arial" panose="020B0604020202020204" pitchFamily="34" charset="0"/>
                        </a:rPr>
                        <a:t>ב</a:t>
                      </a:r>
                    </a:p>
                  </a:txBody>
                  <a:tcPr marL="3810" marR="3810" marT="3810" marB="0" anchor="ctr">
                    <a:solidFill>
                      <a:schemeClr val="bg1"/>
                    </a:solidFill>
                  </a:tcPr>
                </a:tc>
                <a:extLst>
                  <a:ext uri="{0D108BD9-81ED-4DB2-BD59-A6C34878D82A}">
                    <a16:rowId xmlns:a16="http://schemas.microsoft.com/office/drawing/2014/main" val="10004"/>
                  </a:ext>
                </a:extLst>
              </a:tr>
              <a:tr h="246390">
                <a:tc>
                  <a:txBody>
                    <a:bodyPr/>
                    <a:lstStyle/>
                    <a:p>
                      <a:pPr algn="ctr" rtl="1" fontAlgn="ctr"/>
                      <a:r>
                        <a:rPr lang="en-US" sz="1000" b="1" u="none" strike="noStrike" dirty="0">
                          <a:solidFill>
                            <a:schemeClr val="tx1"/>
                          </a:solidFill>
                          <a:effectLst/>
                        </a:rPr>
                        <a:t>8</a:t>
                      </a:r>
                      <a:endParaRPr lang="en-US" sz="1000" b="1" i="0" u="none" strike="noStrike" dirty="0">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solidFill>
                            <a:schemeClr val="tx1"/>
                          </a:solidFill>
                          <a:effectLst/>
                        </a:rPr>
                        <a:t>ב</a:t>
                      </a:r>
                      <a:endParaRPr lang="he-IL" sz="1000" b="1" i="0" u="none" strike="noStrike">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5"/>
                  </a:ext>
                </a:extLst>
              </a:tr>
              <a:tr h="246390">
                <a:tc>
                  <a:txBody>
                    <a:bodyPr/>
                    <a:lstStyle/>
                    <a:p>
                      <a:pPr algn="ctr" rtl="1" fontAlgn="ctr"/>
                      <a:r>
                        <a:rPr lang="en-US" sz="1000" b="1" u="none" strike="noStrike">
                          <a:solidFill>
                            <a:schemeClr val="tx1"/>
                          </a:solidFill>
                          <a:effectLst/>
                        </a:rPr>
                        <a:t>18</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solidFill>
                            <a:schemeClr val="tx1"/>
                          </a:solidFill>
                          <a:effectLst/>
                        </a:rPr>
                        <a:t>ב</a:t>
                      </a:r>
                      <a:endParaRPr lang="he-IL" sz="1000" b="1" i="0" u="none" strike="noStrike">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6"/>
                  </a:ext>
                </a:extLst>
              </a:tr>
              <a:tr h="246390">
                <a:tc>
                  <a:txBody>
                    <a:bodyPr/>
                    <a:lstStyle/>
                    <a:p>
                      <a:pPr algn="ctr" rtl="1" fontAlgn="ctr"/>
                      <a:r>
                        <a:rPr lang="en-US" sz="1000" b="1" u="none" strike="noStrike" dirty="0">
                          <a:solidFill>
                            <a:schemeClr val="tx1"/>
                          </a:solidFill>
                          <a:effectLst/>
                        </a:rPr>
                        <a:t>22</a:t>
                      </a:r>
                      <a:endParaRPr lang="en-US" sz="1000" b="1" i="0" u="none" strike="noStrike" dirty="0">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solidFill>
                            <a:schemeClr val="tx1"/>
                          </a:solidFill>
                          <a:effectLst/>
                        </a:rPr>
                        <a:t>ב</a:t>
                      </a:r>
                      <a:endParaRPr lang="he-IL" sz="1000" b="1" i="0" u="none" strike="noStrike" dirty="0">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7"/>
                  </a:ext>
                </a:extLst>
              </a:tr>
              <a:tr h="246390">
                <a:tc>
                  <a:txBody>
                    <a:bodyPr/>
                    <a:lstStyle/>
                    <a:p>
                      <a:pPr algn="ctr" rtl="1" fontAlgn="ctr"/>
                      <a:r>
                        <a:rPr lang="en-US" sz="1000" b="1" u="none" strike="noStrike">
                          <a:solidFill>
                            <a:schemeClr val="tx1"/>
                          </a:solidFill>
                          <a:effectLst/>
                        </a:rPr>
                        <a:t>26</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solidFill>
                            <a:schemeClr val="tx1"/>
                          </a:solidFill>
                          <a:effectLst/>
                        </a:rPr>
                        <a:t>ב</a:t>
                      </a:r>
                      <a:endParaRPr lang="he-IL" sz="1000" b="1" i="0" u="none" strike="noStrike">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8"/>
                  </a:ext>
                </a:extLst>
              </a:tr>
              <a:tr h="246390">
                <a:tc>
                  <a:txBody>
                    <a:bodyPr/>
                    <a:lstStyle/>
                    <a:p>
                      <a:pPr algn="ctr" rtl="1" fontAlgn="ctr"/>
                      <a:r>
                        <a:rPr lang="en-US" sz="1000" b="1" u="none" strike="noStrike">
                          <a:solidFill>
                            <a:schemeClr val="tx1"/>
                          </a:solidFill>
                          <a:effectLst/>
                        </a:rPr>
                        <a:t>30</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solidFill>
                            <a:schemeClr val="tx1"/>
                          </a:solidFill>
                          <a:effectLst/>
                        </a:rPr>
                        <a:t>ב</a:t>
                      </a:r>
                      <a:endParaRPr lang="he-IL" sz="1000" b="1" i="0" u="none" strike="noStrike">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9"/>
                  </a:ext>
                </a:extLst>
              </a:tr>
              <a:tr h="246390">
                <a:tc>
                  <a:txBody>
                    <a:bodyPr/>
                    <a:lstStyle/>
                    <a:p>
                      <a:pPr algn="ctr" rtl="1" fontAlgn="ctr"/>
                      <a:r>
                        <a:rPr lang="en-US" sz="1000" b="1" u="none" strike="noStrike">
                          <a:solidFill>
                            <a:schemeClr val="tx1"/>
                          </a:solidFill>
                          <a:effectLst/>
                        </a:rPr>
                        <a:t>4</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solidFill>
                            <a:schemeClr val="tx1"/>
                          </a:solidFill>
                          <a:effectLst/>
                        </a:rPr>
                        <a:t>ג</a:t>
                      </a:r>
                      <a:endParaRPr lang="he-IL" sz="1000" b="1" i="0" u="none" strike="noStrike" dirty="0">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0"/>
                  </a:ext>
                </a:extLst>
              </a:tr>
              <a:tr h="246390">
                <a:tc>
                  <a:txBody>
                    <a:bodyPr/>
                    <a:lstStyle/>
                    <a:p>
                      <a:pPr algn="ctr" rtl="1" fontAlgn="ctr"/>
                      <a:r>
                        <a:rPr lang="he-IL" sz="1000" b="1" i="0" u="none" strike="noStrike" dirty="0">
                          <a:solidFill>
                            <a:schemeClr val="tx1"/>
                          </a:solidFill>
                          <a:effectLst/>
                          <a:latin typeface="Calibri" panose="020F0502020204030204" pitchFamily="34" charset="0"/>
                        </a:rPr>
                        <a:t>5</a:t>
                      </a:r>
                      <a:endParaRPr lang="en-US" sz="1000" b="1" i="0" u="none" strike="noStrike" dirty="0">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i="0" u="none" strike="noStrike" dirty="0">
                          <a:solidFill>
                            <a:schemeClr val="tx1"/>
                          </a:solidFill>
                          <a:effectLst/>
                          <a:latin typeface="Arial" panose="020B0604020202020204" pitchFamily="34" charset="0"/>
                        </a:rPr>
                        <a:t>ג</a:t>
                      </a:r>
                    </a:p>
                  </a:txBody>
                  <a:tcPr marL="3810" marR="3810" marT="3810" marB="0" anchor="ctr">
                    <a:solidFill>
                      <a:schemeClr val="bg1"/>
                    </a:solidFill>
                  </a:tcPr>
                </a:tc>
                <a:extLst>
                  <a:ext uri="{0D108BD9-81ED-4DB2-BD59-A6C34878D82A}">
                    <a16:rowId xmlns:a16="http://schemas.microsoft.com/office/drawing/2014/main" val="10011"/>
                  </a:ext>
                </a:extLst>
              </a:tr>
              <a:tr h="246390">
                <a:tc>
                  <a:txBody>
                    <a:bodyPr/>
                    <a:lstStyle/>
                    <a:p>
                      <a:pPr algn="ctr" rtl="1" fontAlgn="ctr"/>
                      <a:r>
                        <a:rPr lang="en-US" sz="1000" b="1" u="none" strike="noStrike">
                          <a:solidFill>
                            <a:schemeClr val="tx1"/>
                          </a:solidFill>
                          <a:effectLst/>
                        </a:rPr>
                        <a:t>10</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solidFill>
                            <a:schemeClr val="tx1"/>
                          </a:solidFill>
                          <a:effectLst/>
                        </a:rPr>
                        <a:t>ג</a:t>
                      </a:r>
                      <a:endParaRPr lang="he-IL" sz="1000" b="1" i="0" u="none" strike="noStrike" dirty="0">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2"/>
                  </a:ext>
                </a:extLst>
              </a:tr>
              <a:tr h="246390">
                <a:tc>
                  <a:txBody>
                    <a:bodyPr/>
                    <a:lstStyle/>
                    <a:p>
                      <a:pPr algn="ctr" rtl="1" fontAlgn="ctr"/>
                      <a:r>
                        <a:rPr lang="en-US" sz="1000" b="1" u="none" strike="noStrike">
                          <a:solidFill>
                            <a:schemeClr val="tx1"/>
                          </a:solidFill>
                          <a:effectLst/>
                        </a:rPr>
                        <a:t>12</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solidFill>
                            <a:schemeClr val="tx1"/>
                          </a:solidFill>
                          <a:effectLst/>
                        </a:rPr>
                        <a:t>ג</a:t>
                      </a:r>
                      <a:endParaRPr lang="he-IL" sz="1000" b="1" i="0" u="none" strike="noStrike">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3"/>
                  </a:ext>
                </a:extLst>
              </a:tr>
              <a:tr h="246390">
                <a:tc>
                  <a:txBody>
                    <a:bodyPr/>
                    <a:lstStyle/>
                    <a:p>
                      <a:pPr algn="ctr" rtl="1" fontAlgn="ctr"/>
                      <a:r>
                        <a:rPr lang="en-US" sz="1000" b="1" u="none" strike="noStrike">
                          <a:solidFill>
                            <a:schemeClr val="tx1"/>
                          </a:solidFill>
                          <a:effectLst/>
                        </a:rPr>
                        <a:t>16</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solidFill>
                            <a:schemeClr val="tx1"/>
                          </a:solidFill>
                          <a:effectLst/>
                        </a:rPr>
                        <a:t>ג</a:t>
                      </a:r>
                      <a:endParaRPr lang="he-IL" sz="1000" b="1" i="0" u="none" strike="noStrike" dirty="0">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4"/>
                  </a:ext>
                </a:extLst>
              </a:tr>
              <a:tr h="246390">
                <a:tc>
                  <a:txBody>
                    <a:bodyPr/>
                    <a:lstStyle/>
                    <a:p>
                      <a:pPr algn="ctr" rtl="1" fontAlgn="ctr"/>
                      <a:r>
                        <a:rPr lang="en-US" sz="1000" b="1" i="0" u="none" strike="noStrike" dirty="0">
                          <a:solidFill>
                            <a:schemeClr val="tx1"/>
                          </a:solidFill>
                          <a:effectLst/>
                          <a:latin typeface="Calibri" panose="020F0502020204030204" pitchFamily="34" charset="0"/>
                        </a:rPr>
                        <a:t>19</a:t>
                      </a:r>
                    </a:p>
                  </a:txBody>
                  <a:tcPr marL="3810" marR="3810" marT="3810" marB="0" anchor="ctr">
                    <a:solidFill>
                      <a:schemeClr val="bg1"/>
                    </a:solidFill>
                  </a:tcPr>
                </a:tc>
                <a:tc>
                  <a:txBody>
                    <a:bodyPr/>
                    <a:lstStyle/>
                    <a:p>
                      <a:pPr algn="ctr" rtl="1" fontAlgn="ctr"/>
                      <a:r>
                        <a:rPr lang="he-IL" sz="1000" b="1" i="0" u="none" strike="noStrike" dirty="0">
                          <a:solidFill>
                            <a:schemeClr val="tx1"/>
                          </a:solidFill>
                          <a:effectLst/>
                          <a:latin typeface="Arial" panose="020B0604020202020204" pitchFamily="34" charset="0"/>
                        </a:rPr>
                        <a:t>ג</a:t>
                      </a:r>
                    </a:p>
                  </a:txBody>
                  <a:tcPr marL="3810" marR="3810" marT="3810" marB="0" anchor="ctr">
                    <a:solidFill>
                      <a:schemeClr val="bg1"/>
                    </a:solidFill>
                  </a:tcPr>
                </a:tc>
                <a:extLst>
                  <a:ext uri="{0D108BD9-81ED-4DB2-BD59-A6C34878D82A}">
                    <a16:rowId xmlns:a16="http://schemas.microsoft.com/office/drawing/2014/main" val="10015"/>
                  </a:ext>
                </a:extLst>
              </a:tr>
              <a:tr h="246390">
                <a:tc>
                  <a:txBody>
                    <a:bodyPr/>
                    <a:lstStyle/>
                    <a:p>
                      <a:pPr algn="ctr" rtl="1" fontAlgn="ctr"/>
                      <a:r>
                        <a:rPr lang="en-US" sz="1000" b="1" u="none" strike="sngStrike">
                          <a:solidFill>
                            <a:srgbClr val="FF0000"/>
                          </a:solidFill>
                          <a:effectLst/>
                        </a:rPr>
                        <a:t>32</a:t>
                      </a:r>
                      <a:endParaRPr lang="en-US" sz="1000" b="1" i="0" u="none" strike="sngStrike">
                        <a:solidFill>
                          <a:srgbClr val="FF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sngStrike" dirty="0">
                          <a:solidFill>
                            <a:srgbClr val="FF0000"/>
                          </a:solidFill>
                          <a:effectLst/>
                        </a:rPr>
                        <a:t>ג</a:t>
                      </a:r>
                      <a:endParaRPr lang="he-IL" sz="1000" b="1" i="0" u="none" strike="sngStrike" dirty="0">
                        <a:solidFill>
                          <a:srgbClr val="FF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6"/>
                  </a:ext>
                </a:extLst>
              </a:tr>
              <a:tr h="246390">
                <a:tc>
                  <a:txBody>
                    <a:bodyPr/>
                    <a:lstStyle/>
                    <a:p>
                      <a:pPr algn="ctr" rtl="1" fontAlgn="ctr"/>
                      <a:r>
                        <a:rPr lang="en-US" sz="1000" b="1" u="none" strike="noStrike">
                          <a:solidFill>
                            <a:schemeClr val="tx1"/>
                          </a:solidFill>
                          <a:effectLst/>
                        </a:rPr>
                        <a:t>6</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solidFill>
                            <a:schemeClr val="tx1"/>
                          </a:solidFill>
                          <a:effectLst/>
                        </a:rPr>
                        <a:t>ד</a:t>
                      </a:r>
                      <a:endParaRPr lang="he-IL" sz="1000" b="1" i="0" u="none" strike="noStrike">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7"/>
                  </a:ext>
                </a:extLst>
              </a:tr>
              <a:tr h="246390">
                <a:tc>
                  <a:txBody>
                    <a:bodyPr/>
                    <a:lstStyle/>
                    <a:p>
                      <a:pPr algn="ctr" rtl="1" fontAlgn="ctr"/>
                      <a:r>
                        <a:rPr lang="en-US" sz="1000" b="1" u="none" strike="noStrike">
                          <a:solidFill>
                            <a:schemeClr val="tx1"/>
                          </a:solidFill>
                          <a:effectLst/>
                        </a:rPr>
                        <a:t>20</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solidFill>
                            <a:schemeClr val="tx1"/>
                          </a:solidFill>
                          <a:effectLst/>
                        </a:rPr>
                        <a:t>ד</a:t>
                      </a:r>
                      <a:endParaRPr lang="he-IL" sz="1000" b="1" i="0" u="none" strike="noStrike">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8"/>
                  </a:ext>
                </a:extLst>
              </a:tr>
              <a:tr h="246390">
                <a:tc>
                  <a:txBody>
                    <a:bodyPr/>
                    <a:lstStyle/>
                    <a:p>
                      <a:pPr algn="ctr" rtl="1" fontAlgn="ctr"/>
                      <a:r>
                        <a:rPr lang="en-US" sz="1000" b="1" u="none" strike="noStrike">
                          <a:solidFill>
                            <a:schemeClr val="tx1"/>
                          </a:solidFill>
                          <a:effectLst/>
                        </a:rPr>
                        <a:t>28</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solidFill>
                            <a:schemeClr val="tx1"/>
                          </a:solidFill>
                          <a:effectLst/>
                        </a:rPr>
                        <a:t>ה</a:t>
                      </a:r>
                      <a:endParaRPr lang="he-IL" sz="1000" b="1" i="0" u="none" strike="noStrike" dirty="0">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9"/>
                  </a:ext>
                </a:extLst>
              </a:tr>
            </a:tbl>
          </a:graphicData>
        </a:graphic>
      </p:graphicFrame>
      <p:sp>
        <p:nvSpPr>
          <p:cNvPr id="15" name="TextBox 14"/>
          <p:cNvSpPr txBox="1"/>
          <p:nvPr/>
        </p:nvSpPr>
        <p:spPr>
          <a:xfrm>
            <a:off x="9863974" y="1180936"/>
            <a:ext cx="1327608" cy="369332"/>
          </a:xfrm>
          <a:prstGeom prst="rect">
            <a:avLst/>
          </a:prstGeom>
          <a:noFill/>
        </p:spPr>
        <p:txBody>
          <a:bodyPr wrap="none" rtlCol="0">
            <a:spAutoFit/>
          </a:bodyPr>
          <a:lstStyle/>
          <a:p>
            <a:pPr algn="r" rtl="1"/>
            <a:r>
              <a:rPr lang="he-IL" u="sng" dirty="0">
                <a:solidFill>
                  <a:srgbClr val="FF0000"/>
                </a:solidFill>
              </a:rPr>
              <a:t>מחיקת ג'-32</a:t>
            </a:r>
            <a:endParaRPr lang="en-US" u="sng" dirty="0">
              <a:solidFill>
                <a:srgbClr val="FF0000"/>
              </a:solidFill>
            </a:endParaRPr>
          </a:p>
        </p:txBody>
      </p:sp>
    </p:spTree>
    <p:extLst>
      <p:ext uri="{BB962C8B-B14F-4D97-AF65-F5344CB8AC3E}">
        <p14:creationId xmlns:p14="http://schemas.microsoft.com/office/powerpoint/2010/main" val="2449618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10537328" y="78723"/>
            <a:ext cx="1484702"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1</a:t>
            </a:r>
            <a:endParaRPr lang="en-US" sz="2800" b="1" dirty="0">
              <a:solidFill>
                <a:schemeClr val="bg1"/>
              </a:solidFill>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3"/>
          <a:stretch>
            <a:fillRect/>
          </a:stretch>
        </p:blipFill>
        <p:spPr>
          <a:xfrm>
            <a:off x="3438823" y="1043165"/>
            <a:ext cx="8481839" cy="4021375"/>
          </a:xfrm>
          <a:prstGeom prst="snip1Rect">
            <a:avLst>
              <a:gd name="adj" fmla="val 46026"/>
            </a:avLst>
          </a:prstGeom>
        </p:spPr>
      </p:pic>
      <p:graphicFrame>
        <p:nvGraphicFramePr>
          <p:cNvPr id="6" name="Table 5"/>
          <p:cNvGraphicFramePr>
            <a:graphicFrameLocks noGrp="1"/>
          </p:cNvGraphicFramePr>
          <p:nvPr>
            <p:extLst>
              <p:ext uri="{D42A27DB-BD31-4B8C-83A1-F6EECF244321}">
                <p14:modId xmlns:p14="http://schemas.microsoft.com/office/powerpoint/2010/main" val="142456469"/>
              </p:ext>
            </p:extLst>
          </p:nvPr>
        </p:nvGraphicFramePr>
        <p:xfrm>
          <a:off x="404564" y="1797002"/>
          <a:ext cx="2702046" cy="3835080"/>
        </p:xfrm>
        <a:graphic>
          <a:graphicData uri="http://schemas.openxmlformats.org/drawingml/2006/table">
            <a:tbl>
              <a:tblPr firstRow="1" bandRow="1">
                <a:tableStyleId>{5C22544A-7EE6-4342-B048-85BDC9FD1C3A}</a:tableStyleId>
              </a:tblPr>
              <a:tblGrid>
                <a:gridCol w="900682">
                  <a:extLst>
                    <a:ext uri="{9D8B030D-6E8A-4147-A177-3AD203B41FA5}">
                      <a16:colId xmlns:a16="http://schemas.microsoft.com/office/drawing/2014/main" val="20000"/>
                    </a:ext>
                  </a:extLst>
                </a:gridCol>
                <a:gridCol w="900682">
                  <a:extLst>
                    <a:ext uri="{9D8B030D-6E8A-4147-A177-3AD203B41FA5}">
                      <a16:colId xmlns:a16="http://schemas.microsoft.com/office/drawing/2014/main" val="20001"/>
                    </a:ext>
                  </a:extLst>
                </a:gridCol>
                <a:gridCol w="900682">
                  <a:extLst>
                    <a:ext uri="{9D8B030D-6E8A-4147-A177-3AD203B41FA5}">
                      <a16:colId xmlns:a16="http://schemas.microsoft.com/office/drawing/2014/main" val="20002"/>
                    </a:ext>
                  </a:extLst>
                </a:gridCol>
              </a:tblGrid>
              <a:tr h="325125">
                <a:tc>
                  <a:txBody>
                    <a:bodyPr/>
                    <a:lstStyle/>
                    <a:p>
                      <a:r>
                        <a:rPr lang="he-IL" sz="1600" dirty="0"/>
                        <a:t>קוד</a:t>
                      </a:r>
                      <a:endParaRPr lang="en-US" sz="1600" dirty="0"/>
                    </a:p>
                  </a:txBody>
                  <a:tcPr/>
                </a:tc>
                <a:tc>
                  <a:txBody>
                    <a:bodyPr/>
                    <a:lstStyle/>
                    <a:p>
                      <a:r>
                        <a:rPr lang="he-IL" sz="1600" dirty="0"/>
                        <a:t>שם אמן</a:t>
                      </a:r>
                      <a:endParaRPr lang="en-US" sz="1600" dirty="0"/>
                    </a:p>
                  </a:txBody>
                  <a:tcPr/>
                </a:tc>
                <a:tc>
                  <a:txBody>
                    <a:bodyPr/>
                    <a:lstStyle/>
                    <a:p>
                      <a:r>
                        <a:rPr lang="he-IL" sz="1600" dirty="0"/>
                        <a:t>סוג</a:t>
                      </a:r>
                      <a:endParaRPr lang="en-US" sz="1600" dirty="0"/>
                    </a:p>
                  </a:txBody>
                  <a:tcPr/>
                </a:tc>
                <a:extLst>
                  <a:ext uri="{0D108BD9-81ED-4DB2-BD59-A6C34878D82A}">
                    <a16:rowId xmlns:a16="http://schemas.microsoft.com/office/drawing/2014/main" val="10000"/>
                  </a:ext>
                </a:extLst>
              </a:tr>
              <a:tr h="349980">
                <a:tc>
                  <a:txBody>
                    <a:bodyPr/>
                    <a:lstStyle/>
                    <a:p>
                      <a:r>
                        <a:rPr lang="he-IL" sz="1600" dirty="0"/>
                        <a:t>8</a:t>
                      </a:r>
                      <a:endParaRPr lang="en-US" sz="1600" dirty="0"/>
                    </a:p>
                  </a:txBody>
                  <a:tcPr/>
                </a:tc>
                <a:tc>
                  <a:txBody>
                    <a:bodyPr/>
                    <a:lstStyle/>
                    <a:p>
                      <a:r>
                        <a:rPr lang="he-IL" sz="1600" dirty="0"/>
                        <a:t>בוטרו</a:t>
                      </a:r>
                      <a:endParaRPr lang="en-US" sz="1600" dirty="0"/>
                    </a:p>
                  </a:txBody>
                  <a:tcPr/>
                </a:tc>
                <a:tc>
                  <a:txBody>
                    <a:bodyPr/>
                    <a:lstStyle/>
                    <a:p>
                      <a:r>
                        <a:rPr lang="he-IL" sz="1600" dirty="0"/>
                        <a:t>פיסול</a:t>
                      </a:r>
                      <a:endParaRPr lang="en-US" sz="1600" dirty="0"/>
                    </a:p>
                  </a:txBody>
                  <a:tcPr/>
                </a:tc>
                <a:extLst>
                  <a:ext uri="{0D108BD9-81ED-4DB2-BD59-A6C34878D82A}">
                    <a16:rowId xmlns:a16="http://schemas.microsoft.com/office/drawing/2014/main" val="10001"/>
                  </a:ext>
                </a:extLst>
              </a:tr>
              <a:tr h="349980">
                <a:tc>
                  <a:txBody>
                    <a:bodyPr/>
                    <a:lstStyle/>
                    <a:p>
                      <a:r>
                        <a:rPr lang="he-IL" sz="1600" dirty="0"/>
                        <a:t>11</a:t>
                      </a:r>
                      <a:endParaRPr lang="en-US" sz="1600" dirty="0"/>
                    </a:p>
                  </a:txBody>
                  <a:tcPr/>
                </a:tc>
                <a:tc>
                  <a:txBody>
                    <a:bodyPr/>
                    <a:lstStyle/>
                    <a:p>
                      <a:r>
                        <a:rPr lang="he-IL" sz="1600" dirty="0"/>
                        <a:t>בוטרו</a:t>
                      </a:r>
                      <a:endParaRPr lang="en-US" sz="1600" dirty="0"/>
                    </a:p>
                  </a:txBody>
                  <a:tcPr/>
                </a:tc>
                <a:tc>
                  <a:txBody>
                    <a:bodyPr/>
                    <a:lstStyle/>
                    <a:p>
                      <a:r>
                        <a:rPr lang="he-IL" sz="1600" dirty="0"/>
                        <a:t>פיסול</a:t>
                      </a:r>
                      <a:endParaRPr lang="en-US" sz="1600" dirty="0"/>
                    </a:p>
                  </a:txBody>
                  <a:tcPr/>
                </a:tc>
                <a:extLst>
                  <a:ext uri="{0D108BD9-81ED-4DB2-BD59-A6C34878D82A}">
                    <a16:rowId xmlns:a16="http://schemas.microsoft.com/office/drawing/2014/main" val="10002"/>
                  </a:ext>
                </a:extLst>
              </a:tr>
              <a:tr h="349980">
                <a:tc>
                  <a:txBody>
                    <a:bodyPr/>
                    <a:lstStyle/>
                    <a:p>
                      <a:r>
                        <a:rPr lang="he-IL" sz="1600" dirty="0"/>
                        <a:t>30</a:t>
                      </a:r>
                      <a:endParaRPr lang="en-US" sz="1600" dirty="0"/>
                    </a:p>
                  </a:txBody>
                  <a:tcPr/>
                </a:tc>
                <a:tc>
                  <a:txBody>
                    <a:bodyPr/>
                    <a:lstStyle/>
                    <a:p>
                      <a:r>
                        <a:rPr lang="he-IL" sz="1600" dirty="0"/>
                        <a:t>בוטרו</a:t>
                      </a:r>
                      <a:endParaRPr lang="en-US" sz="1600" dirty="0"/>
                    </a:p>
                  </a:txBody>
                  <a:tcPr/>
                </a:tc>
                <a:tc>
                  <a:txBody>
                    <a:bodyPr/>
                    <a:lstStyle/>
                    <a:p>
                      <a:r>
                        <a:rPr lang="he-IL" sz="1600" dirty="0"/>
                        <a:t>ציור</a:t>
                      </a:r>
                      <a:endParaRPr lang="en-US" sz="1600" dirty="0"/>
                    </a:p>
                  </a:txBody>
                  <a:tcPr/>
                </a:tc>
                <a:extLst>
                  <a:ext uri="{0D108BD9-81ED-4DB2-BD59-A6C34878D82A}">
                    <a16:rowId xmlns:a16="http://schemas.microsoft.com/office/drawing/2014/main" val="10003"/>
                  </a:ext>
                </a:extLst>
              </a:tr>
              <a:tr h="349980">
                <a:tc>
                  <a:txBody>
                    <a:bodyPr/>
                    <a:lstStyle/>
                    <a:p>
                      <a:r>
                        <a:rPr lang="he-IL" sz="1600" dirty="0"/>
                        <a:t>42</a:t>
                      </a:r>
                      <a:endParaRPr lang="en-US" sz="1600" dirty="0"/>
                    </a:p>
                  </a:txBody>
                  <a:tcPr/>
                </a:tc>
                <a:tc>
                  <a:txBody>
                    <a:bodyPr/>
                    <a:lstStyle/>
                    <a:p>
                      <a:r>
                        <a:rPr lang="he-IL" sz="1600" dirty="0"/>
                        <a:t>גוגן</a:t>
                      </a:r>
                      <a:endParaRPr lang="en-US" sz="1600" dirty="0"/>
                    </a:p>
                  </a:txBody>
                  <a:tcPr/>
                </a:tc>
                <a:tc>
                  <a:txBody>
                    <a:bodyPr/>
                    <a:lstStyle/>
                    <a:p>
                      <a:r>
                        <a:rPr lang="he-IL" sz="1600" dirty="0"/>
                        <a:t>ציור</a:t>
                      </a:r>
                      <a:endParaRPr lang="en-US" sz="1600" dirty="0"/>
                    </a:p>
                  </a:txBody>
                  <a:tcPr/>
                </a:tc>
                <a:extLst>
                  <a:ext uri="{0D108BD9-81ED-4DB2-BD59-A6C34878D82A}">
                    <a16:rowId xmlns:a16="http://schemas.microsoft.com/office/drawing/2014/main" val="10004"/>
                  </a:ext>
                </a:extLst>
              </a:tr>
              <a:tr h="349980">
                <a:tc>
                  <a:txBody>
                    <a:bodyPr/>
                    <a:lstStyle/>
                    <a:p>
                      <a:r>
                        <a:rPr lang="he-IL" sz="1600" dirty="0"/>
                        <a:t>48</a:t>
                      </a:r>
                      <a:endParaRPr lang="en-US" sz="1600" dirty="0"/>
                    </a:p>
                  </a:txBody>
                  <a:tcPr/>
                </a:tc>
                <a:tc>
                  <a:txBody>
                    <a:bodyPr/>
                    <a:lstStyle/>
                    <a:p>
                      <a:r>
                        <a:rPr lang="he-IL" sz="1600" dirty="0"/>
                        <a:t>גוגן</a:t>
                      </a:r>
                      <a:endParaRPr lang="en-US" sz="1600" dirty="0"/>
                    </a:p>
                  </a:txBody>
                  <a:tcPr/>
                </a:tc>
                <a:tc>
                  <a:txBody>
                    <a:bodyPr/>
                    <a:lstStyle/>
                    <a:p>
                      <a:r>
                        <a:rPr lang="he-IL" sz="1600" dirty="0"/>
                        <a:t>ציור</a:t>
                      </a:r>
                      <a:endParaRPr lang="en-US" sz="1600" dirty="0"/>
                    </a:p>
                  </a:txBody>
                  <a:tcPr/>
                </a:tc>
                <a:extLst>
                  <a:ext uri="{0D108BD9-81ED-4DB2-BD59-A6C34878D82A}">
                    <a16:rowId xmlns:a16="http://schemas.microsoft.com/office/drawing/2014/main" val="10005"/>
                  </a:ext>
                </a:extLst>
              </a:tr>
              <a:tr h="349980">
                <a:tc>
                  <a:txBody>
                    <a:bodyPr/>
                    <a:lstStyle/>
                    <a:p>
                      <a:r>
                        <a:rPr lang="he-IL" sz="1600" dirty="0"/>
                        <a:t>14</a:t>
                      </a:r>
                      <a:endParaRPr lang="en-US" sz="1600" dirty="0"/>
                    </a:p>
                  </a:txBody>
                  <a:tcPr/>
                </a:tc>
                <a:tc>
                  <a:txBody>
                    <a:bodyPr/>
                    <a:lstStyle/>
                    <a:p>
                      <a:r>
                        <a:rPr lang="he-IL" sz="1600" dirty="0"/>
                        <a:t>פיקסו</a:t>
                      </a:r>
                      <a:endParaRPr lang="en-US" sz="1600" dirty="0"/>
                    </a:p>
                  </a:txBody>
                  <a:tcPr/>
                </a:tc>
                <a:tc>
                  <a:txBody>
                    <a:bodyPr/>
                    <a:lstStyle/>
                    <a:p>
                      <a:r>
                        <a:rPr lang="he-IL" sz="1600" dirty="0"/>
                        <a:t>פיסול</a:t>
                      </a:r>
                      <a:endParaRPr lang="en-US" sz="1600" dirty="0"/>
                    </a:p>
                  </a:txBody>
                  <a:tcPr/>
                </a:tc>
                <a:extLst>
                  <a:ext uri="{0D108BD9-81ED-4DB2-BD59-A6C34878D82A}">
                    <a16:rowId xmlns:a16="http://schemas.microsoft.com/office/drawing/2014/main" val="10006"/>
                  </a:ext>
                </a:extLst>
              </a:tr>
              <a:tr h="349980">
                <a:tc>
                  <a:txBody>
                    <a:bodyPr/>
                    <a:lstStyle/>
                    <a:p>
                      <a:r>
                        <a:rPr lang="he-IL" sz="1600" dirty="0"/>
                        <a:t>23</a:t>
                      </a:r>
                      <a:endParaRPr lang="en-US" sz="1600" dirty="0"/>
                    </a:p>
                  </a:txBody>
                  <a:tcPr/>
                </a:tc>
                <a:tc>
                  <a:txBody>
                    <a:bodyPr/>
                    <a:lstStyle/>
                    <a:p>
                      <a:r>
                        <a:rPr lang="he-IL" sz="1600" dirty="0"/>
                        <a:t>פיקסו</a:t>
                      </a:r>
                      <a:endParaRPr lang="en-US" sz="1600" dirty="0"/>
                    </a:p>
                  </a:txBody>
                  <a:tcPr/>
                </a:tc>
                <a:tc>
                  <a:txBody>
                    <a:bodyPr/>
                    <a:lstStyle/>
                    <a:p>
                      <a:r>
                        <a:rPr lang="he-IL" sz="1600" dirty="0"/>
                        <a:t>ציור</a:t>
                      </a:r>
                      <a:endParaRPr lang="en-US" sz="1600" dirty="0"/>
                    </a:p>
                  </a:txBody>
                  <a:tcPr/>
                </a:tc>
                <a:extLst>
                  <a:ext uri="{0D108BD9-81ED-4DB2-BD59-A6C34878D82A}">
                    <a16:rowId xmlns:a16="http://schemas.microsoft.com/office/drawing/2014/main" val="10007"/>
                  </a:ext>
                </a:extLst>
              </a:tr>
              <a:tr h="349980">
                <a:tc>
                  <a:txBody>
                    <a:bodyPr/>
                    <a:lstStyle/>
                    <a:p>
                      <a:r>
                        <a:rPr lang="he-IL" sz="1600" dirty="0"/>
                        <a:t>35</a:t>
                      </a:r>
                      <a:endParaRPr lang="en-US" sz="1600" dirty="0"/>
                    </a:p>
                  </a:txBody>
                  <a:tcPr/>
                </a:tc>
                <a:tc>
                  <a:txBody>
                    <a:bodyPr/>
                    <a:lstStyle/>
                    <a:p>
                      <a:r>
                        <a:rPr lang="he-IL" sz="1600" dirty="0"/>
                        <a:t>פיקסו</a:t>
                      </a:r>
                      <a:endParaRPr lang="en-US" sz="1600" dirty="0"/>
                    </a:p>
                  </a:txBody>
                  <a:tcPr/>
                </a:tc>
                <a:tc>
                  <a:txBody>
                    <a:bodyPr/>
                    <a:lstStyle/>
                    <a:p>
                      <a:r>
                        <a:rPr lang="he-IL" sz="1600" dirty="0"/>
                        <a:t>ציור</a:t>
                      </a:r>
                      <a:endParaRPr lang="en-US" sz="1600" dirty="0"/>
                    </a:p>
                  </a:txBody>
                  <a:tcPr/>
                </a:tc>
                <a:extLst>
                  <a:ext uri="{0D108BD9-81ED-4DB2-BD59-A6C34878D82A}">
                    <a16:rowId xmlns:a16="http://schemas.microsoft.com/office/drawing/2014/main" val="10008"/>
                  </a:ext>
                </a:extLst>
              </a:tr>
              <a:tr h="349980">
                <a:tc>
                  <a:txBody>
                    <a:bodyPr/>
                    <a:lstStyle/>
                    <a:p>
                      <a:r>
                        <a:rPr lang="he-IL" sz="1600" dirty="0"/>
                        <a:t>4</a:t>
                      </a:r>
                      <a:endParaRPr lang="en-US" sz="1600" dirty="0"/>
                    </a:p>
                  </a:txBody>
                  <a:tcPr/>
                </a:tc>
                <a:tc>
                  <a:txBody>
                    <a:bodyPr/>
                    <a:lstStyle/>
                    <a:p>
                      <a:r>
                        <a:rPr lang="he-IL" sz="1600" dirty="0"/>
                        <a:t>שאגאל</a:t>
                      </a:r>
                      <a:endParaRPr lang="en-US" sz="1600" dirty="0"/>
                    </a:p>
                  </a:txBody>
                  <a:tcPr/>
                </a:tc>
                <a:tc>
                  <a:txBody>
                    <a:bodyPr/>
                    <a:lstStyle/>
                    <a:p>
                      <a:r>
                        <a:rPr lang="he-IL" sz="1600" dirty="0"/>
                        <a:t>ויטראז'</a:t>
                      </a:r>
                      <a:endParaRPr lang="en-US" sz="1600" dirty="0"/>
                    </a:p>
                  </a:txBody>
                  <a:tcPr/>
                </a:tc>
                <a:extLst>
                  <a:ext uri="{0D108BD9-81ED-4DB2-BD59-A6C34878D82A}">
                    <a16:rowId xmlns:a16="http://schemas.microsoft.com/office/drawing/2014/main" val="10009"/>
                  </a:ext>
                </a:extLst>
              </a:tr>
              <a:tr h="349980">
                <a:tc>
                  <a:txBody>
                    <a:bodyPr/>
                    <a:lstStyle/>
                    <a:p>
                      <a:r>
                        <a:rPr lang="he-IL" sz="1600" dirty="0"/>
                        <a:t>39</a:t>
                      </a:r>
                      <a:endParaRPr lang="en-US" sz="1600" dirty="0"/>
                    </a:p>
                  </a:txBody>
                  <a:tcPr/>
                </a:tc>
                <a:tc>
                  <a:txBody>
                    <a:bodyPr/>
                    <a:lstStyle/>
                    <a:p>
                      <a:r>
                        <a:rPr lang="he-IL" sz="1600" dirty="0"/>
                        <a:t>שאגאל</a:t>
                      </a:r>
                      <a:endParaRPr lang="en-US" sz="1600" dirty="0"/>
                    </a:p>
                  </a:txBody>
                  <a:tcPr/>
                </a:tc>
                <a:tc>
                  <a:txBody>
                    <a:bodyPr/>
                    <a:lstStyle/>
                    <a:p>
                      <a:r>
                        <a:rPr lang="he-IL" sz="1600" dirty="0"/>
                        <a:t>ציור</a:t>
                      </a:r>
                      <a:endParaRPr lang="en-US" sz="1600" dirty="0"/>
                    </a:p>
                  </a:txBody>
                  <a:tcPr/>
                </a:tc>
                <a:extLst>
                  <a:ext uri="{0D108BD9-81ED-4DB2-BD59-A6C34878D82A}">
                    <a16:rowId xmlns:a16="http://schemas.microsoft.com/office/drawing/2014/main" val="10010"/>
                  </a:ext>
                </a:extLst>
              </a:tr>
            </a:tbl>
          </a:graphicData>
        </a:graphic>
      </p:graphicFrame>
      <p:sp>
        <p:nvSpPr>
          <p:cNvPr id="5" name="TextBox 4"/>
          <p:cNvSpPr txBox="1"/>
          <p:nvPr/>
        </p:nvSpPr>
        <p:spPr>
          <a:xfrm>
            <a:off x="73032" y="847936"/>
            <a:ext cx="3070071" cy="923330"/>
          </a:xfrm>
          <a:prstGeom prst="rect">
            <a:avLst/>
          </a:prstGeom>
          <a:noFill/>
        </p:spPr>
        <p:txBody>
          <a:bodyPr wrap="none" rtlCol="0">
            <a:spAutoFit/>
          </a:bodyPr>
          <a:lstStyle/>
          <a:p>
            <a:pPr algn="r" rtl="1"/>
            <a:r>
              <a:rPr lang="he-IL" dirty="0"/>
              <a:t>ממיינים את הנתונים-</a:t>
            </a:r>
          </a:p>
          <a:p>
            <a:pPr marL="285750" indent="-285750" algn="r" rtl="1">
              <a:buFont typeface="Arial" panose="020B0604020202020204" pitchFamily="34" charset="0"/>
              <a:buChar char="•"/>
            </a:pPr>
            <a:r>
              <a:rPr lang="he-IL" dirty="0"/>
              <a:t>מיון ראשי לפי שם אמן</a:t>
            </a:r>
          </a:p>
          <a:p>
            <a:pPr marL="285750" indent="-285750" algn="r" rtl="1">
              <a:buFont typeface="Arial" panose="020B0604020202020204" pitchFamily="34" charset="0"/>
              <a:buChar char="•"/>
            </a:pPr>
            <a:r>
              <a:rPr lang="he-IL" dirty="0"/>
              <a:t>מיון משני לפי המפתח הראשי</a:t>
            </a:r>
            <a:endParaRPr lang="en-US" dirty="0"/>
          </a:p>
        </p:txBody>
      </p:sp>
      <p:sp>
        <p:nvSpPr>
          <p:cNvPr id="8" name="TextBox 7"/>
          <p:cNvSpPr txBox="1"/>
          <p:nvPr/>
        </p:nvSpPr>
        <p:spPr>
          <a:xfrm>
            <a:off x="1755587" y="5888650"/>
            <a:ext cx="7117654" cy="584775"/>
          </a:xfrm>
          <a:prstGeom prst="rect">
            <a:avLst/>
          </a:prstGeom>
          <a:noFill/>
        </p:spPr>
        <p:txBody>
          <a:bodyPr wrap="none" rtlCol="0">
            <a:spAutoFit/>
          </a:bodyPr>
          <a:lstStyle/>
          <a:p>
            <a:pPr algn="r" rtl="1"/>
            <a:r>
              <a:rPr lang="he-IL" sz="3200" b="1" dirty="0">
                <a:solidFill>
                  <a:srgbClr val="FF0000"/>
                </a:solidFill>
              </a:rPr>
              <a:t>קובץ הופכי תמיד ימומש באמצעות </a:t>
            </a:r>
            <a:r>
              <a:rPr lang="en-US" sz="3200" b="1" dirty="0">
                <a:solidFill>
                  <a:srgbClr val="FF0000"/>
                </a:solidFill>
              </a:rPr>
              <a:t>B Tree</a:t>
            </a:r>
            <a:r>
              <a:rPr lang="he-IL" sz="3200" b="1" dirty="0">
                <a:solidFill>
                  <a:srgbClr val="FF0000"/>
                </a:solidFill>
              </a:rPr>
              <a:t>!</a:t>
            </a:r>
            <a:endParaRPr lang="en-US" sz="3200" b="1" dirty="0">
              <a:solidFill>
                <a:srgbClr val="FF0000"/>
              </a:solidFill>
            </a:endParaRPr>
          </a:p>
        </p:txBody>
      </p:sp>
      <p:sp>
        <p:nvSpPr>
          <p:cNvPr id="9" name="TextBox 8"/>
          <p:cNvSpPr txBox="1"/>
          <p:nvPr/>
        </p:nvSpPr>
        <p:spPr>
          <a:xfrm>
            <a:off x="3217423" y="1030973"/>
            <a:ext cx="1855059" cy="923330"/>
          </a:xfrm>
          <a:prstGeom prst="rect">
            <a:avLst/>
          </a:prstGeom>
          <a:noFill/>
        </p:spPr>
        <p:txBody>
          <a:bodyPr wrap="none" rtlCol="0">
            <a:spAutoFit/>
          </a:bodyPr>
          <a:lstStyle/>
          <a:p>
            <a:pPr algn="ctr" rtl="1"/>
            <a:r>
              <a:rPr lang="he-IL" dirty="0">
                <a:solidFill>
                  <a:srgbClr val="FF0000"/>
                </a:solidFill>
              </a:rPr>
              <a:t>הנתונים עצמם</a:t>
            </a:r>
          </a:p>
          <a:p>
            <a:pPr algn="ctr" rtl="1"/>
            <a:r>
              <a:rPr lang="he-IL" dirty="0">
                <a:solidFill>
                  <a:srgbClr val="FF0000"/>
                </a:solidFill>
              </a:rPr>
              <a:t>שמורים בעלה כולל</a:t>
            </a:r>
          </a:p>
          <a:p>
            <a:pPr algn="ctr" rtl="1"/>
            <a:r>
              <a:rPr lang="he-IL" dirty="0">
                <a:solidFill>
                  <a:srgbClr val="FF0000"/>
                </a:solidFill>
              </a:rPr>
              <a:t>שדות הרשומה</a:t>
            </a:r>
            <a:endParaRPr lang="en-US" dirty="0">
              <a:solidFill>
                <a:srgbClr val="FF0000"/>
              </a:solidFill>
            </a:endParaRPr>
          </a:p>
        </p:txBody>
      </p:sp>
      <p:cxnSp>
        <p:nvCxnSpPr>
          <p:cNvPr id="10" name="Straight Arrow Connector 9"/>
          <p:cNvCxnSpPr/>
          <p:nvPr/>
        </p:nvCxnSpPr>
        <p:spPr>
          <a:xfrm>
            <a:off x="4144953" y="1910127"/>
            <a:ext cx="722201" cy="49374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825400" y="5052348"/>
            <a:ext cx="3877985" cy="646331"/>
          </a:xfrm>
          <a:prstGeom prst="rect">
            <a:avLst/>
          </a:prstGeom>
          <a:noFill/>
        </p:spPr>
        <p:txBody>
          <a:bodyPr wrap="none" rtlCol="0">
            <a:spAutoFit/>
          </a:bodyPr>
          <a:lstStyle/>
          <a:p>
            <a:pPr algn="ctr" rtl="1"/>
            <a:r>
              <a:rPr lang="he-IL" dirty="0">
                <a:solidFill>
                  <a:srgbClr val="FF0000"/>
                </a:solidFill>
              </a:rPr>
              <a:t>אין צורך לשמור את כל הנתונים בקובץ</a:t>
            </a:r>
          </a:p>
          <a:p>
            <a:pPr algn="ctr" rtl="1"/>
            <a:r>
              <a:rPr lang="he-IL" dirty="0">
                <a:solidFill>
                  <a:srgbClr val="FF0000"/>
                </a:solidFill>
              </a:rPr>
              <a:t>ההופכי, אלא רק את המפתחות הרלוונטים</a:t>
            </a:r>
            <a:endParaRPr lang="en-US" dirty="0">
              <a:solidFill>
                <a:srgbClr val="FF0000"/>
              </a:solidFill>
            </a:endParaRPr>
          </a:p>
        </p:txBody>
      </p:sp>
      <p:cxnSp>
        <p:nvCxnSpPr>
          <p:cNvPr id="13" name="Straight Arrow Connector 12"/>
          <p:cNvCxnSpPr>
            <a:stCxn id="12" idx="1"/>
          </p:cNvCxnSpPr>
          <p:nvPr/>
        </p:nvCxnSpPr>
        <p:spPr>
          <a:xfrm flipH="1" flipV="1">
            <a:off x="6973747" y="5027518"/>
            <a:ext cx="851653" cy="34799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6060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sp>
        <p:nvSpPr>
          <p:cNvPr id="19" name="TextBox 18"/>
          <p:cNvSpPr txBox="1"/>
          <p:nvPr/>
        </p:nvSpPr>
        <p:spPr>
          <a:xfrm>
            <a:off x="81555" y="799855"/>
            <a:ext cx="1064714" cy="461665"/>
          </a:xfrm>
          <a:prstGeom prst="rect">
            <a:avLst/>
          </a:prstGeom>
          <a:noFill/>
        </p:spPr>
        <p:txBody>
          <a:bodyPr wrap="none" rtlCol="0">
            <a:spAutoFit/>
          </a:bodyPr>
          <a:lstStyle/>
          <a:p>
            <a:pPr algn="ctr" rtl="1"/>
            <a:r>
              <a:rPr lang="he-IL" sz="1200" dirty="0"/>
              <a:t>קובץ הופכי יום</a:t>
            </a:r>
          </a:p>
          <a:p>
            <a:pPr algn="ctr" rtl="1"/>
            <a:r>
              <a:rPr lang="he-IL" sz="1200" dirty="0"/>
              <a:t>בצורה טבלאית</a:t>
            </a:r>
            <a:endParaRPr lang="en-US" sz="1200" dirty="0"/>
          </a:p>
        </p:txBody>
      </p:sp>
      <p:graphicFrame>
        <p:nvGraphicFramePr>
          <p:cNvPr id="13" name="Table 12"/>
          <p:cNvGraphicFramePr>
            <a:graphicFrameLocks noGrp="1"/>
          </p:cNvGraphicFramePr>
          <p:nvPr/>
        </p:nvGraphicFramePr>
        <p:xfrm>
          <a:off x="6569997" y="4064323"/>
          <a:ext cx="2683324" cy="883920"/>
        </p:xfrm>
        <a:graphic>
          <a:graphicData uri="http://schemas.openxmlformats.org/drawingml/2006/table">
            <a:tbl>
              <a:tblPr firstRow="1" bandRow="1">
                <a:tableStyleId>{5C22544A-7EE6-4342-B048-85BDC9FD1C3A}</a:tableStyleId>
              </a:tblPr>
              <a:tblGrid>
                <a:gridCol w="571942">
                  <a:extLst>
                    <a:ext uri="{9D8B030D-6E8A-4147-A177-3AD203B41FA5}">
                      <a16:colId xmlns:a16="http://schemas.microsoft.com/office/drawing/2014/main" val="20000"/>
                    </a:ext>
                  </a:extLst>
                </a:gridCol>
                <a:gridCol w="571942">
                  <a:extLst>
                    <a:ext uri="{9D8B030D-6E8A-4147-A177-3AD203B41FA5}">
                      <a16:colId xmlns:a16="http://schemas.microsoft.com/office/drawing/2014/main" val="20001"/>
                    </a:ext>
                  </a:extLst>
                </a:gridCol>
                <a:gridCol w="571942">
                  <a:extLst>
                    <a:ext uri="{9D8B030D-6E8A-4147-A177-3AD203B41FA5}">
                      <a16:colId xmlns:a16="http://schemas.microsoft.com/office/drawing/2014/main" val="20002"/>
                    </a:ext>
                  </a:extLst>
                </a:gridCol>
                <a:gridCol w="501185">
                  <a:extLst>
                    <a:ext uri="{9D8B030D-6E8A-4147-A177-3AD203B41FA5}">
                      <a16:colId xmlns:a16="http://schemas.microsoft.com/office/drawing/2014/main" val="20003"/>
                    </a:ext>
                  </a:extLst>
                </a:gridCol>
                <a:gridCol w="466313">
                  <a:extLst>
                    <a:ext uri="{9D8B030D-6E8A-4147-A177-3AD203B41FA5}">
                      <a16:colId xmlns:a16="http://schemas.microsoft.com/office/drawing/2014/main" val="20004"/>
                    </a:ext>
                  </a:extLst>
                </a:gridCol>
              </a:tblGrid>
              <a:tr h="267415">
                <a:tc>
                  <a:txBody>
                    <a:bodyPr/>
                    <a:lstStyle/>
                    <a:p>
                      <a:r>
                        <a:rPr lang="he-IL" sz="1200" b="0" dirty="0"/>
                        <a:t>ג</a:t>
                      </a:r>
                      <a:endParaRPr lang="en-US" sz="1200" b="0" dirty="0"/>
                    </a:p>
                  </a:txBody>
                  <a:tcPr/>
                </a:tc>
                <a:tc>
                  <a:txBody>
                    <a:bodyPr/>
                    <a:lstStyle/>
                    <a:p>
                      <a:r>
                        <a:rPr lang="he-IL" sz="1200" b="0" dirty="0"/>
                        <a:t>ג</a:t>
                      </a:r>
                      <a:endParaRPr lang="en-US" sz="1200" b="0" dirty="0"/>
                    </a:p>
                  </a:txBody>
                  <a:tcPr/>
                </a:tc>
                <a:tc>
                  <a:txBody>
                    <a:bodyPr/>
                    <a:lstStyle/>
                    <a:p>
                      <a:r>
                        <a:rPr lang="he-IL" sz="1200" b="0" dirty="0"/>
                        <a:t>ג</a:t>
                      </a:r>
                      <a:endParaRPr lang="en-US" sz="1200" b="0" dirty="0"/>
                    </a:p>
                  </a:txBody>
                  <a:tcPr/>
                </a:tc>
                <a:tc>
                  <a:txBody>
                    <a:bodyPr/>
                    <a:lstStyle/>
                    <a:p>
                      <a:r>
                        <a:rPr lang="he-IL" sz="1200" b="0" dirty="0"/>
                        <a:t>ג</a:t>
                      </a:r>
                      <a:endParaRPr lang="en-US" sz="1200" b="0" dirty="0"/>
                    </a:p>
                  </a:txBody>
                  <a:tcPr/>
                </a:tc>
                <a:tc>
                  <a:txBody>
                    <a:bodyPr/>
                    <a:lstStyle/>
                    <a:p>
                      <a:r>
                        <a:rPr lang="he-IL" sz="1200" b="0" dirty="0"/>
                        <a:t>ג</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4</a:t>
                      </a:r>
                    </a:p>
                  </a:txBody>
                  <a:tcPr/>
                </a:tc>
                <a:tc>
                  <a:txBody>
                    <a:bodyPr/>
                    <a:lstStyle/>
                    <a:p>
                      <a:r>
                        <a:rPr lang="en-US" sz="1400" dirty="0"/>
                        <a:t>5</a:t>
                      </a:r>
                    </a:p>
                  </a:txBody>
                  <a:tcPr/>
                </a:tc>
                <a:tc>
                  <a:txBody>
                    <a:bodyPr/>
                    <a:lstStyle/>
                    <a:p>
                      <a:r>
                        <a:rPr lang="en-US" sz="1400" dirty="0"/>
                        <a:t>10</a:t>
                      </a:r>
                    </a:p>
                  </a:txBody>
                  <a:tcPr/>
                </a:tc>
                <a:tc>
                  <a:txBody>
                    <a:bodyPr/>
                    <a:lstStyle/>
                    <a:p>
                      <a:r>
                        <a:rPr lang="en-US" sz="1400" dirty="0"/>
                        <a:t>12</a:t>
                      </a:r>
                    </a:p>
                  </a:txBody>
                  <a:tcPr/>
                </a:tc>
                <a:tc>
                  <a:txBody>
                    <a:bodyPr/>
                    <a:lstStyle/>
                    <a:p>
                      <a:r>
                        <a:rPr lang="en-US" sz="1400" dirty="0"/>
                        <a:t>16</a:t>
                      </a:r>
                    </a:p>
                  </a:txBody>
                  <a:tcPr/>
                </a:tc>
                <a:extLst>
                  <a:ext uri="{0D108BD9-81ED-4DB2-BD59-A6C34878D82A}">
                    <a16:rowId xmlns:a16="http://schemas.microsoft.com/office/drawing/2014/main" val="10001"/>
                  </a:ext>
                </a:extLst>
              </a:tr>
              <a:tr h="267415">
                <a:tc>
                  <a:txBody>
                    <a:bodyPr/>
                    <a:lstStyle/>
                    <a:p>
                      <a:r>
                        <a:rPr lang="en-US" sz="1400" dirty="0"/>
                        <a:t>4/2</a:t>
                      </a:r>
                    </a:p>
                  </a:txBody>
                  <a:tcPr/>
                </a:tc>
                <a:tc>
                  <a:txBody>
                    <a:bodyPr/>
                    <a:lstStyle/>
                    <a:p>
                      <a:r>
                        <a:rPr lang="en-US" sz="1400" dirty="0"/>
                        <a:t>10/1</a:t>
                      </a:r>
                    </a:p>
                  </a:txBody>
                  <a:tcPr/>
                </a:tc>
                <a:tc>
                  <a:txBody>
                    <a:bodyPr/>
                    <a:lstStyle/>
                    <a:p>
                      <a:r>
                        <a:rPr lang="en-US" sz="1400" dirty="0"/>
                        <a:t>2/1</a:t>
                      </a:r>
                    </a:p>
                  </a:txBody>
                  <a:tcPr/>
                </a:tc>
                <a:tc>
                  <a:txBody>
                    <a:bodyPr/>
                    <a:lstStyle/>
                    <a:p>
                      <a:r>
                        <a:rPr lang="en-US" sz="1400" dirty="0"/>
                        <a:t>7/2</a:t>
                      </a:r>
                    </a:p>
                  </a:txBody>
                  <a:tcPr/>
                </a:tc>
                <a:tc>
                  <a:txBody>
                    <a:bodyPr/>
                    <a:lstStyle/>
                    <a:p>
                      <a:r>
                        <a:rPr lang="en-US" sz="1400" dirty="0"/>
                        <a:t>1/2</a:t>
                      </a:r>
                    </a:p>
                  </a:txBody>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nvGraphicFramePr>
        <p:xfrm>
          <a:off x="1340383" y="4064323"/>
          <a:ext cx="2329745" cy="883920"/>
        </p:xfrm>
        <a:graphic>
          <a:graphicData uri="http://schemas.openxmlformats.org/drawingml/2006/table">
            <a:tbl>
              <a:tblPr firstRow="1" bandRow="1">
                <a:tableStyleId>{5C22544A-7EE6-4342-B048-85BDC9FD1C3A}</a:tableStyleId>
              </a:tblPr>
              <a:tblGrid>
                <a:gridCol w="465949">
                  <a:extLst>
                    <a:ext uri="{9D8B030D-6E8A-4147-A177-3AD203B41FA5}">
                      <a16:colId xmlns:a16="http://schemas.microsoft.com/office/drawing/2014/main" val="20000"/>
                    </a:ext>
                  </a:extLst>
                </a:gridCol>
                <a:gridCol w="465949">
                  <a:extLst>
                    <a:ext uri="{9D8B030D-6E8A-4147-A177-3AD203B41FA5}">
                      <a16:colId xmlns:a16="http://schemas.microsoft.com/office/drawing/2014/main" val="20001"/>
                    </a:ext>
                  </a:extLst>
                </a:gridCol>
                <a:gridCol w="465949">
                  <a:extLst>
                    <a:ext uri="{9D8B030D-6E8A-4147-A177-3AD203B41FA5}">
                      <a16:colId xmlns:a16="http://schemas.microsoft.com/office/drawing/2014/main" val="20002"/>
                    </a:ext>
                  </a:extLst>
                </a:gridCol>
                <a:gridCol w="465949">
                  <a:extLst>
                    <a:ext uri="{9D8B030D-6E8A-4147-A177-3AD203B41FA5}">
                      <a16:colId xmlns:a16="http://schemas.microsoft.com/office/drawing/2014/main" val="20003"/>
                    </a:ext>
                  </a:extLst>
                </a:gridCol>
                <a:gridCol w="465949">
                  <a:extLst>
                    <a:ext uri="{9D8B030D-6E8A-4147-A177-3AD203B41FA5}">
                      <a16:colId xmlns:a16="http://schemas.microsoft.com/office/drawing/2014/main" val="20004"/>
                    </a:ext>
                  </a:extLst>
                </a:gridCol>
              </a:tblGrid>
              <a:tr h="267415">
                <a:tc>
                  <a:txBody>
                    <a:bodyPr/>
                    <a:lstStyle/>
                    <a:p>
                      <a:r>
                        <a:rPr lang="he-IL" sz="1200" b="0" dirty="0"/>
                        <a:t>א</a:t>
                      </a:r>
                      <a:endParaRPr lang="en-US" sz="1200" b="0" dirty="0"/>
                    </a:p>
                  </a:txBody>
                  <a:tcPr/>
                </a:tc>
                <a:tc>
                  <a:txBody>
                    <a:bodyPr/>
                    <a:lstStyle/>
                    <a:p>
                      <a:r>
                        <a:rPr lang="he-IL" sz="1200" b="0" dirty="0"/>
                        <a:t>א</a:t>
                      </a:r>
                      <a:endParaRPr lang="en-US" sz="1200" b="0" dirty="0"/>
                    </a:p>
                  </a:txBody>
                  <a:tcPr/>
                </a:tc>
                <a:tc>
                  <a:txBody>
                    <a:bodyPr/>
                    <a:lstStyle/>
                    <a:p>
                      <a:r>
                        <a:rPr lang="he-IL" sz="1200" b="0" dirty="0"/>
                        <a:t>א</a:t>
                      </a:r>
                      <a:endParaRPr lang="en-US" sz="1200" b="0" dirty="0"/>
                    </a:p>
                  </a:txBody>
                  <a:tcPr/>
                </a:tc>
                <a:tc>
                  <a:txBody>
                    <a:bodyPr/>
                    <a:lstStyle/>
                    <a:p>
                      <a:r>
                        <a:rPr lang="he-IL" sz="1200" b="0" dirty="0"/>
                        <a:t>ב</a:t>
                      </a:r>
                      <a:endParaRPr lang="en-US" sz="1200" b="0" dirty="0"/>
                    </a:p>
                  </a:txBody>
                  <a:tcPr/>
                </a:tc>
                <a:tc>
                  <a:txBody>
                    <a:bodyPr/>
                    <a:lstStyle/>
                    <a:p>
                      <a:r>
                        <a:rPr lang="he-IL" sz="1200" b="0" dirty="0"/>
                        <a:t>ב</a:t>
                      </a:r>
                      <a:endParaRPr lang="en-US" sz="1200" b="0" dirty="0"/>
                    </a:p>
                  </a:txBody>
                  <a:tcPr/>
                </a:tc>
                <a:extLst>
                  <a:ext uri="{0D108BD9-81ED-4DB2-BD59-A6C34878D82A}">
                    <a16:rowId xmlns:a16="http://schemas.microsoft.com/office/drawing/2014/main" val="10000"/>
                  </a:ext>
                </a:extLst>
              </a:tr>
              <a:tr h="267415">
                <a:tc>
                  <a:txBody>
                    <a:bodyPr/>
                    <a:lstStyle/>
                    <a:p>
                      <a:r>
                        <a:rPr lang="en-US" sz="1400" dirty="0"/>
                        <a:t>2</a:t>
                      </a:r>
                    </a:p>
                  </a:txBody>
                  <a:tcPr/>
                </a:tc>
                <a:tc>
                  <a:txBody>
                    <a:bodyPr/>
                    <a:lstStyle/>
                    <a:p>
                      <a:r>
                        <a:rPr lang="en-US" sz="1400" dirty="0"/>
                        <a:t>14</a:t>
                      </a:r>
                    </a:p>
                  </a:txBody>
                  <a:tcPr/>
                </a:tc>
                <a:tc>
                  <a:txBody>
                    <a:bodyPr/>
                    <a:lstStyle/>
                    <a:p>
                      <a:r>
                        <a:rPr lang="en-US" sz="1400" dirty="0"/>
                        <a:t>24</a:t>
                      </a:r>
                    </a:p>
                  </a:txBody>
                  <a:tcPr/>
                </a:tc>
                <a:tc>
                  <a:txBody>
                    <a:bodyPr/>
                    <a:lstStyle/>
                    <a:p>
                      <a:r>
                        <a:rPr lang="en-US" sz="1400" dirty="0"/>
                        <a:t>3</a:t>
                      </a:r>
                    </a:p>
                  </a:txBody>
                  <a:tcPr/>
                </a:tc>
                <a:tc>
                  <a:txBody>
                    <a:bodyPr/>
                    <a:lstStyle/>
                    <a:p>
                      <a:r>
                        <a:rPr lang="en-US" sz="1400" dirty="0"/>
                        <a:t>8</a:t>
                      </a:r>
                    </a:p>
                  </a:txBody>
                  <a:tcPr/>
                </a:tc>
                <a:extLst>
                  <a:ext uri="{0D108BD9-81ED-4DB2-BD59-A6C34878D82A}">
                    <a16:rowId xmlns:a16="http://schemas.microsoft.com/office/drawing/2014/main" val="10001"/>
                  </a:ext>
                </a:extLst>
              </a:tr>
              <a:tr h="267415">
                <a:tc>
                  <a:txBody>
                    <a:bodyPr/>
                    <a:lstStyle/>
                    <a:p>
                      <a:r>
                        <a:rPr lang="en-US" sz="1400" dirty="0"/>
                        <a:t>4/1</a:t>
                      </a:r>
                    </a:p>
                  </a:txBody>
                  <a:tcPr/>
                </a:tc>
                <a:tc>
                  <a:txBody>
                    <a:bodyPr/>
                    <a:lstStyle/>
                    <a:p>
                      <a:r>
                        <a:rPr lang="en-US" sz="1400" dirty="0"/>
                        <a:t>6/2</a:t>
                      </a:r>
                    </a:p>
                  </a:txBody>
                  <a:tcPr/>
                </a:tc>
                <a:tc>
                  <a:txBody>
                    <a:bodyPr/>
                    <a:lstStyle/>
                    <a:p>
                      <a:r>
                        <a:rPr lang="en-US" sz="1400" dirty="0"/>
                        <a:t>7/1</a:t>
                      </a:r>
                    </a:p>
                  </a:txBody>
                  <a:tcPr/>
                </a:tc>
                <a:tc>
                  <a:txBody>
                    <a:bodyPr/>
                    <a:lstStyle/>
                    <a:p>
                      <a:r>
                        <a:rPr lang="en-US" sz="1400" dirty="0"/>
                        <a:t>9/2</a:t>
                      </a:r>
                    </a:p>
                  </a:txBody>
                  <a:tcPr/>
                </a:tc>
                <a:tc>
                  <a:txBody>
                    <a:bodyPr/>
                    <a:lstStyle/>
                    <a:p>
                      <a:r>
                        <a:rPr lang="en-US" sz="1400" dirty="0"/>
                        <a:t>5/1</a:t>
                      </a:r>
                    </a:p>
                  </a:txBody>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nvGraphicFramePr>
        <p:xfrm>
          <a:off x="3958324" y="4064323"/>
          <a:ext cx="2323479" cy="914400"/>
        </p:xfrm>
        <a:graphic>
          <a:graphicData uri="http://schemas.openxmlformats.org/drawingml/2006/table">
            <a:tbl>
              <a:tblPr firstRow="1" bandRow="1">
                <a:tableStyleId>{5C22544A-7EE6-4342-B048-85BDC9FD1C3A}</a:tableStyleId>
              </a:tblPr>
              <a:tblGrid>
                <a:gridCol w="477222">
                  <a:extLst>
                    <a:ext uri="{9D8B030D-6E8A-4147-A177-3AD203B41FA5}">
                      <a16:colId xmlns:a16="http://schemas.microsoft.com/office/drawing/2014/main" val="20000"/>
                    </a:ext>
                  </a:extLst>
                </a:gridCol>
                <a:gridCol w="477222">
                  <a:extLst>
                    <a:ext uri="{9D8B030D-6E8A-4147-A177-3AD203B41FA5}">
                      <a16:colId xmlns:a16="http://schemas.microsoft.com/office/drawing/2014/main" val="20001"/>
                    </a:ext>
                  </a:extLst>
                </a:gridCol>
                <a:gridCol w="477222">
                  <a:extLst>
                    <a:ext uri="{9D8B030D-6E8A-4147-A177-3AD203B41FA5}">
                      <a16:colId xmlns:a16="http://schemas.microsoft.com/office/drawing/2014/main" val="20002"/>
                    </a:ext>
                  </a:extLst>
                </a:gridCol>
                <a:gridCol w="477222">
                  <a:extLst>
                    <a:ext uri="{9D8B030D-6E8A-4147-A177-3AD203B41FA5}">
                      <a16:colId xmlns:a16="http://schemas.microsoft.com/office/drawing/2014/main" val="20003"/>
                    </a:ext>
                  </a:extLst>
                </a:gridCol>
                <a:gridCol w="414591">
                  <a:extLst>
                    <a:ext uri="{9D8B030D-6E8A-4147-A177-3AD203B41FA5}">
                      <a16:colId xmlns:a16="http://schemas.microsoft.com/office/drawing/2014/main" val="20004"/>
                    </a:ext>
                  </a:extLst>
                </a:gridCol>
              </a:tblGrid>
              <a:tr h="267415">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en-US" sz="1400" dirty="0"/>
                        <a:t>18</a:t>
                      </a:r>
                    </a:p>
                  </a:txBody>
                  <a:tcPr/>
                </a:tc>
                <a:tc>
                  <a:txBody>
                    <a:bodyPr/>
                    <a:lstStyle/>
                    <a:p>
                      <a:r>
                        <a:rPr lang="en-US" sz="1400"/>
                        <a:t>22</a:t>
                      </a:r>
                      <a:endParaRPr lang="en-US" sz="1400" dirty="0"/>
                    </a:p>
                  </a:txBody>
                  <a:tcPr/>
                </a:tc>
                <a:tc>
                  <a:txBody>
                    <a:bodyPr/>
                    <a:lstStyle/>
                    <a:p>
                      <a:r>
                        <a:rPr lang="en-US" sz="1400" dirty="0"/>
                        <a:t>26</a:t>
                      </a:r>
                    </a:p>
                  </a:txBody>
                  <a:tcPr/>
                </a:tc>
                <a:tc>
                  <a:txBody>
                    <a:bodyPr/>
                    <a:lstStyle/>
                    <a:p>
                      <a:r>
                        <a:rPr lang="en-US" sz="1400" dirty="0"/>
                        <a:t>30</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6/1</a:t>
                      </a:r>
                    </a:p>
                  </a:txBody>
                  <a:tcPr/>
                </a:tc>
                <a:tc>
                  <a:txBody>
                    <a:bodyPr/>
                    <a:lstStyle/>
                    <a:p>
                      <a:r>
                        <a:rPr lang="en-US" sz="1400" dirty="0"/>
                        <a:t>1/1</a:t>
                      </a:r>
                    </a:p>
                  </a:txBody>
                  <a:tcPr/>
                </a:tc>
                <a:tc>
                  <a:txBody>
                    <a:bodyPr/>
                    <a:lstStyle/>
                    <a:p>
                      <a:r>
                        <a:rPr lang="en-US" sz="1400" dirty="0"/>
                        <a:t>8/2</a:t>
                      </a:r>
                    </a:p>
                  </a:txBody>
                  <a:tcPr/>
                </a:tc>
                <a:tc>
                  <a:txBody>
                    <a:bodyPr/>
                    <a:lstStyle/>
                    <a:p>
                      <a:r>
                        <a:rPr lang="en-US" sz="1400" dirty="0"/>
                        <a:t>5/2</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32588037"/>
              </p:ext>
            </p:extLst>
          </p:nvPr>
        </p:nvGraphicFramePr>
        <p:xfrm>
          <a:off x="9429238" y="4064323"/>
          <a:ext cx="2702221" cy="914400"/>
        </p:xfrm>
        <a:graphic>
          <a:graphicData uri="http://schemas.openxmlformats.org/drawingml/2006/table">
            <a:tbl>
              <a:tblPr firstRow="1" bandRow="1">
                <a:tableStyleId>{5C22544A-7EE6-4342-B048-85BDC9FD1C3A}</a:tableStyleId>
              </a:tblPr>
              <a:tblGrid>
                <a:gridCol w="491376">
                  <a:extLst>
                    <a:ext uri="{9D8B030D-6E8A-4147-A177-3AD203B41FA5}">
                      <a16:colId xmlns:a16="http://schemas.microsoft.com/office/drawing/2014/main" val="20000"/>
                    </a:ext>
                  </a:extLst>
                </a:gridCol>
                <a:gridCol w="482252">
                  <a:extLst>
                    <a:ext uri="{9D8B030D-6E8A-4147-A177-3AD203B41FA5}">
                      <a16:colId xmlns:a16="http://schemas.microsoft.com/office/drawing/2014/main" val="20001"/>
                    </a:ext>
                  </a:extLst>
                </a:gridCol>
                <a:gridCol w="519830">
                  <a:extLst>
                    <a:ext uri="{9D8B030D-6E8A-4147-A177-3AD203B41FA5}">
                      <a16:colId xmlns:a16="http://schemas.microsoft.com/office/drawing/2014/main" val="20002"/>
                    </a:ext>
                  </a:extLst>
                </a:gridCol>
                <a:gridCol w="513567">
                  <a:extLst>
                    <a:ext uri="{9D8B030D-6E8A-4147-A177-3AD203B41FA5}">
                      <a16:colId xmlns:a16="http://schemas.microsoft.com/office/drawing/2014/main" val="20003"/>
                    </a:ext>
                  </a:extLst>
                </a:gridCol>
                <a:gridCol w="695196">
                  <a:extLst>
                    <a:ext uri="{9D8B030D-6E8A-4147-A177-3AD203B41FA5}">
                      <a16:colId xmlns:a16="http://schemas.microsoft.com/office/drawing/2014/main" val="20004"/>
                    </a:ext>
                  </a:extLst>
                </a:gridCol>
              </a:tblGrid>
              <a:tr h="267415">
                <a:tc>
                  <a:txBody>
                    <a:bodyPr/>
                    <a:lstStyle/>
                    <a:p>
                      <a:r>
                        <a:rPr lang="he-IL" sz="1400" b="0" dirty="0"/>
                        <a:t>ג</a:t>
                      </a:r>
                      <a:endParaRPr lang="en-US" sz="1400" b="0" dirty="0"/>
                    </a:p>
                  </a:txBody>
                  <a:tcPr/>
                </a:tc>
                <a:tc>
                  <a:txBody>
                    <a:bodyPr/>
                    <a:lstStyle/>
                    <a:p>
                      <a:r>
                        <a:rPr lang="he-IL" sz="1200" b="0" dirty="0"/>
                        <a:t>ד</a:t>
                      </a:r>
                      <a:endParaRPr lang="en-US" sz="1200" b="0" dirty="0"/>
                    </a:p>
                  </a:txBody>
                  <a:tcPr/>
                </a:tc>
                <a:tc>
                  <a:txBody>
                    <a:bodyPr/>
                    <a:lstStyle/>
                    <a:p>
                      <a:r>
                        <a:rPr lang="he-IL" sz="1200" b="0" dirty="0"/>
                        <a:t>ד</a:t>
                      </a:r>
                      <a:endParaRPr lang="en-US" sz="1200" b="0" dirty="0"/>
                    </a:p>
                  </a:txBody>
                  <a:tcPr/>
                </a:tc>
                <a:tc>
                  <a:txBody>
                    <a:bodyPr/>
                    <a:lstStyle/>
                    <a:p>
                      <a:r>
                        <a:rPr lang="he-IL" sz="1200" b="0" dirty="0"/>
                        <a:t>ה</a:t>
                      </a:r>
                      <a:endParaRPr lang="en-US" sz="1200" b="0" dirty="0"/>
                    </a:p>
                  </a:txBody>
                  <a:tcPr/>
                </a:tc>
                <a:tc>
                  <a:txBody>
                    <a:bodyPr/>
                    <a:lstStyle/>
                    <a:p>
                      <a:endParaRPr lang="en-US" sz="1200" b="0" dirty="0"/>
                    </a:p>
                  </a:txBody>
                  <a:tcPr/>
                </a:tc>
                <a:extLst>
                  <a:ext uri="{0D108BD9-81ED-4DB2-BD59-A6C34878D82A}">
                    <a16:rowId xmlns:a16="http://schemas.microsoft.com/office/drawing/2014/main" val="10000"/>
                  </a:ext>
                </a:extLst>
              </a:tr>
              <a:tr h="267415">
                <a:tc>
                  <a:txBody>
                    <a:bodyPr/>
                    <a:lstStyle/>
                    <a:p>
                      <a:r>
                        <a:rPr lang="en-US" sz="1400" dirty="0"/>
                        <a:t>19</a:t>
                      </a:r>
                    </a:p>
                  </a:txBody>
                  <a:tcPr/>
                </a:tc>
                <a:tc>
                  <a:txBody>
                    <a:bodyPr/>
                    <a:lstStyle/>
                    <a:p>
                      <a:r>
                        <a:rPr lang="en-US" sz="1400" dirty="0"/>
                        <a:t>6</a:t>
                      </a:r>
                    </a:p>
                  </a:txBody>
                  <a:tcPr/>
                </a:tc>
                <a:tc>
                  <a:txBody>
                    <a:bodyPr/>
                    <a:lstStyle/>
                    <a:p>
                      <a:r>
                        <a:rPr lang="en-US" sz="1400" dirty="0"/>
                        <a:t>20</a:t>
                      </a:r>
                    </a:p>
                  </a:txBody>
                  <a:tcPr/>
                </a:tc>
                <a:tc>
                  <a:txBody>
                    <a:bodyPr/>
                    <a:lstStyle/>
                    <a:p>
                      <a:r>
                        <a:rPr lang="en-US" sz="1400" dirty="0"/>
                        <a:t>28</a:t>
                      </a:r>
                    </a:p>
                  </a:txBody>
                  <a:tcPr/>
                </a:tc>
                <a:tc>
                  <a:txBody>
                    <a:bodyPr/>
                    <a:lstStyle/>
                    <a:p>
                      <a:endParaRPr lang="en-US" sz="1400" dirty="0"/>
                    </a:p>
                  </a:txBody>
                  <a:tcPr/>
                </a:tc>
                <a:extLst>
                  <a:ext uri="{0D108BD9-81ED-4DB2-BD59-A6C34878D82A}">
                    <a16:rowId xmlns:a16="http://schemas.microsoft.com/office/drawing/2014/main" val="10001"/>
                  </a:ext>
                </a:extLst>
              </a:tr>
              <a:tr h="267415">
                <a:tc>
                  <a:txBody>
                    <a:bodyPr/>
                    <a:lstStyle/>
                    <a:p>
                      <a:r>
                        <a:rPr lang="en-US" sz="1400" dirty="0"/>
                        <a:t>9/1</a:t>
                      </a:r>
                    </a:p>
                  </a:txBody>
                  <a:tcPr/>
                </a:tc>
                <a:tc>
                  <a:txBody>
                    <a:bodyPr/>
                    <a:lstStyle/>
                    <a:p>
                      <a:r>
                        <a:rPr lang="en-US" sz="1400" dirty="0"/>
                        <a:t>3/2</a:t>
                      </a:r>
                    </a:p>
                  </a:txBody>
                  <a:tcPr/>
                </a:tc>
                <a:tc>
                  <a:txBody>
                    <a:bodyPr/>
                    <a:lstStyle/>
                    <a:p>
                      <a:r>
                        <a:rPr lang="en-US" sz="1400" dirty="0"/>
                        <a:t>2/2</a:t>
                      </a:r>
                    </a:p>
                  </a:txBody>
                  <a:tcPr/>
                </a:tc>
                <a:tc>
                  <a:txBody>
                    <a:bodyPr/>
                    <a:lstStyle/>
                    <a:p>
                      <a:r>
                        <a:rPr lang="en-US" sz="1400" dirty="0"/>
                        <a:t>8/1</a:t>
                      </a:r>
                    </a:p>
                  </a:txBody>
                  <a:tcPr/>
                </a:tc>
                <a:tc>
                  <a:txBody>
                    <a:bodyPr/>
                    <a:lstStyle/>
                    <a:p>
                      <a:endParaRPr lang="en-US" sz="1400" dirty="0"/>
                    </a:p>
                  </a:txBody>
                  <a:tcPr/>
                </a:tc>
                <a:extLst>
                  <a:ext uri="{0D108BD9-81ED-4DB2-BD59-A6C34878D82A}">
                    <a16:rowId xmlns:a16="http://schemas.microsoft.com/office/drawing/2014/main" val="10002"/>
                  </a:ext>
                </a:extLst>
              </a:tr>
            </a:tbl>
          </a:graphicData>
        </a:graphic>
      </p:graphicFrame>
      <p:graphicFrame>
        <p:nvGraphicFramePr>
          <p:cNvPr id="23" name="Table 22"/>
          <p:cNvGraphicFramePr>
            <a:graphicFrameLocks noGrp="1"/>
          </p:cNvGraphicFramePr>
          <p:nvPr/>
        </p:nvGraphicFramePr>
        <p:xfrm>
          <a:off x="4648995" y="2039300"/>
          <a:ext cx="2730575" cy="609600"/>
        </p:xfrm>
        <a:graphic>
          <a:graphicData uri="http://schemas.openxmlformats.org/drawingml/2006/table">
            <a:tbl>
              <a:tblPr firstRow="1" bandRow="1">
                <a:tableStyleId>{5C22544A-7EE6-4342-B048-85BDC9FD1C3A}</a:tableStyleId>
              </a:tblPr>
              <a:tblGrid>
                <a:gridCol w="546115">
                  <a:extLst>
                    <a:ext uri="{9D8B030D-6E8A-4147-A177-3AD203B41FA5}">
                      <a16:colId xmlns:a16="http://schemas.microsoft.com/office/drawing/2014/main" val="20000"/>
                    </a:ext>
                  </a:extLst>
                </a:gridCol>
                <a:gridCol w="546115">
                  <a:extLst>
                    <a:ext uri="{9D8B030D-6E8A-4147-A177-3AD203B41FA5}">
                      <a16:colId xmlns:a16="http://schemas.microsoft.com/office/drawing/2014/main" val="20001"/>
                    </a:ext>
                  </a:extLst>
                </a:gridCol>
                <a:gridCol w="546115">
                  <a:extLst>
                    <a:ext uri="{9D8B030D-6E8A-4147-A177-3AD203B41FA5}">
                      <a16:colId xmlns:a16="http://schemas.microsoft.com/office/drawing/2014/main" val="20002"/>
                    </a:ext>
                  </a:extLst>
                </a:gridCol>
                <a:gridCol w="546115">
                  <a:extLst>
                    <a:ext uri="{9D8B030D-6E8A-4147-A177-3AD203B41FA5}">
                      <a16:colId xmlns:a16="http://schemas.microsoft.com/office/drawing/2014/main" val="20003"/>
                    </a:ext>
                  </a:extLst>
                </a:gridCol>
                <a:gridCol w="546115">
                  <a:extLst>
                    <a:ext uri="{9D8B030D-6E8A-4147-A177-3AD203B41FA5}">
                      <a16:colId xmlns:a16="http://schemas.microsoft.com/office/drawing/2014/main" val="20004"/>
                    </a:ext>
                  </a:extLst>
                </a:gridCol>
              </a:tblGrid>
              <a:tr h="267415">
                <a:tc>
                  <a:txBody>
                    <a:bodyPr/>
                    <a:lstStyle/>
                    <a:p>
                      <a:r>
                        <a:rPr lang="he-IL" sz="1200" b="0" dirty="0"/>
                        <a:t>ב</a:t>
                      </a:r>
                      <a:endParaRPr lang="en-US" sz="1200" b="0" dirty="0"/>
                    </a:p>
                  </a:txBody>
                  <a:tcPr/>
                </a:tc>
                <a:tc>
                  <a:txBody>
                    <a:bodyPr/>
                    <a:lstStyle/>
                    <a:p>
                      <a:r>
                        <a:rPr lang="he-IL" sz="1200" b="0" dirty="0"/>
                        <a:t>ב</a:t>
                      </a:r>
                      <a:endParaRPr lang="en-US" sz="1200" b="0" dirty="0"/>
                    </a:p>
                  </a:txBody>
                  <a:tcPr/>
                </a:tc>
                <a:tc>
                  <a:txBody>
                    <a:bodyPr/>
                    <a:lstStyle/>
                    <a:p>
                      <a:r>
                        <a:rPr lang="he-IL" sz="1200" b="0" dirty="0"/>
                        <a:t>ג</a:t>
                      </a:r>
                      <a:endParaRPr lang="en-US" sz="1200" b="0" dirty="0"/>
                    </a:p>
                  </a:txBody>
                  <a:tcPr/>
                </a:tc>
                <a:tc>
                  <a:txBody>
                    <a:bodyPr/>
                    <a:lstStyle/>
                    <a:p>
                      <a:r>
                        <a:rPr lang="he-IL" sz="1200" b="0" dirty="0"/>
                        <a:t>ה</a:t>
                      </a:r>
                      <a:endParaRPr lang="en-US" sz="1200" b="0" dirty="0"/>
                    </a:p>
                  </a:txBody>
                  <a:tcPr/>
                </a:tc>
                <a:tc>
                  <a:txBody>
                    <a:bodyPr/>
                    <a:lstStyle/>
                    <a:p>
                      <a:endParaRPr lang="en-US" sz="1400"/>
                    </a:p>
                  </a:txBody>
                  <a:tcPr/>
                </a:tc>
                <a:extLst>
                  <a:ext uri="{0D108BD9-81ED-4DB2-BD59-A6C34878D82A}">
                    <a16:rowId xmlns:a16="http://schemas.microsoft.com/office/drawing/2014/main" val="10000"/>
                  </a:ext>
                </a:extLst>
              </a:tr>
              <a:tr h="267415">
                <a:tc>
                  <a:txBody>
                    <a:bodyPr/>
                    <a:lstStyle/>
                    <a:p>
                      <a:r>
                        <a:rPr lang="he-IL" sz="1400" dirty="0"/>
                        <a:t>8</a:t>
                      </a:r>
                      <a:endParaRPr lang="en-US" sz="1400" dirty="0"/>
                    </a:p>
                  </a:txBody>
                  <a:tcPr/>
                </a:tc>
                <a:tc>
                  <a:txBody>
                    <a:bodyPr/>
                    <a:lstStyle/>
                    <a:p>
                      <a:r>
                        <a:rPr lang="he-IL" sz="1400" dirty="0"/>
                        <a:t>30</a:t>
                      </a:r>
                      <a:endParaRPr lang="en-US" sz="1400" dirty="0"/>
                    </a:p>
                  </a:txBody>
                  <a:tcPr/>
                </a:tc>
                <a:tc>
                  <a:txBody>
                    <a:bodyPr/>
                    <a:lstStyle/>
                    <a:p>
                      <a:r>
                        <a:rPr lang="he-IL" sz="1400" dirty="0"/>
                        <a:t>16</a:t>
                      </a:r>
                      <a:endParaRPr lang="en-US" sz="1400" dirty="0"/>
                    </a:p>
                  </a:txBody>
                  <a:tcPr/>
                </a:tc>
                <a:tc>
                  <a:txBody>
                    <a:bodyPr/>
                    <a:lstStyle/>
                    <a:p>
                      <a:r>
                        <a:rPr lang="he-IL" sz="1400" dirty="0"/>
                        <a:t>28</a:t>
                      </a:r>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sp>
        <p:nvSpPr>
          <p:cNvPr id="27" name="TextBox 26"/>
          <p:cNvSpPr txBox="1"/>
          <p:nvPr/>
        </p:nvSpPr>
        <p:spPr>
          <a:xfrm>
            <a:off x="4938753" y="1180936"/>
            <a:ext cx="1636988" cy="369332"/>
          </a:xfrm>
          <a:prstGeom prst="rect">
            <a:avLst/>
          </a:prstGeom>
          <a:noFill/>
        </p:spPr>
        <p:txBody>
          <a:bodyPr wrap="none" rtlCol="0">
            <a:spAutoFit/>
          </a:bodyPr>
          <a:lstStyle/>
          <a:p>
            <a:pPr algn="r" rtl="1"/>
            <a:r>
              <a:rPr lang="he-IL" dirty="0"/>
              <a:t>קובץ הופכי – יום</a:t>
            </a:r>
            <a:endParaRPr lang="en-US" dirty="0"/>
          </a:p>
        </p:txBody>
      </p:sp>
      <p:cxnSp>
        <p:nvCxnSpPr>
          <p:cNvPr id="28" name="Straight Arrow Connector 27"/>
          <p:cNvCxnSpPr/>
          <p:nvPr/>
        </p:nvCxnSpPr>
        <p:spPr>
          <a:xfrm flipH="1">
            <a:off x="1647173" y="2648900"/>
            <a:ext cx="332933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171034" y="2661508"/>
            <a:ext cx="1306383" cy="139020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55379" y="2661507"/>
            <a:ext cx="877569" cy="14154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502001" y="2661506"/>
            <a:ext cx="3208602" cy="139020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nvGraphicFramePr>
        <p:xfrm>
          <a:off x="86585" y="1261515"/>
          <a:ext cx="1059684" cy="5364754"/>
        </p:xfrm>
        <a:graphic>
          <a:graphicData uri="http://schemas.openxmlformats.org/drawingml/2006/table">
            <a:tbl>
              <a:tblPr firstRow="1" firstCol="1" lastRow="1" lastCol="1" bandRow="1" bandCol="1">
                <a:tableStyleId>{5940675A-B579-460E-94D1-54222C63F5DA}</a:tableStyleId>
              </a:tblPr>
              <a:tblGrid>
                <a:gridCol w="529842">
                  <a:extLst>
                    <a:ext uri="{9D8B030D-6E8A-4147-A177-3AD203B41FA5}">
                      <a16:colId xmlns:a16="http://schemas.microsoft.com/office/drawing/2014/main" val="20000"/>
                    </a:ext>
                  </a:extLst>
                </a:gridCol>
                <a:gridCol w="529842">
                  <a:extLst>
                    <a:ext uri="{9D8B030D-6E8A-4147-A177-3AD203B41FA5}">
                      <a16:colId xmlns:a16="http://schemas.microsoft.com/office/drawing/2014/main" val="20001"/>
                    </a:ext>
                  </a:extLst>
                </a:gridCol>
              </a:tblGrid>
              <a:tr h="683344">
                <a:tc>
                  <a:txBody>
                    <a:bodyPr/>
                    <a:lstStyle/>
                    <a:p>
                      <a:pPr algn="ctr" rtl="1" fontAlgn="ctr"/>
                      <a:r>
                        <a:rPr lang="he-IL" sz="1000" u="none" strike="noStrike" dirty="0">
                          <a:effectLst/>
                        </a:rPr>
                        <a:t>קוד כנס (מפתח)</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tc>
                  <a:txBody>
                    <a:bodyPr/>
                    <a:lstStyle/>
                    <a:p>
                      <a:pPr algn="ctr" rtl="1" fontAlgn="ctr"/>
                      <a:r>
                        <a:rPr lang="he-IL" sz="1000" u="none" strike="noStrike" dirty="0">
                          <a:effectLst/>
                        </a:rPr>
                        <a:t>יום בשבוע</a:t>
                      </a:r>
                      <a:endParaRPr lang="he-IL" sz="1000" b="0" i="0" u="none" strike="noStrike" dirty="0">
                        <a:solidFill>
                          <a:srgbClr val="000000"/>
                        </a:solidFill>
                        <a:effectLst/>
                        <a:latin typeface="Arial" panose="020B0604020202020204" pitchFamily="34" charset="0"/>
                      </a:endParaRPr>
                    </a:p>
                  </a:txBody>
                  <a:tcPr marL="3810" marR="3810" marT="3810" marB="0" anchor="ctr">
                    <a:solidFill>
                      <a:srgbClr val="9DC3E6"/>
                    </a:solidFill>
                  </a:tcPr>
                </a:tc>
                <a:extLst>
                  <a:ext uri="{0D108BD9-81ED-4DB2-BD59-A6C34878D82A}">
                    <a16:rowId xmlns:a16="http://schemas.microsoft.com/office/drawing/2014/main" val="10000"/>
                  </a:ext>
                </a:extLst>
              </a:tr>
              <a:tr h="246390">
                <a:tc>
                  <a:txBody>
                    <a:bodyPr/>
                    <a:lstStyle/>
                    <a:p>
                      <a:pPr algn="ctr" rtl="1" fontAlgn="ctr"/>
                      <a:r>
                        <a:rPr lang="en-US" sz="1000" b="1" u="none" strike="noStrike" dirty="0">
                          <a:effectLst/>
                        </a:rPr>
                        <a:t>2</a:t>
                      </a:r>
                      <a:endParaRPr lang="en-US" sz="1000" b="1" i="0" u="none" strike="noStrike" dirty="0">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א</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1"/>
                  </a:ext>
                </a:extLst>
              </a:tr>
              <a:tr h="246390">
                <a:tc>
                  <a:txBody>
                    <a:bodyPr/>
                    <a:lstStyle/>
                    <a:p>
                      <a:pPr algn="ctr" rtl="1" fontAlgn="ctr"/>
                      <a:r>
                        <a:rPr lang="en-US" sz="1000" b="1" u="none" strike="noStrike">
                          <a:effectLst/>
                        </a:rPr>
                        <a:t>14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effectLst/>
                        </a:rPr>
                        <a:t>א</a:t>
                      </a:r>
                      <a:endParaRPr lang="he-IL" sz="1000" b="1" i="0" u="none" strike="noStrike">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2"/>
                  </a:ext>
                </a:extLst>
              </a:tr>
              <a:tr h="246390">
                <a:tc>
                  <a:txBody>
                    <a:bodyPr/>
                    <a:lstStyle/>
                    <a:p>
                      <a:pPr algn="ctr" rtl="1" fontAlgn="ctr"/>
                      <a:r>
                        <a:rPr lang="en-US" sz="1000" b="1" u="none" strike="noStrike">
                          <a:effectLst/>
                        </a:rPr>
                        <a:t>24</a:t>
                      </a:r>
                      <a:endParaRPr lang="en-US" sz="1000" b="1" i="0" u="none" strike="noStrike">
                        <a:solidFill>
                          <a:srgbClr val="00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effectLst/>
                        </a:rPr>
                        <a:t>א</a:t>
                      </a:r>
                      <a:endParaRPr lang="he-IL" sz="1000" b="1" i="0" u="none" strike="noStrike" dirty="0">
                        <a:solidFill>
                          <a:srgbClr val="00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3"/>
                  </a:ext>
                </a:extLst>
              </a:tr>
              <a:tr h="246390">
                <a:tc>
                  <a:txBody>
                    <a:bodyPr/>
                    <a:lstStyle/>
                    <a:p>
                      <a:pPr algn="ctr" rtl="1" fontAlgn="ctr"/>
                      <a:r>
                        <a:rPr lang="en-US" sz="1000" b="1" i="0" u="none" strike="noStrike" dirty="0">
                          <a:solidFill>
                            <a:schemeClr val="tx1"/>
                          </a:solidFill>
                          <a:effectLst/>
                          <a:latin typeface="Calibri" panose="020F0502020204030204" pitchFamily="34" charset="0"/>
                        </a:rPr>
                        <a:t>3</a:t>
                      </a:r>
                    </a:p>
                  </a:txBody>
                  <a:tcPr marL="3810" marR="3810" marT="3810" marB="0" anchor="ctr">
                    <a:solidFill>
                      <a:schemeClr val="bg1"/>
                    </a:solidFill>
                  </a:tcPr>
                </a:tc>
                <a:tc>
                  <a:txBody>
                    <a:bodyPr/>
                    <a:lstStyle/>
                    <a:p>
                      <a:pPr algn="ctr" rtl="1" fontAlgn="ctr"/>
                      <a:r>
                        <a:rPr lang="he-IL" sz="1000" b="1" i="0" u="none" strike="noStrike" dirty="0">
                          <a:solidFill>
                            <a:schemeClr val="tx1"/>
                          </a:solidFill>
                          <a:effectLst/>
                          <a:latin typeface="Arial" panose="020B0604020202020204" pitchFamily="34" charset="0"/>
                        </a:rPr>
                        <a:t>ב</a:t>
                      </a:r>
                    </a:p>
                  </a:txBody>
                  <a:tcPr marL="3810" marR="3810" marT="3810" marB="0" anchor="ctr">
                    <a:solidFill>
                      <a:schemeClr val="bg1"/>
                    </a:solidFill>
                  </a:tcPr>
                </a:tc>
                <a:extLst>
                  <a:ext uri="{0D108BD9-81ED-4DB2-BD59-A6C34878D82A}">
                    <a16:rowId xmlns:a16="http://schemas.microsoft.com/office/drawing/2014/main" val="10004"/>
                  </a:ext>
                </a:extLst>
              </a:tr>
              <a:tr h="246390">
                <a:tc>
                  <a:txBody>
                    <a:bodyPr/>
                    <a:lstStyle/>
                    <a:p>
                      <a:pPr algn="ctr" rtl="1" fontAlgn="ctr"/>
                      <a:r>
                        <a:rPr lang="en-US" sz="1000" b="1" u="none" strike="noStrike" dirty="0">
                          <a:solidFill>
                            <a:schemeClr val="tx1"/>
                          </a:solidFill>
                          <a:effectLst/>
                        </a:rPr>
                        <a:t>8</a:t>
                      </a:r>
                      <a:endParaRPr lang="en-US" sz="1000" b="1" i="0" u="none" strike="noStrike" dirty="0">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solidFill>
                            <a:schemeClr val="tx1"/>
                          </a:solidFill>
                          <a:effectLst/>
                        </a:rPr>
                        <a:t>ב</a:t>
                      </a:r>
                      <a:endParaRPr lang="he-IL" sz="1000" b="1" i="0" u="none" strike="noStrike">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5"/>
                  </a:ext>
                </a:extLst>
              </a:tr>
              <a:tr h="246390">
                <a:tc>
                  <a:txBody>
                    <a:bodyPr/>
                    <a:lstStyle/>
                    <a:p>
                      <a:pPr algn="ctr" rtl="1" fontAlgn="ctr"/>
                      <a:r>
                        <a:rPr lang="en-US" sz="1000" b="1" u="none" strike="noStrike">
                          <a:solidFill>
                            <a:schemeClr val="tx1"/>
                          </a:solidFill>
                          <a:effectLst/>
                        </a:rPr>
                        <a:t>18</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solidFill>
                            <a:schemeClr val="tx1"/>
                          </a:solidFill>
                          <a:effectLst/>
                        </a:rPr>
                        <a:t>ב</a:t>
                      </a:r>
                      <a:endParaRPr lang="he-IL" sz="1000" b="1" i="0" u="none" strike="noStrike">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6"/>
                  </a:ext>
                </a:extLst>
              </a:tr>
              <a:tr h="246390">
                <a:tc>
                  <a:txBody>
                    <a:bodyPr/>
                    <a:lstStyle/>
                    <a:p>
                      <a:pPr algn="ctr" rtl="1" fontAlgn="ctr"/>
                      <a:r>
                        <a:rPr lang="en-US" sz="1000" b="1" u="none" strike="noStrike" dirty="0">
                          <a:solidFill>
                            <a:schemeClr val="tx1"/>
                          </a:solidFill>
                          <a:effectLst/>
                        </a:rPr>
                        <a:t>22</a:t>
                      </a:r>
                      <a:endParaRPr lang="en-US" sz="1000" b="1" i="0" u="none" strike="noStrike" dirty="0">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solidFill>
                            <a:schemeClr val="tx1"/>
                          </a:solidFill>
                          <a:effectLst/>
                        </a:rPr>
                        <a:t>ב</a:t>
                      </a:r>
                      <a:endParaRPr lang="he-IL" sz="1000" b="1" i="0" u="none" strike="noStrike" dirty="0">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7"/>
                  </a:ext>
                </a:extLst>
              </a:tr>
              <a:tr h="246390">
                <a:tc>
                  <a:txBody>
                    <a:bodyPr/>
                    <a:lstStyle/>
                    <a:p>
                      <a:pPr algn="ctr" rtl="1" fontAlgn="ctr"/>
                      <a:r>
                        <a:rPr lang="en-US" sz="1000" b="1" u="none" strike="noStrike">
                          <a:solidFill>
                            <a:schemeClr val="tx1"/>
                          </a:solidFill>
                          <a:effectLst/>
                        </a:rPr>
                        <a:t>26</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solidFill>
                            <a:schemeClr val="tx1"/>
                          </a:solidFill>
                          <a:effectLst/>
                        </a:rPr>
                        <a:t>ב</a:t>
                      </a:r>
                      <a:endParaRPr lang="he-IL" sz="1000" b="1" i="0" u="none" strike="noStrike">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8"/>
                  </a:ext>
                </a:extLst>
              </a:tr>
              <a:tr h="246390">
                <a:tc>
                  <a:txBody>
                    <a:bodyPr/>
                    <a:lstStyle/>
                    <a:p>
                      <a:pPr algn="ctr" rtl="1" fontAlgn="ctr"/>
                      <a:r>
                        <a:rPr lang="en-US" sz="1000" b="1" u="none" strike="noStrike">
                          <a:solidFill>
                            <a:schemeClr val="tx1"/>
                          </a:solidFill>
                          <a:effectLst/>
                        </a:rPr>
                        <a:t>30</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solidFill>
                            <a:schemeClr val="tx1"/>
                          </a:solidFill>
                          <a:effectLst/>
                        </a:rPr>
                        <a:t>ב</a:t>
                      </a:r>
                      <a:endParaRPr lang="he-IL" sz="1000" b="1" i="0" u="none" strike="noStrike">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09"/>
                  </a:ext>
                </a:extLst>
              </a:tr>
              <a:tr h="246390">
                <a:tc>
                  <a:txBody>
                    <a:bodyPr/>
                    <a:lstStyle/>
                    <a:p>
                      <a:pPr algn="ctr" rtl="1" fontAlgn="ctr"/>
                      <a:r>
                        <a:rPr lang="en-US" sz="1000" b="1" u="none" strike="noStrike">
                          <a:solidFill>
                            <a:schemeClr val="tx1"/>
                          </a:solidFill>
                          <a:effectLst/>
                        </a:rPr>
                        <a:t>4</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solidFill>
                            <a:schemeClr val="tx1"/>
                          </a:solidFill>
                          <a:effectLst/>
                        </a:rPr>
                        <a:t>ג</a:t>
                      </a:r>
                      <a:endParaRPr lang="he-IL" sz="1000" b="1" i="0" u="none" strike="noStrike" dirty="0">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0"/>
                  </a:ext>
                </a:extLst>
              </a:tr>
              <a:tr h="246390">
                <a:tc>
                  <a:txBody>
                    <a:bodyPr/>
                    <a:lstStyle/>
                    <a:p>
                      <a:pPr algn="ctr" rtl="1" fontAlgn="ctr"/>
                      <a:r>
                        <a:rPr lang="he-IL" sz="1000" b="1" i="0" u="none" strike="noStrike" dirty="0">
                          <a:solidFill>
                            <a:schemeClr val="tx1"/>
                          </a:solidFill>
                          <a:effectLst/>
                          <a:latin typeface="Calibri" panose="020F0502020204030204" pitchFamily="34" charset="0"/>
                        </a:rPr>
                        <a:t>5</a:t>
                      </a:r>
                      <a:endParaRPr lang="en-US" sz="1000" b="1" i="0" u="none" strike="noStrike" dirty="0">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i="0" u="none" strike="noStrike" dirty="0">
                          <a:solidFill>
                            <a:schemeClr val="tx1"/>
                          </a:solidFill>
                          <a:effectLst/>
                          <a:latin typeface="Arial" panose="020B0604020202020204" pitchFamily="34" charset="0"/>
                        </a:rPr>
                        <a:t>ג</a:t>
                      </a:r>
                    </a:p>
                  </a:txBody>
                  <a:tcPr marL="3810" marR="3810" marT="3810" marB="0" anchor="ctr">
                    <a:solidFill>
                      <a:schemeClr val="bg1"/>
                    </a:solidFill>
                  </a:tcPr>
                </a:tc>
                <a:extLst>
                  <a:ext uri="{0D108BD9-81ED-4DB2-BD59-A6C34878D82A}">
                    <a16:rowId xmlns:a16="http://schemas.microsoft.com/office/drawing/2014/main" val="10011"/>
                  </a:ext>
                </a:extLst>
              </a:tr>
              <a:tr h="246390">
                <a:tc>
                  <a:txBody>
                    <a:bodyPr/>
                    <a:lstStyle/>
                    <a:p>
                      <a:pPr algn="ctr" rtl="1" fontAlgn="ctr"/>
                      <a:r>
                        <a:rPr lang="en-US" sz="1000" b="1" u="none" strike="noStrike">
                          <a:solidFill>
                            <a:schemeClr val="tx1"/>
                          </a:solidFill>
                          <a:effectLst/>
                        </a:rPr>
                        <a:t>10</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solidFill>
                            <a:schemeClr val="tx1"/>
                          </a:solidFill>
                          <a:effectLst/>
                        </a:rPr>
                        <a:t>ג</a:t>
                      </a:r>
                      <a:endParaRPr lang="he-IL" sz="1000" b="1" i="0" u="none" strike="noStrike" dirty="0">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2"/>
                  </a:ext>
                </a:extLst>
              </a:tr>
              <a:tr h="246390">
                <a:tc>
                  <a:txBody>
                    <a:bodyPr/>
                    <a:lstStyle/>
                    <a:p>
                      <a:pPr algn="ctr" rtl="1" fontAlgn="ctr"/>
                      <a:r>
                        <a:rPr lang="en-US" sz="1000" b="1" u="none" strike="noStrike">
                          <a:solidFill>
                            <a:schemeClr val="tx1"/>
                          </a:solidFill>
                          <a:effectLst/>
                        </a:rPr>
                        <a:t>12</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solidFill>
                            <a:schemeClr val="tx1"/>
                          </a:solidFill>
                          <a:effectLst/>
                        </a:rPr>
                        <a:t>ג</a:t>
                      </a:r>
                      <a:endParaRPr lang="he-IL" sz="1000" b="1" i="0" u="none" strike="noStrike">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3"/>
                  </a:ext>
                </a:extLst>
              </a:tr>
              <a:tr h="246390">
                <a:tc>
                  <a:txBody>
                    <a:bodyPr/>
                    <a:lstStyle/>
                    <a:p>
                      <a:pPr algn="ctr" rtl="1" fontAlgn="ctr"/>
                      <a:r>
                        <a:rPr lang="en-US" sz="1000" b="1" u="none" strike="noStrike">
                          <a:solidFill>
                            <a:schemeClr val="tx1"/>
                          </a:solidFill>
                          <a:effectLst/>
                        </a:rPr>
                        <a:t>16</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solidFill>
                            <a:schemeClr val="tx1"/>
                          </a:solidFill>
                          <a:effectLst/>
                        </a:rPr>
                        <a:t>ג</a:t>
                      </a:r>
                      <a:endParaRPr lang="he-IL" sz="1000" b="1" i="0" u="none" strike="noStrike" dirty="0">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4"/>
                  </a:ext>
                </a:extLst>
              </a:tr>
              <a:tr h="246390">
                <a:tc>
                  <a:txBody>
                    <a:bodyPr/>
                    <a:lstStyle/>
                    <a:p>
                      <a:pPr algn="ctr" rtl="1" fontAlgn="ctr"/>
                      <a:r>
                        <a:rPr lang="en-US" sz="1000" b="1" i="0" u="none" strike="noStrike" dirty="0">
                          <a:solidFill>
                            <a:schemeClr val="tx1"/>
                          </a:solidFill>
                          <a:effectLst/>
                          <a:latin typeface="Calibri" panose="020F0502020204030204" pitchFamily="34" charset="0"/>
                        </a:rPr>
                        <a:t>19</a:t>
                      </a:r>
                    </a:p>
                  </a:txBody>
                  <a:tcPr marL="3810" marR="3810" marT="3810" marB="0" anchor="ctr">
                    <a:solidFill>
                      <a:schemeClr val="bg1"/>
                    </a:solidFill>
                  </a:tcPr>
                </a:tc>
                <a:tc>
                  <a:txBody>
                    <a:bodyPr/>
                    <a:lstStyle/>
                    <a:p>
                      <a:pPr algn="ctr" rtl="1" fontAlgn="ctr"/>
                      <a:r>
                        <a:rPr lang="he-IL" sz="1000" b="1" i="0" u="none" strike="noStrike" dirty="0">
                          <a:solidFill>
                            <a:schemeClr val="tx1"/>
                          </a:solidFill>
                          <a:effectLst/>
                          <a:latin typeface="Arial" panose="020B0604020202020204" pitchFamily="34" charset="0"/>
                        </a:rPr>
                        <a:t>ג</a:t>
                      </a:r>
                    </a:p>
                  </a:txBody>
                  <a:tcPr marL="3810" marR="3810" marT="3810" marB="0" anchor="ctr">
                    <a:solidFill>
                      <a:schemeClr val="bg1"/>
                    </a:solidFill>
                  </a:tcPr>
                </a:tc>
                <a:extLst>
                  <a:ext uri="{0D108BD9-81ED-4DB2-BD59-A6C34878D82A}">
                    <a16:rowId xmlns:a16="http://schemas.microsoft.com/office/drawing/2014/main" val="10015"/>
                  </a:ext>
                </a:extLst>
              </a:tr>
              <a:tr h="246390">
                <a:tc>
                  <a:txBody>
                    <a:bodyPr/>
                    <a:lstStyle/>
                    <a:p>
                      <a:pPr algn="ctr" rtl="1" fontAlgn="ctr"/>
                      <a:r>
                        <a:rPr lang="en-US" sz="1000" b="1" u="none" strike="sngStrike">
                          <a:solidFill>
                            <a:srgbClr val="FF0000"/>
                          </a:solidFill>
                          <a:effectLst/>
                        </a:rPr>
                        <a:t>32</a:t>
                      </a:r>
                      <a:endParaRPr lang="en-US" sz="1000" b="1" i="0" u="none" strike="sngStrike">
                        <a:solidFill>
                          <a:srgbClr val="FF0000"/>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sngStrike" dirty="0">
                          <a:solidFill>
                            <a:srgbClr val="FF0000"/>
                          </a:solidFill>
                          <a:effectLst/>
                        </a:rPr>
                        <a:t>ג</a:t>
                      </a:r>
                      <a:endParaRPr lang="he-IL" sz="1000" b="1" i="0" u="none" strike="sngStrike" dirty="0">
                        <a:solidFill>
                          <a:srgbClr val="FF0000"/>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6"/>
                  </a:ext>
                </a:extLst>
              </a:tr>
              <a:tr h="246390">
                <a:tc>
                  <a:txBody>
                    <a:bodyPr/>
                    <a:lstStyle/>
                    <a:p>
                      <a:pPr algn="ctr" rtl="1" fontAlgn="ctr"/>
                      <a:r>
                        <a:rPr lang="en-US" sz="1000" b="1" u="none" strike="noStrike">
                          <a:solidFill>
                            <a:schemeClr val="tx1"/>
                          </a:solidFill>
                          <a:effectLst/>
                        </a:rPr>
                        <a:t>6</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solidFill>
                            <a:schemeClr val="tx1"/>
                          </a:solidFill>
                          <a:effectLst/>
                        </a:rPr>
                        <a:t>ד</a:t>
                      </a:r>
                      <a:endParaRPr lang="he-IL" sz="1000" b="1" i="0" u="none" strike="noStrike">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7"/>
                  </a:ext>
                </a:extLst>
              </a:tr>
              <a:tr h="246390">
                <a:tc>
                  <a:txBody>
                    <a:bodyPr/>
                    <a:lstStyle/>
                    <a:p>
                      <a:pPr algn="ctr" rtl="1" fontAlgn="ctr"/>
                      <a:r>
                        <a:rPr lang="en-US" sz="1000" b="1" u="none" strike="noStrike">
                          <a:solidFill>
                            <a:schemeClr val="tx1"/>
                          </a:solidFill>
                          <a:effectLst/>
                        </a:rPr>
                        <a:t>20</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a:solidFill>
                            <a:schemeClr val="tx1"/>
                          </a:solidFill>
                          <a:effectLst/>
                        </a:rPr>
                        <a:t>ד</a:t>
                      </a:r>
                      <a:endParaRPr lang="he-IL" sz="1000" b="1" i="0" u="none" strike="noStrike">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8"/>
                  </a:ext>
                </a:extLst>
              </a:tr>
              <a:tr h="246390">
                <a:tc>
                  <a:txBody>
                    <a:bodyPr/>
                    <a:lstStyle/>
                    <a:p>
                      <a:pPr algn="ctr" rtl="1" fontAlgn="ctr"/>
                      <a:r>
                        <a:rPr lang="en-US" sz="1000" b="1" u="none" strike="noStrike">
                          <a:solidFill>
                            <a:schemeClr val="tx1"/>
                          </a:solidFill>
                          <a:effectLst/>
                        </a:rPr>
                        <a:t>28</a:t>
                      </a:r>
                      <a:endParaRPr lang="en-US" sz="1000" b="1" i="0" u="none" strike="noStrike">
                        <a:solidFill>
                          <a:schemeClr val="tx1"/>
                        </a:solidFill>
                        <a:effectLst/>
                        <a:latin typeface="Calibri" panose="020F0502020204030204" pitchFamily="34" charset="0"/>
                      </a:endParaRPr>
                    </a:p>
                  </a:txBody>
                  <a:tcPr marL="3810" marR="3810" marT="3810" marB="0" anchor="ctr">
                    <a:solidFill>
                      <a:schemeClr val="bg1"/>
                    </a:solidFill>
                  </a:tcPr>
                </a:tc>
                <a:tc>
                  <a:txBody>
                    <a:bodyPr/>
                    <a:lstStyle/>
                    <a:p>
                      <a:pPr algn="ctr" rtl="1" fontAlgn="ctr"/>
                      <a:r>
                        <a:rPr lang="he-IL" sz="1000" b="1" u="none" strike="noStrike" dirty="0">
                          <a:solidFill>
                            <a:schemeClr val="tx1"/>
                          </a:solidFill>
                          <a:effectLst/>
                        </a:rPr>
                        <a:t>ה</a:t>
                      </a:r>
                      <a:endParaRPr lang="he-IL" sz="1000" b="1" i="0" u="none" strike="noStrike" dirty="0">
                        <a:solidFill>
                          <a:schemeClr val="tx1"/>
                        </a:solidFill>
                        <a:effectLst/>
                        <a:latin typeface="Arial" panose="020B0604020202020204" pitchFamily="34" charset="0"/>
                      </a:endParaRPr>
                    </a:p>
                  </a:txBody>
                  <a:tcPr marL="3810" marR="3810" marT="3810" marB="0" anchor="ctr">
                    <a:solidFill>
                      <a:schemeClr val="bg1"/>
                    </a:solid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28040310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8926311" y="78723"/>
            <a:ext cx="3095719"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סעיף ד'</a:t>
            </a:r>
            <a:endParaRPr lang="en-US" sz="2800" b="1" dirty="0">
              <a:solidFill>
                <a:schemeClr val="bg1"/>
              </a:solidFill>
              <a:latin typeface="Segoe UI" panose="020B0502040204020203" pitchFamily="34" charset="0"/>
              <a:cs typeface="Segoe UI" panose="020B0502040204020203" pitchFamily="34" charset="0"/>
            </a:endParaRPr>
          </a:p>
        </p:txBody>
      </p:sp>
      <p:sp>
        <p:nvSpPr>
          <p:cNvPr id="8" name="TextBox 7"/>
          <p:cNvSpPr txBox="1">
            <a:spLocks noChangeAspect="1"/>
          </p:cNvSpPr>
          <p:nvPr/>
        </p:nvSpPr>
        <p:spPr>
          <a:xfrm>
            <a:off x="283884" y="721682"/>
            <a:ext cx="11741687" cy="1138902"/>
          </a:xfrm>
          <a:prstGeom prst="rect">
            <a:avLst/>
          </a:prstGeom>
          <a:noFill/>
        </p:spPr>
        <p:txBody>
          <a:bodyPr wrap="square" rtlCol="0">
            <a:spAutoFit/>
          </a:bodyPr>
          <a:lstStyle/>
          <a:p>
            <a:pPr algn="r" rtl="1">
              <a:lnSpc>
                <a:spcPct val="150000"/>
              </a:lnSpc>
            </a:pPr>
            <a:r>
              <a:rPr lang="he-IL" sz="2400" dirty="0">
                <a:latin typeface="Gisha" panose="020B0502040204020203" pitchFamily="34" charset="-79"/>
                <a:cs typeface="Gisha" panose="020B0502040204020203" pitchFamily="34" charset="-79"/>
              </a:rPr>
              <a:t>תאר במילים כיצד נדע את כל קודי ההרצאות שהמרצה שלהם דינה ושהם מתקיימים ביום ג' בשבוע? מה תהיה תוצאת השאילתא?</a:t>
            </a:r>
          </a:p>
        </p:txBody>
      </p:sp>
    </p:spTree>
    <p:extLst>
      <p:ext uri="{BB962C8B-B14F-4D97-AF65-F5344CB8AC3E}">
        <p14:creationId xmlns:p14="http://schemas.microsoft.com/office/powerpoint/2010/main" val="42149085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8926311" y="78723"/>
            <a:ext cx="3095719"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סעיף ד'</a:t>
            </a:r>
            <a:endParaRPr lang="en-US" sz="2800" b="1" dirty="0">
              <a:solidFill>
                <a:schemeClr val="bg1"/>
              </a:solidFill>
              <a:latin typeface="Segoe UI" panose="020B0502040204020203" pitchFamily="34" charset="0"/>
              <a:cs typeface="Segoe UI" panose="020B0502040204020203" pitchFamily="34" charset="0"/>
            </a:endParaRPr>
          </a:p>
        </p:txBody>
      </p:sp>
      <p:sp>
        <p:nvSpPr>
          <p:cNvPr id="8" name="TextBox 7"/>
          <p:cNvSpPr txBox="1">
            <a:spLocks noChangeAspect="1"/>
          </p:cNvSpPr>
          <p:nvPr/>
        </p:nvSpPr>
        <p:spPr>
          <a:xfrm>
            <a:off x="283884" y="742464"/>
            <a:ext cx="11741687" cy="6186309"/>
          </a:xfrm>
          <a:prstGeom prst="rect">
            <a:avLst/>
          </a:prstGeom>
          <a:noFill/>
        </p:spPr>
        <p:txBody>
          <a:bodyPr wrap="square" rtlCol="0">
            <a:spAutoFit/>
          </a:bodyPr>
          <a:lstStyle/>
          <a:p>
            <a:pPr algn="r" rtl="1">
              <a:lnSpc>
                <a:spcPct val="150000"/>
              </a:lnSpc>
            </a:pPr>
            <a:r>
              <a:rPr lang="he-IL" sz="2400" dirty="0">
                <a:latin typeface="Gisha" panose="020B0502040204020203" pitchFamily="34" charset="-79"/>
                <a:cs typeface="Gisha" panose="020B0502040204020203" pitchFamily="34" charset="-79"/>
              </a:rPr>
              <a:t>תאר במילים כיצד נמצא את כל ההרצאות שהמרצה שלהם דינה ושהם מתקיימים ביום ג' בשבוע? מה תהיה תוצאת השאילתא?</a:t>
            </a:r>
          </a:p>
          <a:p>
            <a:pPr algn="r" rtl="1">
              <a:lnSpc>
                <a:spcPct val="150000"/>
              </a:lnSpc>
            </a:pPr>
            <a:endParaRPr lang="he-IL" sz="2400" dirty="0">
              <a:solidFill>
                <a:srgbClr val="FF0000"/>
              </a:solidFill>
              <a:latin typeface="Gisha" panose="020B0502040204020203" pitchFamily="34" charset="-79"/>
              <a:cs typeface="Gisha" panose="020B0502040204020203" pitchFamily="34" charset="-79"/>
            </a:endParaRPr>
          </a:p>
          <a:p>
            <a:pPr algn="r" rtl="1">
              <a:lnSpc>
                <a:spcPct val="150000"/>
              </a:lnSpc>
            </a:pPr>
            <a:r>
              <a:rPr lang="he-IL" sz="2400" dirty="0">
                <a:solidFill>
                  <a:srgbClr val="FF0000"/>
                </a:solidFill>
                <a:latin typeface="Gisha" panose="020B0502040204020203" pitchFamily="34" charset="-79"/>
                <a:cs typeface="Gisha" panose="020B0502040204020203" pitchFamily="34" charset="-79"/>
              </a:rPr>
              <a:t>נבצע חיפוש דינאמי בקובץ הופכי מרצים, החל מרמת השורש ועד רמת העלה, ונחפש את הרשומה</a:t>
            </a:r>
          </a:p>
          <a:p>
            <a:pPr algn="r" rtl="1">
              <a:lnSpc>
                <a:spcPct val="150000"/>
              </a:lnSpc>
            </a:pPr>
            <a:r>
              <a:rPr lang="he-IL" sz="2400" dirty="0">
                <a:solidFill>
                  <a:srgbClr val="FF0000"/>
                </a:solidFill>
                <a:latin typeface="Gisha" panose="020B0502040204020203" pitchFamily="34" charset="-79"/>
                <a:cs typeface="Gisha" panose="020B0502040204020203" pitchFamily="34" charset="-79"/>
              </a:rPr>
              <a:t>הראשונה שבחלק ה"מרצה" שלה יש "דינה". נעבור מהרשומה הראשונה של "דינה" באופן סדרתי בין העלים עד שנגיע לרשומה שלא עונה על קריטריון זה. נקבל את וקטור המפתחות (2,4,10,18 ו- 30). לאחר מכן נבצע חיפוש דינאמי בקובץ ההופכי של יום, באותו האופן, ונחפש את כל הרשומות שבחלק המפתח שלהן יש "ג". נמצא את החיתוך בין הוקטורים ונקבל את מפתחות 4 ו- 10.</a:t>
            </a:r>
          </a:p>
          <a:p>
            <a:pPr algn="r" rtl="1">
              <a:lnSpc>
                <a:spcPct val="150000"/>
              </a:lnSpc>
            </a:pPr>
            <a:r>
              <a:rPr lang="he-IL" sz="2400" dirty="0">
                <a:solidFill>
                  <a:srgbClr val="FF0000"/>
                </a:solidFill>
                <a:latin typeface="Gisha" panose="020B0502040204020203" pitchFamily="34" charset="-79"/>
                <a:cs typeface="Gisha" panose="020B0502040204020203" pitchFamily="34" charset="-79"/>
              </a:rPr>
              <a:t>נבצע חיפוש דינאמי בקובץ האינדקס מרמת השורש ועד העלה, ובעזרת המצביע באינדקס, ניגש לקובץ הנתונים ונשלוף את הרשומות הרלוונטיות.</a:t>
            </a:r>
          </a:p>
          <a:p>
            <a:pPr algn="r" rtl="1">
              <a:lnSpc>
                <a:spcPct val="150000"/>
              </a:lnSpc>
            </a:pPr>
            <a:endParaRPr lang="he-IL" sz="2400" dirty="0">
              <a:solidFill>
                <a:srgbClr val="FF0000"/>
              </a:solidFill>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40647764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0554962" y="78723"/>
            <a:ext cx="146706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תרגול 6</a:t>
            </a:r>
            <a:endParaRPr lang="en-US" sz="2800" b="1" dirty="0">
              <a:solidFill>
                <a:schemeClr val="bg1"/>
              </a:solidFill>
              <a:latin typeface="Segoe UI" panose="020B0502040204020203" pitchFamily="34" charset="0"/>
              <a:cs typeface="Segoe UI" panose="020B0502040204020203" pitchFamily="34" charset="0"/>
            </a:endParaRPr>
          </a:p>
        </p:txBody>
      </p:sp>
      <p:sp>
        <p:nvSpPr>
          <p:cNvPr id="3" name="TextBox 2"/>
          <p:cNvSpPr txBox="1"/>
          <p:nvPr/>
        </p:nvSpPr>
        <p:spPr>
          <a:xfrm>
            <a:off x="1667437" y="2353492"/>
            <a:ext cx="8993176" cy="1569660"/>
          </a:xfrm>
          <a:prstGeom prst="rect">
            <a:avLst/>
          </a:prstGeom>
          <a:noFill/>
        </p:spPr>
        <p:txBody>
          <a:bodyPr wrap="square" rtlCol="0">
            <a:spAutoFit/>
          </a:bodyPr>
          <a:lstStyle/>
          <a:p>
            <a:pPr algn="r" rtl="1"/>
            <a:r>
              <a:rPr lang="he-IL" sz="4800" b="1" dirty="0">
                <a:solidFill>
                  <a:srgbClr val="00BCD4"/>
                </a:solidFill>
                <a:latin typeface="Segoe UI" panose="020B0502040204020203" pitchFamily="34" charset="0"/>
                <a:cs typeface="Segoe UI" panose="020B0502040204020203" pitchFamily="34" charset="0"/>
              </a:rPr>
              <a:t>תכנון מבנים מורכבים </a:t>
            </a:r>
          </a:p>
          <a:p>
            <a:pPr algn="r" rtl="1"/>
            <a:r>
              <a:rPr lang="he-IL" sz="4800" b="1" dirty="0">
                <a:solidFill>
                  <a:srgbClr val="00BCD4"/>
                </a:solidFill>
                <a:latin typeface="Segoe UI" panose="020B0502040204020203" pitchFamily="34" charset="0"/>
                <a:cs typeface="Segoe UI" panose="020B0502040204020203" pitchFamily="34" charset="0"/>
              </a:rPr>
              <a:t>באמצעות קבצים הופכיים</a:t>
            </a:r>
            <a:endParaRPr lang="en-US" sz="4800" b="1" dirty="0">
              <a:solidFill>
                <a:srgbClr val="00BCD4"/>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325604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437943" y="78723"/>
            <a:ext cx="158408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3 </a:t>
            </a:r>
            <a:endParaRPr lang="en-US" sz="2800" b="1" dirty="0">
              <a:solidFill>
                <a:schemeClr val="bg1"/>
              </a:solidFill>
              <a:latin typeface="Segoe UI" panose="020B0502040204020203" pitchFamily="34" charset="0"/>
              <a:cs typeface="Segoe UI" panose="020B0502040204020203" pitchFamily="34" charset="0"/>
            </a:endParaRPr>
          </a:p>
        </p:txBody>
      </p:sp>
      <p:sp>
        <p:nvSpPr>
          <p:cNvPr id="8" name="TextBox 7"/>
          <p:cNvSpPr txBox="1">
            <a:spLocks noChangeAspect="1"/>
          </p:cNvSpPr>
          <p:nvPr/>
        </p:nvSpPr>
        <p:spPr>
          <a:xfrm>
            <a:off x="283884" y="721682"/>
            <a:ext cx="11741687" cy="5632311"/>
          </a:xfrm>
          <a:prstGeom prst="rect">
            <a:avLst/>
          </a:prstGeom>
          <a:noFill/>
        </p:spPr>
        <p:txBody>
          <a:bodyPr wrap="square" rtlCol="0">
            <a:spAutoFit/>
          </a:bodyPr>
          <a:lstStyle/>
          <a:p>
            <a:pPr algn="r" rtl="1">
              <a:lnSpc>
                <a:spcPct val="150000"/>
              </a:lnSpc>
            </a:pPr>
            <a:r>
              <a:rPr lang="he-IL" sz="2400" dirty="0">
                <a:latin typeface="Gisha" panose="020B0502040204020203" pitchFamily="34" charset="-79"/>
                <a:cs typeface="Gisha" panose="020B0502040204020203" pitchFamily="34" charset="-79"/>
              </a:rPr>
              <a:t>יש לתכנן קבצים עבור מערכת מידע לניהול תוכניות מוזיקה ברדיו.</a:t>
            </a:r>
          </a:p>
          <a:p>
            <a:pPr algn="r" rtl="1">
              <a:lnSpc>
                <a:spcPct val="150000"/>
              </a:lnSpc>
            </a:pPr>
            <a:r>
              <a:rPr lang="he-IL" sz="2400" dirty="0">
                <a:latin typeface="Gisha" panose="020B0502040204020203" pitchFamily="34" charset="-79"/>
                <a:cs typeface="Gisha" panose="020B0502040204020203" pitchFamily="34" charset="-79"/>
              </a:rPr>
              <a:t>הקבצים יכללו נתונים על התוכניות והשידורים בפועל של התוכניות. לכל תוכנית יש שם מזהה, שם עורך אחראי והיום (אחד) בשבוע בו היא משודרת. עבור כל שידור בפועל של תוכנית, רושמים בין היתר את התאריך, את שם השדר המגיש (שדר אחד לתוכנית) ואת היצירות שנוגנו. לכל יצירה מוזיקלית יש קוד מזהה, שם יצירה ושם או שמות מלחינים (יתכנו כמה מלחינים ליצירה).</a:t>
            </a:r>
          </a:p>
          <a:p>
            <a:pPr algn="r" rtl="1">
              <a:lnSpc>
                <a:spcPct val="150000"/>
              </a:lnSpc>
            </a:pPr>
            <a:endParaRPr lang="he-IL" sz="2400" dirty="0">
              <a:latin typeface="Gisha" panose="020B0502040204020203" pitchFamily="34" charset="-79"/>
              <a:cs typeface="Gisha" panose="020B0502040204020203" pitchFamily="34" charset="-79"/>
            </a:endParaRPr>
          </a:p>
          <a:p>
            <a:pPr algn="r" rtl="1">
              <a:lnSpc>
                <a:spcPct val="150000"/>
              </a:lnSpc>
            </a:pPr>
            <a:r>
              <a:rPr lang="he-IL" sz="2400" dirty="0">
                <a:latin typeface="Gisha" panose="020B0502040204020203" pitchFamily="34" charset="-79"/>
                <a:cs typeface="Gisha" panose="020B0502040204020203" pitchFamily="34" charset="-79"/>
              </a:rPr>
              <a:t>נתון כי קובץ התוכניות וקובץ היצירות מאורגנים כ- </a:t>
            </a:r>
            <a:r>
              <a:rPr lang="en-US" sz="2400" dirty="0">
                <a:latin typeface="Gisha" panose="020B0502040204020203" pitchFamily="34" charset="-79"/>
                <a:cs typeface="Gisha" panose="020B0502040204020203" pitchFamily="34" charset="-79"/>
              </a:rPr>
              <a:t>Heap</a:t>
            </a:r>
            <a:r>
              <a:rPr lang="he-IL" sz="2400" dirty="0">
                <a:latin typeface="Gisha" panose="020B0502040204020203" pitchFamily="34" charset="-79"/>
                <a:cs typeface="Gisha" panose="020B0502040204020203" pitchFamily="34" charset="-79"/>
              </a:rPr>
              <a:t> עם אינדקס ראשי </a:t>
            </a:r>
            <a:r>
              <a:rPr lang="en-US" sz="2400" dirty="0">
                <a:latin typeface="Gisha" panose="020B0502040204020203" pitchFamily="34" charset="-79"/>
                <a:cs typeface="Gisha" panose="020B0502040204020203" pitchFamily="34" charset="-79"/>
              </a:rPr>
              <a:t>B Tree</a:t>
            </a:r>
            <a:r>
              <a:rPr lang="he-IL" sz="2400" dirty="0">
                <a:latin typeface="Gisha" panose="020B0502040204020203" pitchFamily="34" charset="-79"/>
                <a:cs typeface="Gisha" panose="020B0502040204020203" pitchFamily="34" charset="-79"/>
              </a:rPr>
              <a:t>. </a:t>
            </a:r>
          </a:p>
          <a:p>
            <a:pPr algn="r" rtl="1">
              <a:lnSpc>
                <a:spcPct val="150000"/>
              </a:lnSpc>
            </a:pPr>
            <a:r>
              <a:rPr lang="he-IL" sz="2400" dirty="0">
                <a:latin typeface="Gisha" panose="020B0502040204020203" pitchFamily="34" charset="-79"/>
                <a:cs typeface="Gisha" panose="020B0502040204020203" pitchFamily="34" charset="-79"/>
              </a:rPr>
              <a:t>א. הצג מבנה הקבצים שיהיו במערכת, תוך פירוט השדות והמפתחות, כאשר </a:t>
            </a:r>
            <a:r>
              <a:rPr lang="he-IL" sz="2400" b="1" dirty="0">
                <a:latin typeface="Gisha" panose="020B0502040204020203" pitchFamily="34" charset="-79"/>
                <a:cs typeface="Gisha" panose="020B0502040204020203" pitchFamily="34" charset="-79"/>
              </a:rPr>
              <a:t>כל הקשרים הנדרשים מיושמים ע"י קבצים הופכיים (</a:t>
            </a:r>
            <a:r>
              <a:rPr lang="en-US" sz="2400" b="1" dirty="0">
                <a:latin typeface="Gisha" panose="020B0502040204020203" pitchFamily="34" charset="-79"/>
                <a:cs typeface="Gisha" panose="020B0502040204020203" pitchFamily="34" charset="-79"/>
              </a:rPr>
              <a:t>Inverted Files</a:t>
            </a:r>
            <a:r>
              <a:rPr lang="he-IL" sz="2400" b="1" dirty="0">
                <a:latin typeface="Gisha" panose="020B0502040204020203" pitchFamily="34" charset="-79"/>
                <a:cs typeface="Gisha" panose="020B0502040204020203" pitchFamily="34" charset="-79"/>
              </a:rPr>
              <a:t>).</a:t>
            </a:r>
            <a:r>
              <a:rPr lang="he-IL" sz="2400" dirty="0">
                <a:latin typeface="Gisha" panose="020B0502040204020203" pitchFamily="34" charset="-79"/>
                <a:cs typeface="Gisha" panose="020B0502040204020203" pitchFamily="34" charset="-79"/>
              </a:rPr>
              <a:t> רשום ליד כל קובץ את תפקידו, כלומר, למה הוא משמש והשדות אותו הוא מכיל.</a:t>
            </a:r>
          </a:p>
        </p:txBody>
      </p:sp>
    </p:spTree>
    <p:extLst>
      <p:ext uri="{BB962C8B-B14F-4D97-AF65-F5344CB8AC3E}">
        <p14:creationId xmlns:p14="http://schemas.microsoft.com/office/powerpoint/2010/main" val="23121312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437943" y="78723"/>
            <a:ext cx="158408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3 </a:t>
            </a:r>
            <a:endParaRPr lang="en-US" sz="2800" b="1" dirty="0">
              <a:solidFill>
                <a:schemeClr val="bg1"/>
              </a:solidFill>
              <a:latin typeface="Segoe UI" panose="020B0502040204020203" pitchFamily="34" charset="0"/>
              <a:cs typeface="Segoe UI" panose="020B0502040204020203" pitchFamily="34" charset="0"/>
            </a:endParaRPr>
          </a:p>
        </p:txBody>
      </p:sp>
      <p:sp>
        <p:nvSpPr>
          <p:cNvPr id="8" name="TextBox 7"/>
          <p:cNvSpPr txBox="1">
            <a:spLocks noChangeAspect="1"/>
          </p:cNvSpPr>
          <p:nvPr/>
        </p:nvSpPr>
        <p:spPr>
          <a:xfrm>
            <a:off x="283884" y="721682"/>
            <a:ext cx="11741687" cy="4524315"/>
          </a:xfrm>
          <a:prstGeom prst="rect">
            <a:avLst/>
          </a:prstGeom>
          <a:noFill/>
        </p:spPr>
        <p:txBody>
          <a:bodyPr wrap="square" rtlCol="0">
            <a:spAutoFit/>
          </a:bodyPr>
          <a:lstStyle/>
          <a:p>
            <a:pPr algn="r" rtl="1">
              <a:lnSpc>
                <a:spcPct val="150000"/>
              </a:lnSpc>
            </a:pPr>
            <a:r>
              <a:rPr lang="he-IL" sz="2400" dirty="0">
                <a:latin typeface="Gisha" panose="020B0502040204020203" pitchFamily="34" charset="-79"/>
                <a:cs typeface="Gisha" panose="020B0502040204020203" pitchFamily="34" charset="-79"/>
              </a:rPr>
              <a:t>הקבצים צריכים לאפשר (בין היתר) מתן תשובות יעילות לשאילתות הבאות:</a:t>
            </a:r>
          </a:p>
          <a:p>
            <a:pPr algn="r" rtl="1">
              <a:lnSpc>
                <a:spcPct val="150000"/>
              </a:lnSpc>
            </a:pPr>
            <a:endParaRPr lang="he-IL" sz="2400" dirty="0">
              <a:latin typeface="Gisha" panose="020B0502040204020203" pitchFamily="34" charset="-79"/>
              <a:cs typeface="Gisha" panose="020B0502040204020203" pitchFamily="34" charset="-79"/>
            </a:endParaRPr>
          </a:p>
          <a:p>
            <a:pPr marL="457200" indent="-457200" algn="r" rtl="1">
              <a:lnSpc>
                <a:spcPct val="150000"/>
              </a:lnSpc>
              <a:buAutoNum type="arabicPeriod"/>
            </a:pPr>
            <a:r>
              <a:rPr lang="he-IL" sz="2400" dirty="0">
                <a:latin typeface="Gisha" panose="020B0502040204020203" pitchFamily="34" charset="-79"/>
                <a:cs typeface="Gisha" panose="020B0502040204020203" pitchFamily="34" charset="-79"/>
              </a:rPr>
              <a:t>מי העורך של תוכנית מוזיקה מסוימת?</a:t>
            </a:r>
          </a:p>
          <a:p>
            <a:pPr marL="457200" indent="-457200" algn="r" rtl="1">
              <a:lnSpc>
                <a:spcPct val="150000"/>
              </a:lnSpc>
              <a:buAutoNum type="arabicPeriod"/>
            </a:pPr>
            <a:r>
              <a:rPr lang="he-IL" sz="2400" dirty="0">
                <a:latin typeface="Gisha" panose="020B0502040204020203" pitchFamily="34" charset="-79"/>
                <a:cs typeface="Gisha" panose="020B0502040204020203" pitchFamily="34" charset="-79"/>
              </a:rPr>
              <a:t>מי המלחינים של יצירה מסוימת?</a:t>
            </a:r>
          </a:p>
          <a:p>
            <a:pPr marL="457200" indent="-457200" algn="r" rtl="1">
              <a:lnSpc>
                <a:spcPct val="150000"/>
              </a:lnSpc>
              <a:buAutoNum type="arabicPeriod"/>
            </a:pPr>
            <a:r>
              <a:rPr lang="he-IL" sz="2400" dirty="0">
                <a:latin typeface="Gisha" panose="020B0502040204020203" pitchFamily="34" charset="-79"/>
                <a:cs typeface="Gisha" panose="020B0502040204020203" pitchFamily="34" charset="-79"/>
              </a:rPr>
              <a:t>אילו תוכניות הגיש שדר מסוים, ומתי?</a:t>
            </a:r>
          </a:p>
          <a:p>
            <a:pPr marL="457200" indent="-457200" algn="r" rtl="1">
              <a:lnSpc>
                <a:spcPct val="150000"/>
              </a:lnSpc>
              <a:buAutoNum type="arabicPeriod"/>
            </a:pPr>
            <a:r>
              <a:rPr lang="he-IL" sz="2400" dirty="0">
                <a:latin typeface="Gisha" panose="020B0502040204020203" pitchFamily="34" charset="-79"/>
                <a:cs typeface="Gisha" panose="020B0502040204020203" pitchFamily="34" charset="-79"/>
              </a:rPr>
              <a:t>אילו יצירות הלחין מלחין מסוים?</a:t>
            </a:r>
          </a:p>
          <a:p>
            <a:pPr marL="457200" indent="-457200" algn="r" rtl="1">
              <a:lnSpc>
                <a:spcPct val="150000"/>
              </a:lnSpc>
              <a:buAutoNum type="arabicPeriod"/>
            </a:pPr>
            <a:r>
              <a:rPr lang="he-IL" sz="2400" dirty="0">
                <a:latin typeface="Gisha" panose="020B0502040204020203" pitchFamily="34" charset="-79"/>
                <a:cs typeface="Gisha" panose="020B0502040204020203" pitchFamily="34" charset="-79"/>
              </a:rPr>
              <a:t>באילו שידורים של תוכניות הושמעה יצירה מסוימת?</a:t>
            </a:r>
          </a:p>
          <a:p>
            <a:pPr marL="457200" indent="-457200" algn="r" rtl="1">
              <a:lnSpc>
                <a:spcPct val="150000"/>
              </a:lnSpc>
              <a:buAutoNum type="arabicPeriod"/>
            </a:pPr>
            <a:r>
              <a:rPr lang="he-IL" sz="2400" dirty="0">
                <a:latin typeface="Gisha" panose="020B0502040204020203" pitchFamily="34" charset="-79"/>
                <a:cs typeface="Gisha" panose="020B0502040204020203" pitchFamily="34" charset="-79"/>
              </a:rPr>
              <a:t>אילו יצירות הושמעו בשידור של תוכנית מסוימת ששודרה בתאריך מסוים?</a:t>
            </a:r>
          </a:p>
        </p:txBody>
      </p:sp>
    </p:spTree>
    <p:extLst>
      <p:ext uri="{BB962C8B-B14F-4D97-AF65-F5344CB8AC3E}">
        <p14:creationId xmlns:p14="http://schemas.microsoft.com/office/powerpoint/2010/main" val="307473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9153937" y="78723"/>
            <a:ext cx="2868094"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3  - פתרון</a:t>
            </a:r>
            <a:endParaRPr lang="en-US" sz="2800" b="1" dirty="0">
              <a:solidFill>
                <a:schemeClr val="bg1"/>
              </a:solidFill>
              <a:latin typeface="Segoe UI" panose="020B0502040204020203" pitchFamily="34" charset="0"/>
              <a:cs typeface="Segoe UI" panose="020B0502040204020203" pitchFamily="34" charset="0"/>
            </a:endParaRPr>
          </a:p>
        </p:txBody>
      </p:sp>
      <p:sp>
        <p:nvSpPr>
          <p:cNvPr id="8" name="TextBox 7"/>
          <p:cNvSpPr txBox="1">
            <a:spLocks noChangeAspect="1"/>
          </p:cNvSpPr>
          <p:nvPr/>
        </p:nvSpPr>
        <p:spPr>
          <a:xfrm>
            <a:off x="283884" y="721682"/>
            <a:ext cx="11741687" cy="5632311"/>
          </a:xfrm>
          <a:prstGeom prst="rect">
            <a:avLst/>
          </a:prstGeom>
          <a:noFill/>
        </p:spPr>
        <p:txBody>
          <a:bodyPr wrap="square" rtlCol="0">
            <a:spAutoFit/>
          </a:bodyPr>
          <a:lstStyle/>
          <a:p>
            <a:pPr algn="r" rtl="1">
              <a:lnSpc>
                <a:spcPct val="150000"/>
              </a:lnSpc>
            </a:pPr>
            <a:r>
              <a:rPr lang="he-IL" sz="2400" b="1" u="sng" dirty="0">
                <a:latin typeface="Gisha" panose="020B0502040204020203" pitchFamily="34" charset="-79"/>
                <a:cs typeface="Gisha" panose="020B0502040204020203" pitchFamily="34" charset="-79"/>
              </a:rPr>
              <a:t>קבצי הנתונים</a:t>
            </a:r>
          </a:p>
          <a:p>
            <a:pPr algn="r" rtl="1">
              <a:lnSpc>
                <a:spcPct val="150000"/>
              </a:lnSpc>
            </a:pPr>
            <a:endParaRPr lang="he-IL" sz="2400" b="1" u="sng" dirty="0">
              <a:latin typeface="Gisha" panose="020B0502040204020203" pitchFamily="34" charset="-79"/>
              <a:cs typeface="Gisha" panose="020B0502040204020203" pitchFamily="34" charset="-79"/>
            </a:endParaRPr>
          </a:p>
          <a:p>
            <a:pPr algn="r" rtl="1">
              <a:lnSpc>
                <a:spcPct val="150000"/>
              </a:lnSpc>
            </a:pPr>
            <a:r>
              <a:rPr lang="he-IL" sz="2400" dirty="0">
                <a:latin typeface="Gisha" panose="020B0502040204020203" pitchFamily="34" charset="-79"/>
                <a:cs typeface="Gisha" panose="020B0502040204020203" pitchFamily="34" charset="-79"/>
              </a:rPr>
              <a:t>קובץ תוכניות (</a:t>
            </a:r>
            <a:r>
              <a:rPr lang="en-US" sz="2400" dirty="0">
                <a:latin typeface="Gisha" panose="020B0502040204020203" pitchFamily="34" charset="-79"/>
                <a:cs typeface="Gisha" panose="020B0502040204020203" pitchFamily="34" charset="-79"/>
              </a:rPr>
              <a:t>B Tree + Heap</a:t>
            </a:r>
            <a:r>
              <a:rPr lang="he-IL" sz="2400" dirty="0">
                <a:latin typeface="Gisha" panose="020B0502040204020203" pitchFamily="34" charset="-79"/>
                <a:cs typeface="Gisha" panose="020B0502040204020203" pitchFamily="34" charset="-79"/>
              </a:rPr>
              <a:t>): </a:t>
            </a:r>
            <a:r>
              <a:rPr lang="he-IL" sz="2400" u="sng" dirty="0">
                <a:latin typeface="Gisha" panose="020B0502040204020203" pitchFamily="34" charset="-79"/>
                <a:cs typeface="Gisha" panose="020B0502040204020203" pitchFamily="34" charset="-79"/>
              </a:rPr>
              <a:t>שם תוכנית</a:t>
            </a:r>
            <a:r>
              <a:rPr lang="he-IL" sz="2400" dirty="0">
                <a:latin typeface="Gisha" panose="020B0502040204020203" pitchFamily="34" charset="-79"/>
                <a:cs typeface="Gisha" panose="020B0502040204020203" pitchFamily="34" charset="-79"/>
              </a:rPr>
              <a:t>, עורך, יום שידור</a:t>
            </a:r>
          </a:p>
          <a:p>
            <a:pPr algn="r" rtl="1">
              <a:lnSpc>
                <a:spcPct val="150000"/>
              </a:lnSpc>
            </a:pPr>
            <a:endParaRPr lang="he-IL" sz="2400" dirty="0">
              <a:latin typeface="Gisha" panose="020B0502040204020203" pitchFamily="34" charset="-79"/>
              <a:cs typeface="Gisha" panose="020B0502040204020203" pitchFamily="34" charset="-79"/>
            </a:endParaRPr>
          </a:p>
          <a:p>
            <a:pPr algn="r" rtl="1">
              <a:lnSpc>
                <a:spcPct val="150000"/>
              </a:lnSpc>
            </a:pPr>
            <a:r>
              <a:rPr lang="he-IL" sz="2400" dirty="0">
                <a:latin typeface="Gisha" panose="020B0502040204020203" pitchFamily="34" charset="-79"/>
                <a:cs typeface="Gisha" panose="020B0502040204020203" pitchFamily="34" charset="-79"/>
              </a:rPr>
              <a:t>קובץ שידורים (</a:t>
            </a:r>
            <a:r>
              <a:rPr lang="en-US" sz="2400" dirty="0">
                <a:latin typeface="Gisha" panose="020B0502040204020203" pitchFamily="34" charset="-79"/>
                <a:cs typeface="Gisha" panose="020B0502040204020203" pitchFamily="34" charset="-79"/>
              </a:rPr>
              <a:t>B Tree + Heap</a:t>
            </a:r>
            <a:r>
              <a:rPr lang="he-IL" sz="2400" dirty="0">
                <a:latin typeface="Gisha" panose="020B0502040204020203" pitchFamily="34" charset="-79"/>
                <a:cs typeface="Gisha" panose="020B0502040204020203" pitchFamily="34" charset="-79"/>
              </a:rPr>
              <a:t>): </a:t>
            </a:r>
            <a:r>
              <a:rPr lang="he-IL" sz="2400" u="sng" dirty="0">
                <a:latin typeface="Gisha" panose="020B0502040204020203" pitchFamily="34" charset="-79"/>
                <a:cs typeface="Gisha" panose="020B0502040204020203" pitchFamily="34" charset="-79"/>
              </a:rPr>
              <a:t>שם תוכנית, תאריך</a:t>
            </a:r>
            <a:r>
              <a:rPr lang="he-IL" sz="2400" dirty="0">
                <a:latin typeface="Gisha" panose="020B0502040204020203" pitchFamily="34" charset="-79"/>
                <a:cs typeface="Gisha" panose="020B0502040204020203" pitchFamily="34" charset="-79"/>
              </a:rPr>
              <a:t>, שדר</a:t>
            </a:r>
          </a:p>
          <a:p>
            <a:pPr algn="r" rtl="1">
              <a:lnSpc>
                <a:spcPct val="150000"/>
              </a:lnSpc>
            </a:pPr>
            <a:endParaRPr lang="he-IL" sz="2400" dirty="0">
              <a:latin typeface="Gisha" panose="020B0502040204020203" pitchFamily="34" charset="-79"/>
              <a:cs typeface="Gisha" panose="020B0502040204020203" pitchFamily="34" charset="-79"/>
            </a:endParaRPr>
          </a:p>
          <a:p>
            <a:pPr algn="r" rtl="1">
              <a:lnSpc>
                <a:spcPct val="150000"/>
              </a:lnSpc>
            </a:pPr>
            <a:r>
              <a:rPr lang="he-IL" sz="2400" dirty="0">
                <a:latin typeface="Gisha" panose="020B0502040204020203" pitchFamily="34" charset="-79"/>
                <a:cs typeface="Gisha" panose="020B0502040204020203" pitchFamily="34" charset="-79"/>
              </a:rPr>
              <a:t>קובץ יצירות  (</a:t>
            </a:r>
            <a:r>
              <a:rPr lang="en-US" sz="2400" dirty="0">
                <a:latin typeface="Gisha" panose="020B0502040204020203" pitchFamily="34" charset="-79"/>
                <a:cs typeface="Gisha" panose="020B0502040204020203" pitchFamily="34" charset="-79"/>
              </a:rPr>
              <a:t>B Tree + Heap</a:t>
            </a:r>
            <a:r>
              <a:rPr lang="he-IL" sz="2400" dirty="0">
                <a:latin typeface="Gisha" panose="020B0502040204020203" pitchFamily="34" charset="-79"/>
                <a:cs typeface="Gisha" panose="020B0502040204020203" pitchFamily="34" charset="-79"/>
              </a:rPr>
              <a:t>): </a:t>
            </a:r>
            <a:r>
              <a:rPr lang="he-IL" sz="2400" u="sng" dirty="0">
                <a:latin typeface="Gisha" panose="020B0502040204020203" pitchFamily="34" charset="-79"/>
                <a:cs typeface="Gisha" panose="020B0502040204020203" pitchFamily="34" charset="-79"/>
              </a:rPr>
              <a:t>קוד יצירה</a:t>
            </a:r>
            <a:r>
              <a:rPr lang="he-IL" sz="2400" dirty="0">
                <a:latin typeface="Gisha" panose="020B0502040204020203" pitchFamily="34" charset="-79"/>
                <a:cs typeface="Gisha" panose="020B0502040204020203" pitchFamily="34" charset="-79"/>
              </a:rPr>
              <a:t>, שם יצירה</a:t>
            </a:r>
          </a:p>
          <a:p>
            <a:pPr algn="r" rtl="1">
              <a:lnSpc>
                <a:spcPct val="150000"/>
              </a:lnSpc>
            </a:pPr>
            <a:endParaRPr lang="he-IL" sz="2400" dirty="0">
              <a:latin typeface="Gisha" panose="020B0502040204020203" pitchFamily="34" charset="-79"/>
              <a:cs typeface="Gisha" panose="020B0502040204020203" pitchFamily="34" charset="-79"/>
            </a:endParaRPr>
          </a:p>
          <a:p>
            <a:pPr algn="r" rtl="1">
              <a:lnSpc>
                <a:spcPct val="150000"/>
              </a:lnSpc>
            </a:pPr>
            <a:endParaRPr lang="he-IL" sz="2400" dirty="0">
              <a:latin typeface="Gisha" panose="020B0502040204020203" pitchFamily="34" charset="-79"/>
              <a:cs typeface="Gisha" panose="020B0502040204020203" pitchFamily="34" charset="-79"/>
            </a:endParaRPr>
          </a:p>
          <a:p>
            <a:pPr algn="r" rtl="1">
              <a:lnSpc>
                <a:spcPct val="150000"/>
              </a:lnSpc>
            </a:pPr>
            <a:endParaRPr lang="he-IL" sz="2400" dirty="0">
              <a:latin typeface="Gisha" panose="020B0502040204020203" pitchFamily="34" charset="-79"/>
              <a:cs typeface="Gisha" panose="020B0502040204020203" pitchFamily="34" charset="-79"/>
            </a:endParaRPr>
          </a:p>
        </p:txBody>
      </p:sp>
      <p:sp>
        <p:nvSpPr>
          <p:cNvPr id="4" name="TextBox 3"/>
          <p:cNvSpPr txBox="1"/>
          <p:nvPr/>
        </p:nvSpPr>
        <p:spPr>
          <a:xfrm>
            <a:off x="3884984" y="3688055"/>
            <a:ext cx="1612515" cy="369332"/>
          </a:xfrm>
          <a:prstGeom prst="rect">
            <a:avLst/>
          </a:prstGeom>
          <a:noFill/>
        </p:spPr>
        <p:txBody>
          <a:bodyPr wrap="square" rtlCol="0">
            <a:spAutoFit/>
          </a:bodyPr>
          <a:lstStyle/>
          <a:p>
            <a:pPr algn="r" rtl="1"/>
            <a:r>
              <a:rPr lang="he-IL" dirty="0">
                <a:solidFill>
                  <a:srgbClr val="FF0000"/>
                </a:solidFill>
              </a:rPr>
              <a:t>מפתח</a:t>
            </a:r>
            <a:endParaRPr lang="en-US" dirty="0">
              <a:solidFill>
                <a:srgbClr val="FF0000"/>
              </a:solidFill>
            </a:endParaRPr>
          </a:p>
        </p:txBody>
      </p:sp>
      <p:cxnSp>
        <p:nvCxnSpPr>
          <p:cNvPr id="5" name="Straight Arrow Connector 4"/>
          <p:cNvCxnSpPr/>
          <p:nvPr/>
        </p:nvCxnSpPr>
        <p:spPr>
          <a:xfrm flipV="1">
            <a:off x="5497500" y="3494762"/>
            <a:ext cx="514993" cy="37795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6340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9153937" y="78723"/>
            <a:ext cx="2868094"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3  - פתרון</a:t>
            </a:r>
            <a:endParaRPr lang="en-US" sz="2800" b="1" dirty="0">
              <a:solidFill>
                <a:schemeClr val="bg1"/>
              </a:solidFill>
              <a:latin typeface="Segoe UI" panose="020B0502040204020203" pitchFamily="34" charset="0"/>
              <a:cs typeface="Segoe UI" panose="020B0502040204020203" pitchFamily="34" charset="0"/>
            </a:endParaRPr>
          </a:p>
        </p:txBody>
      </p:sp>
      <p:sp>
        <p:nvSpPr>
          <p:cNvPr id="8" name="TextBox 7"/>
          <p:cNvSpPr txBox="1">
            <a:spLocks noChangeAspect="1"/>
          </p:cNvSpPr>
          <p:nvPr/>
        </p:nvSpPr>
        <p:spPr>
          <a:xfrm>
            <a:off x="283884" y="721682"/>
            <a:ext cx="11741687" cy="5078313"/>
          </a:xfrm>
          <a:prstGeom prst="rect">
            <a:avLst/>
          </a:prstGeom>
          <a:noFill/>
        </p:spPr>
        <p:txBody>
          <a:bodyPr wrap="square" rtlCol="0">
            <a:spAutoFit/>
          </a:bodyPr>
          <a:lstStyle/>
          <a:p>
            <a:pPr algn="r" rtl="1">
              <a:lnSpc>
                <a:spcPct val="150000"/>
              </a:lnSpc>
            </a:pPr>
            <a:r>
              <a:rPr lang="he-IL" sz="2400" dirty="0">
                <a:latin typeface="Gisha" panose="020B0502040204020203" pitchFamily="34" charset="-79"/>
                <a:cs typeface="Gisha" panose="020B0502040204020203" pitchFamily="34" charset="-79"/>
              </a:rPr>
              <a:t>קובץ תוכניות (</a:t>
            </a:r>
            <a:r>
              <a:rPr lang="en-US" sz="2400" dirty="0">
                <a:latin typeface="Gisha" panose="020B0502040204020203" pitchFamily="34" charset="-79"/>
                <a:cs typeface="Gisha" panose="020B0502040204020203" pitchFamily="34" charset="-79"/>
              </a:rPr>
              <a:t>B Tree + Heap</a:t>
            </a:r>
            <a:r>
              <a:rPr lang="he-IL" sz="2400" dirty="0">
                <a:latin typeface="Gisha" panose="020B0502040204020203" pitchFamily="34" charset="-79"/>
                <a:cs typeface="Gisha" panose="020B0502040204020203" pitchFamily="34" charset="-79"/>
              </a:rPr>
              <a:t>): </a:t>
            </a:r>
            <a:r>
              <a:rPr lang="he-IL" sz="2400" u="sng" dirty="0">
                <a:latin typeface="Gisha" panose="020B0502040204020203" pitchFamily="34" charset="-79"/>
                <a:cs typeface="Gisha" panose="020B0502040204020203" pitchFamily="34" charset="-79"/>
              </a:rPr>
              <a:t>שם תוכנית</a:t>
            </a:r>
            <a:r>
              <a:rPr lang="he-IL" sz="2400" dirty="0">
                <a:latin typeface="Gisha" panose="020B0502040204020203" pitchFamily="34" charset="-79"/>
                <a:cs typeface="Gisha" panose="020B0502040204020203" pitchFamily="34" charset="-79"/>
              </a:rPr>
              <a:t>, עורך, יום שידור</a:t>
            </a:r>
          </a:p>
          <a:p>
            <a:pPr algn="r" rtl="1">
              <a:lnSpc>
                <a:spcPct val="150000"/>
              </a:lnSpc>
            </a:pPr>
            <a:r>
              <a:rPr lang="he-IL" sz="2400" dirty="0">
                <a:latin typeface="Gisha" panose="020B0502040204020203" pitchFamily="34" charset="-79"/>
                <a:cs typeface="Gisha" panose="020B0502040204020203" pitchFamily="34" charset="-79"/>
              </a:rPr>
              <a:t>קובץ שידורים (</a:t>
            </a:r>
            <a:r>
              <a:rPr lang="en-US" sz="2400" dirty="0">
                <a:latin typeface="Gisha" panose="020B0502040204020203" pitchFamily="34" charset="-79"/>
                <a:cs typeface="Gisha" panose="020B0502040204020203" pitchFamily="34" charset="-79"/>
              </a:rPr>
              <a:t>B Tree + Heap</a:t>
            </a:r>
            <a:r>
              <a:rPr lang="he-IL" sz="2400" dirty="0">
                <a:latin typeface="Gisha" panose="020B0502040204020203" pitchFamily="34" charset="-79"/>
                <a:cs typeface="Gisha" panose="020B0502040204020203" pitchFamily="34" charset="-79"/>
              </a:rPr>
              <a:t>): </a:t>
            </a:r>
            <a:r>
              <a:rPr lang="he-IL" sz="2400" u="sng" dirty="0">
                <a:latin typeface="Gisha" panose="020B0502040204020203" pitchFamily="34" charset="-79"/>
                <a:cs typeface="Gisha" panose="020B0502040204020203" pitchFamily="34" charset="-79"/>
              </a:rPr>
              <a:t>שם תוכנית, תאריך</a:t>
            </a:r>
            <a:r>
              <a:rPr lang="he-IL" sz="2400" dirty="0">
                <a:latin typeface="Gisha" panose="020B0502040204020203" pitchFamily="34" charset="-79"/>
                <a:cs typeface="Gisha" panose="020B0502040204020203" pitchFamily="34" charset="-79"/>
              </a:rPr>
              <a:t>, שדר</a:t>
            </a:r>
          </a:p>
          <a:p>
            <a:pPr algn="r" rtl="1">
              <a:lnSpc>
                <a:spcPct val="150000"/>
              </a:lnSpc>
            </a:pPr>
            <a:r>
              <a:rPr lang="he-IL" sz="2400" dirty="0">
                <a:latin typeface="Gisha" panose="020B0502040204020203" pitchFamily="34" charset="-79"/>
                <a:cs typeface="Gisha" panose="020B0502040204020203" pitchFamily="34" charset="-79"/>
              </a:rPr>
              <a:t>קובץ יצירות  (</a:t>
            </a:r>
            <a:r>
              <a:rPr lang="en-US" sz="2400" dirty="0">
                <a:latin typeface="Gisha" panose="020B0502040204020203" pitchFamily="34" charset="-79"/>
                <a:cs typeface="Gisha" panose="020B0502040204020203" pitchFamily="34" charset="-79"/>
              </a:rPr>
              <a:t>B Tree + Heap</a:t>
            </a:r>
            <a:r>
              <a:rPr lang="he-IL" sz="2400" dirty="0">
                <a:latin typeface="Gisha" panose="020B0502040204020203" pitchFamily="34" charset="-79"/>
                <a:cs typeface="Gisha" panose="020B0502040204020203" pitchFamily="34" charset="-79"/>
              </a:rPr>
              <a:t>): </a:t>
            </a:r>
            <a:r>
              <a:rPr lang="he-IL" sz="2400" u="sng" dirty="0">
                <a:latin typeface="Gisha" panose="020B0502040204020203" pitchFamily="34" charset="-79"/>
                <a:cs typeface="Gisha" panose="020B0502040204020203" pitchFamily="34" charset="-79"/>
              </a:rPr>
              <a:t>קוד יצירה</a:t>
            </a:r>
            <a:r>
              <a:rPr lang="he-IL" sz="2400" dirty="0">
                <a:latin typeface="Gisha" panose="020B0502040204020203" pitchFamily="34" charset="-79"/>
                <a:cs typeface="Gisha" panose="020B0502040204020203" pitchFamily="34" charset="-79"/>
              </a:rPr>
              <a:t>, שם יצירה</a:t>
            </a:r>
          </a:p>
          <a:p>
            <a:pPr algn="r" rtl="1">
              <a:lnSpc>
                <a:spcPct val="150000"/>
              </a:lnSpc>
            </a:pPr>
            <a:endParaRPr lang="he-IL" sz="2400" dirty="0">
              <a:latin typeface="Gisha" panose="020B0502040204020203" pitchFamily="34" charset="-79"/>
              <a:cs typeface="Gisha" panose="020B0502040204020203" pitchFamily="34" charset="-79"/>
            </a:endParaRPr>
          </a:p>
          <a:p>
            <a:pPr marL="457200" indent="-457200" algn="r" rtl="1">
              <a:lnSpc>
                <a:spcPct val="150000"/>
              </a:lnSpc>
              <a:buAutoNum type="arabicPeriod"/>
            </a:pPr>
            <a:r>
              <a:rPr lang="he-IL" sz="2400" dirty="0">
                <a:latin typeface="Gisha" panose="020B0502040204020203" pitchFamily="34" charset="-79"/>
                <a:cs typeface="Gisha" panose="020B0502040204020203" pitchFamily="34" charset="-79"/>
              </a:rPr>
              <a:t>מי העורך של תוכנית מוזיקה מסוימת?</a:t>
            </a:r>
          </a:p>
          <a:p>
            <a:pPr algn="r" rtl="1">
              <a:lnSpc>
                <a:spcPct val="150000"/>
              </a:lnSpc>
            </a:pPr>
            <a:r>
              <a:rPr lang="he-IL" sz="2400" dirty="0">
                <a:solidFill>
                  <a:srgbClr val="FF0000"/>
                </a:solidFill>
                <a:latin typeface="Gisha" panose="020B0502040204020203" pitchFamily="34" charset="-79"/>
                <a:cs typeface="Gisha" panose="020B0502040204020203" pitchFamily="34" charset="-79"/>
              </a:rPr>
              <a:t>ניגש לקובץ התוכנית, נחפש חיפוש דינאמי ב- </a:t>
            </a:r>
            <a:r>
              <a:rPr lang="en-US" sz="2400" dirty="0">
                <a:solidFill>
                  <a:srgbClr val="FF0000"/>
                </a:solidFill>
                <a:latin typeface="Gisha" panose="020B0502040204020203" pitchFamily="34" charset="-79"/>
                <a:cs typeface="Gisha" panose="020B0502040204020203" pitchFamily="34" charset="-79"/>
              </a:rPr>
              <a:t>B Tree</a:t>
            </a:r>
            <a:r>
              <a:rPr lang="he-IL" sz="2400" dirty="0">
                <a:solidFill>
                  <a:srgbClr val="FF0000"/>
                </a:solidFill>
                <a:latin typeface="Gisha" panose="020B0502040204020203" pitchFamily="34" charset="-79"/>
                <a:cs typeface="Gisha" panose="020B0502040204020203" pitchFamily="34" charset="-79"/>
              </a:rPr>
              <a:t> את שם התוכנית, ובעזרת המצביע ברמת העלה ניגש לקובץ הנתונים (</a:t>
            </a:r>
            <a:r>
              <a:rPr lang="en-US" sz="2400" dirty="0">
                <a:solidFill>
                  <a:srgbClr val="FF0000"/>
                </a:solidFill>
                <a:latin typeface="Gisha" panose="020B0502040204020203" pitchFamily="34" charset="-79"/>
                <a:cs typeface="Gisha" panose="020B0502040204020203" pitchFamily="34" charset="-79"/>
              </a:rPr>
              <a:t>Heap</a:t>
            </a:r>
            <a:r>
              <a:rPr lang="he-IL" sz="2400" dirty="0">
                <a:solidFill>
                  <a:srgbClr val="FF0000"/>
                </a:solidFill>
                <a:latin typeface="Gisha" panose="020B0502040204020203" pitchFamily="34" charset="-79"/>
                <a:cs typeface="Gisha" panose="020B0502040204020203" pitchFamily="34" charset="-79"/>
              </a:rPr>
              <a:t>), ונוציא את הרשומה שנדרשת.</a:t>
            </a:r>
          </a:p>
          <a:p>
            <a:pPr algn="r" rtl="1">
              <a:lnSpc>
                <a:spcPct val="150000"/>
              </a:lnSpc>
            </a:pPr>
            <a:endParaRPr lang="he-IL" sz="2400" dirty="0">
              <a:latin typeface="Gisha" panose="020B0502040204020203" pitchFamily="34" charset="-79"/>
              <a:cs typeface="Gisha" panose="020B0502040204020203" pitchFamily="34" charset="-79"/>
            </a:endParaRPr>
          </a:p>
          <a:p>
            <a:pPr algn="r" rtl="1">
              <a:lnSpc>
                <a:spcPct val="150000"/>
              </a:lnSpc>
            </a:pPr>
            <a:endParaRPr lang="he-IL" sz="24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25933843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9153937" y="78723"/>
            <a:ext cx="2868094"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3  - פתרון</a:t>
            </a:r>
            <a:endParaRPr lang="en-US" sz="2800" b="1" dirty="0">
              <a:solidFill>
                <a:schemeClr val="bg1"/>
              </a:solidFill>
              <a:latin typeface="Segoe UI" panose="020B0502040204020203" pitchFamily="34" charset="0"/>
              <a:cs typeface="Segoe UI" panose="020B0502040204020203" pitchFamily="34" charset="0"/>
            </a:endParaRPr>
          </a:p>
        </p:txBody>
      </p:sp>
      <p:sp>
        <p:nvSpPr>
          <p:cNvPr id="8" name="TextBox 7"/>
          <p:cNvSpPr txBox="1">
            <a:spLocks noChangeAspect="1"/>
          </p:cNvSpPr>
          <p:nvPr/>
        </p:nvSpPr>
        <p:spPr>
          <a:xfrm>
            <a:off x="283884" y="721682"/>
            <a:ext cx="11741687" cy="5632311"/>
          </a:xfrm>
          <a:prstGeom prst="rect">
            <a:avLst/>
          </a:prstGeom>
          <a:noFill/>
        </p:spPr>
        <p:txBody>
          <a:bodyPr wrap="square" rtlCol="0">
            <a:spAutoFit/>
          </a:bodyPr>
          <a:lstStyle/>
          <a:p>
            <a:pPr algn="r" rtl="1">
              <a:lnSpc>
                <a:spcPct val="150000"/>
              </a:lnSpc>
            </a:pPr>
            <a:r>
              <a:rPr lang="he-IL" sz="2400" dirty="0">
                <a:latin typeface="Gisha" panose="020B0502040204020203" pitchFamily="34" charset="-79"/>
                <a:cs typeface="Gisha" panose="020B0502040204020203" pitchFamily="34" charset="-79"/>
              </a:rPr>
              <a:t>קובץ תוכניות (</a:t>
            </a:r>
            <a:r>
              <a:rPr lang="en-US" sz="2400" dirty="0">
                <a:latin typeface="Gisha" panose="020B0502040204020203" pitchFamily="34" charset="-79"/>
                <a:cs typeface="Gisha" panose="020B0502040204020203" pitchFamily="34" charset="-79"/>
              </a:rPr>
              <a:t>B Tree + Heap</a:t>
            </a:r>
            <a:r>
              <a:rPr lang="he-IL" sz="2400" dirty="0">
                <a:latin typeface="Gisha" panose="020B0502040204020203" pitchFamily="34" charset="-79"/>
                <a:cs typeface="Gisha" panose="020B0502040204020203" pitchFamily="34" charset="-79"/>
              </a:rPr>
              <a:t>): </a:t>
            </a:r>
            <a:r>
              <a:rPr lang="he-IL" sz="2400" u="sng" dirty="0">
                <a:latin typeface="Gisha" panose="020B0502040204020203" pitchFamily="34" charset="-79"/>
                <a:cs typeface="Gisha" panose="020B0502040204020203" pitchFamily="34" charset="-79"/>
              </a:rPr>
              <a:t>שם תוכנית</a:t>
            </a:r>
            <a:r>
              <a:rPr lang="he-IL" sz="2400" dirty="0">
                <a:latin typeface="Gisha" panose="020B0502040204020203" pitchFamily="34" charset="-79"/>
                <a:cs typeface="Gisha" panose="020B0502040204020203" pitchFamily="34" charset="-79"/>
              </a:rPr>
              <a:t>, עורך, יום שידור</a:t>
            </a:r>
          </a:p>
          <a:p>
            <a:pPr algn="r" rtl="1">
              <a:lnSpc>
                <a:spcPct val="150000"/>
              </a:lnSpc>
            </a:pPr>
            <a:r>
              <a:rPr lang="he-IL" sz="2400" dirty="0">
                <a:latin typeface="Gisha" panose="020B0502040204020203" pitchFamily="34" charset="-79"/>
                <a:cs typeface="Gisha" panose="020B0502040204020203" pitchFamily="34" charset="-79"/>
              </a:rPr>
              <a:t>קובץ שידורים (</a:t>
            </a:r>
            <a:r>
              <a:rPr lang="en-US" sz="2400" dirty="0">
                <a:latin typeface="Gisha" panose="020B0502040204020203" pitchFamily="34" charset="-79"/>
                <a:cs typeface="Gisha" panose="020B0502040204020203" pitchFamily="34" charset="-79"/>
              </a:rPr>
              <a:t>B Tree + Heap</a:t>
            </a:r>
            <a:r>
              <a:rPr lang="he-IL" sz="2400" dirty="0">
                <a:latin typeface="Gisha" panose="020B0502040204020203" pitchFamily="34" charset="-79"/>
                <a:cs typeface="Gisha" panose="020B0502040204020203" pitchFamily="34" charset="-79"/>
              </a:rPr>
              <a:t>): </a:t>
            </a:r>
            <a:r>
              <a:rPr lang="he-IL" sz="2400" u="sng" dirty="0">
                <a:latin typeface="Gisha" panose="020B0502040204020203" pitchFamily="34" charset="-79"/>
                <a:cs typeface="Gisha" panose="020B0502040204020203" pitchFamily="34" charset="-79"/>
              </a:rPr>
              <a:t>שם תוכנית, תאריך</a:t>
            </a:r>
            <a:r>
              <a:rPr lang="he-IL" sz="2400" dirty="0">
                <a:latin typeface="Gisha" panose="020B0502040204020203" pitchFamily="34" charset="-79"/>
                <a:cs typeface="Gisha" panose="020B0502040204020203" pitchFamily="34" charset="-79"/>
              </a:rPr>
              <a:t>, שדר</a:t>
            </a:r>
          </a:p>
          <a:p>
            <a:pPr algn="r" rtl="1">
              <a:lnSpc>
                <a:spcPct val="150000"/>
              </a:lnSpc>
            </a:pPr>
            <a:r>
              <a:rPr lang="he-IL" sz="2400" dirty="0">
                <a:latin typeface="Gisha" panose="020B0502040204020203" pitchFamily="34" charset="-79"/>
                <a:cs typeface="Gisha" panose="020B0502040204020203" pitchFamily="34" charset="-79"/>
              </a:rPr>
              <a:t>קובץ יצירות  (</a:t>
            </a:r>
            <a:r>
              <a:rPr lang="en-US" sz="2400" dirty="0">
                <a:latin typeface="Gisha" panose="020B0502040204020203" pitchFamily="34" charset="-79"/>
                <a:cs typeface="Gisha" panose="020B0502040204020203" pitchFamily="34" charset="-79"/>
              </a:rPr>
              <a:t>B Tree + Heap</a:t>
            </a:r>
            <a:r>
              <a:rPr lang="he-IL" sz="2400" dirty="0">
                <a:latin typeface="Gisha" panose="020B0502040204020203" pitchFamily="34" charset="-79"/>
                <a:cs typeface="Gisha" panose="020B0502040204020203" pitchFamily="34" charset="-79"/>
              </a:rPr>
              <a:t>): </a:t>
            </a:r>
            <a:r>
              <a:rPr lang="he-IL" sz="2400" u="sng" dirty="0">
                <a:latin typeface="Gisha" panose="020B0502040204020203" pitchFamily="34" charset="-79"/>
                <a:cs typeface="Gisha" panose="020B0502040204020203" pitchFamily="34" charset="-79"/>
              </a:rPr>
              <a:t>קוד יצירה</a:t>
            </a:r>
            <a:r>
              <a:rPr lang="he-IL" sz="2400" dirty="0">
                <a:latin typeface="Gisha" panose="020B0502040204020203" pitchFamily="34" charset="-79"/>
                <a:cs typeface="Gisha" panose="020B0502040204020203" pitchFamily="34" charset="-79"/>
              </a:rPr>
              <a:t>, שם יצירה</a:t>
            </a:r>
          </a:p>
          <a:p>
            <a:pPr algn="r" rtl="1">
              <a:lnSpc>
                <a:spcPct val="150000"/>
              </a:lnSpc>
            </a:pPr>
            <a:endParaRPr lang="he-IL" sz="2400" dirty="0">
              <a:latin typeface="Gisha" panose="020B0502040204020203" pitchFamily="34" charset="-79"/>
              <a:cs typeface="Gisha" panose="020B0502040204020203" pitchFamily="34" charset="-79"/>
            </a:endParaRPr>
          </a:p>
          <a:p>
            <a:pPr algn="r" rtl="1">
              <a:lnSpc>
                <a:spcPct val="150000"/>
              </a:lnSpc>
            </a:pPr>
            <a:r>
              <a:rPr lang="he-IL" sz="2400" dirty="0">
                <a:latin typeface="Gisha" panose="020B0502040204020203" pitchFamily="34" charset="-79"/>
                <a:cs typeface="Gisha" panose="020B0502040204020203" pitchFamily="34" charset="-79"/>
              </a:rPr>
              <a:t>2. מי המלחינים של יצירה מסוימת? - (קשר של רבים ליחיד- ניצור קובץ הופכי)</a:t>
            </a:r>
          </a:p>
          <a:p>
            <a:pPr algn="r" rtl="1">
              <a:lnSpc>
                <a:spcPct val="150000"/>
              </a:lnSpc>
            </a:pPr>
            <a:r>
              <a:rPr lang="he-IL" sz="2400" dirty="0">
                <a:latin typeface="Gisha" panose="020B0502040204020203" pitchFamily="34" charset="-79"/>
                <a:cs typeface="Gisha" panose="020B0502040204020203" pitchFamily="34" charset="-79"/>
              </a:rPr>
              <a:t>  </a:t>
            </a:r>
            <a:r>
              <a:rPr lang="he-IL" sz="2400" dirty="0">
                <a:solidFill>
                  <a:srgbClr val="FF0000"/>
                </a:solidFill>
                <a:latin typeface="Gisha" panose="020B0502040204020203" pitchFamily="34" charset="-79"/>
                <a:cs typeface="Gisha" panose="020B0502040204020203" pitchFamily="34" charset="-79"/>
              </a:rPr>
              <a:t>קובץ הופכי מלחיני-יצירה (</a:t>
            </a:r>
            <a:r>
              <a:rPr lang="en-US" sz="2400" dirty="0">
                <a:solidFill>
                  <a:srgbClr val="FF0000"/>
                </a:solidFill>
                <a:latin typeface="Gisha" panose="020B0502040204020203" pitchFamily="34" charset="-79"/>
                <a:cs typeface="Gisha" panose="020B0502040204020203" pitchFamily="34" charset="-79"/>
              </a:rPr>
              <a:t>IF</a:t>
            </a:r>
            <a:r>
              <a:rPr lang="he-IL" sz="2400" dirty="0">
                <a:solidFill>
                  <a:srgbClr val="FF0000"/>
                </a:solidFill>
                <a:latin typeface="Gisha" panose="020B0502040204020203" pitchFamily="34" charset="-79"/>
                <a:cs typeface="Gisha" panose="020B0502040204020203" pitchFamily="34" charset="-79"/>
              </a:rPr>
              <a:t>): </a:t>
            </a:r>
            <a:r>
              <a:rPr lang="he-IL" sz="2400" u="sng" dirty="0">
                <a:solidFill>
                  <a:srgbClr val="FF0000"/>
                </a:solidFill>
                <a:latin typeface="Gisha" panose="020B0502040204020203" pitchFamily="34" charset="-79"/>
                <a:cs typeface="Gisha" panose="020B0502040204020203" pitchFamily="34" charset="-79"/>
              </a:rPr>
              <a:t>קוד יצירה, מלחין</a:t>
            </a:r>
          </a:p>
          <a:p>
            <a:pPr algn="r" rtl="1">
              <a:lnSpc>
                <a:spcPct val="150000"/>
              </a:lnSpc>
            </a:pPr>
            <a:r>
              <a:rPr lang="he-IL" sz="2400" b="1" dirty="0">
                <a:solidFill>
                  <a:srgbClr val="FF0000"/>
                </a:solidFill>
                <a:latin typeface="Gisha" panose="020B0502040204020203" pitchFamily="34" charset="-79"/>
                <a:cs typeface="Gisha" panose="020B0502040204020203" pitchFamily="34" charset="-79"/>
              </a:rPr>
              <a:t>  </a:t>
            </a:r>
            <a:r>
              <a:rPr lang="he-IL" sz="2400" dirty="0">
                <a:solidFill>
                  <a:srgbClr val="FF0000"/>
                </a:solidFill>
                <a:latin typeface="Gisha" panose="020B0502040204020203" pitchFamily="34" charset="-79"/>
                <a:cs typeface="Gisha" panose="020B0502040204020203" pitchFamily="34" charset="-79"/>
              </a:rPr>
              <a:t>נחפש בקובץ ההופכי מלחיני-יצירה בחיפוש דינאמי ע"פ חלק המפתח "קוד-יצירה" את הרשומה   </a:t>
            </a:r>
          </a:p>
          <a:p>
            <a:pPr algn="r" rtl="1">
              <a:lnSpc>
                <a:spcPct val="150000"/>
              </a:lnSpc>
            </a:pPr>
            <a:r>
              <a:rPr lang="he-IL" sz="2400" dirty="0">
                <a:solidFill>
                  <a:srgbClr val="FF0000"/>
                </a:solidFill>
                <a:latin typeface="Gisha" panose="020B0502040204020203" pitchFamily="34" charset="-79"/>
                <a:cs typeface="Gisha" panose="020B0502040204020203" pitchFamily="34" charset="-79"/>
              </a:rPr>
              <a:t>  הראשונה של היצירה הנדרשת. לאחר מכן, נעבור באופן סדרתי ברמת העלה על כל הרשומות </a:t>
            </a:r>
          </a:p>
          <a:p>
            <a:pPr algn="r" rtl="1">
              <a:lnSpc>
                <a:spcPct val="150000"/>
              </a:lnSpc>
            </a:pPr>
            <a:r>
              <a:rPr lang="he-IL" sz="2400" dirty="0">
                <a:solidFill>
                  <a:srgbClr val="FF0000"/>
                </a:solidFill>
                <a:latin typeface="Gisha" panose="020B0502040204020203" pitchFamily="34" charset="-79"/>
                <a:cs typeface="Gisha" panose="020B0502040204020203" pitchFamily="34" charset="-79"/>
              </a:rPr>
              <a:t>  בעלות אותו קוד יצירה, עד שנגיע לרשומה שלא עונה על קריטריון זה. </a:t>
            </a:r>
            <a:endParaRPr lang="he-IL" sz="2400" b="1" u="sng" dirty="0">
              <a:solidFill>
                <a:srgbClr val="FF0000"/>
              </a:solidFill>
              <a:latin typeface="Gisha" panose="020B0502040204020203" pitchFamily="34" charset="-79"/>
              <a:cs typeface="Gisha" panose="020B0502040204020203" pitchFamily="34" charset="-79"/>
            </a:endParaRPr>
          </a:p>
          <a:p>
            <a:pPr algn="r" rtl="1">
              <a:lnSpc>
                <a:spcPct val="150000"/>
              </a:lnSpc>
            </a:pPr>
            <a:endParaRPr lang="he-IL" sz="24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33445048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9153937" y="78723"/>
            <a:ext cx="2868094"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3  - פתרון</a:t>
            </a:r>
            <a:endParaRPr lang="en-US" sz="2800" b="1" dirty="0">
              <a:solidFill>
                <a:schemeClr val="bg1"/>
              </a:solidFill>
              <a:latin typeface="Segoe UI" panose="020B0502040204020203" pitchFamily="34" charset="0"/>
              <a:cs typeface="Segoe UI" panose="020B0502040204020203" pitchFamily="34" charset="0"/>
            </a:endParaRPr>
          </a:p>
        </p:txBody>
      </p:sp>
      <p:sp>
        <p:nvSpPr>
          <p:cNvPr id="8" name="TextBox 7"/>
          <p:cNvSpPr txBox="1">
            <a:spLocks noChangeAspect="1"/>
          </p:cNvSpPr>
          <p:nvPr/>
        </p:nvSpPr>
        <p:spPr>
          <a:xfrm>
            <a:off x="283884" y="721682"/>
            <a:ext cx="11741687" cy="6186309"/>
          </a:xfrm>
          <a:prstGeom prst="rect">
            <a:avLst/>
          </a:prstGeom>
          <a:noFill/>
        </p:spPr>
        <p:txBody>
          <a:bodyPr wrap="square" rtlCol="0">
            <a:spAutoFit/>
          </a:bodyPr>
          <a:lstStyle/>
          <a:p>
            <a:pPr algn="r" rtl="1">
              <a:lnSpc>
                <a:spcPct val="150000"/>
              </a:lnSpc>
            </a:pPr>
            <a:r>
              <a:rPr lang="he-IL" sz="2400" dirty="0">
                <a:latin typeface="Gisha" panose="020B0502040204020203" pitchFamily="34" charset="-79"/>
                <a:cs typeface="Gisha" panose="020B0502040204020203" pitchFamily="34" charset="-79"/>
              </a:rPr>
              <a:t>קובץ תוכניות (</a:t>
            </a:r>
            <a:r>
              <a:rPr lang="en-US" sz="2400" dirty="0">
                <a:latin typeface="Gisha" panose="020B0502040204020203" pitchFamily="34" charset="-79"/>
                <a:cs typeface="Gisha" panose="020B0502040204020203" pitchFamily="34" charset="-79"/>
              </a:rPr>
              <a:t>B Tree + Heap</a:t>
            </a:r>
            <a:r>
              <a:rPr lang="he-IL" sz="2400" dirty="0">
                <a:latin typeface="Gisha" panose="020B0502040204020203" pitchFamily="34" charset="-79"/>
                <a:cs typeface="Gisha" panose="020B0502040204020203" pitchFamily="34" charset="-79"/>
              </a:rPr>
              <a:t>): </a:t>
            </a:r>
            <a:r>
              <a:rPr lang="he-IL" sz="2400" u="sng" dirty="0">
                <a:latin typeface="Gisha" panose="020B0502040204020203" pitchFamily="34" charset="-79"/>
                <a:cs typeface="Gisha" panose="020B0502040204020203" pitchFamily="34" charset="-79"/>
              </a:rPr>
              <a:t>שם תוכנית</a:t>
            </a:r>
            <a:r>
              <a:rPr lang="he-IL" sz="2400" dirty="0">
                <a:latin typeface="Gisha" panose="020B0502040204020203" pitchFamily="34" charset="-79"/>
                <a:cs typeface="Gisha" panose="020B0502040204020203" pitchFamily="34" charset="-79"/>
              </a:rPr>
              <a:t>, עורך, יום שידור</a:t>
            </a:r>
          </a:p>
          <a:p>
            <a:pPr algn="r" rtl="1">
              <a:lnSpc>
                <a:spcPct val="150000"/>
              </a:lnSpc>
            </a:pPr>
            <a:r>
              <a:rPr lang="he-IL" sz="2400" dirty="0">
                <a:latin typeface="Gisha" panose="020B0502040204020203" pitchFamily="34" charset="-79"/>
                <a:cs typeface="Gisha" panose="020B0502040204020203" pitchFamily="34" charset="-79"/>
              </a:rPr>
              <a:t>קובץ שידורים (</a:t>
            </a:r>
            <a:r>
              <a:rPr lang="en-US" sz="2400" dirty="0">
                <a:latin typeface="Gisha" panose="020B0502040204020203" pitchFamily="34" charset="-79"/>
                <a:cs typeface="Gisha" panose="020B0502040204020203" pitchFamily="34" charset="-79"/>
              </a:rPr>
              <a:t>B Tree + Heap</a:t>
            </a:r>
            <a:r>
              <a:rPr lang="he-IL" sz="2400" dirty="0">
                <a:latin typeface="Gisha" panose="020B0502040204020203" pitchFamily="34" charset="-79"/>
                <a:cs typeface="Gisha" panose="020B0502040204020203" pitchFamily="34" charset="-79"/>
              </a:rPr>
              <a:t>): </a:t>
            </a:r>
            <a:r>
              <a:rPr lang="he-IL" sz="2400" u="sng" dirty="0">
                <a:latin typeface="Gisha" panose="020B0502040204020203" pitchFamily="34" charset="-79"/>
                <a:cs typeface="Gisha" panose="020B0502040204020203" pitchFamily="34" charset="-79"/>
              </a:rPr>
              <a:t>שם תוכנית, תאריך</a:t>
            </a:r>
            <a:r>
              <a:rPr lang="he-IL" sz="2400" dirty="0">
                <a:latin typeface="Gisha" panose="020B0502040204020203" pitchFamily="34" charset="-79"/>
                <a:cs typeface="Gisha" panose="020B0502040204020203" pitchFamily="34" charset="-79"/>
              </a:rPr>
              <a:t>, שדר</a:t>
            </a:r>
          </a:p>
          <a:p>
            <a:pPr algn="r" rtl="1">
              <a:lnSpc>
                <a:spcPct val="150000"/>
              </a:lnSpc>
            </a:pPr>
            <a:r>
              <a:rPr lang="he-IL" sz="2400" dirty="0">
                <a:latin typeface="Gisha" panose="020B0502040204020203" pitchFamily="34" charset="-79"/>
                <a:cs typeface="Gisha" panose="020B0502040204020203" pitchFamily="34" charset="-79"/>
              </a:rPr>
              <a:t>קובץ יצירות  (</a:t>
            </a:r>
            <a:r>
              <a:rPr lang="en-US" sz="2400" dirty="0">
                <a:latin typeface="Gisha" panose="020B0502040204020203" pitchFamily="34" charset="-79"/>
                <a:cs typeface="Gisha" panose="020B0502040204020203" pitchFamily="34" charset="-79"/>
              </a:rPr>
              <a:t>B Tree + Heap</a:t>
            </a:r>
            <a:r>
              <a:rPr lang="he-IL" sz="2400" dirty="0">
                <a:latin typeface="Gisha" panose="020B0502040204020203" pitchFamily="34" charset="-79"/>
                <a:cs typeface="Gisha" panose="020B0502040204020203" pitchFamily="34" charset="-79"/>
              </a:rPr>
              <a:t>): </a:t>
            </a:r>
            <a:r>
              <a:rPr lang="he-IL" sz="2400" u="sng" dirty="0">
                <a:latin typeface="Gisha" panose="020B0502040204020203" pitchFamily="34" charset="-79"/>
                <a:cs typeface="Gisha" panose="020B0502040204020203" pitchFamily="34" charset="-79"/>
              </a:rPr>
              <a:t>קוד יצירה</a:t>
            </a:r>
            <a:r>
              <a:rPr lang="he-IL" sz="2400" dirty="0">
                <a:latin typeface="Gisha" panose="020B0502040204020203" pitchFamily="34" charset="-79"/>
                <a:cs typeface="Gisha" panose="020B0502040204020203" pitchFamily="34" charset="-79"/>
              </a:rPr>
              <a:t>, שם יצירה</a:t>
            </a:r>
          </a:p>
          <a:p>
            <a:pPr algn="r" rtl="1">
              <a:lnSpc>
                <a:spcPct val="150000"/>
              </a:lnSpc>
            </a:pPr>
            <a:endParaRPr lang="he-IL" sz="2400" dirty="0">
              <a:latin typeface="Gisha" panose="020B0502040204020203" pitchFamily="34" charset="-79"/>
              <a:cs typeface="Gisha" panose="020B0502040204020203" pitchFamily="34" charset="-79"/>
            </a:endParaRPr>
          </a:p>
          <a:p>
            <a:pPr algn="r" rtl="1">
              <a:lnSpc>
                <a:spcPct val="150000"/>
              </a:lnSpc>
            </a:pPr>
            <a:r>
              <a:rPr lang="he-IL" sz="2400" dirty="0">
                <a:latin typeface="Gisha" panose="020B0502040204020203" pitchFamily="34" charset="-79"/>
                <a:cs typeface="Gisha" panose="020B0502040204020203" pitchFamily="34" charset="-79"/>
              </a:rPr>
              <a:t>3. אילו שידורים שידר שדר מסוים ומתי? - (קשר של רבים ליחיד- ניצור קובץ הופכי)</a:t>
            </a:r>
          </a:p>
          <a:p>
            <a:pPr algn="r" rtl="1">
              <a:lnSpc>
                <a:spcPct val="150000"/>
              </a:lnSpc>
            </a:pPr>
            <a:r>
              <a:rPr lang="he-IL" sz="2400" dirty="0">
                <a:latin typeface="Gisha" panose="020B0502040204020203" pitchFamily="34" charset="-79"/>
                <a:cs typeface="Gisha" panose="020B0502040204020203" pitchFamily="34" charset="-79"/>
              </a:rPr>
              <a:t>  </a:t>
            </a:r>
            <a:r>
              <a:rPr lang="he-IL" sz="2400" dirty="0">
                <a:solidFill>
                  <a:srgbClr val="FF0000"/>
                </a:solidFill>
                <a:latin typeface="Gisha" panose="020B0502040204020203" pitchFamily="34" charset="-79"/>
                <a:cs typeface="Gisha" panose="020B0502040204020203" pitchFamily="34" charset="-79"/>
              </a:rPr>
              <a:t>קובץ הופכי (</a:t>
            </a:r>
            <a:r>
              <a:rPr lang="en-US" sz="2400" dirty="0">
                <a:solidFill>
                  <a:srgbClr val="FF0000"/>
                </a:solidFill>
                <a:latin typeface="Gisha" panose="020B0502040204020203" pitchFamily="34" charset="-79"/>
                <a:cs typeface="Gisha" panose="020B0502040204020203" pitchFamily="34" charset="-79"/>
              </a:rPr>
              <a:t>IF</a:t>
            </a:r>
            <a:r>
              <a:rPr lang="he-IL" sz="2400" dirty="0">
                <a:solidFill>
                  <a:srgbClr val="FF0000"/>
                </a:solidFill>
                <a:latin typeface="Gisha" panose="020B0502040204020203" pitchFamily="34" charset="-79"/>
                <a:cs typeface="Gisha" panose="020B0502040204020203" pitchFamily="34" charset="-79"/>
              </a:rPr>
              <a:t>): </a:t>
            </a:r>
            <a:r>
              <a:rPr lang="he-IL" sz="2400" u="sng" dirty="0">
                <a:solidFill>
                  <a:srgbClr val="FF0000"/>
                </a:solidFill>
                <a:latin typeface="Gisha" panose="020B0502040204020203" pitchFamily="34" charset="-79"/>
                <a:cs typeface="Gisha" panose="020B0502040204020203" pitchFamily="34" charset="-79"/>
              </a:rPr>
              <a:t>שדר, שם תוכנית, תאריך</a:t>
            </a:r>
          </a:p>
          <a:p>
            <a:pPr algn="r" rtl="1">
              <a:lnSpc>
                <a:spcPct val="150000"/>
              </a:lnSpc>
            </a:pPr>
            <a:endParaRPr lang="he-IL" sz="2400" u="sng" dirty="0">
              <a:solidFill>
                <a:srgbClr val="FF0000"/>
              </a:solidFill>
              <a:latin typeface="Gisha" panose="020B0502040204020203" pitchFamily="34" charset="-79"/>
              <a:cs typeface="Gisha" panose="020B0502040204020203" pitchFamily="34" charset="-79"/>
            </a:endParaRPr>
          </a:p>
          <a:p>
            <a:pPr algn="r" rtl="1">
              <a:lnSpc>
                <a:spcPct val="150000"/>
              </a:lnSpc>
            </a:pPr>
            <a:r>
              <a:rPr lang="he-IL" sz="2400" dirty="0">
                <a:latin typeface="Gisha" panose="020B0502040204020203" pitchFamily="34" charset="-79"/>
                <a:cs typeface="Gisha" panose="020B0502040204020203" pitchFamily="34" charset="-79"/>
              </a:rPr>
              <a:t>4. אילו יצירות הלחין מלחין מסוים? - (קשר של רבים ליחיד- ניצור קובץ הופכי)</a:t>
            </a:r>
          </a:p>
          <a:p>
            <a:pPr algn="r" rtl="1">
              <a:lnSpc>
                <a:spcPct val="150000"/>
              </a:lnSpc>
            </a:pPr>
            <a:r>
              <a:rPr lang="he-IL" sz="2400" dirty="0">
                <a:latin typeface="Gisha" panose="020B0502040204020203" pitchFamily="34" charset="-79"/>
                <a:cs typeface="Gisha" panose="020B0502040204020203" pitchFamily="34" charset="-79"/>
              </a:rPr>
              <a:t>  </a:t>
            </a:r>
            <a:r>
              <a:rPr lang="he-IL" sz="2400" dirty="0">
                <a:solidFill>
                  <a:srgbClr val="FF0000"/>
                </a:solidFill>
                <a:latin typeface="Gisha" panose="020B0502040204020203" pitchFamily="34" charset="-79"/>
                <a:cs typeface="Gisha" panose="020B0502040204020203" pitchFamily="34" charset="-79"/>
              </a:rPr>
              <a:t>קובץ הופכי (</a:t>
            </a:r>
            <a:r>
              <a:rPr lang="en-US" sz="2400" dirty="0">
                <a:solidFill>
                  <a:srgbClr val="FF0000"/>
                </a:solidFill>
                <a:latin typeface="Gisha" panose="020B0502040204020203" pitchFamily="34" charset="-79"/>
                <a:cs typeface="Gisha" panose="020B0502040204020203" pitchFamily="34" charset="-79"/>
              </a:rPr>
              <a:t>IF</a:t>
            </a:r>
            <a:r>
              <a:rPr lang="he-IL" sz="2400" dirty="0">
                <a:solidFill>
                  <a:srgbClr val="FF0000"/>
                </a:solidFill>
                <a:latin typeface="Gisha" panose="020B0502040204020203" pitchFamily="34" charset="-79"/>
                <a:cs typeface="Gisha" panose="020B0502040204020203" pitchFamily="34" charset="-79"/>
              </a:rPr>
              <a:t>): </a:t>
            </a:r>
            <a:r>
              <a:rPr lang="he-IL" sz="2400" u="sng" dirty="0">
                <a:solidFill>
                  <a:srgbClr val="FF0000"/>
                </a:solidFill>
                <a:latin typeface="Gisha" panose="020B0502040204020203" pitchFamily="34" charset="-79"/>
                <a:cs typeface="Gisha" panose="020B0502040204020203" pitchFamily="34" charset="-79"/>
              </a:rPr>
              <a:t>שם מלחין, קוד יצירה       </a:t>
            </a:r>
          </a:p>
          <a:p>
            <a:pPr algn="r" rtl="1">
              <a:lnSpc>
                <a:spcPct val="150000"/>
              </a:lnSpc>
            </a:pPr>
            <a:endParaRPr lang="he-IL" sz="2400" u="sng" dirty="0">
              <a:solidFill>
                <a:srgbClr val="FF0000"/>
              </a:solidFill>
              <a:latin typeface="Gisha" panose="020B0502040204020203" pitchFamily="34" charset="-79"/>
              <a:cs typeface="Gisha" panose="020B0502040204020203" pitchFamily="34" charset="-79"/>
            </a:endParaRPr>
          </a:p>
          <a:p>
            <a:pPr algn="r" rtl="1">
              <a:lnSpc>
                <a:spcPct val="150000"/>
              </a:lnSpc>
            </a:pPr>
            <a:r>
              <a:rPr lang="he-IL" sz="2400" b="1" dirty="0">
                <a:solidFill>
                  <a:srgbClr val="FF0000"/>
                </a:solidFill>
                <a:latin typeface="Gisha" panose="020B0502040204020203" pitchFamily="34" charset="-79"/>
                <a:cs typeface="Gisha" panose="020B0502040204020203" pitchFamily="34" charset="-79"/>
              </a:rPr>
              <a:t>  </a:t>
            </a:r>
            <a:endParaRPr lang="he-IL" sz="24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2978131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10537328" y="78723"/>
            <a:ext cx="1484702"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a:t>
            </a:r>
            <a:endParaRPr lang="en-US" sz="2800" b="1" dirty="0">
              <a:solidFill>
                <a:schemeClr val="bg1"/>
              </a:solidFill>
              <a:latin typeface="Segoe UI" panose="020B0502040204020203" pitchFamily="34" charset="0"/>
              <a:cs typeface="Segoe UI" panose="020B0502040204020203" pitchFamily="34" charset="0"/>
            </a:endParaRPr>
          </a:p>
        </p:txBody>
      </p:sp>
      <p:sp>
        <p:nvSpPr>
          <p:cNvPr id="2" name="TextBox 1"/>
          <p:cNvSpPr txBox="1">
            <a:spLocks noChangeAspect="1"/>
          </p:cNvSpPr>
          <p:nvPr/>
        </p:nvSpPr>
        <p:spPr>
          <a:xfrm>
            <a:off x="283884" y="721682"/>
            <a:ext cx="11741687" cy="5632311"/>
          </a:xfrm>
          <a:prstGeom prst="rect">
            <a:avLst/>
          </a:prstGeom>
          <a:noFill/>
        </p:spPr>
        <p:txBody>
          <a:bodyPr wrap="square" rtlCol="0">
            <a:spAutoFit/>
          </a:bodyPr>
          <a:lstStyle/>
          <a:p>
            <a:pPr algn="r" rtl="1">
              <a:lnSpc>
                <a:spcPct val="150000"/>
              </a:lnSpc>
            </a:pPr>
            <a:r>
              <a:rPr lang="he-IL" sz="2400" dirty="0">
                <a:latin typeface="Gisha" panose="020B0502040204020203" pitchFamily="34" charset="-79"/>
                <a:cs typeface="Gisha" panose="020B0502040204020203" pitchFamily="34" charset="-79"/>
              </a:rPr>
              <a:t>קובץ לניהול הרצאות של מרצים בכנסים מאורגן כ-</a:t>
            </a:r>
            <a:r>
              <a:rPr lang="en-US" sz="2400" dirty="0">
                <a:latin typeface="Gisha" panose="020B0502040204020203" pitchFamily="34" charset="-79"/>
                <a:cs typeface="Gisha" panose="020B0502040204020203" pitchFamily="34" charset="-79"/>
              </a:rPr>
              <a:t>heap </a:t>
            </a:r>
            <a:r>
              <a:rPr lang="he-IL" sz="2400" dirty="0">
                <a:latin typeface="Gisha" panose="020B0502040204020203" pitchFamily="34" charset="-79"/>
                <a:cs typeface="Gisha" panose="020B0502040204020203" pitchFamily="34" charset="-79"/>
              </a:rPr>
              <a:t> עם אינדקס ראשי </a:t>
            </a:r>
            <a:r>
              <a:rPr lang="en-US" sz="2400" dirty="0">
                <a:latin typeface="Gisha" panose="020B0502040204020203" pitchFamily="34" charset="-79"/>
                <a:cs typeface="Gisha" panose="020B0502040204020203" pitchFamily="34" charset="-79"/>
              </a:rPr>
              <a:t>B Tree </a:t>
            </a:r>
            <a:r>
              <a:rPr lang="he-IL" sz="2400" dirty="0">
                <a:latin typeface="Gisha" panose="020B0502040204020203" pitchFamily="34" charset="-79"/>
                <a:cs typeface="Gisha" panose="020B0502040204020203" pitchFamily="34" charset="-79"/>
              </a:rPr>
              <a:t>. הקובץ מכיל נתונים על שם המרצה המרכזי בכנס, זמן ההרצאה המשוער והיום בשבוע שבו מתקיימת הרצאה. רוצים להיות מסוגלים למצוא הרצאה על-פי היום בשבוע שבו היא מתקיימת או על פי שם המרצה</a:t>
            </a:r>
            <a:r>
              <a:rPr lang="he-IL" sz="2400" u="sng" dirty="0">
                <a:latin typeface="Gisha" panose="020B0502040204020203" pitchFamily="34" charset="-79"/>
                <a:cs typeface="Gisha" panose="020B0502040204020203" pitchFamily="34" charset="-79"/>
              </a:rPr>
              <a:t> </a:t>
            </a:r>
            <a:r>
              <a:rPr lang="he-IL" sz="2400" dirty="0">
                <a:latin typeface="Gisha" panose="020B0502040204020203" pitchFamily="34" charset="-79"/>
                <a:cs typeface="Gisha" panose="020B0502040204020203" pitchFamily="34" charset="-79"/>
              </a:rPr>
              <a:t>המרכזי בכנס. </a:t>
            </a:r>
            <a:r>
              <a:rPr lang="he-IL" sz="2400" b="1" dirty="0">
                <a:latin typeface="Gisha" panose="020B0502040204020203" pitchFamily="34" charset="-79"/>
                <a:cs typeface="Gisha" panose="020B0502040204020203" pitchFamily="34" charset="-79"/>
              </a:rPr>
              <a:t>יש ליישם את שיטת הקבצים ההפכיים</a:t>
            </a:r>
            <a:r>
              <a:rPr lang="he-IL" sz="2400" dirty="0">
                <a:latin typeface="Gisha" panose="020B0502040204020203" pitchFamily="34" charset="-79"/>
                <a:cs typeface="Gisha" panose="020B0502040204020203" pitchFamily="34" charset="-79"/>
              </a:rPr>
              <a:t>.  </a:t>
            </a:r>
          </a:p>
          <a:p>
            <a:pPr algn="r" rtl="1">
              <a:lnSpc>
                <a:spcPct val="150000"/>
              </a:lnSpc>
            </a:pPr>
            <a:r>
              <a:rPr lang="he-IL" sz="2400" dirty="0">
                <a:latin typeface="Gisha" panose="020B0502040204020203" pitchFamily="34" charset="-79"/>
                <a:cs typeface="Gisha" panose="020B0502040204020203" pitchFamily="34" charset="-79"/>
              </a:rPr>
              <a:t>באינדקס של הקובץ, כל בלוק אינדקס (מכל סוג) יכול להכיל 5 רשומות. בקובץ הנתונים כעת 16 הרצאות בכנס המפורטות להלן. בכל בלוק אינדקס בכל הרמות יש כעת 4 רשומות. כל בלוק בקובץ הנתונים יכול להכיל 2 רשומות.</a:t>
            </a:r>
            <a:r>
              <a:rPr lang="en-US" sz="2400" dirty="0">
                <a:latin typeface="Gisha" panose="020B0502040204020203" pitchFamily="34" charset="-79"/>
                <a:cs typeface="Gisha" panose="020B0502040204020203" pitchFamily="34" charset="-79"/>
              </a:rPr>
              <a:t> </a:t>
            </a:r>
            <a:r>
              <a:rPr lang="he-IL" sz="2400" dirty="0">
                <a:latin typeface="Gisha" panose="020B0502040204020203" pitchFamily="34" charset="-79"/>
                <a:cs typeface="Gisha" panose="020B0502040204020203" pitchFamily="34" charset="-79"/>
              </a:rPr>
              <a:t>בטבלה הבאה מפורטות הרשומות לפי סדר הוספתן.</a:t>
            </a:r>
            <a:endParaRPr lang="en-US" sz="2400" dirty="0">
              <a:latin typeface="Gisha" panose="020B0502040204020203" pitchFamily="34" charset="-79"/>
              <a:cs typeface="Gisha" panose="020B0502040204020203" pitchFamily="34" charset="-79"/>
            </a:endParaRPr>
          </a:p>
          <a:p>
            <a:pPr algn="r" rtl="1">
              <a:lnSpc>
                <a:spcPct val="150000"/>
              </a:lnSpc>
            </a:pPr>
            <a:endParaRPr lang="en-US" sz="2400" dirty="0">
              <a:latin typeface="Gisha" panose="020B0502040204020203" pitchFamily="34" charset="-79"/>
              <a:cs typeface="Gisha" panose="020B0502040204020203" pitchFamily="34" charset="-79"/>
            </a:endParaRPr>
          </a:p>
          <a:p>
            <a:pPr algn="r" rtl="1">
              <a:lnSpc>
                <a:spcPct val="150000"/>
              </a:lnSpc>
            </a:pPr>
            <a:r>
              <a:rPr lang="he-IL" sz="2400" dirty="0">
                <a:latin typeface="Gisha" panose="020B0502040204020203" pitchFamily="34" charset="-79"/>
                <a:cs typeface="Gisha" panose="020B0502040204020203" pitchFamily="34" charset="-79"/>
              </a:rPr>
              <a:t>הצג מבנה מפורט של קובץ הנתונים, של עץ ה- </a:t>
            </a:r>
            <a:r>
              <a:rPr lang="en-US" sz="2400" dirty="0">
                <a:latin typeface="Gisha" panose="020B0502040204020203" pitchFamily="34" charset="-79"/>
                <a:cs typeface="Gisha" panose="020B0502040204020203" pitchFamily="34" charset="-79"/>
              </a:rPr>
              <a:t>B Tree</a:t>
            </a:r>
            <a:r>
              <a:rPr lang="he-IL" sz="2400" dirty="0">
                <a:latin typeface="Gisha" panose="020B0502040204020203" pitchFamily="34" charset="-79"/>
                <a:cs typeface="Gisha" panose="020B0502040204020203" pitchFamily="34" charset="-79"/>
              </a:rPr>
              <a:t> ושל כל סוגי המצביעים הנדרשים.</a:t>
            </a:r>
            <a:endParaRPr lang="en-US" sz="2400" dirty="0">
              <a:latin typeface="Gisha" panose="020B0502040204020203" pitchFamily="34" charset="-79"/>
              <a:cs typeface="Gisha" panose="020B0502040204020203" pitchFamily="34" charset="-79"/>
            </a:endParaRPr>
          </a:p>
          <a:p>
            <a:pPr algn="r" rtl="1">
              <a:lnSpc>
                <a:spcPct val="150000"/>
              </a:lnSpc>
            </a:pPr>
            <a:endParaRPr lang="he-IL" sz="24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8939026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9153937" y="78723"/>
            <a:ext cx="2868094"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3  - פתרון</a:t>
            </a:r>
            <a:endParaRPr lang="en-US" sz="2800" b="1" dirty="0">
              <a:solidFill>
                <a:schemeClr val="bg1"/>
              </a:solidFill>
              <a:latin typeface="Segoe UI" panose="020B0502040204020203" pitchFamily="34" charset="0"/>
              <a:cs typeface="Segoe UI" panose="020B0502040204020203" pitchFamily="34" charset="0"/>
            </a:endParaRPr>
          </a:p>
        </p:txBody>
      </p:sp>
      <p:sp>
        <p:nvSpPr>
          <p:cNvPr id="8" name="TextBox 7"/>
          <p:cNvSpPr txBox="1">
            <a:spLocks noChangeAspect="1"/>
          </p:cNvSpPr>
          <p:nvPr/>
        </p:nvSpPr>
        <p:spPr>
          <a:xfrm>
            <a:off x="283884" y="721682"/>
            <a:ext cx="11741687" cy="6186309"/>
          </a:xfrm>
          <a:prstGeom prst="rect">
            <a:avLst/>
          </a:prstGeom>
          <a:noFill/>
        </p:spPr>
        <p:txBody>
          <a:bodyPr wrap="square" rtlCol="0">
            <a:spAutoFit/>
          </a:bodyPr>
          <a:lstStyle/>
          <a:p>
            <a:pPr algn="r" rtl="1">
              <a:lnSpc>
                <a:spcPct val="150000"/>
              </a:lnSpc>
            </a:pPr>
            <a:r>
              <a:rPr lang="he-IL" sz="2400" dirty="0">
                <a:latin typeface="Gisha" panose="020B0502040204020203" pitchFamily="34" charset="-79"/>
                <a:cs typeface="Gisha" panose="020B0502040204020203" pitchFamily="34" charset="-79"/>
              </a:rPr>
              <a:t>קובץ תוכניות (</a:t>
            </a:r>
            <a:r>
              <a:rPr lang="en-US" sz="2400" dirty="0">
                <a:latin typeface="Gisha" panose="020B0502040204020203" pitchFamily="34" charset="-79"/>
                <a:cs typeface="Gisha" panose="020B0502040204020203" pitchFamily="34" charset="-79"/>
              </a:rPr>
              <a:t>B Tree + Heap</a:t>
            </a:r>
            <a:r>
              <a:rPr lang="he-IL" sz="2400" dirty="0">
                <a:latin typeface="Gisha" panose="020B0502040204020203" pitchFamily="34" charset="-79"/>
                <a:cs typeface="Gisha" panose="020B0502040204020203" pitchFamily="34" charset="-79"/>
              </a:rPr>
              <a:t>): </a:t>
            </a:r>
            <a:r>
              <a:rPr lang="he-IL" sz="2400" u="sng" dirty="0">
                <a:latin typeface="Gisha" panose="020B0502040204020203" pitchFamily="34" charset="-79"/>
                <a:cs typeface="Gisha" panose="020B0502040204020203" pitchFamily="34" charset="-79"/>
              </a:rPr>
              <a:t>שם תוכנית</a:t>
            </a:r>
            <a:r>
              <a:rPr lang="he-IL" sz="2400" dirty="0">
                <a:latin typeface="Gisha" panose="020B0502040204020203" pitchFamily="34" charset="-79"/>
                <a:cs typeface="Gisha" panose="020B0502040204020203" pitchFamily="34" charset="-79"/>
              </a:rPr>
              <a:t>, עורך, יום שידור</a:t>
            </a:r>
          </a:p>
          <a:p>
            <a:pPr algn="r" rtl="1">
              <a:lnSpc>
                <a:spcPct val="150000"/>
              </a:lnSpc>
            </a:pPr>
            <a:r>
              <a:rPr lang="he-IL" sz="2400" dirty="0">
                <a:latin typeface="Gisha" panose="020B0502040204020203" pitchFamily="34" charset="-79"/>
                <a:cs typeface="Gisha" panose="020B0502040204020203" pitchFamily="34" charset="-79"/>
              </a:rPr>
              <a:t>קובץ שידורים (</a:t>
            </a:r>
            <a:r>
              <a:rPr lang="en-US" sz="2400" dirty="0">
                <a:latin typeface="Gisha" panose="020B0502040204020203" pitchFamily="34" charset="-79"/>
                <a:cs typeface="Gisha" panose="020B0502040204020203" pitchFamily="34" charset="-79"/>
              </a:rPr>
              <a:t>B Tree + Heap</a:t>
            </a:r>
            <a:r>
              <a:rPr lang="he-IL" sz="2400" dirty="0">
                <a:latin typeface="Gisha" panose="020B0502040204020203" pitchFamily="34" charset="-79"/>
                <a:cs typeface="Gisha" panose="020B0502040204020203" pitchFamily="34" charset="-79"/>
              </a:rPr>
              <a:t>): </a:t>
            </a:r>
            <a:r>
              <a:rPr lang="he-IL" sz="2400" u="sng" dirty="0">
                <a:latin typeface="Gisha" panose="020B0502040204020203" pitchFamily="34" charset="-79"/>
                <a:cs typeface="Gisha" panose="020B0502040204020203" pitchFamily="34" charset="-79"/>
              </a:rPr>
              <a:t>שם תוכנית, תאריך</a:t>
            </a:r>
            <a:r>
              <a:rPr lang="he-IL" sz="2400" dirty="0">
                <a:latin typeface="Gisha" panose="020B0502040204020203" pitchFamily="34" charset="-79"/>
                <a:cs typeface="Gisha" panose="020B0502040204020203" pitchFamily="34" charset="-79"/>
              </a:rPr>
              <a:t>, שדר</a:t>
            </a:r>
          </a:p>
          <a:p>
            <a:pPr algn="r" rtl="1">
              <a:lnSpc>
                <a:spcPct val="150000"/>
              </a:lnSpc>
            </a:pPr>
            <a:r>
              <a:rPr lang="he-IL" sz="2400" dirty="0">
                <a:latin typeface="Gisha" panose="020B0502040204020203" pitchFamily="34" charset="-79"/>
                <a:cs typeface="Gisha" panose="020B0502040204020203" pitchFamily="34" charset="-79"/>
              </a:rPr>
              <a:t>קובץ יצירות  (</a:t>
            </a:r>
            <a:r>
              <a:rPr lang="en-US" sz="2400" dirty="0">
                <a:latin typeface="Gisha" panose="020B0502040204020203" pitchFamily="34" charset="-79"/>
                <a:cs typeface="Gisha" panose="020B0502040204020203" pitchFamily="34" charset="-79"/>
              </a:rPr>
              <a:t>B Tree + Heap</a:t>
            </a:r>
            <a:r>
              <a:rPr lang="he-IL" sz="2400" dirty="0">
                <a:latin typeface="Gisha" panose="020B0502040204020203" pitchFamily="34" charset="-79"/>
                <a:cs typeface="Gisha" panose="020B0502040204020203" pitchFamily="34" charset="-79"/>
              </a:rPr>
              <a:t>): </a:t>
            </a:r>
            <a:r>
              <a:rPr lang="he-IL" sz="2400" u="sng" dirty="0">
                <a:latin typeface="Gisha" panose="020B0502040204020203" pitchFamily="34" charset="-79"/>
                <a:cs typeface="Gisha" panose="020B0502040204020203" pitchFamily="34" charset="-79"/>
              </a:rPr>
              <a:t>קוד יצירה</a:t>
            </a:r>
            <a:r>
              <a:rPr lang="he-IL" sz="2400" dirty="0">
                <a:latin typeface="Gisha" panose="020B0502040204020203" pitchFamily="34" charset="-79"/>
                <a:cs typeface="Gisha" panose="020B0502040204020203" pitchFamily="34" charset="-79"/>
              </a:rPr>
              <a:t>, שם יצירה</a:t>
            </a:r>
          </a:p>
          <a:p>
            <a:pPr algn="r" rtl="1">
              <a:lnSpc>
                <a:spcPct val="150000"/>
              </a:lnSpc>
            </a:pPr>
            <a:endParaRPr lang="he-IL" sz="2400" dirty="0">
              <a:latin typeface="Gisha" panose="020B0502040204020203" pitchFamily="34" charset="-79"/>
              <a:cs typeface="Gisha" panose="020B0502040204020203" pitchFamily="34" charset="-79"/>
            </a:endParaRPr>
          </a:p>
          <a:p>
            <a:pPr algn="r" rtl="1">
              <a:lnSpc>
                <a:spcPct val="150000"/>
              </a:lnSpc>
            </a:pPr>
            <a:r>
              <a:rPr lang="he-IL" sz="2400" dirty="0">
                <a:latin typeface="Gisha" panose="020B0502040204020203" pitchFamily="34" charset="-79"/>
                <a:cs typeface="Gisha" panose="020B0502040204020203" pitchFamily="34" charset="-79"/>
              </a:rPr>
              <a:t>5. באילו שידורים של תוכניות הושמעה יצירה מסוימת?</a:t>
            </a:r>
          </a:p>
          <a:p>
            <a:pPr algn="r" rtl="1">
              <a:lnSpc>
                <a:spcPct val="150000"/>
              </a:lnSpc>
            </a:pPr>
            <a:r>
              <a:rPr lang="he-IL" sz="2400" dirty="0">
                <a:latin typeface="Gisha" panose="020B0502040204020203" pitchFamily="34" charset="-79"/>
                <a:cs typeface="Gisha" panose="020B0502040204020203" pitchFamily="34" charset="-79"/>
              </a:rPr>
              <a:t>  </a:t>
            </a:r>
            <a:r>
              <a:rPr lang="he-IL" sz="2400" dirty="0">
                <a:solidFill>
                  <a:srgbClr val="FF0000"/>
                </a:solidFill>
                <a:latin typeface="Gisha" panose="020B0502040204020203" pitchFamily="34" charset="-79"/>
                <a:cs typeface="Gisha" panose="020B0502040204020203" pitchFamily="34" charset="-79"/>
              </a:rPr>
              <a:t>קובץ הופכי (</a:t>
            </a:r>
            <a:r>
              <a:rPr lang="en-US" sz="2400" dirty="0">
                <a:solidFill>
                  <a:srgbClr val="FF0000"/>
                </a:solidFill>
                <a:latin typeface="Gisha" panose="020B0502040204020203" pitchFamily="34" charset="-79"/>
                <a:cs typeface="Gisha" panose="020B0502040204020203" pitchFamily="34" charset="-79"/>
              </a:rPr>
              <a:t>IF</a:t>
            </a:r>
            <a:r>
              <a:rPr lang="he-IL" sz="2400" dirty="0">
                <a:solidFill>
                  <a:srgbClr val="FF0000"/>
                </a:solidFill>
                <a:latin typeface="Gisha" panose="020B0502040204020203" pitchFamily="34" charset="-79"/>
                <a:cs typeface="Gisha" panose="020B0502040204020203" pitchFamily="34" charset="-79"/>
              </a:rPr>
              <a:t>): </a:t>
            </a:r>
            <a:r>
              <a:rPr lang="he-IL" sz="2400" u="sng" dirty="0">
                <a:solidFill>
                  <a:srgbClr val="FF0000"/>
                </a:solidFill>
                <a:latin typeface="Gisha" panose="020B0502040204020203" pitchFamily="34" charset="-79"/>
                <a:cs typeface="Gisha" panose="020B0502040204020203" pitchFamily="34" charset="-79"/>
              </a:rPr>
              <a:t>קוד יצירה, שם תוכנית, תאריך</a:t>
            </a:r>
          </a:p>
          <a:p>
            <a:pPr algn="r" rtl="1">
              <a:lnSpc>
                <a:spcPct val="150000"/>
              </a:lnSpc>
            </a:pPr>
            <a:endParaRPr lang="he-IL" sz="2400" u="sng" dirty="0">
              <a:solidFill>
                <a:srgbClr val="FF0000"/>
              </a:solidFill>
              <a:latin typeface="Gisha" panose="020B0502040204020203" pitchFamily="34" charset="-79"/>
              <a:cs typeface="Gisha" panose="020B0502040204020203" pitchFamily="34" charset="-79"/>
            </a:endParaRPr>
          </a:p>
          <a:p>
            <a:pPr algn="r" rtl="1">
              <a:lnSpc>
                <a:spcPct val="150000"/>
              </a:lnSpc>
            </a:pPr>
            <a:r>
              <a:rPr lang="he-IL" sz="2400" dirty="0">
                <a:latin typeface="Gisha" panose="020B0502040204020203" pitchFamily="34" charset="-79"/>
                <a:cs typeface="Gisha" panose="020B0502040204020203" pitchFamily="34" charset="-79"/>
              </a:rPr>
              <a:t>6. אילו יצירות הושמעו בשידור של תוכנית מסוימת ששודרה בתאריך מסוים?</a:t>
            </a:r>
          </a:p>
          <a:p>
            <a:pPr algn="r" rtl="1">
              <a:lnSpc>
                <a:spcPct val="150000"/>
              </a:lnSpc>
            </a:pPr>
            <a:r>
              <a:rPr lang="he-IL" sz="2400" dirty="0">
                <a:latin typeface="Gisha" panose="020B0502040204020203" pitchFamily="34" charset="-79"/>
                <a:cs typeface="Gisha" panose="020B0502040204020203" pitchFamily="34" charset="-79"/>
              </a:rPr>
              <a:t>  </a:t>
            </a:r>
            <a:r>
              <a:rPr lang="he-IL" sz="2400" dirty="0">
                <a:solidFill>
                  <a:srgbClr val="FF0000"/>
                </a:solidFill>
                <a:latin typeface="Gisha" panose="020B0502040204020203" pitchFamily="34" charset="-79"/>
                <a:cs typeface="Gisha" panose="020B0502040204020203" pitchFamily="34" charset="-79"/>
              </a:rPr>
              <a:t>קובץ הופכי (</a:t>
            </a:r>
            <a:r>
              <a:rPr lang="en-US" sz="2400" dirty="0">
                <a:solidFill>
                  <a:srgbClr val="FF0000"/>
                </a:solidFill>
                <a:latin typeface="Gisha" panose="020B0502040204020203" pitchFamily="34" charset="-79"/>
                <a:cs typeface="Gisha" panose="020B0502040204020203" pitchFamily="34" charset="-79"/>
              </a:rPr>
              <a:t>IF</a:t>
            </a:r>
            <a:r>
              <a:rPr lang="he-IL" sz="2400" dirty="0">
                <a:solidFill>
                  <a:srgbClr val="FF0000"/>
                </a:solidFill>
                <a:latin typeface="Gisha" panose="020B0502040204020203" pitchFamily="34" charset="-79"/>
                <a:cs typeface="Gisha" panose="020B0502040204020203" pitchFamily="34" charset="-79"/>
              </a:rPr>
              <a:t>): </a:t>
            </a:r>
            <a:r>
              <a:rPr lang="he-IL" sz="2400" u="sng" dirty="0">
                <a:solidFill>
                  <a:srgbClr val="FF0000"/>
                </a:solidFill>
                <a:latin typeface="Gisha" panose="020B0502040204020203" pitchFamily="34" charset="-79"/>
                <a:cs typeface="Gisha" panose="020B0502040204020203" pitchFamily="34" charset="-79"/>
              </a:rPr>
              <a:t>שם תוכנית, תאריך, קוד יצירה</a:t>
            </a:r>
          </a:p>
          <a:p>
            <a:pPr algn="r" rtl="1">
              <a:lnSpc>
                <a:spcPct val="150000"/>
              </a:lnSpc>
            </a:pPr>
            <a:endParaRPr lang="he-IL" sz="2400" u="sng" dirty="0">
              <a:solidFill>
                <a:srgbClr val="FF0000"/>
              </a:solidFill>
              <a:latin typeface="Gisha" panose="020B0502040204020203" pitchFamily="34" charset="-79"/>
              <a:cs typeface="Gisha" panose="020B0502040204020203" pitchFamily="34" charset="-79"/>
            </a:endParaRPr>
          </a:p>
          <a:p>
            <a:pPr algn="r" rtl="1">
              <a:lnSpc>
                <a:spcPct val="150000"/>
              </a:lnSpc>
            </a:pPr>
            <a:r>
              <a:rPr lang="he-IL" sz="2400" b="1" dirty="0">
                <a:solidFill>
                  <a:srgbClr val="FF0000"/>
                </a:solidFill>
                <a:latin typeface="Gisha" panose="020B0502040204020203" pitchFamily="34" charset="-79"/>
                <a:cs typeface="Gisha" panose="020B0502040204020203" pitchFamily="34" charset="-79"/>
              </a:rPr>
              <a:t>  </a:t>
            </a:r>
            <a:endParaRPr lang="he-IL" sz="24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3721496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10537328" y="78723"/>
            <a:ext cx="1484702"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a:t>
            </a:r>
            <a:endParaRPr lang="en-US" sz="2800" b="1" dirty="0">
              <a:solidFill>
                <a:schemeClr val="bg1"/>
              </a:solidFill>
              <a:latin typeface="Segoe UI" panose="020B0502040204020203" pitchFamily="34" charset="0"/>
              <a:cs typeface="Segoe UI" panose="020B0502040204020203" pitchFamily="34" charset="0"/>
            </a:endParaRPr>
          </a:p>
        </p:txBody>
      </p:sp>
      <p:sp>
        <p:nvSpPr>
          <p:cNvPr id="2" name="TextBox 1"/>
          <p:cNvSpPr txBox="1">
            <a:spLocks noChangeAspect="1"/>
          </p:cNvSpPr>
          <p:nvPr/>
        </p:nvSpPr>
        <p:spPr>
          <a:xfrm>
            <a:off x="283884" y="721682"/>
            <a:ext cx="11741687" cy="5632311"/>
          </a:xfrm>
          <a:prstGeom prst="rect">
            <a:avLst/>
          </a:prstGeom>
          <a:noFill/>
        </p:spPr>
        <p:txBody>
          <a:bodyPr wrap="square" rtlCol="0">
            <a:spAutoFit/>
          </a:bodyPr>
          <a:lstStyle/>
          <a:p>
            <a:pPr algn="r" rtl="1">
              <a:lnSpc>
                <a:spcPct val="150000"/>
              </a:lnSpc>
            </a:pPr>
            <a:r>
              <a:rPr lang="he-IL" sz="2400" dirty="0">
                <a:latin typeface="Gisha" panose="020B0502040204020203" pitchFamily="34" charset="-79"/>
                <a:cs typeface="Gisha" panose="020B0502040204020203" pitchFamily="34" charset="-79"/>
              </a:rPr>
              <a:t>קובץ לניהול הרצאות של מרצים בכנסים מאורגן כ-</a:t>
            </a:r>
            <a:r>
              <a:rPr lang="en-US" sz="2400" u="sng" dirty="0">
                <a:solidFill>
                  <a:srgbClr val="FF0000"/>
                </a:solidFill>
                <a:latin typeface="Gisha" panose="020B0502040204020203" pitchFamily="34" charset="-79"/>
                <a:cs typeface="Gisha" panose="020B0502040204020203" pitchFamily="34" charset="-79"/>
              </a:rPr>
              <a:t>heap </a:t>
            </a:r>
            <a:r>
              <a:rPr lang="he-IL" sz="2400" u="sng" dirty="0">
                <a:solidFill>
                  <a:srgbClr val="FF0000"/>
                </a:solidFill>
                <a:latin typeface="Gisha" panose="020B0502040204020203" pitchFamily="34" charset="-79"/>
                <a:cs typeface="Gisha" panose="020B0502040204020203" pitchFamily="34" charset="-79"/>
              </a:rPr>
              <a:t> עם אינדקס ראשי </a:t>
            </a:r>
            <a:r>
              <a:rPr lang="en-US" sz="2400" u="sng" dirty="0">
                <a:solidFill>
                  <a:srgbClr val="FF0000"/>
                </a:solidFill>
                <a:latin typeface="Gisha" panose="020B0502040204020203" pitchFamily="34" charset="-79"/>
                <a:cs typeface="Gisha" panose="020B0502040204020203" pitchFamily="34" charset="-79"/>
              </a:rPr>
              <a:t>B Tree </a:t>
            </a:r>
            <a:r>
              <a:rPr lang="he-IL" sz="2400" dirty="0">
                <a:latin typeface="Gisha" panose="020B0502040204020203" pitchFamily="34" charset="-79"/>
                <a:cs typeface="Gisha" panose="020B0502040204020203" pitchFamily="34" charset="-79"/>
              </a:rPr>
              <a:t>. הקובץ מכיל נתונים על שם המרצה המרכזי בכנס, זמן ההרצאה המשוער והיום בשבוע שבו מתקיימת הרצאה. רוצים להיות מסוגלים למצוא הרצאה </a:t>
            </a:r>
            <a:r>
              <a:rPr lang="he-IL" sz="2400" u="sng" dirty="0">
                <a:solidFill>
                  <a:srgbClr val="FF0000"/>
                </a:solidFill>
                <a:latin typeface="Gisha" panose="020B0502040204020203" pitchFamily="34" charset="-79"/>
                <a:cs typeface="Gisha" panose="020B0502040204020203" pitchFamily="34" charset="-79"/>
              </a:rPr>
              <a:t>על-פי היום בשבוע </a:t>
            </a:r>
            <a:r>
              <a:rPr lang="he-IL" sz="2400" dirty="0">
                <a:latin typeface="Gisha" panose="020B0502040204020203" pitchFamily="34" charset="-79"/>
                <a:cs typeface="Gisha" panose="020B0502040204020203" pitchFamily="34" charset="-79"/>
              </a:rPr>
              <a:t>שבו היא מתקיימת או </a:t>
            </a:r>
            <a:r>
              <a:rPr lang="he-IL" sz="2400" u="sng" dirty="0">
                <a:solidFill>
                  <a:srgbClr val="FF0000"/>
                </a:solidFill>
                <a:latin typeface="Gisha" panose="020B0502040204020203" pitchFamily="34" charset="-79"/>
                <a:cs typeface="Gisha" panose="020B0502040204020203" pitchFamily="34" charset="-79"/>
              </a:rPr>
              <a:t>על פי שם המרצה </a:t>
            </a:r>
            <a:r>
              <a:rPr lang="he-IL" sz="2400" dirty="0">
                <a:latin typeface="Gisha" panose="020B0502040204020203" pitchFamily="34" charset="-79"/>
                <a:cs typeface="Gisha" panose="020B0502040204020203" pitchFamily="34" charset="-79"/>
              </a:rPr>
              <a:t>המרכזי בכנס. </a:t>
            </a:r>
            <a:r>
              <a:rPr lang="he-IL" sz="2400" b="1" dirty="0">
                <a:latin typeface="Gisha" panose="020B0502040204020203" pitchFamily="34" charset="-79"/>
                <a:cs typeface="Gisha" panose="020B0502040204020203" pitchFamily="34" charset="-79"/>
              </a:rPr>
              <a:t>יש ליישם את שיטת הקבצים ההפכיים</a:t>
            </a:r>
            <a:r>
              <a:rPr lang="he-IL" sz="2400" dirty="0">
                <a:latin typeface="Gisha" panose="020B0502040204020203" pitchFamily="34" charset="-79"/>
                <a:cs typeface="Gisha" panose="020B0502040204020203" pitchFamily="34" charset="-79"/>
              </a:rPr>
              <a:t>.  </a:t>
            </a:r>
          </a:p>
          <a:p>
            <a:pPr algn="r" rtl="1">
              <a:lnSpc>
                <a:spcPct val="150000"/>
              </a:lnSpc>
            </a:pPr>
            <a:r>
              <a:rPr lang="he-IL" sz="2400" dirty="0">
                <a:latin typeface="Gisha" panose="020B0502040204020203" pitchFamily="34" charset="-79"/>
                <a:cs typeface="Gisha" panose="020B0502040204020203" pitchFamily="34" charset="-79"/>
              </a:rPr>
              <a:t>באינדקס של הקובץ, </a:t>
            </a:r>
            <a:r>
              <a:rPr lang="he-IL" sz="2400" u="sng" dirty="0">
                <a:solidFill>
                  <a:srgbClr val="FF0000"/>
                </a:solidFill>
                <a:latin typeface="Gisha" panose="020B0502040204020203" pitchFamily="34" charset="-79"/>
                <a:cs typeface="Gisha" panose="020B0502040204020203" pitchFamily="34" charset="-79"/>
              </a:rPr>
              <a:t>כל בלוק אינדקס (מכל סוג) יכול להכיל 5 רשומות</a:t>
            </a:r>
            <a:r>
              <a:rPr lang="he-IL" sz="2400" dirty="0">
                <a:latin typeface="Gisha" panose="020B0502040204020203" pitchFamily="34" charset="-79"/>
                <a:cs typeface="Gisha" panose="020B0502040204020203" pitchFamily="34" charset="-79"/>
              </a:rPr>
              <a:t>. בקובץ הנתונים כעת 16 הרצאות בכנס המפורטות להלן. בכל בלוק אינדקס בכל הרמות יש כעת 4 רשומות. </a:t>
            </a:r>
            <a:r>
              <a:rPr lang="he-IL" sz="2400" u="sng" dirty="0">
                <a:solidFill>
                  <a:srgbClr val="FF0000"/>
                </a:solidFill>
                <a:latin typeface="Gisha" panose="020B0502040204020203" pitchFamily="34" charset="-79"/>
                <a:cs typeface="Gisha" panose="020B0502040204020203" pitchFamily="34" charset="-79"/>
              </a:rPr>
              <a:t>כל בלוק בקובץ הנתונים יכול להכיל 2 רשומות</a:t>
            </a:r>
            <a:r>
              <a:rPr lang="he-IL" sz="2400" dirty="0">
                <a:latin typeface="Gisha" panose="020B0502040204020203" pitchFamily="34" charset="-79"/>
                <a:cs typeface="Gisha" panose="020B0502040204020203" pitchFamily="34" charset="-79"/>
              </a:rPr>
              <a:t>.</a:t>
            </a:r>
            <a:r>
              <a:rPr lang="en-US" sz="2400" dirty="0">
                <a:latin typeface="Gisha" panose="020B0502040204020203" pitchFamily="34" charset="-79"/>
                <a:cs typeface="Gisha" panose="020B0502040204020203" pitchFamily="34" charset="-79"/>
              </a:rPr>
              <a:t> </a:t>
            </a:r>
            <a:r>
              <a:rPr lang="he-IL" sz="2400" dirty="0">
                <a:latin typeface="Gisha" panose="020B0502040204020203" pitchFamily="34" charset="-79"/>
                <a:cs typeface="Gisha" panose="020B0502040204020203" pitchFamily="34" charset="-79"/>
              </a:rPr>
              <a:t>בטבלה הבאה מפורטות הרשומות לפי סדר הוספתן.</a:t>
            </a:r>
            <a:endParaRPr lang="en-US" sz="2400" dirty="0">
              <a:latin typeface="Gisha" panose="020B0502040204020203" pitchFamily="34" charset="-79"/>
              <a:cs typeface="Gisha" panose="020B0502040204020203" pitchFamily="34" charset="-79"/>
            </a:endParaRPr>
          </a:p>
          <a:p>
            <a:pPr algn="r" rtl="1">
              <a:lnSpc>
                <a:spcPct val="150000"/>
              </a:lnSpc>
            </a:pPr>
            <a:endParaRPr lang="en-US" sz="2400" dirty="0">
              <a:latin typeface="Gisha" panose="020B0502040204020203" pitchFamily="34" charset="-79"/>
              <a:cs typeface="Gisha" panose="020B0502040204020203" pitchFamily="34" charset="-79"/>
            </a:endParaRPr>
          </a:p>
          <a:p>
            <a:pPr algn="r" rtl="1">
              <a:lnSpc>
                <a:spcPct val="150000"/>
              </a:lnSpc>
            </a:pPr>
            <a:r>
              <a:rPr lang="he-IL" sz="2400" dirty="0">
                <a:latin typeface="Gisha" panose="020B0502040204020203" pitchFamily="34" charset="-79"/>
                <a:cs typeface="Gisha" panose="020B0502040204020203" pitchFamily="34" charset="-79"/>
              </a:rPr>
              <a:t>הצג מבנה מפורט של קובץ הנתונים, של עץ ה- </a:t>
            </a:r>
            <a:r>
              <a:rPr lang="en-US" sz="2400" dirty="0">
                <a:latin typeface="Gisha" panose="020B0502040204020203" pitchFamily="34" charset="-79"/>
                <a:cs typeface="Gisha" panose="020B0502040204020203" pitchFamily="34" charset="-79"/>
              </a:rPr>
              <a:t>B Tree</a:t>
            </a:r>
            <a:r>
              <a:rPr lang="he-IL" sz="2400" dirty="0">
                <a:latin typeface="Gisha" panose="020B0502040204020203" pitchFamily="34" charset="-79"/>
                <a:cs typeface="Gisha" panose="020B0502040204020203" pitchFamily="34" charset="-79"/>
              </a:rPr>
              <a:t> ושל כל סוגי המצביעים הנדרשים.</a:t>
            </a:r>
            <a:endParaRPr lang="en-US" sz="2400" dirty="0">
              <a:latin typeface="Gisha" panose="020B0502040204020203" pitchFamily="34" charset="-79"/>
              <a:cs typeface="Gisha" panose="020B0502040204020203" pitchFamily="34" charset="-79"/>
            </a:endParaRPr>
          </a:p>
          <a:p>
            <a:pPr algn="r" rtl="1">
              <a:lnSpc>
                <a:spcPct val="150000"/>
              </a:lnSpc>
            </a:pPr>
            <a:endParaRPr lang="he-IL" sz="24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795449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graphicFrame>
        <p:nvGraphicFramePr>
          <p:cNvPr id="3" name="Table 2"/>
          <p:cNvGraphicFramePr>
            <a:graphicFrameLocks noGrp="1"/>
          </p:cNvGraphicFramePr>
          <p:nvPr/>
        </p:nvGraphicFramePr>
        <p:xfrm>
          <a:off x="328733" y="1084848"/>
          <a:ext cx="3033714" cy="5229141"/>
        </p:xfrm>
        <a:graphic>
          <a:graphicData uri="http://schemas.openxmlformats.org/drawingml/2006/table">
            <a:tbl>
              <a:tblPr rtl="1" firstRow="1" firstCol="1" lastRow="1" lastCol="1" bandRow="1" bandCol="1">
                <a:tableStyleId>{5940675A-B579-460E-94D1-54222C63F5DA}</a:tableStyleId>
              </a:tblPr>
              <a:tblGrid>
                <a:gridCol w="878478">
                  <a:extLst>
                    <a:ext uri="{9D8B030D-6E8A-4147-A177-3AD203B41FA5}">
                      <a16:colId xmlns:a16="http://schemas.microsoft.com/office/drawing/2014/main" val="20000"/>
                    </a:ext>
                  </a:extLst>
                </a:gridCol>
                <a:gridCol w="680601">
                  <a:extLst>
                    <a:ext uri="{9D8B030D-6E8A-4147-A177-3AD203B41FA5}">
                      <a16:colId xmlns:a16="http://schemas.microsoft.com/office/drawing/2014/main" val="20001"/>
                    </a:ext>
                  </a:extLst>
                </a:gridCol>
                <a:gridCol w="680601">
                  <a:extLst>
                    <a:ext uri="{9D8B030D-6E8A-4147-A177-3AD203B41FA5}">
                      <a16:colId xmlns:a16="http://schemas.microsoft.com/office/drawing/2014/main" val="20002"/>
                    </a:ext>
                  </a:extLst>
                </a:gridCol>
                <a:gridCol w="794034">
                  <a:extLst>
                    <a:ext uri="{9D8B030D-6E8A-4147-A177-3AD203B41FA5}">
                      <a16:colId xmlns:a16="http://schemas.microsoft.com/office/drawing/2014/main" val="20003"/>
                    </a:ext>
                  </a:extLst>
                </a:gridCol>
              </a:tblGrid>
              <a:tr h="825653">
                <a:tc>
                  <a:txBody>
                    <a:bodyPr/>
                    <a:lstStyle/>
                    <a:p>
                      <a:pPr marL="0" marR="0" algn="ctr" rtl="1">
                        <a:lnSpc>
                          <a:spcPct val="150000"/>
                        </a:lnSpc>
                        <a:spcBef>
                          <a:spcPts val="0"/>
                        </a:spcBef>
                        <a:spcAft>
                          <a:spcPts val="0"/>
                        </a:spcAft>
                      </a:pPr>
                      <a:r>
                        <a:rPr lang="he-IL" sz="1000" dirty="0">
                          <a:effectLst/>
                        </a:rPr>
                        <a:t>קוד כנס (מפתח)</a:t>
                      </a:r>
                      <a:endParaRPr lang="en-US" sz="1100" dirty="0">
                        <a:effectLst/>
                        <a:latin typeface="Times New Roman" panose="02020603050405020304" pitchFamily="18" charset="0"/>
                        <a:ea typeface="Times New Roman" panose="02020603050405020304" pitchFamily="18" charset="0"/>
                      </a:endParaRPr>
                    </a:p>
                  </a:txBody>
                  <a:tcPr marL="62459" marR="62459" marT="0" marB="0">
                    <a:solidFill>
                      <a:schemeClr val="accent1">
                        <a:lumMod val="60000"/>
                        <a:lumOff val="40000"/>
                      </a:schemeClr>
                    </a:solidFill>
                  </a:tcPr>
                </a:tc>
                <a:tc>
                  <a:txBody>
                    <a:bodyPr/>
                    <a:lstStyle/>
                    <a:p>
                      <a:pPr marL="0" marR="0" algn="ctr" rtl="1">
                        <a:lnSpc>
                          <a:spcPct val="150000"/>
                        </a:lnSpc>
                        <a:spcBef>
                          <a:spcPts val="0"/>
                        </a:spcBef>
                        <a:spcAft>
                          <a:spcPts val="0"/>
                        </a:spcAft>
                      </a:pPr>
                      <a:r>
                        <a:rPr lang="he-IL" sz="1000" dirty="0">
                          <a:effectLst/>
                        </a:rPr>
                        <a:t>שם המרצה בכנס</a:t>
                      </a:r>
                      <a:endParaRPr lang="en-US" sz="1100" dirty="0">
                        <a:effectLst/>
                        <a:latin typeface="Times New Roman" panose="02020603050405020304" pitchFamily="18" charset="0"/>
                        <a:ea typeface="Times New Roman" panose="02020603050405020304" pitchFamily="18" charset="0"/>
                      </a:endParaRPr>
                    </a:p>
                  </a:txBody>
                  <a:tcPr marL="62459" marR="62459" marT="0" marB="0">
                    <a:solidFill>
                      <a:schemeClr val="accent1">
                        <a:lumMod val="60000"/>
                        <a:lumOff val="40000"/>
                      </a:schemeClr>
                    </a:solidFill>
                  </a:tcPr>
                </a:tc>
                <a:tc>
                  <a:txBody>
                    <a:bodyPr/>
                    <a:lstStyle/>
                    <a:p>
                      <a:pPr marL="0" marR="0" algn="ctr" rtl="1">
                        <a:lnSpc>
                          <a:spcPct val="150000"/>
                        </a:lnSpc>
                        <a:spcBef>
                          <a:spcPts val="0"/>
                        </a:spcBef>
                        <a:spcAft>
                          <a:spcPts val="0"/>
                        </a:spcAft>
                      </a:pPr>
                      <a:r>
                        <a:rPr lang="he-IL" sz="1000" dirty="0">
                          <a:effectLst/>
                        </a:rPr>
                        <a:t>זמן ההרצאה     בדקות</a:t>
                      </a:r>
                      <a:endParaRPr lang="en-US" sz="1100" dirty="0">
                        <a:effectLst/>
                        <a:latin typeface="Times New Roman" panose="02020603050405020304" pitchFamily="18" charset="0"/>
                        <a:ea typeface="Times New Roman" panose="02020603050405020304" pitchFamily="18" charset="0"/>
                      </a:endParaRPr>
                    </a:p>
                  </a:txBody>
                  <a:tcPr marL="62459" marR="62459" marT="0" marB="0">
                    <a:solidFill>
                      <a:schemeClr val="accent1">
                        <a:lumMod val="60000"/>
                        <a:lumOff val="40000"/>
                      </a:schemeClr>
                    </a:solidFill>
                  </a:tcPr>
                </a:tc>
                <a:tc>
                  <a:txBody>
                    <a:bodyPr/>
                    <a:lstStyle/>
                    <a:p>
                      <a:pPr marL="0" marR="0" algn="ctr" rtl="1">
                        <a:lnSpc>
                          <a:spcPct val="150000"/>
                        </a:lnSpc>
                        <a:spcBef>
                          <a:spcPts val="0"/>
                        </a:spcBef>
                        <a:spcAft>
                          <a:spcPts val="0"/>
                        </a:spcAft>
                      </a:pPr>
                      <a:r>
                        <a:rPr lang="he-IL" sz="1000" dirty="0">
                          <a:effectLst/>
                        </a:rPr>
                        <a:t>יום בשבוע</a:t>
                      </a:r>
                      <a:endParaRPr lang="en-US" sz="1100" dirty="0">
                        <a:effectLst/>
                        <a:latin typeface="Times New Roman" panose="02020603050405020304" pitchFamily="18" charset="0"/>
                        <a:ea typeface="Times New Roman" panose="02020603050405020304" pitchFamily="18" charset="0"/>
                      </a:endParaRPr>
                    </a:p>
                  </a:txBody>
                  <a:tcPr marL="62459" marR="62459" marT="0" marB="0">
                    <a:solidFill>
                      <a:schemeClr val="accent1">
                        <a:lumMod val="60000"/>
                        <a:lumOff val="40000"/>
                      </a:schemeClr>
                    </a:solidFill>
                  </a:tcPr>
                </a:tc>
                <a:extLst>
                  <a:ext uri="{0D108BD9-81ED-4DB2-BD59-A6C34878D82A}">
                    <a16:rowId xmlns:a16="http://schemas.microsoft.com/office/drawing/2014/main" val="10000"/>
                  </a:ext>
                </a:extLst>
              </a:tr>
              <a:tr h="275218">
                <a:tc>
                  <a:txBody>
                    <a:bodyPr/>
                    <a:lstStyle/>
                    <a:p>
                      <a:pPr marL="0" marR="0" algn="ctr" rtl="1">
                        <a:lnSpc>
                          <a:spcPct val="150000"/>
                        </a:lnSpc>
                        <a:spcBef>
                          <a:spcPts val="0"/>
                        </a:spcBef>
                        <a:spcAft>
                          <a:spcPts val="0"/>
                        </a:spcAft>
                      </a:pPr>
                      <a:r>
                        <a:rPr lang="he-IL" sz="1000" b="1">
                          <a:effectLst/>
                        </a:rPr>
                        <a:t>22</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דוד</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40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ב</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01"/>
                  </a:ext>
                </a:extLst>
              </a:tr>
              <a:tr h="275218">
                <a:tc>
                  <a:txBody>
                    <a:bodyPr/>
                    <a:lstStyle/>
                    <a:p>
                      <a:pPr marL="0" marR="0" algn="ctr" rtl="1">
                        <a:lnSpc>
                          <a:spcPct val="150000"/>
                        </a:lnSpc>
                        <a:spcBef>
                          <a:spcPts val="0"/>
                        </a:spcBef>
                        <a:spcAft>
                          <a:spcPts val="0"/>
                        </a:spcAft>
                      </a:pPr>
                      <a:r>
                        <a:rPr lang="he-IL" sz="1000" b="1">
                          <a:effectLst/>
                        </a:rPr>
                        <a:t>16</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רני</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dirty="0">
                          <a:effectLst/>
                        </a:rPr>
                        <a:t>60</a:t>
                      </a:r>
                      <a:endParaRPr lang="en-US" sz="1100" b="1" dirty="0">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ג</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02"/>
                  </a:ext>
                </a:extLst>
              </a:tr>
              <a:tr h="275218">
                <a:tc>
                  <a:txBody>
                    <a:bodyPr/>
                    <a:lstStyle/>
                    <a:p>
                      <a:pPr marL="0" marR="0" algn="ctr" rtl="1">
                        <a:lnSpc>
                          <a:spcPct val="150000"/>
                        </a:lnSpc>
                        <a:spcBef>
                          <a:spcPts val="0"/>
                        </a:spcBef>
                        <a:spcAft>
                          <a:spcPts val="0"/>
                        </a:spcAft>
                      </a:pPr>
                      <a:r>
                        <a:rPr lang="he-IL" sz="1000" b="1">
                          <a:effectLst/>
                        </a:rPr>
                        <a:t>10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דינה</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50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ג</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03"/>
                  </a:ext>
                </a:extLst>
              </a:tr>
              <a:tr h="275218">
                <a:tc>
                  <a:txBody>
                    <a:bodyPr/>
                    <a:lstStyle/>
                    <a:p>
                      <a:pPr marL="0" marR="0" algn="ctr" rtl="1">
                        <a:lnSpc>
                          <a:spcPct val="150000"/>
                        </a:lnSpc>
                        <a:spcBef>
                          <a:spcPts val="0"/>
                        </a:spcBef>
                        <a:spcAft>
                          <a:spcPts val="0"/>
                        </a:spcAft>
                      </a:pPr>
                      <a:r>
                        <a:rPr lang="he-IL" sz="1000" b="1">
                          <a:effectLst/>
                        </a:rPr>
                        <a:t>20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דוד</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40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04"/>
                  </a:ext>
                </a:extLst>
              </a:tr>
              <a:tr h="275218">
                <a:tc>
                  <a:txBody>
                    <a:bodyPr/>
                    <a:lstStyle/>
                    <a:p>
                      <a:pPr marL="0" marR="0" algn="ctr" rtl="1">
                        <a:lnSpc>
                          <a:spcPct val="150000"/>
                        </a:lnSpc>
                        <a:spcBef>
                          <a:spcPts val="0"/>
                        </a:spcBef>
                        <a:spcAft>
                          <a:spcPts val="0"/>
                        </a:spcAft>
                      </a:pPr>
                      <a:r>
                        <a:rPr lang="he-IL" sz="1000" b="1">
                          <a:effectLst/>
                        </a:rPr>
                        <a:t>32</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דוד</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50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ג</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05"/>
                  </a:ext>
                </a:extLst>
              </a:tr>
              <a:tr h="275218">
                <a:tc>
                  <a:txBody>
                    <a:bodyPr/>
                    <a:lstStyle/>
                    <a:p>
                      <a:pPr marL="0" marR="0" algn="ctr" rtl="1">
                        <a:lnSpc>
                          <a:spcPct val="150000"/>
                        </a:lnSpc>
                        <a:spcBef>
                          <a:spcPts val="0"/>
                        </a:spcBef>
                        <a:spcAft>
                          <a:spcPts val="0"/>
                        </a:spcAft>
                      </a:pPr>
                      <a:r>
                        <a:rPr lang="he-IL" sz="1000" b="1">
                          <a:effectLst/>
                        </a:rPr>
                        <a:t>6</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מירית</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55</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06"/>
                  </a:ext>
                </a:extLst>
              </a:tr>
              <a:tr h="275218">
                <a:tc>
                  <a:txBody>
                    <a:bodyPr/>
                    <a:lstStyle/>
                    <a:p>
                      <a:pPr marL="0" marR="0" algn="ctr" rtl="1">
                        <a:lnSpc>
                          <a:spcPct val="150000"/>
                        </a:lnSpc>
                        <a:spcBef>
                          <a:spcPts val="0"/>
                        </a:spcBef>
                        <a:spcAft>
                          <a:spcPts val="0"/>
                        </a:spcAft>
                      </a:pPr>
                      <a:r>
                        <a:rPr lang="he-IL" sz="1000" b="1">
                          <a:effectLst/>
                        </a:rPr>
                        <a:t>2</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דינה</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60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א</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07"/>
                  </a:ext>
                </a:extLst>
              </a:tr>
              <a:tr h="275218">
                <a:tc>
                  <a:txBody>
                    <a:bodyPr/>
                    <a:lstStyle/>
                    <a:p>
                      <a:pPr marL="0" marR="0" algn="ctr" rtl="1">
                        <a:lnSpc>
                          <a:spcPct val="150000"/>
                        </a:lnSpc>
                        <a:spcBef>
                          <a:spcPts val="0"/>
                        </a:spcBef>
                        <a:spcAft>
                          <a:spcPts val="0"/>
                        </a:spcAft>
                      </a:pPr>
                      <a:r>
                        <a:rPr lang="he-IL" sz="1000" b="1">
                          <a:effectLst/>
                        </a:rPr>
                        <a:t>4</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דינה</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45</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ג</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08"/>
                  </a:ext>
                </a:extLst>
              </a:tr>
              <a:tr h="275218">
                <a:tc>
                  <a:txBody>
                    <a:bodyPr/>
                    <a:lstStyle/>
                    <a:p>
                      <a:pPr marL="0" marR="0" algn="ctr" rtl="1">
                        <a:lnSpc>
                          <a:spcPct val="150000"/>
                        </a:lnSpc>
                        <a:spcBef>
                          <a:spcPts val="0"/>
                        </a:spcBef>
                        <a:spcAft>
                          <a:spcPts val="0"/>
                        </a:spcAft>
                      </a:pPr>
                      <a:r>
                        <a:rPr lang="he-IL" sz="1000" b="1">
                          <a:effectLst/>
                        </a:rPr>
                        <a:t>8</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דוד</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30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ב</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09"/>
                  </a:ext>
                </a:extLst>
              </a:tr>
              <a:tr h="275218">
                <a:tc>
                  <a:txBody>
                    <a:bodyPr/>
                    <a:lstStyle/>
                    <a:p>
                      <a:pPr marL="0" marR="0" algn="ctr" rtl="1">
                        <a:lnSpc>
                          <a:spcPct val="150000"/>
                        </a:lnSpc>
                        <a:spcBef>
                          <a:spcPts val="0"/>
                        </a:spcBef>
                        <a:spcAft>
                          <a:spcPts val="0"/>
                        </a:spcAft>
                      </a:pPr>
                      <a:r>
                        <a:rPr lang="he-IL" sz="1000" b="1">
                          <a:effectLst/>
                        </a:rPr>
                        <a:t>30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דינה</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40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ב</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10"/>
                  </a:ext>
                </a:extLst>
              </a:tr>
              <a:tr h="275218">
                <a:tc>
                  <a:txBody>
                    <a:bodyPr/>
                    <a:lstStyle/>
                    <a:p>
                      <a:pPr marL="0" marR="0" algn="ctr" rtl="1">
                        <a:lnSpc>
                          <a:spcPct val="150000"/>
                        </a:lnSpc>
                        <a:spcBef>
                          <a:spcPts val="0"/>
                        </a:spcBef>
                        <a:spcAft>
                          <a:spcPts val="0"/>
                        </a:spcAft>
                      </a:pPr>
                      <a:r>
                        <a:rPr lang="he-IL" sz="1000" b="1">
                          <a:effectLst/>
                        </a:rPr>
                        <a:t>18</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דינה</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40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ב</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11"/>
                  </a:ext>
                </a:extLst>
              </a:tr>
              <a:tr h="275218">
                <a:tc>
                  <a:txBody>
                    <a:bodyPr/>
                    <a:lstStyle/>
                    <a:p>
                      <a:pPr marL="0" marR="0" algn="ctr" rtl="1">
                        <a:lnSpc>
                          <a:spcPct val="150000"/>
                        </a:lnSpc>
                        <a:spcBef>
                          <a:spcPts val="0"/>
                        </a:spcBef>
                        <a:spcAft>
                          <a:spcPts val="0"/>
                        </a:spcAft>
                      </a:pPr>
                      <a:r>
                        <a:rPr lang="he-IL" sz="1000" b="1">
                          <a:effectLst/>
                        </a:rPr>
                        <a:t>14</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מירית</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30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א</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12"/>
                  </a:ext>
                </a:extLst>
              </a:tr>
              <a:tr h="275218">
                <a:tc>
                  <a:txBody>
                    <a:bodyPr/>
                    <a:lstStyle/>
                    <a:p>
                      <a:pPr marL="0" marR="0" algn="ctr" rtl="1">
                        <a:lnSpc>
                          <a:spcPct val="150000"/>
                        </a:lnSpc>
                        <a:spcBef>
                          <a:spcPts val="0"/>
                        </a:spcBef>
                        <a:spcAft>
                          <a:spcPts val="0"/>
                        </a:spcAft>
                      </a:pPr>
                      <a:r>
                        <a:rPr lang="he-IL" sz="1000" b="1">
                          <a:effectLst/>
                        </a:rPr>
                        <a:t>24</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רני</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50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א</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13"/>
                  </a:ext>
                </a:extLst>
              </a:tr>
              <a:tr h="275218">
                <a:tc>
                  <a:txBody>
                    <a:bodyPr/>
                    <a:lstStyle/>
                    <a:p>
                      <a:pPr marL="0" marR="0" algn="ctr" rtl="1">
                        <a:lnSpc>
                          <a:spcPct val="150000"/>
                        </a:lnSpc>
                        <a:spcBef>
                          <a:spcPts val="0"/>
                        </a:spcBef>
                        <a:spcAft>
                          <a:spcPts val="0"/>
                        </a:spcAft>
                      </a:pPr>
                      <a:r>
                        <a:rPr lang="he-IL" sz="1000" b="1">
                          <a:effectLst/>
                        </a:rPr>
                        <a:t>12</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רני</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30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ג</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14"/>
                  </a:ext>
                </a:extLst>
              </a:tr>
              <a:tr h="275218">
                <a:tc>
                  <a:txBody>
                    <a:bodyPr/>
                    <a:lstStyle/>
                    <a:p>
                      <a:pPr marL="0" marR="0" algn="ctr" rtl="1">
                        <a:lnSpc>
                          <a:spcPct val="150000"/>
                        </a:lnSpc>
                        <a:spcBef>
                          <a:spcPts val="0"/>
                        </a:spcBef>
                        <a:spcAft>
                          <a:spcPts val="0"/>
                        </a:spcAft>
                      </a:pPr>
                      <a:r>
                        <a:rPr lang="he-IL" sz="1000" b="1">
                          <a:effectLst/>
                        </a:rPr>
                        <a:t>28</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דוד</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40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ה</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15"/>
                  </a:ext>
                </a:extLst>
              </a:tr>
              <a:tr h="275218">
                <a:tc>
                  <a:txBody>
                    <a:bodyPr/>
                    <a:lstStyle/>
                    <a:p>
                      <a:pPr marL="0" marR="0" algn="ctr" rtl="1">
                        <a:lnSpc>
                          <a:spcPct val="150000"/>
                        </a:lnSpc>
                        <a:spcBef>
                          <a:spcPts val="0"/>
                        </a:spcBef>
                        <a:spcAft>
                          <a:spcPts val="0"/>
                        </a:spcAft>
                      </a:pPr>
                      <a:r>
                        <a:rPr lang="he-IL" sz="1000" b="1" dirty="0">
                          <a:effectLst/>
                        </a:rPr>
                        <a:t>26</a:t>
                      </a:r>
                      <a:endParaRPr lang="en-US" sz="1100" b="1" dirty="0">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dirty="0">
                          <a:effectLst/>
                        </a:rPr>
                        <a:t>מירית</a:t>
                      </a:r>
                      <a:endParaRPr lang="en-US" sz="1100" b="1" dirty="0">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dirty="0">
                          <a:effectLst/>
                        </a:rPr>
                        <a:t>45</a:t>
                      </a:r>
                      <a:endParaRPr lang="en-US" sz="1100" b="1" dirty="0">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dirty="0">
                          <a:effectLst/>
                        </a:rPr>
                        <a:t>ב</a:t>
                      </a:r>
                      <a:endParaRPr lang="en-US" sz="1100" b="1" dirty="0">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1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79985333"/>
              </p:ext>
            </p:extLst>
          </p:nvPr>
        </p:nvGraphicFramePr>
        <p:xfrm>
          <a:off x="3802287" y="1942693"/>
          <a:ext cx="7974954" cy="3410598"/>
        </p:xfrm>
        <a:graphic>
          <a:graphicData uri="http://schemas.openxmlformats.org/drawingml/2006/table">
            <a:tbl>
              <a:tblPr>
                <a:tableStyleId>{5C22544A-7EE6-4342-B048-85BDC9FD1C3A}</a:tableStyleId>
              </a:tblPr>
              <a:tblGrid>
                <a:gridCol w="886106">
                  <a:extLst>
                    <a:ext uri="{9D8B030D-6E8A-4147-A177-3AD203B41FA5}">
                      <a16:colId xmlns:a16="http://schemas.microsoft.com/office/drawing/2014/main" val="20000"/>
                    </a:ext>
                  </a:extLst>
                </a:gridCol>
                <a:gridCol w="886106">
                  <a:extLst>
                    <a:ext uri="{9D8B030D-6E8A-4147-A177-3AD203B41FA5}">
                      <a16:colId xmlns:a16="http://schemas.microsoft.com/office/drawing/2014/main" val="20001"/>
                    </a:ext>
                  </a:extLst>
                </a:gridCol>
                <a:gridCol w="886106">
                  <a:extLst>
                    <a:ext uri="{9D8B030D-6E8A-4147-A177-3AD203B41FA5}">
                      <a16:colId xmlns:a16="http://schemas.microsoft.com/office/drawing/2014/main" val="20002"/>
                    </a:ext>
                  </a:extLst>
                </a:gridCol>
                <a:gridCol w="886106">
                  <a:extLst>
                    <a:ext uri="{9D8B030D-6E8A-4147-A177-3AD203B41FA5}">
                      <a16:colId xmlns:a16="http://schemas.microsoft.com/office/drawing/2014/main" val="20003"/>
                    </a:ext>
                  </a:extLst>
                </a:gridCol>
                <a:gridCol w="886106">
                  <a:extLst>
                    <a:ext uri="{9D8B030D-6E8A-4147-A177-3AD203B41FA5}">
                      <a16:colId xmlns:a16="http://schemas.microsoft.com/office/drawing/2014/main" val="20004"/>
                    </a:ext>
                  </a:extLst>
                </a:gridCol>
                <a:gridCol w="886106">
                  <a:extLst>
                    <a:ext uri="{9D8B030D-6E8A-4147-A177-3AD203B41FA5}">
                      <a16:colId xmlns:a16="http://schemas.microsoft.com/office/drawing/2014/main" val="20005"/>
                    </a:ext>
                  </a:extLst>
                </a:gridCol>
                <a:gridCol w="886106">
                  <a:extLst>
                    <a:ext uri="{9D8B030D-6E8A-4147-A177-3AD203B41FA5}">
                      <a16:colId xmlns:a16="http://schemas.microsoft.com/office/drawing/2014/main" val="20006"/>
                    </a:ext>
                  </a:extLst>
                </a:gridCol>
                <a:gridCol w="886106">
                  <a:extLst>
                    <a:ext uri="{9D8B030D-6E8A-4147-A177-3AD203B41FA5}">
                      <a16:colId xmlns:a16="http://schemas.microsoft.com/office/drawing/2014/main" val="20007"/>
                    </a:ext>
                  </a:extLst>
                </a:gridCol>
                <a:gridCol w="886106">
                  <a:extLst>
                    <a:ext uri="{9D8B030D-6E8A-4147-A177-3AD203B41FA5}">
                      <a16:colId xmlns:a16="http://schemas.microsoft.com/office/drawing/2014/main" val="20008"/>
                    </a:ext>
                  </a:extLst>
                </a:gridCol>
              </a:tblGrid>
              <a:tr h="283724">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tc>
                <a:tc gridSpan="4">
                  <a:txBody>
                    <a:bodyPr/>
                    <a:lstStyle/>
                    <a:p>
                      <a:pPr algn="ctr" fontAlgn="b"/>
                      <a:r>
                        <a:rPr lang="en-US" sz="1400" b="1" u="none" strike="noStrike" dirty="0">
                          <a:effectLst/>
                          <a:cs typeface="+mn-cs"/>
                        </a:rPr>
                        <a:t>RECORD #1</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1400" b="1" u="none" strike="noStrike" dirty="0">
                          <a:effectLst/>
                          <a:cs typeface="+mn-cs"/>
                        </a:rPr>
                        <a:t>RECORD #2</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3724">
                <a:tc>
                  <a:txBody>
                    <a:bodyPr/>
                    <a:lstStyle/>
                    <a:p>
                      <a:pPr algn="ctr" fontAlgn="b"/>
                      <a:r>
                        <a:rPr lang="en-US" sz="1400" b="1" u="none" strike="noStrike">
                          <a:effectLst/>
                          <a:cs typeface="+mn-cs"/>
                        </a:rPr>
                        <a:t>#</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fontAlgn="b"/>
                      <a:r>
                        <a:rPr lang="en-US" sz="1400" b="1" u="none" strike="noStrike">
                          <a:effectLst/>
                          <a:cs typeface="+mn-cs"/>
                        </a:rPr>
                        <a:t>ID</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b"/>
                      <a:r>
                        <a:rPr lang="he-IL" sz="1400" b="1" u="none" strike="noStrike">
                          <a:effectLst/>
                          <a:cs typeface="+mn-cs"/>
                        </a:rPr>
                        <a:t>שם המרצה</a:t>
                      </a:r>
                      <a:endParaRPr lang="he-IL"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b"/>
                      <a:r>
                        <a:rPr lang="he-IL" sz="1400" b="1" u="none" strike="noStrike">
                          <a:effectLst/>
                          <a:cs typeface="+mn-cs"/>
                        </a:rPr>
                        <a:t>זמן</a:t>
                      </a:r>
                      <a:endParaRPr lang="he-IL"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b"/>
                      <a:r>
                        <a:rPr lang="he-IL" sz="1400" b="1" u="none" strike="noStrike" dirty="0">
                          <a:effectLst/>
                          <a:cs typeface="+mn-cs"/>
                        </a:rPr>
                        <a:t>יום בשבוע</a:t>
                      </a:r>
                      <a:endParaRPr lang="he-IL"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dirty="0">
                          <a:effectLst/>
                          <a:cs typeface="+mn-cs"/>
                        </a:rPr>
                        <a:t>ID</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b"/>
                      <a:r>
                        <a:rPr lang="he-IL" sz="1400" b="1" u="none" strike="noStrike">
                          <a:effectLst/>
                          <a:cs typeface="+mn-cs"/>
                        </a:rPr>
                        <a:t>שם המרצה</a:t>
                      </a:r>
                      <a:endParaRPr lang="he-IL"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b"/>
                      <a:r>
                        <a:rPr lang="he-IL" sz="1400" b="1" u="none" strike="noStrike">
                          <a:effectLst/>
                          <a:cs typeface="+mn-cs"/>
                        </a:rPr>
                        <a:t>זמן</a:t>
                      </a:r>
                      <a:endParaRPr lang="he-IL"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b"/>
                      <a:r>
                        <a:rPr lang="he-IL" sz="1400" b="1" u="none" strike="noStrike">
                          <a:effectLst/>
                          <a:cs typeface="+mn-cs"/>
                        </a:rPr>
                        <a:t>יום בשבוע</a:t>
                      </a:r>
                      <a:endParaRPr lang="he-IL"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1"/>
                  </a:ext>
                </a:extLst>
              </a:tr>
              <a:tr h="283724">
                <a:tc>
                  <a:txBody>
                    <a:bodyPr/>
                    <a:lstStyle/>
                    <a:p>
                      <a:pPr algn="ctr" fontAlgn="b"/>
                      <a:r>
                        <a:rPr lang="en-US" sz="1400" b="1" u="none" strike="noStrike">
                          <a:effectLst/>
                          <a:cs typeface="+mn-cs"/>
                        </a:rPr>
                        <a:t>1</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2"/>
                  </a:ext>
                </a:extLst>
              </a:tr>
              <a:tr h="283724">
                <a:tc>
                  <a:txBody>
                    <a:bodyPr/>
                    <a:lstStyle/>
                    <a:p>
                      <a:pPr algn="ctr" fontAlgn="b"/>
                      <a:r>
                        <a:rPr lang="en-US" sz="1400" b="1" u="none" strike="noStrike">
                          <a:effectLst/>
                          <a:cs typeface="+mn-cs"/>
                        </a:rPr>
                        <a:t>2</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3"/>
                  </a:ext>
                </a:extLst>
              </a:tr>
              <a:tr h="283724">
                <a:tc>
                  <a:txBody>
                    <a:bodyPr/>
                    <a:lstStyle/>
                    <a:p>
                      <a:pPr algn="ctr" fontAlgn="b"/>
                      <a:r>
                        <a:rPr lang="en-US" sz="1400" b="1" u="none" strike="noStrike" dirty="0">
                          <a:effectLst/>
                          <a:cs typeface="+mn-cs"/>
                        </a:rPr>
                        <a:t>3</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endParaRPr lang="en-US" sz="1400" b="0"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4"/>
                  </a:ext>
                </a:extLst>
              </a:tr>
              <a:tr h="283724">
                <a:tc>
                  <a:txBody>
                    <a:bodyPr/>
                    <a:lstStyle/>
                    <a:p>
                      <a:pPr algn="ctr" fontAlgn="b"/>
                      <a:r>
                        <a:rPr lang="en-US" sz="1400" b="1" u="none" strike="noStrike">
                          <a:effectLst/>
                          <a:cs typeface="+mn-cs"/>
                        </a:rPr>
                        <a:t>4</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5"/>
                  </a:ext>
                </a:extLst>
              </a:tr>
              <a:tr h="283724">
                <a:tc>
                  <a:txBody>
                    <a:bodyPr/>
                    <a:lstStyle/>
                    <a:p>
                      <a:pPr algn="ctr" fontAlgn="b"/>
                      <a:r>
                        <a:rPr lang="en-US" sz="1400" b="1" u="none" strike="noStrike" dirty="0">
                          <a:effectLst/>
                          <a:cs typeface="+mn-cs"/>
                        </a:rPr>
                        <a:t>5</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6"/>
                  </a:ext>
                </a:extLst>
              </a:tr>
              <a:tr h="283724">
                <a:tc>
                  <a:txBody>
                    <a:bodyPr/>
                    <a:lstStyle/>
                    <a:p>
                      <a:pPr algn="ctr" fontAlgn="b"/>
                      <a:r>
                        <a:rPr lang="en-US" sz="1400" b="1" u="none" strike="noStrike">
                          <a:effectLst/>
                          <a:cs typeface="+mn-cs"/>
                        </a:rPr>
                        <a:t>6</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endParaRPr lang="en-US" sz="1400" b="0"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7"/>
                  </a:ext>
                </a:extLst>
              </a:tr>
              <a:tr h="283724">
                <a:tc>
                  <a:txBody>
                    <a:bodyPr/>
                    <a:lstStyle/>
                    <a:p>
                      <a:pPr algn="ctr" fontAlgn="b"/>
                      <a:r>
                        <a:rPr lang="en-US" sz="1400" b="1" u="none" strike="noStrike">
                          <a:effectLst/>
                          <a:cs typeface="+mn-cs"/>
                        </a:rPr>
                        <a:t>7</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endParaRPr lang="en-US" sz="1400" b="0"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8"/>
                  </a:ext>
                </a:extLst>
              </a:tr>
              <a:tr h="283724">
                <a:tc>
                  <a:txBody>
                    <a:bodyPr/>
                    <a:lstStyle/>
                    <a:p>
                      <a:pPr algn="ctr" fontAlgn="b"/>
                      <a:r>
                        <a:rPr lang="en-US" sz="1400" b="1" u="none" strike="noStrike">
                          <a:effectLst/>
                          <a:cs typeface="+mn-cs"/>
                        </a:rPr>
                        <a:t>8</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endParaRPr lang="en-US" sz="1400" b="0"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endParaRPr lang="en-US" sz="1400" b="0"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9"/>
                  </a:ext>
                </a:extLst>
              </a:tr>
              <a:tr h="283724">
                <a:tc>
                  <a:txBody>
                    <a:bodyPr/>
                    <a:lstStyle/>
                    <a:p>
                      <a:pPr algn="ctr" fontAlgn="b"/>
                      <a:r>
                        <a:rPr lang="en-US" sz="1400" b="1" u="none" strike="noStrike">
                          <a:effectLst/>
                          <a:cs typeface="+mn-cs"/>
                        </a:rPr>
                        <a:t>9</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fontAlgn="b"/>
                      <a:r>
                        <a:rPr lang="en-US" sz="1400" b="1" u="none" strike="noStrike">
                          <a:effectLst/>
                          <a:cs typeface="+mn-cs"/>
                        </a:rPr>
                        <a:t> </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a:effectLst/>
                          <a:cs typeface="+mn-cs"/>
                        </a:rPr>
                        <a:t> </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a:effectLst/>
                          <a:cs typeface="+mn-cs"/>
                        </a:rPr>
                        <a:t> </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a:effectLst/>
                          <a:cs typeface="+mn-cs"/>
                        </a:rPr>
                        <a:t> </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1" u="none" strike="noStrike">
                          <a:effectLst/>
                          <a:cs typeface="+mn-cs"/>
                        </a:rPr>
                        <a:t> </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1" u="none" strike="noStrike">
                          <a:effectLst/>
                          <a:cs typeface="+mn-cs"/>
                        </a:rPr>
                        <a:t> </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10"/>
                  </a:ext>
                </a:extLst>
              </a:tr>
              <a:tr h="289634">
                <a:tc>
                  <a:txBody>
                    <a:bodyPr/>
                    <a:lstStyle/>
                    <a:p>
                      <a:pPr algn="ctr" fontAlgn="b"/>
                      <a:r>
                        <a:rPr lang="en-US" sz="1400" b="1" u="none" strike="noStrike" dirty="0">
                          <a:effectLst/>
                          <a:cs typeface="+mn-cs"/>
                        </a:rPr>
                        <a:t>10</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11"/>
                  </a:ext>
                </a:extLst>
              </a:tr>
            </a:tbl>
          </a:graphicData>
        </a:graphic>
      </p:graphicFrame>
      <p:sp>
        <p:nvSpPr>
          <p:cNvPr id="9" name="TextBox 8"/>
          <p:cNvSpPr txBox="1"/>
          <p:nvPr/>
        </p:nvSpPr>
        <p:spPr>
          <a:xfrm>
            <a:off x="632203" y="715516"/>
            <a:ext cx="2313454" cy="369332"/>
          </a:xfrm>
          <a:prstGeom prst="rect">
            <a:avLst/>
          </a:prstGeom>
          <a:noFill/>
        </p:spPr>
        <p:txBody>
          <a:bodyPr wrap="none" rtlCol="0">
            <a:spAutoFit/>
          </a:bodyPr>
          <a:lstStyle/>
          <a:p>
            <a:pPr algn="r" rtl="1"/>
            <a:r>
              <a:rPr lang="he-IL" dirty="0"/>
              <a:t>רשומות לפי סדר הוספה</a:t>
            </a:r>
            <a:endParaRPr lang="en-US" dirty="0"/>
          </a:p>
        </p:txBody>
      </p:sp>
      <p:sp>
        <p:nvSpPr>
          <p:cNvPr id="10" name="TextBox 9"/>
          <p:cNvSpPr txBox="1"/>
          <p:nvPr/>
        </p:nvSpPr>
        <p:spPr>
          <a:xfrm>
            <a:off x="6420168" y="1429288"/>
            <a:ext cx="2642070" cy="369332"/>
          </a:xfrm>
          <a:prstGeom prst="rect">
            <a:avLst/>
          </a:prstGeom>
          <a:noFill/>
        </p:spPr>
        <p:txBody>
          <a:bodyPr wrap="none" rtlCol="0">
            <a:spAutoFit/>
          </a:bodyPr>
          <a:lstStyle/>
          <a:p>
            <a:pPr algn="r" rtl="1"/>
            <a:r>
              <a:rPr lang="he-IL" dirty="0"/>
              <a:t>קובץ הנתונים (קובץ ערימה)</a:t>
            </a:r>
            <a:endParaRPr lang="en-US" dirty="0"/>
          </a:p>
        </p:txBody>
      </p:sp>
    </p:spTree>
    <p:extLst>
      <p:ext uri="{BB962C8B-B14F-4D97-AF65-F5344CB8AC3E}">
        <p14:creationId xmlns:p14="http://schemas.microsoft.com/office/powerpoint/2010/main" val="991252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240850871"/>
              </p:ext>
            </p:extLst>
          </p:nvPr>
        </p:nvGraphicFramePr>
        <p:xfrm>
          <a:off x="328733" y="1084848"/>
          <a:ext cx="3033714" cy="5229141"/>
        </p:xfrm>
        <a:graphic>
          <a:graphicData uri="http://schemas.openxmlformats.org/drawingml/2006/table">
            <a:tbl>
              <a:tblPr rtl="1" firstRow="1" firstCol="1" lastRow="1" lastCol="1" bandRow="1" bandCol="1">
                <a:tableStyleId>{5940675A-B579-460E-94D1-54222C63F5DA}</a:tableStyleId>
              </a:tblPr>
              <a:tblGrid>
                <a:gridCol w="878478">
                  <a:extLst>
                    <a:ext uri="{9D8B030D-6E8A-4147-A177-3AD203B41FA5}">
                      <a16:colId xmlns:a16="http://schemas.microsoft.com/office/drawing/2014/main" val="20000"/>
                    </a:ext>
                  </a:extLst>
                </a:gridCol>
                <a:gridCol w="680601">
                  <a:extLst>
                    <a:ext uri="{9D8B030D-6E8A-4147-A177-3AD203B41FA5}">
                      <a16:colId xmlns:a16="http://schemas.microsoft.com/office/drawing/2014/main" val="20001"/>
                    </a:ext>
                  </a:extLst>
                </a:gridCol>
                <a:gridCol w="680601">
                  <a:extLst>
                    <a:ext uri="{9D8B030D-6E8A-4147-A177-3AD203B41FA5}">
                      <a16:colId xmlns:a16="http://schemas.microsoft.com/office/drawing/2014/main" val="20002"/>
                    </a:ext>
                  </a:extLst>
                </a:gridCol>
                <a:gridCol w="794034">
                  <a:extLst>
                    <a:ext uri="{9D8B030D-6E8A-4147-A177-3AD203B41FA5}">
                      <a16:colId xmlns:a16="http://schemas.microsoft.com/office/drawing/2014/main" val="20003"/>
                    </a:ext>
                  </a:extLst>
                </a:gridCol>
              </a:tblGrid>
              <a:tr h="825653">
                <a:tc>
                  <a:txBody>
                    <a:bodyPr/>
                    <a:lstStyle/>
                    <a:p>
                      <a:pPr marL="0" marR="0" algn="ctr" rtl="1">
                        <a:lnSpc>
                          <a:spcPct val="150000"/>
                        </a:lnSpc>
                        <a:spcBef>
                          <a:spcPts val="0"/>
                        </a:spcBef>
                        <a:spcAft>
                          <a:spcPts val="0"/>
                        </a:spcAft>
                      </a:pPr>
                      <a:r>
                        <a:rPr lang="he-IL" sz="1000" dirty="0">
                          <a:effectLst/>
                        </a:rPr>
                        <a:t>קוד כנס (מפתח)</a:t>
                      </a:r>
                      <a:endParaRPr lang="en-US" sz="1100" dirty="0">
                        <a:effectLst/>
                        <a:latin typeface="Times New Roman" panose="02020603050405020304" pitchFamily="18" charset="0"/>
                        <a:ea typeface="Times New Roman" panose="02020603050405020304" pitchFamily="18" charset="0"/>
                      </a:endParaRPr>
                    </a:p>
                  </a:txBody>
                  <a:tcPr marL="62459" marR="62459" marT="0" marB="0">
                    <a:solidFill>
                      <a:schemeClr val="accent1">
                        <a:lumMod val="60000"/>
                        <a:lumOff val="40000"/>
                      </a:schemeClr>
                    </a:solidFill>
                  </a:tcPr>
                </a:tc>
                <a:tc>
                  <a:txBody>
                    <a:bodyPr/>
                    <a:lstStyle/>
                    <a:p>
                      <a:pPr marL="0" marR="0" algn="ctr" rtl="1">
                        <a:lnSpc>
                          <a:spcPct val="150000"/>
                        </a:lnSpc>
                        <a:spcBef>
                          <a:spcPts val="0"/>
                        </a:spcBef>
                        <a:spcAft>
                          <a:spcPts val="0"/>
                        </a:spcAft>
                      </a:pPr>
                      <a:r>
                        <a:rPr lang="he-IL" sz="1000" dirty="0">
                          <a:effectLst/>
                        </a:rPr>
                        <a:t>שם המרצה בכנס</a:t>
                      </a:r>
                      <a:endParaRPr lang="en-US" sz="1100" dirty="0">
                        <a:effectLst/>
                        <a:latin typeface="Times New Roman" panose="02020603050405020304" pitchFamily="18" charset="0"/>
                        <a:ea typeface="Times New Roman" panose="02020603050405020304" pitchFamily="18" charset="0"/>
                      </a:endParaRPr>
                    </a:p>
                  </a:txBody>
                  <a:tcPr marL="62459" marR="62459" marT="0" marB="0">
                    <a:solidFill>
                      <a:schemeClr val="accent1">
                        <a:lumMod val="60000"/>
                        <a:lumOff val="40000"/>
                      </a:schemeClr>
                    </a:solidFill>
                  </a:tcPr>
                </a:tc>
                <a:tc>
                  <a:txBody>
                    <a:bodyPr/>
                    <a:lstStyle/>
                    <a:p>
                      <a:pPr marL="0" marR="0" algn="ctr" rtl="1">
                        <a:lnSpc>
                          <a:spcPct val="150000"/>
                        </a:lnSpc>
                        <a:spcBef>
                          <a:spcPts val="0"/>
                        </a:spcBef>
                        <a:spcAft>
                          <a:spcPts val="0"/>
                        </a:spcAft>
                      </a:pPr>
                      <a:r>
                        <a:rPr lang="he-IL" sz="1000" dirty="0">
                          <a:effectLst/>
                        </a:rPr>
                        <a:t>זמן ההרצאה     בדקות</a:t>
                      </a:r>
                      <a:endParaRPr lang="en-US" sz="1100" dirty="0">
                        <a:effectLst/>
                        <a:latin typeface="Times New Roman" panose="02020603050405020304" pitchFamily="18" charset="0"/>
                        <a:ea typeface="Times New Roman" panose="02020603050405020304" pitchFamily="18" charset="0"/>
                      </a:endParaRPr>
                    </a:p>
                  </a:txBody>
                  <a:tcPr marL="62459" marR="62459" marT="0" marB="0">
                    <a:solidFill>
                      <a:schemeClr val="accent1">
                        <a:lumMod val="60000"/>
                        <a:lumOff val="40000"/>
                      </a:schemeClr>
                    </a:solidFill>
                  </a:tcPr>
                </a:tc>
                <a:tc>
                  <a:txBody>
                    <a:bodyPr/>
                    <a:lstStyle/>
                    <a:p>
                      <a:pPr marL="0" marR="0" algn="ctr" rtl="1">
                        <a:lnSpc>
                          <a:spcPct val="150000"/>
                        </a:lnSpc>
                        <a:spcBef>
                          <a:spcPts val="0"/>
                        </a:spcBef>
                        <a:spcAft>
                          <a:spcPts val="0"/>
                        </a:spcAft>
                      </a:pPr>
                      <a:r>
                        <a:rPr lang="he-IL" sz="1000" dirty="0">
                          <a:effectLst/>
                        </a:rPr>
                        <a:t>יום בשבוע</a:t>
                      </a:r>
                      <a:endParaRPr lang="en-US" sz="1100" dirty="0">
                        <a:effectLst/>
                        <a:latin typeface="Times New Roman" panose="02020603050405020304" pitchFamily="18" charset="0"/>
                        <a:ea typeface="Times New Roman" panose="02020603050405020304" pitchFamily="18" charset="0"/>
                      </a:endParaRPr>
                    </a:p>
                  </a:txBody>
                  <a:tcPr marL="62459" marR="62459" marT="0" marB="0">
                    <a:solidFill>
                      <a:schemeClr val="accent1">
                        <a:lumMod val="60000"/>
                        <a:lumOff val="40000"/>
                      </a:schemeClr>
                    </a:solidFill>
                  </a:tcPr>
                </a:tc>
                <a:extLst>
                  <a:ext uri="{0D108BD9-81ED-4DB2-BD59-A6C34878D82A}">
                    <a16:rowId xmlns:a16="http://schemas.microsoft.com/office/drawing/2014/main" val="10000"/>
                  </a:ext>
                </a:extLst>
              </a:tr>
              <a:tr h="275218">
                <a:tc>
                  <a:txBody>
                    <a:bodyPr/>
                    <a:lstStyle/>
                    <a:p>
                      <a:pPr marL="0" marR="0" algn="ctr" rtl="1">
                        <a:lnSpc>
                          <a:spcPct val="150000"/>
                        </a:lnSpc>
                        <a:spcBef>
                          <a:spcPts val="0"/>
                        </a:spcBef>
                        <a:spcAft>
                          <a:spcPts val="0"/>
                        </a:spcAft>
                      </a:pPr>
                      <a:r>
                        <a:rPr lang="he-IL" sz="1000" b="1">
                          <a:effectLst/>
                        </a:rPr>
                        <a:t>22</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דוד</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40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ב</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01"/>
                  </a:ext>
                </a:extLst>
              </a:tr>
              <a:tr h="275218">
                <a:tc>
                  <a:txBody>
                    <a:bodyPr/>
                    <a:lstStyle/>
                    <a:p>
                      <a:pPr marL="0" marR="0" algn="ctr" rtl="1">
                        <a:lnSpc>
                          <a:spcPct val="150000"/>
                        </a:lnSpc>
                        <a:spcBef>
                          <a:spcPts val="0"/>
                        </a:spcBef>
                        <a:spcAft>
                          <a:spcPts val="0"/>
                        </a:spcAft>
                      </a:pPr>
                      <a:r>
                        <a:rPr lang="he-IL" sz="1000" b="1">
                          <a:effectLst/>
                        </a:rPr>
                        <a:t>16</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רני</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dirty="0">
                          <a:effectLst/>
                        </a:rPr>
                        <a:t>60</a:t>
                      </a:r>
                      <a:endParaRPr lang="en-US" sz="1100" b="1" dirty="0">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ג</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02"/>
                  </a:ext>
                </a:extLst>
              </a:tr>
              <a:tr h="275218">
                <a:tc>
                  <a:txBody>
                    <a:bodyPr/>
                    <a:lstStyle/>
                    <a:p>
                      <a:pPr marL="0" marR="0" algn="ctr" rtl="1">
                        <a:lnSpc>
                          <a:spcPct val="150000"/>
                        </a:lnSpc>
                        <a:spcBef>
                          <a:spcPts val="0"/>
                        </a:spcBef>
                        <a:spcAft>
                          <a:spcPts val="0"/>
                        </a:spcAft>
                      </a:pPr>
                      <a:r>
                        <a:rPr lang="he-IL" sz="1000" b="1">
                          <a:effectLst/>
                        </a:rPr>
                        <a:t>10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דינה</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50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ג</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03"/>
                  </a:ext>
                </a:extLst>
              </a:tr>
              <a:tr h="275218">
                <a:tc>
                  <a:txBody>
                    <a:bodyPr/>
                    <a:lstStyle/>
                    <a:p>
                      <a:pPr marL="0" marR="0" algn="ctr" rtl="1">
                        <a:lnSpc>
                          <a:spcPct val="150000"/>
                        </a:lnSpc>
                        <a:spcBef>
                          <a:spcPts val="0"/>
                        </a:spcBef>
                        <a:spcAft>
                          <a:spcPts val="0"/>
                        </a:spcAft>
                      </a:pPr>
                      <a:r>
                        <a:rPr lang="he-IL" sz="1000" b="1">
                          <a:effectLst/>
                        </a:rPr>
                        <a:t>20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דוד</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40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04"/>
                  </a:ext>
                </a:extLst>
              </a:tr>
              <a:tr h="275218">
                <a:tc>
                  <a:txBody>
                    <a:bodyPr/>
                    <a:lstStyle/>
                    <a:p>
                      <a:pPr marL="0" marR="0" algn="ctr" rtl="1">
                        <a:lnSpc>
                          <a:spcPct val="150000"/>
                        </a:lnSpc>
                        <a:spcBef>
                          <a:spcPts val="0"/>
                        </a:spcBef>
                        <a:spcAft>
                          <a:spcPts val="0"/>
                        </a:spcAft>
                      </a:pPr>
                      <a:r>
                        <a:rPr lang="he-IL" sz="1000" b="1">
                          <a:effectLst/>
                        </a:rPr>
                        <a:t>32</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דוד</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50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ג</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05"/>
                  </a:ext>
                </a:extLst>
              </a:tr>
              <a:tr h="275218">
                <a:tc>
                  <a:txBody>
                    <a:bodyPr/>
                    <a:lstStyle/>
                    <a:p>
                      <a:pPr marL="0" marR="0" algn="ctr" rtl="1">
                        <a:lnSpc>
                          <a:spcPct val="150000"/>
                        </a:lnSpc>
                        <a:spcBef>
                          <a:spcPts val="0"/>
                        </a:spcBef>
                        <a:spcAft>
                          <a:spcPts val="0"/>
                        </a:spcAft>
                      </a:pPr>
                      <a:r>
                        <a:rPr lang="he-IL" sz="1000" b="1">
                          <a:effectLst/>
                        </a:rPr>
                        <a:t>6</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מירית</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55</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06"/>
                  </a:ext>
                </a:extLst>
              </a:tr>
              <a:tr h="275218">
                <a:tc>
                  <a:txBody>
                    <a:bodyPr/>
                    <a:lstStyle/>
                    <a:p>
                      <a:pPr marL="0" marR="0" algn="ctr" rtl="1">
                        <a:lnSpc>
                          <a:spcPct val="150000"/>
                        </a:lnSpc>
                        <a:spcBef>
                          <a:spcPts val="0"/>
                        </a:spcBef>
                        <a:spcAft>
                          <a:spcPts val="0"/>
                        </a:spcAft>
                      </a:pPr>
                      <a:r>
                        <a:rPr lang="he-IL" sz="1000" b="1">
                          <a:effectLst/>
                        </a:rPr>
                        <a:t>2</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דינה</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60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א</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07"/>
                  </a:ext>
                </a:extLst>
              </a:tr>
              <a:tr h="275218">
                <a:tc>
                  <a:txBody>
                    <a:bodyPr/>
                    <a:lstStyle/>
                    <a:p>
                      <a:pPr marL="0" marR="0" algn="ctr" rtl="1">
                        <a:lnSpc>
                          <a:spcPct val="150000"/>
                        </a:lnSpc>
                        <a:spcBef>
                          <a:spcPts val="0"/>
                        </a:spcBef>
                        <a:spcAft>
                          <a:spcPts val="0"/>
                        </a:spcAft>
                      </a:pPr>
                      <a:r>
                        <a:rPr lang="he-IL" sz="1000" b="1">
                          <a:effectLst/>
                        </a:rPr>
                        <a:t>4</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דינה</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45</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ג</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08"/>
                  </a:ext>
                </a:extLst>
              </a:tr>
              <a:tr h="275218">
                <a:tc>
                  <a:txBody>
                    <a:bodyPr/>
                    <a:lstStyle/>
                    <a:p>
                      <a:pPr marL="0" marR="0" algn="ctr" rtl="1">
                        <a:lnSpc>
                          <a:spcPct val="150000"/>
                        </a:lnSpc>
                        <a:spcBef>
                          <a:spcPts val="0"/>
                        </a:spcBef>
                        <a:spcAft>
                          <a:spcPts val="0"/>
                        </a:spcAft>
                      </a:pPr>
                      <a:r>
                        <a:rPr lang="he-IL" sz="1000" b="1">
                          <a:effectLst/>
                        </a:rPr>
                        <a:t>8</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דוד</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30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ב</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09"/>
                  </a:ext>
                </a:extLst>
              </a:tr>
              <a:tr h="275218">
                <a:tc>
                  <a:txBody>
                    <a:bodyPr/>
                    <a:lstStyle/>
                    <a:p>
                      <a:pPr marL="0" marR="0" algn="ctr" rtl="1">
                        <a:lnSpc>
                          <a:spcPct val="150000"/>
                        </a:lnSpc>
                        <a:spcBef>
                          <a:spcPts val="0"/>
                        </a:spcBef>
                        <a:spcAft>
                          <a:spcPts val="0"/>
                        </a:spcAft>
                      </a:pPr>
                      <a:r>
                        <a:rPr lang="he-IL" sz="1000" b="1">
                          <a:effectLst/>
                        </a:rPr>
                        <a:t>30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דינה</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40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ב</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10"/>
                  </a:ext>
                </a:extLst>
              </a:tr>
              <a:tr h="275218">
                <a:tc>
                  <a:txBody>
                    <a:bodyPr/>
                    <a:lstStyle/>
                    <a:p>
                      <a:pPr marL="0" marR="0" algn="ctr" rtl="1">
                        <a:lnSpc>
                          <a:spcPct val="150000"/>
                        </a:lnSpc>
                        <a:spcBef>
                          <a:spcPts val="0"/>
                        </a:spcBef>
                        <a:spcAft>
                          <a:spcPts val="0"/>
                        </a:spcAft>
                      </a:pPr>
                      <a:r>
                        <a:rPr lang="he-IL" sz="1000" b="1">
                          <a:effectLst/>
                        </a:rPr>
                        <a:t>18</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דינה</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40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ב</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11"/>
                  </a:ext>
                </a:extLst>
              </a:tr>
              <a:tr h="275218">
                <a:tc>
                  <a:txBody>
                    <a:bodyPr/>
                    <a:lstStyle/>
                    <a:p>
                      <a:pPr marL="0" marR="0" algn="ctr" rtl="1">
                        <a:lnSpc>
                          <a:spcPct val="150000"/>
                        </a:lnSpc>
                        <a:spcBef>
                          <a:spcPts val="0"/>
                        </a:spcBef>
                        <a:spcAft>
                          <a:spcPts val="0"/>
                        </a:spcAft>
                      </a:pPr>
                      <a:r>
                        <a:rPr lang="he-IL" sz="1000" b="1">
                          <a:effectLst/>
                        </a:rPr>
                        <a:t>14</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מירית</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30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א</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12"/>
                  </a:ext>
                </a:extLst>
              </a:tr>
              <a:tr h="275218">
                <a:tc>
                  <a:txBody>
                    <a:bodyPr/>
                    <a:lstStyle/>
                    <a:p>
                      <a:pPr marL="0" marR="0" algn="ctr" rtl="1">
                        <a:lnSpc>
                          <a:spcPct val="150000"/>
                        </a:lnSpc>
                        <a:spcBef>
                          <a:spcPts val="0"/>
                        </a:spcBef>
                        <a:spcAft>
                          <a:spcPts val="0"/>
                        </a:spcAft>
                      </a:pPr>
                      <a:r>
                        <a:rPr lang="he-IL" sz="1000" b="1">
                          <a:effectLst/>
                        </a:rPr>
                        <a:t>24</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רני</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50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א</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13"/>
                  </a:ext>
                </a:extLst>
              </a:tr>
              <a:tr h="275218">
                <a:tc>
                  <a:txBody>
                    <a:bodyPr/>
                    <a:lstStyle/>
                    <a:p>
                      <a:pPr marL="0" marR="0" algn="ctr" rtl="1">
                        <a:lnSpc>
                          <a:spcPct val="150000"/>
                        </a:lnSpc>
                        <a:spcBef>
                          <a:spcPts val="0"/>
                        </a:spcBef>
                        <a:spcAft>
                          <a:spcPts val="0"/>
                        </a:spcAft>
                      </a:pPr>
                      <a:r>
                        <a:rPr lang="he-IL" sz="1000" b="1">
                          <a:effectLst/>
                        </a:rPr>
                        <a:t>12</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רני</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30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ג</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14"/>
                  </a:ext>
                </a:extLst>
              </a:tr>
              <a:tr h="275218">
                <a:tc>
                  <a:txBody>
                    <a:bodyPr/>
                    <a:lstStyle/>
                    <a:p>
                      <a:pPr marL="0" marR="0" algn="ctr" rtl="1">
                        <a:lnSpc>
                          <a:spcPct val="150000"/>
                        </a:lnSpc>
                        <a:spcBef>
                          <a:spcPts val="0"/>
                        </a:spcBef>
                        <a:spcAft>
                          <a:spcPts val="0"/>
                        </a:spcAft>
                      </a:pPr>
                      <a:r>
                        <a:rPr lang="he-IL" sz="1000" b="1">
                          <a:effectLst/>
                        </a:rPr>
                        <a:t>28</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דוד</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40</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a:effectLst/>
                        </a:rPr>
                        <a:t>ה</a:t>
                      </a:r>
                      <a:endParaRPr lang="en-US" sz="1100" b="1">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15"/>
                  </a:ext>
                </a:extLst>
              </a:tr>
              <a:tr h="275218">
                <a:tc>
                  <a:txBody>
                    <a:bodyPr/>
                    <a:lstStyle/>
                    <a:p>
                      <a:pPr marL="0" marR="0" algn="ctr" rtl="1">
                        <a:lnSpc>
                          <a:spcPct val="150000"/>
                        </a:lnSpc>
                        <a:spcBef>
                          <a:spcPts val="0"/>
                        </a:spcBef>
                        <a:spcAft>
                          <a:spcPts val="0"/>
                        </a:spcAft>
                      </a:pPr>
                      <a:r>
                        <a:rPr lang="he-IL" sz="1000" b="1" dirty="0">
                          <a:effectLst/>
                        </a:rPr>
                        <a:t>26</a:t>
                      </a:r>
                      <a:endParaRPr lang="en-US" sz="1100" b="1" dirty="0">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dirty="0">
                          <a:effectLst/>
                        </a:rPr>
                        <a:t>מירית</a:t>
                      </a:r>
                      <a:endParaRPr lang="en-US" sz="1100" b="1" dirty="0">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dirty="0">
                          <a:effectLst/>
                        </a:rPr>
                        <a:t>45</a:t>
                      </a:r>
                      <a:endParaRPr lang="en-US" sz="1100" b="1" dirty="0">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tc>
                  <a:txBody>
                    <a:bodyPr/>
                    <a:lstStyle/>
                    <a:p>
                      <a:pPr marL="0" marR="0" algn="ctr" rtl="1">
                        <a:lnSpc>
                          <a:spcPct val="150000"/>
                        </a:lnSpc>
                        <a:spcBef>
                          <a:spcPts val="0"/>
                        </a:spcBef>
                        <a:spcAft>
                          <a:spcPts val="0"/>
                        </a:spcAft>
                      </a:pPr>
                      <a:r>
                        <a:rPr lang="he-IL" sz="1000" b="1" dirty="0">
                          <a:effectLst/>
                        </a:rPr>
                        <a:t>ב</a:t>
                      </a:r>
                      <a:endParaRPr lang="en-US" sz="1100" b="1" dirty="0">
                        <a:effectLst/>
                        <a:latin typeface="Times New Roman" panose="02020603050405020304" pitchFamily="18" charset="0"/>
                        <a:ea typeface="Times New Roman" panose="02020603050405020304" pitchFamily="18" charset="0"/>
                      </a:endParaRPr>
                    </a:p>
                  </a:txBody>
                  <a:tcPr marL="62459" marR="62459" marT="0" marB="0">
                    <a:solidFill>
                      <a:schemeClr val="bg1"/>
                    </a:solidFill>
                  </a:tcPr>
                </a:tc>
                <a:extLst>
                  <a:ext uri="{0D108BD9-81ED-4DB2-BD59-A6C34878D82A}">
                    <a16:rowId xmlns:a16="http://schemas.microsoft.com/office/drawing/2014/main" val="1001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11552210"/>
              </p:ext>
            </p:extLst>
          </p:nvPr>
        </p:nvGraphicFramePr>
        <p:xfrm>
          <a:off x="3802287" y="1942693"/>
          <a:ext cx="7974954" cy="3410598"/>
        </p:xfrm>
        <a:graphic>
          <a:graphicData uri="http://schemas.openxmlformats.org/drawingml/2006/table">
            <a:tbl>
              <a:tblPr>
                <a:tableStyleId>{5C22544A-7EE6-4342-B048-85BDC9FD1C3A}</a:tableStyleId>
              </a:tblPr>
              <a:tblGrid>
                <a:gridCol w="886106">
                  <a:extLst>
                    <a:ext uri="{9D8B030D-6E8A-4147-A177-3AD203B41FA5}">
                      <a16:colId xmlns:a16="http://schemas.microsoft.com/office/drawing/2014/main" val="20000"/>
                    </a:ext>
                  </a:extLst>
                </a:gridCol>
                <a:gridCol w="886106">
                  <a:extLst>
                    <a:ext uri="{9D8B030D-6E8A-4147-A177-3AD203B41FA5}">
                      <a16:colId xmlns:a16="http://schemas.microsoft.com/office/drawing/2014/main" val="20001"/>
                    </a:ext>
                  </a:extLst>
                </a:gridCol>
                <a:gridCol w="886106">
                  <a:extLst>
                    <a:ext uri="{9D8B030D-6E8A-4147-A177-3AD203B41FA5}">
                      <a16:colId xmlns:a16="http://schemas.microsoft.com/office/drawing/2014/main" val="20002"/>
                    </a:ext>
                  </a:extLst>
                </a:gridCol>
                <a:gridCol w="886106">
                  <a:extLst>
                    <a:ext uri="{9D8B030D-6E8A-4147-A177-3AD203B41FA5}">
                      <a16:colId xmlns:a16="http://schemas.microsoft.com/office/drawing/2014/main" val="20003"/>
                    </a:ext>
                  </a:extLst>
                </a:gridCol>
                <a:gridCol w="886106">
                  <a:extLst>
                    <a:ext uri="{9D8B030D-6E8A-4147-A177-3AD203B41FA5}">
                      <a16:colId xmlns:a16="http://schemas.microsoft.com/office/drawing/2014/main" val="20004"/>
                    </a:ext>
                  </a:extLst>
                </a:gridCol>
                <a:gridCol w="886106">
                  <a:extLst>
                    <a:ext uri="{9D8B030D-6E8A-4147-A177-3AD203B41FA5}">
                      <a16:colId xmlns:a16="http://schemas.microsoft.com/office/drawing/2014/main" val="20005"/>
                    </a:ext>
                  </a:extLst>
                </a:gridCol>
                <a:gridCol w="886106">
                  <a:extLst>
                    <a:ext uri="{9D8B030D-6E8A-4147-A177-3AD203B41FA5}">
                      <a16:colId xmlns:a16="http://schemas.microsoft.com/office/drawing/2014/main" val="20006"/>
                    </a:ext>
                  </a:extLst>
                </a:gridCol>
                <a:gridCol w="886106">
                  <a:extLst>
                    <a:ext uri="{9D8B030D-6E8A-4147-A177-3AD203B41FA5}">
                      <a16:colId xmlns:a16="http://schemas.microsoft.com/office/drawing/2014/main" val="20007"/>
                    </a:ext>
                  </a:extLst>
                </a:gridCol>
                <a:gridCol w="886106">
                  <a:extLst>
                    <a:ext uri="{9D8B030D-6E8A-4147-A177-3AD203B41FA5}">
                      <a16:colId xmlns:a16="http://schemas.microsoft.com/office/drawing/2014/main" val="20008"/>
                    </a:ext>
                  </a:extLst>
                </a:gridCol>
              </a:tblGrid>
              <a:tr h="283724">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tc>
                <a:tc gridSpan="4">
                  <a:txBody>
                    <a:bodyPr/>
                    <a:lstStyle/>
                    <a:p>
                      <a:pPr algn="ctr" fontAlgn="b"/>
                      <a:r>
                        <a:rPr lang="en-US" sz="1400" b="1" u="none" strike="noStrike" dirty="0">
                          <a:effectLst/>
                          <a:cs typeface="+mn-cs"/>
                        </a:rPr>
                        <a:t>RECORD #1</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1400" b="1" u="none" strike="noStrike" dirty="0">
                          <a:effectLst/>
                          <a:cs typeface="+mn-cs"/>
                        </a:rPr>
                        <a:t>RECORD #2</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3724">
                <a:tc>
                  <a:txBody>
                    <a:bodyPr/>
                    <a:lstStyle/>
                    <a:p>
                      <a:pPr algn="ctr" fontAlgn="b"/>
                      <a:r>
                        <a:rPr lang="en-US" sz="1400" b="1" u="none" strike="noStrike">
                          <a:effectLst/>
                          <a:cs typeface="+mn-cs"/>
                        </a:rPr>
                        <a:t>#</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fontAlgn="b"/>
                      <a:r>
                        <a:rPr lang="en-US" sz="1400" b="1" u="none" strike="noStrike">
                          <a:effectLst/>
                          <a:cs typeface="+mn-cs"/>
                        </a:rPr>
                        <a:t>ID</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b"/>
                      <a:r>
                        <a:rPr lang="he-IL" sz="1400" b="1" u="none" strike="noStrike">
                          <a:effectLst/>
                          <a:cs typeface="+mn-cs"/>
                        </a:rPr>
                        <a:t>שם המרצה</a:t>
                      </a:r>
                      <a:endParaRPr lang="he-IL"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b"/>
                      <a:r>
                        <a:rPr lang="he-IL" sz="1400" b="1" u="none" strike="noStrike">
                          <a:effectLst/>
                          <a:cs typeface="+mn-cs"/>
                        </a:rPr>
                        <a:t>זמן</a:t>
                      </a:r>
                      <a:endParaRPr lang="he-IL"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b"/>
                      <a:r>
                        <a:rPr lang="he-IL" sz="1400" b="1" u="none" strike="noStrike" dirty="0">
                          <a:effectLst/>
                          <a:cs typeface="+mn-cs"/>
                        </a:rPr>
                        <a:t>יום בשבוע</a:t>
                      </a:r>
                      <a:endParaRPr lang="he-IL"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dirty="0">
                          <a:effectLst/>
                          <a:cs typeface="+mn-cs"/>
                        </a:rPr>
                        <a:t>ID</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b"/>
                      <a:r>
                        <a:rPr lang="he-IL" sz="1400" b="1" u="none" strike="noStrike">
                          <a:effectLst/>
                          <a:cs typeface="+mn-cs"/>
                        </a:rPr>
                        <a:t>שם המרצה</a:t>
                      </a:r>
                      <a:endParaRPr lang="he-IL"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b"/>
                      <a:r>
                        <a:rPr lang="he-IL" sz="1400" b="1" u="none" strike="noStrike">
                          <a:effectLst/>
                          <a:cs typeface="+mn-cs"/>
                        </a:rPr>
                        <a:t>זמן</a:t>
                      </a:r>
                      <a:endParaRPr lang="he-IL"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b"/>
                      <a:r>
                        <a:rPr lang="he-IL" sz="1400" b="1" u="none" strike="noStrike">
                          <a:effectLst/>
                          <a:cs typeface="+mn-cs"/>
                        </a:rPr>
                        <a:t>יום בשבוע</a:t>
                      </a:r>
                      <a:endParaRPr lang="he-IL"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1"/>
                  </a:ext>
                </a:extLst>
              </a:tr>
              <a:tr h="283724">
                <a:tc>
                  <a:txBody>
                    <a:bodyPr/>
                    <a:lstStyle/>
                    <a:p>
                      <a:pPr algn="ctr" fontAlgn="b"/>
                      <a:r>
                        <a:rPr lang="en-US" sz="1400" b="1" u="none" strike="noStrike">
                          <a:effectLst/>
                          <a:cs typeface="+mn-cs"/>
                        </a:rPr>
                        <a:t>1</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22</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דוד</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40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ב</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dirty="0">
                          <a:effectLst/>
                          <a:cs typeface="+mn-cs"/>
                        </a:rPr>
                        <a:t>16</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רני</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a:effectLst/>
                          <a:cs typeface="+mn-cs"/>
                        </a:rPr>
                        <a:t>60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ג</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2"/>
                  </a:ext>
                </a:extLst>
              </a:tr>
              <a:tr h="283724">
                <a:tc>
                  <a:txBody>
                    <a:bodyPr/>
                    <a:lstStyle/>
                    <a:p>
                      <a:pPr algn="ctr" fontAlgn="b"/>
                      <a:r>
                        <a:rPr lang="en-US" sz="1400" b="1" u="none" strike="noStrike">
                          <a:effectLst/>
                          <a:cs typeface="+mn-cs"/>
                        </a:rPr>
                        <a:t>2</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10</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דינה</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50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ג</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20</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דוד</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a:effectLst/>
                          <a:cs typeface="+mn-cs"/>
                        </a:rPr>
                        <a:t>40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ד</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3"/>
                  </a:ext>
                </a:extLst>
              </a:tr>
              <a:tr h="283724">
                <a:tc>
                  <a:txBody>
                    <a:bodyPr/>
                    <a:lstStyle/>
                    <a:p>
                      <a:pPr algn="ctr" fontAlgn="b"/>
                      <a:r>
                        <a:rPr lang="en-US" sz="1400" b="1" u="none" strike="noStrike" dirty="0">
                          <a:effectLst/>
                          <a:cs typeface="+mn-cs"/>
                        </a:rPr>
                        <a:t>3</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32</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דוד</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50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ג</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6</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מירית</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a:effectLst/>
                          <a:cs typeface="+mn-cs"/>
                        </a:rPr>
                        <a:t>55</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ד</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4"/>
                  </a:ext>
                </a:extLst>
              </a:tr>
              <a:tr h="283724">
                <a:tc>
                  <a:txBody>
                    <a:bodyPr/>
                    <a:lstStyle/>
                    <a:p>
                      <a:pPr algn="ctr" fontAlgn="b"/>
                      <a:r>
                        <a:rPr lang="en-US" sz="1400" b="1" u="none" strike="noStrike">
                          <a:effectLst/>
                          <a:cs typeface="+mn-cs"/>
                        </a:rPr>
                        <a:t>4</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2</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דינה</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60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א</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4</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דינה</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a:effectLst/>
                          <a:cs typeface="+mn-cs"/>
                        </a:rPr>
                        <a:t>45</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ג</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5"/>
                  </a:ext>
                </a:extLst>
              </a:tr>
              <a:tr h="283724">
                <a:tc>
                  <a:txBody>
                    <a:bodyPr/>
                    <a:lstStyle/>
                    <a:p>
                      <a:pPr algn="ctr" fontAlgn="b"/>
                      <a:r>
                        <a:rPr lang="en-US" sz="1400" b="1" u="none" strike="noStrike" dirty="0">
                          <a:effectLst/>
                          <a:cs typeface="+mn-cs"/>
                        </a:rPr>
                        <a:t>5</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8</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דוד</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30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ב</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30</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דינה</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a:effectLst/>
                          <a:cs typeface="+mn-cs"/>
                        </a:rPr>
                        <a:t>40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ב</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6"/>
                  </a:ext>
                </a:extLst>
              </a:tr>
              <a:tr h="283724">
                <a:tc>
                  <a:txBody>
                    <a:bodyPr/>
                    <a:lstStyle/>
                    <a:p>
                      <a:pPr algn="ctr" fontAlgn="b"/>
                      <a:r>
                        <a:rPr lang="en-US" sz="1400" b="1" u="none" strike="noStrike">
                          <a:effectLst/>
                          <a:cs typeface="+mn-cs"/>
                        </a:rPr>
                        <a:t>6</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18</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דינה</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40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ב</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14</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מירית</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dirty="0">
                          <a:effectLst/>
                          <a:cs typeface="+mn-cs"/>
                        </a:rPr>
                        <a:t>30</a:t>
                      </a:r>
                      <a:endParaRPr lang="en-US" sz="1400" b="0"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א</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7"/>
                  </a:ext>
                </a:extLst>
              </a:tr>
              <a:tr h="283724">
                <a:tc>
                  <a:txBody>
                    <a:bodyPr/>
                    <a:lstStyle/>
                    <a:p>
                      <a:pPr algn="ctr" fontAlgn="b"/>
                      <a:r>
                        <a:rPr lang="en-US" sz="1400" b="1" u="none" strike="noStrike">
                          <a:effectLst/>
                          <a:cs typeface="+mn-cs"/>
                        </a:rPr>
                        <a:t>7</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dirty="0">
                          <a:effectLst/>
                          <a:cs typeface="+mn-cs"/>
                        </a:rPr>
                        <a:t>24</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a:effectLst/>
                          <a:cs typeface="+mn-cs"/>
                        </a:rPr>
                        <a:t>רני</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a:effectLst/>
                          <a:cs typeface="+mn-cs"/>
                        </a:rPr>
                        <a:t>50</a:t>
                      </a:r>
                      <a:endParaRPr lang="en-US" sz="1400" b="0"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א</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12</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רני</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dirty="0">
                          <a:effectLst/>
                          <a:cs typeface="+mn-cs"/>
                        </a:rPr>
                        <a:t>30</a:t>
                      </a:r>
                      <a:endParaRPr lang="en-US" sz="1400" b="0"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a:effectLst/>
                          <a:cs typeface="+mn-cs"/>
                        </a:rPr>
                        <a:t>ג</a:t>
                      </a:r>
                      <a:endParaRPr lang="he-IL" sz="1400" b="0" i="0" u="none" strike="noStrike">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8"/>
                  </a:ext>
                </a:extLst>
              </a:tr>
              <a:tr h="283724">
                <a:tc>
                  <a:txBody>
                    <a:bodyPr/>
                    <a:lstStyle/>
                    <a:p>
                      <a:pPr algn="ctr" fontAlgn="b"/>
                      <a:r>
                        <a:rPr lang="en-US" sz="1400" b="1" u="none" strike="noStrike">
                          <a:effectLst/>
                          <a:cs typeface="+mn-cs"/>
                        </a:rPr>
                        <a:t>8</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rtl="1" fontAlgn="ctr"/>
                      <a:r>
                        <a:rPr lang="en-US" sz="1400" b="1" u="none" strike="noStrike">
                          <a:effectLst/>
                          <a:cs typeface="+mn-cs"/>
                        </a:rPr>
                        <a:t>28</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דוד</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0" u="none" strike="noStrike" dirty="0">
                          <a:effectLst/>
                          <a:cs typeface="+mn-cs"/>
                        </a:rPr>
                        <a:t>40</a:t>
                      </a:r>
                      <a:endParaRPr lang="en-US" sz="1400" b="0"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he-IL" sz="1400" b="0" u="none" strike="noStrike" dirty="0">
                          <a:effectLst/>
                          <a:cs typeface="+mn-cs"/>
                        </a:rPr>
                        <a:t>ה</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5">
                        <a:lumMod val="40000"/>
                        <a:lumOff val="60000"/>
                      </a:schemeClr>
                    </a:solidFill>
                  </a:tcPr>
                </a:tc>
                <a:tc>
                  <a:txBody>
                    <a:bodyPr/>
                    <a:lstStyle/>
                    <a:p>
                      <a:pPr algn="ctr" rtl="1" fontAlgn="ctr"/>
                      <a:r>
                        <a:rPr lang="en-US" sz="1400" b="1" u="none" strike="noStrike">
                          <a:effectLst/>
                          <a:cs typeface="+mn-cs"/>
                        </a:rPr>
                        <a:t>26</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מירית</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en-US" sz="1400" b="0" u="none" strike="noStrike" dirty="0">
                          <a:effectLst/>
                          <a:cs typeface="+mn-cs"/>
                        </a:rPr>
                        <a:t>45</a:t>
                      </a:r>
                      <a:endParaRPr lang="en-US" sz="1400" b="0"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rtl="1" fontAlgn="ctr"/>
                      <a:r>
                        <a:rPr lang="he-IL" sz="1400" b="0" u="none" strike="noStrike" dirty="0">
                          <a:effectLst/>
                          <a:cs typeface="+mn-cs"/>
                        </a:rPr>
                        <a:t>ב</a:t>
                      </a:r>
                      <a:endParaRPr lang="he-IL" sz="1400" b="0" i="0" u="none" strike="noStrike" dirty="0">
                        <a:solidFill>
                          <a:srgbClr val="000000"/>
                        </a:solidFill>
                        <a:effectLst/>
                        <a:latin typeface="Arial" panose="020B060402020202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09"/>
                  </a:ext>
                </a:extLst>
              </a:tr>
              <a:tr h="283724">
                <a:tc>
                  <a:txBody>
                    <a:bodyPr/>
                    <a:lstStyle/>
                    <a:p>
                      <a:pPr algn="ctr" fontAlgn="b"/>
                      <a:r>
                        <a:rPr lang="en-US" sz="1400" b="1" u="none" strike="noStrike">
                          <a:effectLst/>
                          <a:cs typeface="+mn-cs"/>
                        </a:rPr>
                        <a:t>9</a:t>
                      </a:r>
                      <a:endParaRPr lang="en-US" sz="1400" b="1" i="0" u="none" strike="noStrike">
                        <a:solidFill>
                          <a:srgbClr val="000000"/>
                        </a:solidFill>
                        <a:effectLst/>
                        <a:latin typeface="Calibri" panose="020F0502020204030204" pitchFamily="34" charset="0"/>
                        <a:cs typeface="+mn-cs"/>
                      </a:endParaRPr>
                    </a:p>
                  </a:txBody>
                  <a:tcPr marL="3810" marR="3810" marT="3810" marB="0" anchor="ctr"/>
                </a:tc>
                <a:tc>
                  <a:txBody>
                    <a:bodyPr/>
                    <a:lstStyle/>
                    <a:p>
                      <a:pPr algn="ctr" fontAlgn="b"/>
                      <a:r>
                        <a:rPr lang="en-US" sz="1400" b="1" u="none" strike="noStrike">
                          <a:effectLst/>
                          <a:cs typeface="+mn-cs"/>
                        </a:rPr>
                        <a:t> </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a:effectLst/>
                          <a:cs typeface="+mn-cs"/>
                        </a:rPr>
                        <a:t> </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a:effectLst/>
                          <a:cs typeface="+mn-cs"/>
                        </a:rPr>
                        <a:t> </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a:effectLst/>
                          <a:cs typeface="+mn-cs"/>
                        </a:rPr>
                        <a:t> </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1" u="none" strike="noStrike">
                          <a:effectLst/>
                          <a:cs typeface="+mn-cs"/>
                        </a:rPr>
                        <a:t> </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1" u="none" strike="noStrike">
                          <a:effectLst/>
                          <a:cs typeface="+mn-cs"/>
                        </a:rPr>
                        <a:t> </a:t>
                      </a:r>
                      <a:endParaRPr lang="en-US" sz="1400" b="1" i="0" u="none" strike="noStrike">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10"/>
                  </a:ext>
                </a:extLst>
              </a:tr>
              <a:tr h="289634">
                <a:tc>
                  <a:txBody>
                    <a:bodyPr/>
                    <a:lstStyle/>
                    <a:p>
                      <a:pPr algn="ctr" fontAlgn="b"/>
                      <a:r>
                        <a:rPr lang="en-US" sz="1400" b="1" u="none" strike="noStrike" dirty="0">
                          <a:effectLst/>
                          <a:cs typeface="+mn-cs"/>
                        </a:rPr>
                        <a:t>10</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5">
                        <a:lumMod val="40000"/>
                        <a:lumOff val="60000"/>
                      </a:schemeClr>
                    </a:solidFill>
                  </a:tcP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tc>
                  <a:txBody>
                    <a:bodyPr/>
                    <a:lstStyle/>
                    <a:p>
                      <a:pPr algn="ctr" fontAlgn="b"/>
                      <a:r>
                        <a:rPr lang="en-US" sz="1400" b="1" u="none" strike="noStrike" dirty="0">
                          <a:effectLst/>
                          <a:cs typeface="+mn-cs"/>
                        </a:rPr>
                        <a:t> </a:t>
                      </a:r>
                      <a:endParaRPr lang="en-US" sz="1400" b="1" i="0" u="none" strike="noStrike" dirty="0">
                        <a:solidFill>
                          <a:srgbClr val="000000"/>
                        </a:solidFill>
                        <a:effectLst/>
                        <a:latin typeface="Calibri" panose="020F0502020204030204" pitchFamily="34" charset="0"/>
                        <a:cs typeface="+mn-cs"/>
                      </a:endParaRPr>
                    </a:p>
                  </a:txBody>
                  <a:tcPr marL="3810" marR="3810" marT="3810" marB="0" anchor="ctr">
                    <a:solidFill>
                      <a:schemeClr val="accent6">
                        <a:lumMod val="40000"/>
                        <a:lumOff val="60000"/>
                      </a:schemeClr>
                    </a:solidFill>
                  </a:tcPr>
                </a:tc>
                <a:extLst>
                  <a:ext uri="{0D108BD9-81ED-4DB2-BD59-A6C34878D82A}">
                    <a16:rowId xmlns:a16="http://schemas.microsoft.com/office/drawing/2014/main" val="10011"/>
                  </a:ext>
                </a:extLst>
              </a:tr>
            </a:tbl>
          </a:graphicData>
        </a:graphic>
      </p:graphicFrame>
      <p:sp>
        <p:nvSpPr>
          <p:cNvPr id="9" name="TextBox 8"/>
          <p:cNvSpPr txBox="1"/>
          <p:nvPr/>
        </p:nvSpPr>
        <p:spPr>
          <a:xfrm>
            <a:off x="632203" y="715516"/>
            <a:ext cx="2313454" cy="369332"/>
          </a:xfrm>
          <a:prstGeom prst="rect">
            <a:avLst/>
          </a:prstGeom>
          <a:noFill/>
        </p:spPr>
        <p:txBody>
          <a:bodyPr wrap="none" rtlCol="0">
            <a:spAutoFit/>
          </a:bodyPr>
          <a:lstStyle/>
          <a:p>
            <a:pPr algn="r" rtl="1"/>
            <a:r>
              <a:rPr lang="he-IL" dirty="0"/>
              <a:t>רשומות לפי סדר הוספה</a:t>
            </a:r>
            <a:endParaRPr lang="en-US" dirty="0"/>
          </a:p>
        </p:txBody>
      </p:sp>
      <p:sp>
        <p:nvSpPr>
          <p:cNvPr id="10" name="TextBox 9"/>
          <p:cNvSpPr txBox="1"/>
          <p:nvPr/>
        </p:nvSpPr>
        <p:spPr>
          <a:xfrm>
            <a:off x="6420168" y="1429288"/>
            <a:ext cx="2642070" cy="369332"/>
          </a:xfrm>
          <a:prstGeom prst="rect">
            <a:avLst/>
          </a:prstGeom>
          <a:noFill/>
        </p:spPr>
        <p:txBody>
          <a:bodyPr wrap="none" rtlCol="0">
            <a:spAutoFit/>
          </a:bodyPr>
          <a:lstStyle/>
          <a:p>
            <a:pPr algn="r" rtl="1"/>
            <a:r>
              <a:rPr lang="he-IL" dirty="0"/>
              <a:t>קובץ הנתונים (קובץ ערימה)</a:t>
            </a:r>
            <a:endParaRPr lang="en-US" dirty="0"/>
          </a:p>
        </p:txBody>
      </p:sp>
      <p:sp>
        <p:nvSpPr>
          <p:cNvPr id="11" name="TextBox 10"/>
          <p:cNvSpPr txBox="1"/>
          <p:nvPr/>
        </p:nvSpPr>
        <p:spPr>
          <a:xfrm>
            <a:off x="9253322" y="78723"/>
            <a:ext cx="2768708" cy="523220"/>
          </a:xfrm>
          <a:prstGeom prst="rect">
            <a:avLst/>
          </a:prstGeom>
          <a:noFill/>
        </p:spPr>
        <p:txBody>
          <a:bodyPr wrap="none" rtlCol="0">
            <a:spAutoFit/>
          </a:bodyPr>
          <a:lstStyle/>
          <a:p>
            <a:pPr algn="r" rtl="1"/>
            <a:r>
              <a:rPr lang="he-IL" sz="2800" b="1" dirty="0">
                <a:solidFill>
                  <a:schemeClr val="bg1"/>
                </a:solidFill>
                <a:latin typeface="Segoe UI" panose="020B0502040204020203" pitchFamily="34" charset="0"/>
                <a:cs typeface="Segoe UI" panose="020B0502040204020203" pitchFamily="34" charset="0"/>
              </a:rPr>
              <a:t>שאלה 2 - פתרון</a:t>
            </a:r>
            <a:endParaRPr lang="en-US" sz="2800" b="1"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64229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16309</TotalTime>
  <Words>6067</Words>
  <Application>Microsoft Office PowerPoint</Application>
  <PresentationFormat>מסך רחב</PresentationFormat>
  <Paragraphs>3962</Paragraphs>
  <Slides>60</Slides>
  <Notes>12</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60</vt:i4>
      </vt:variant>
    </vt:vector>
  </HeadingPairs>
  <TitlesOfParts>
    <vt:vector size="67" baseType="lpstr">
      <vt:lpstr>Arial</vt:lpstr>
      <vt:lpstr>Calibri</vt:lpstr>
      <vt:lpstr>Calibri Light</vt:lpstr>
      <vt:lpstr>Gisha</vt:lpstr>
      <vt:lpstr>Segoe UI</vt:lpstr>
      <vt:lpstr>Times New Roman</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dc:creator>
  <cp:lastModifiedBy>עדן יבין</cp:lastModifiedBy>
  <cp:revision>470</cp:revision>
  <dcterms:created xsi:type="dcterms:W3CDTF">2016-03-01T13:50:43Z</dcterms:created>
  <dcterms:modified xsi:type="dcterms:W3CDTF">2020-05-14T08:48:47Z</dcterms:modified>
</cp:coreProperties>
</file>