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3" r:id="rId3"/>
    <p:sldId id="274" r:id="rId4"/>
    <p:sldId id="310" r:id="rId5"/>
    <p:sldId id="317" r:id="rId6"/>
    <p:sldId id="318" r:id="rId7"/>
    <p:sldId id="319" r:id="rId8"/>
    <p:sldId id="320" r:id="rId9"/>
    <p:sldId id="332" r:id="rId10"/>
    <p:sldId id="324" r:id="rId11"/>
    <p:sldId id="325" r:id="rId12"/>
    <p:sldId id="321" r:id="rId13"/>
    <p:sldId id="322" r:id="rId14"/>
    <p:sldId id="333" r:id="rId15"/>
    <p:sldId id="334" r:id="rId16"/>
    <p:sldId id="326" r:id="rId17"/>
    <p:sldId id="328" r:id="rId18"/>
    <p:sldId id="33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8FAADC"/>
    <a:srgbClr val="41719C"/>
    <a:srgbClr val="92B1BA"/>
    <a:srgbClr val="0000FF"/>
    <a:srgbClr val="E23E32"/>
    <a:srgbClr val="B94C4C"/>
    <a:srgbClr val="00BCD4"/>
    <a:srgbClr val="00AEC4"/>
    <a:srgbClr val="FF5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3605" autoAdjust="0"/>
  </p:normalViewPr>
  <p:slideViewPr>
    <p:cSldViewPr snapToGrid="0">
      <p:cViewPr varScale="1">
        <p:scale>
          <a:sx n="89" d="100"/>
          <a:sy n="89" d="100"/>
        </p:scale>
        <p:origin x="2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783A1-8F84-4770-92C9-1C6D566A0C54}" type="datetimeFigureOut">
              <a:rPr lang="en-US" smtClean="0"/>
              <a:t>5/16/2020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031CE-2C4A-4A5F-A014-E5246171890C}" type="slidenum">
              <a:rPr lang="en-US" smtClean="0"/>
              <a:t>‹#›</a:t>
            </a:fld>
            <a:endParaRPr lang="en-US"/>
          </a:p>
        </p:txBody>
      </p:sp>
    </p:spTree>
    <p:extLst>
      <p:ext uri="{BB962C8B-B14F-4D97-AF65-F5344CB8AC3E}">
        <p14:creationId xmlns:p14="http://schemas.microsoft.com/office/powerpoint/2010/main" val="378565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a:t>
            </a:fld>
            <a:endParaRPr lang="en-US"/>
          </a:p>
        </p:txBody>
      </p:sp>
    </p:spTree>
    <p:extLst>
      <p:ext uri="{BB962C8B-B14F-4D97-AF65-F5344CB8AC3E}">
        <p14:creationId xmlns:p14="http://schemas.microsoft.com/office/powerpoint/2010/main" val="2380625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4</a:t>
            </a:fld>
            <a:endParaRPr lang="en-US"/>
          </a:p>
        </p:txBody>
      </p:sp>
    </p:spTree>
    <p:extLst>
      <p:ext uri="{BB962C8B-B14F-4D97-AF65-F5344CB8AC3E}">
        <p14:creationId xmlns:p14="http://schemas.microsoft.com/office/powerpoint/2010/main" val="195890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8</a:t>
            </a:fld>
            <a:endParaRPr lang="en-US"/>
          </a:p>
        </p:txBody>
      </p:sp>
    </p:spTree>
    <p:extLst>
      <p:ext uri="{BB962C8B-B14F-4D97-AF65-F5344CB8AC3E}">
        <p14:creationId xmlns:p14="http://schemas.microsoft.com/office/powerpoint/2010/main" val="956534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3F7A2C-A752-402A-832D-F81DF885025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21747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F7A2C-A752-402A-832D-F81DF885025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07058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F7A2C-A752-402A-832D-F81DF885025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130889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F7A2C-A752-402A-832D-F81DF885025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7969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3F7A2C-A752-402A-832D-F81DF885025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24039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3F7A2C-A752-402A-832D-F81DF885025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34528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3F7A2C-A752-402A-832D-F81DF8850250}"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1708507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3F7A2C-A752-402A-832D-F81DF8850250}"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60836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7A2C-A752-402A-832D-F81DF8850250}"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0561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F7A2C-A752-402A-832D-F81DF885025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12710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F7A2C-A752-402A-832D-F81DF885025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292108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F7A2C-A752-402A-832D-F81DF8850250}" type="datetimeFigureOut">
              <a:rPr lang="en-US" smtClean="0"/>
              <a:t>5/16/2020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6E463-6B53-4BCC-9218-D5337C95979C}" type="slidenum">
              <a:rPr lang="en-US" smtClean="0"/>
              <a:t>‹#›</a:t>
            </a:fld>
            <a:endParaRPr lang="en-US"/>
          </a:p>
        </p:txBody>
      </p:sp>
    </p:spTree>
    <p:extLst>
      <p:ext uri="{BB962C8B-B14F-4D97-AF65-F5344CB8AC3E}">
        <p14:creationId xmlns:p14="http://schemas.microsoft.com/office/powerpoint/2010/main" val="294021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081802" y="78723"/>
            <a:ext cx="2940228"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חזרה על תרגול 6</a:t>
            </a:r>
            <a:endParaRPr lang="en-US" sz="2800" b="1" dirty="0">
              <a:solidFill>
                <a:schemeClr val="bg1"/>
              </a:solidFill>
              <a:latin typeface="Segoe UI" panose="020B0502040204020203" pitchFamily="34" charset="0"/>
              <a:cs typeface="Segoe UI" panose="020B0502040204020203" pitchFamily="34" charset="0"/>
            </a:endParaRPr>
          </a:p>
        </p:txBody>
      </p:sp>
      <p:sp>
        <p:nvSpPr>
          <p:cNvPr id="3" name="TextBox 2"/>
          <p:cNvSpPr txBox="1"/>
          <p:nvPr/>
        </p:nvSpPr>
        <p:spPr>
          <a:xfrm>
            <a:off x="1667437" y="2353492"/>
            <a:ext cx="8993176" cy="1015663"/>
          </a:xfrm>
          <a:prstGeom prst="rect">
            <a:avLst/>
          </a:prstGeom>
          <a:noFill/>
        </p:spPr>
        <p:txBody>
          <a:bodyPr wrap="square" rtlCol="0">
            <a:spAutoFit/>
          </a:bodyPr>
          <a:lstStyle/>
          <a:p>
            <a:pPr algn="r" rtl="1"/>
            <a:r>
              <a:rPr lang="he-IL" sz="6000" b="1" dirty="0" smtClean="0">
                <a:solidFill>
                  <a:srgbClr val="00BCD4"/>
                </a:solidFill>
                <a:latin typeface="Segoe UI" panose="020B0502040204020203" pitchFamily="34" charset="0"/>
                <a:cs typeface="Segoe UI" panose="020B0502040204020203" pitchFamily="34" charset="0"/>
              </a:rPr>
              <a:t>קבצים הופכיים</a:t>
            </a:r>
          </a:p>
        </p:txBody>
      </p:sp>
    </p:spTree>
    <p:extLst>
      <p:ext uri="{BB962C8B-B14F-4D97-AF65-F5344CB8AC3E}">
        <p14:creationId xmlns:p14="http://schemas.microsoft.com/office/powerpoint/2010/main" val="799375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641104" y="78723"/>
            <a:ext cx="3380927"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שיטת </a:t>
            </a:r>
            <a:r>
              <a:rPr lang="en-US" sz="2800" b="1" dirty="0" smtClean="0">
                <a:solidFill>
                  <a:schemeClr val="bg1"/>
                </a:solidFill>
                <a:latin typeface="Segoe UI" panose="020B0502040204020203" pitchFamily="34" charset="0"/>
                <a:cs typeface="Segoe UI" panose="020B0502040204020203" pitchFamily="34" charset="0"/>
              </a:rPr>
              <a:t>Child &amp; Twin</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46300" y="598379"/>
            <a:ext cx="11975732" cy="5632311"/>
          </a:xfrm>
          <a:prstGeom prst="rect">
            <a:avLst/>
          </a:prstGeom>
          <a:noFill/>
        </p:spPr>
        <p:txBody>
          <a:bodyPr wrap="square" rtlCol="0">
            <a:spAutoFit/>
          </a:bodyPr>
          <a:lstStyle/>
          <a:p>
            <a:pPr algn="r" rtl="1">
              <a:lnSpc>
                <a:spcPct val="150000"/>
              </a:lnSpc>
            </a:pPr>
            <a:r>
              <a:rPr lang="he-IL" sz="2000" u="sng" smtClean="0">
                <a:latin typeface="Gisha" panose="020B0502040204020203" pitchFamily="34" charset="-79"/>
                <a:cs typeface="Gisha" panose="020B0502040204020203" pitchFamily="34" charset="-79"/>
              </a:rPr>
              <a:t>קשרי </a:t>
            </a:r>
            <a:r>
              <a:rPr lang="he-IL" sz="2000" u="sng" dirty="0" smtClean="0">
                <a:latin typeface="Gisha" panose="020B0502040204020203" pitchFamily="34" charset="-79"/>
                <a:cs typeface="Gisha" panose="020B0502040204020203" pitchFamily="34" charset="-79"/>
              </a:rPr>
              <a:t>רבים-רבים</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כל קשר רבים-רבים דורש קובץ קשר (ק.ק.)</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נתוני הקשר ישמרו בקובץ הקשר בלבד</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כל רשומה באחד מקבצי הנתונים שמקיימים את הקשר </a:t>
            </a:r>
            <a:r>
              <a:rPr lang="en-US" sz="2000" dirty="0" smtClean="0">
                <a:latin typeface="Gisha" panose="020B0502040204020203" pitchFamily="34" charset="-79"/>
                <a:cs typeface="Gisha" panose="020B0502040204020203" pitchFamily="34" charset="-79"/>
              </a:rPr>
              <a:t>N:M</a:t>
            </a:r>
            <a:r>
              <a:rPr lang="he-IL" sz="2000" dirty="0">
                <a:latin typeface="Gisha" panose="020B0502040204020203" pitchFamily="34" charset="-79"/>
                <a:cs typeface="Gisha" panose="020B0502040204020203" pitchFamily="34" charset="-79"/>
              </a:rPr>
              <a:t> </a:t>
            </a:r>
            <a:r>
              <a:rPr lang="he-IL" sz="2000" dirty="0" smtClean="0">
                <a:latin typeface="Gisha" panose="020B0502040204020203" pitchFamily="34" charset="-79"/>
                <a:cs typeface="Gisha" panose="020B0502040204020203" pitchFamily="34" charset="-79"/>
              </a:rPr>
              <a:t>תחזיק מצביע </a:t>
            </a:r>
            <a:r>
              <a:rPr lang="en-US" sz="2000" dirty="0" smtClean="0">
                <a:latin typeface="Gisha" panose="020B0502040204020203" pitchFamily="34" charset="-79"/>
                <a:cs typeface="Gisha" panose="020B0502040204020203" pitchFamily="34" charset="-79"/>
              </a:rPr>
              <a:t>C (Child)</a:t>
            </a:r>
            <a:r>
              <a:rPr lang="he-IL" sz="2000" dirty="0" smtClean="0">
                <a:latin typeface="Gisha" panose="020B0502040204020203" pitchFamily="34" charset="-79"/>
                <a:cs typeface="Gisha" panose="020B0502040204020203" pitchFamily="34" charset="-79"/>
              </a:rPr>
              <a:t> </a:t>
            </a:r>
            <a:r>
              <a:rPr lang="he-IL" sz="2000" smtClean="0">
                <a:latin typeface="Gisha" panose="020B0502040204020203" pitchFamily="34" charset="-79"/>
                <a:cs typeface="Gisha" panose="020B0502040204020203" pitchFamily="34" charset="-79"/>
              </a:rPr>
              <a:t>לרשומת הראשונה של הקשר בק.ק</a:t>
            </a:r>
            <a:endParaRPr lang="he-IL" sz="2000" dirty="0" smtClean="0">
              <a:latin typeface="Gisha" panose="020B0502040204020203" pitchFamily="34" charset="-79"/>
              <a:cs typeface="Gisha" panose="020B0502040204020203" pitchFamily="34" charset="-79"/>
            </a:endParaRP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כל רשומת קשר תחזיק שני מצביעי </a:t>
            </a:r>
            <a:r>
              <a:rPr lang="en-US" sz="2000" dirty="0" smtClean="0">
                <a:latin typeface="Gisha" panose="020B0502040204020203" pitchFamily="34" charset="-79"/>
                <a:cs typeface="Gisha" panose="020B0502040204020203" pitchFamily="34" charset="-79"/>
              </a:rPr>
              <a:t>O (Owner)</a:t>
            </a:r>
            <a:r>
              <a:rPr lang="he-IL" sz="2000" dirty="0" smtClean="0">
                <a:latin typeface="Gisha" panose="020B0502040204020203" pitchFamily="34" charset="-79"/>
                <a:cs typeface="Gisha" panose="020B0502040204020203" pitchFamily="34" charset="-79"/>
              </a:rPr>
              <a:t> </a:t>
            </a:r>
            <a:r>
              <a:rPr lang="he-IL" sz="2000" smtClean="0">
                <a:latin typeface="Gisha" panose="020B0502040204020203" pitchFamily="34" charset="-79"/>
                <a:cs typeface="Gisha" panose="020B0502040204020203" pitchFamily="34" charset="-79"/>
              </a:rPr>
              <a:t>לקבצי הנתונים </a:t>
            </a:r>
            <a:r>
              <a:rPr lang="he-IL" sz="2000" dirty="0" smtClean="0">
                <a:latin typeface="Gisha" panose="020B0502040204020203" pitchFamily="34" charset="-79"/>
                <a:cs typeface="Gisha" panose="020B0502040204020203" pitchFamily="34" charset="-79"/>
              </a:rPr>
              <a:t>שמקיימים את הקשר</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כל רשומת קשר תחזיק 2 מצביעי </a:t>
            </a:r>
            <a:r>
              <a:rPr lang="en-US" sz="2000" dirty="0" smtClean="0">
                <a:latin typeface="Gisha" panose="020B0502040204020203" pitchFamily="34" charset="-79"/>
                <a:cs typeface="Gisha" panose="020B0502040204020203" pitchFamily="34" charset="-79"/>
              </a:rPr>
              <a:t>T (Twin)</a:t>
            </a:r>
            <a:r>
              <a:rPr lang="he-IL" sz="2000" dirty="0">
                <a:latin typeface="Gisha" panose="020B0502040204020203" pitchFamily="34" charset="-79"/>
                <a:cs typeface="Gisha" panose="020B0502040204020203" pitchFamily="34" charset="-79"/>
              </a:rPr>
              <a:t> </a:t>
            </a:r>
            <a:r>
              <a:rPr lang="he-IL" sz="2000" dirty="0" smtClean="0">
                <a:latin typeface="Gisha" panose="020B0502040204020203" pitchFamily="34" charset="-79"/>
                <a:cs typeface="Gisha" panose="020B0502040204020203" pitchFamily="34" charset="-79"/>
              </a:rPr>
              <a:t>לקובץ הקשר, שיצביעו לרשומה הבאה שמקיימת את הקשר מכל כיוון</a:t>
            </a:r>
          </a:p>
          <a:p>
            <a:pPr marL="342900" indent="-342900" algn="r" rtl="1">
              <a:lnSpc>
                <a:spcPct val="150000"/>
              </a:lnSpc>
              <a:buFont typeface="Arial" panose="020B0604020202020204" pitchFamily="34" charset="0"/>
              <a:buChar char="•"/>
            </a:pPr>
            <a:endParaRPr lang="he-IL" sz="2000" dirty="0">
              <a:latin typeface="Gisha" panose="020B0502040204020203" pitchFamily="34" charset="-79"/>
              <a:cs typeface="Gisha" panose="020B0502040204020203" pitchFamily="34" charset="-79"/>
            </a:endParaRPr>
          </a:p>
          <a:p>
            <a:pPr algn="r" rtl="1">
              <a:lnSpc>
                <a:spcPct val="150000"/>
              </a:lnSpc>
            </a:pPr>
            <a:r>
              <a:rPr lang="he-IL" sz="2000" u="sng" dirty="0" smtClean="0">
                <a:latin typeface="Gisha" panose="020B0502040204020203" pitchFamily="34" charset="-79"/>
                <a:cs typeface="Gisha" panose="020B0502040204020203" pitchFamily="34" charset="-79"/>
              </a:rPr>
              <a:t>קשרי יחיד-רבים</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הקשר ימומש בקבצי הנתונים עצמם</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בקובץ המייצג את הרבים, כל רשומה תחזיק מצביע </a:t>
            </a:r>
            <a:r>
              <a:rPr lang="en-US" sz="2000" dirty="0" smtClean="0">
                <a:latin typeface="Gisha" panose="020B0502040204020203" pitchFamily="34" charset="-79"/>
                <a:cs typeface="Gisha" panose="020B0502040204020203" pitchFamily="34" charset="-79"/>
              </a:rPr>
              <a:t>T (Twin)</a:t>
            </a:r>
            <a:r>
              <a:rPr lang="he-IL" sz="2000" dirty="0" smtClean="0">
                <a:latin typeface="Gisha" panose="020B0502040204020203" pitchFamily="34" charset="-79"/>
                <a:cs typeface="Gisha" panose="020B0502040204020203" pitchFamily="34" charset="-79"/>
              </a:rPr>
              <a:t> </a:t>
            </a:r>
            <a:r>
              <a:rPr lang="he-IL" sz="2000" u="sng" dirty="0" smtClean="0">
                <a:latin typeface="Gisha" panose="020B0502040204020203" pitchFamily="34" charset="-79"/>
                <a:cs typeface="Gisha" panose="020B0502040204020203" pitchFamily="34" charset="-79"/>
              </a:rPr>
              <a:t>לרשומה הבאה </a:t>
            </a:r>
            <a:r>
              <a:rPr lang="he-IL" sz="2000" dirty="0" smtClean="0">
                <a:latin typeface="Gisha" panose="020B0502040204020203" pitchFamily="34" charset="-79"/>
                <a:cs typeface="Gisha" panose="020B0502040204020203" pitchFamily="34" charset="-79"/>
              </a:rPr>
              <a:t>של הקשר באותו קובץ</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בקובץ המייצג את היחיד, כל רשומה תחזיק מצביע </a:t>
            </a:r>
            <a:r>
              <a:rPr lang="en-US" sz="2000" dirty="0" smtClean="0">
                <a:latin typeface="Gisha" panose="020B0502040204020203" pitchFamily="34" charset="-79"/>
                <a:cs typeface="Gisha" panose="020B0502040204020203" pitchFamily="34" charset="-79"/>
              </a:rPr>
              <a:t>C (Child)</a:t>
            </a:r>
            <a:r>
              <a:rPr lang="he-IL" sz="2000" dirty="0" smtClean="0">
                <a:latin typeface="Gisha" panose="020B0502040204020203" pitchFamily="34" charset="-79"/>
                <a:cs typeface="Gisha" panose="020B0502040204020203" pitchFamily="34" charset="-79"/>
              </a:rPr>
              <a:t> ל</a:t>
            </a:r>
            <a:r>
              <a:rPr lang="he-IL" sz="2000" u="sng" dirty="0" smtClean="0">
                <a:latin typeface="Gisha" panose="020B0502040204020203" pitchFamily="34" charset="-79"/>
                <a:cs typeface="Gisha" panose="020B0502040204020203" pitchFamily="34" charset="-79"/>
              </a:rPr>
              <a:t>רשומה הראשונה</a:t>
            </a:r>
            <a:r>
              <a:rPr lang="he-IL" sz="2000" dirty="0" smtClean="0">
                <a:latin typeface="Gisha" panose="020B0502040204020203" pitchFamily="34" charset="-79"/>
                <a:cs typeface="Gisha" panose="020B0502040204020203" pitchFamily="34" charset="-79"/>
              </a:rPr>
              <a:t> של הקשר בקובץ המייצג את הרבים</a:t>
            </a:r>
            <a:endParaRPr lang="he-IL" sz="2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768562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641104" y="78723"/>
            <a:ext cx="3380927"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שיטת </a:t>
            </a:r>
            <a:r>
              <a:rPr lang="en-US" sz="2800" b="1" dirty="0" smtClean="0">
                <a:solidFill>
                  <a:schemeClr val="bg1"/>
                </a:solidFill>
                <a:latin typeface="Segoe UI" panose="020B0502040204020203" pitchFamily="34" charset="0"/>
                <a:cs typeface="Segoe UI" panose="020B0502040204020203" pitchFamily="34" charset="0"/>
              </a:rPr>
              <a:t>Child &amp; Twin</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46300" y="814279"/>
            <a:ext cx="11975732" cy="3785652"/>
          </a:xfrm>
          <a:prstGeom prst="rect">
            <a:avLst/>
          </a:prstGeom>
          <a:noFill/>
        </p:spPr>
        <p:txBody>
          <a:bodyPr wrap="square" rtlCol="0">
            <a:spAutoFit/>
          </a:bodyPr>
          <a:lstStyle/>
          <a:p>
            <a:pPr algn="r" rtl="1">
              <a:lnSpc>
                <a:spcPct val="150000"/>
              </a:lnSpc>
            </a:pPr>
            <a:r>
              <a:rPr lang="he-IL" sz="2000" u="sng" dirty="0" smtClean="0">
                <a:latin typeface="Gisha" panose="020B0502040204020203" pitchFamily="34" charset="-79"/>
                <a:cs typeface="Gisha" panose="020B0502040204020203" pitchFamily="34" charset="-79"/>
              </a:rPr>
              <a:t>הערות נוספות</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יש לסמן קו תחתון מתחת לשדות מפתח בקבצי הנתונים</a:t>
            </a:r>
            <a:r>
              <a:rPr lang="he-IL" sz="2000" dirty="0" smtClean="0">
                <a:latin typeface="Gisha" panose="020B0502040204020203" pitchFamily="34" charset="-79"/>
                <a:cs typeface="Gisha" panose="020B0502040204020203" pitchFamily="34" charset="-79"/>
              </a:rPr>
              <a:t>!</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יש לרשום ליד כל קובץ את השיטה בה הוא ממומש</a:t>
            </a:r>
            <a:endParaRPr lang="he-IL" sz="2000" dirty="0" smtClean="0">
              <a:latin typeface="Gisha" panose="020B0502040204020203" pitchFamily="34" charset="-79"/>
              <a:cs typeface="Gisha" panose="020B0502040204020203" pitchFamily="34" charset="-79"/>
            </a:endParaRP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אם קובץ נתונים ממומש ע"י </a:t>
            </a:r>
            <a:r>
              <a:rPr lang="en-US" sz="2000" dirty="0" smtClean="0">
                <a:latin typeface="Gisha" panose="020B0502040204020203" pitchFamily="34" charset="-79"/>
                <a:cs typeface="Gisha" panose="020B0502040204020203" pitchFamily="34" charset="-79"/>
              </a:rPr>
              <a:t>B Tree</a:t>
            </a:r>
            <a:r>
              <a:rPr lang="he-IL" sz="2000" dirty="0" smtClean="0">
                <a:latin typeface="Gisha" panose="020B0502040204020203" pitchFamily="34" charset="-79"/>
                <a:cs typeface="Gisha" panose="020B0502040204020203" pitchFamily="34" charset="-79"/>
              </a:rPr>
              <a:t> ללא </a:t>
            </a:r>
            <a:r>
              <a:rPr lang="en-US" sz="2000" dirty="0" smtClean="0">
                <a:latin typeface="Gisha" panose="020B0502040204020203" pitchFamily="34" charset="-79"/>
                <a:cs typeface="Gisha" panose="020B0502040204020203" pitchFamily="34" charset="-79"/>
              </a:rPr>
              <a:t>Heap</a:t>
            </a:r>
            <a:r>
              <a:rPr lang="he-IL" sz="2000" dirty="0" smtClean="0">
                <a:latin typeface="Gisha" panose="020B0502040204020203" pitchFamily="34" charset="-79"/>
                <a:cs typeface="Gisha" panose="020B0502040204020203" pitchFamily="34" charset="-79"/>
              </a:rPr>
              <a:t>, כל התייחסות לרשומות בו תהיה ע"פ המפתח עצמו, ולא לפי מצביע (יש לכתוב זאת בתיאור – לציין את שם המפתח, ולא "מצביע לרשומה...")</a:t>
            </a:r>
          </a:p>
          <a:p>
            <a:pPr marL="342900" indent="-342900" algn="r" rtl="1">
              <a:lnSpc>
                <a:spcPct val="150000"/>
              </a:lnSpc>
              <a:buFont typeface="Arial" panose="020B0604020202020204" pitchFamily="34" charset="0"/>
              <a:buChar char="•"/>
            </a:pPr>
            <a:r>
              <a:rPr lang="he-IL" sz="2000" b="1" dirty="0" smtClean="0">
                <a:latin typeface="Gisha" panose="020B0502040204020203" pitchFamily="34" charset="-79"/>
                <a:cs typeface="Gisha" panose="020B0502040204020203" pitchFamily="34" charset="-79"/>
              </a:rPr>
              <a:t>לא ניתן להוסיף קבצי </a:t>
            </a:r>
            <a:r>
              <a:rPr lang="he-IL" sz="2000" b="1" u="sng" dirty="0" smtClean="0">
                <a:latin typeface="Gisha" panose="020B0502040204020203" pitchFamily="34" charset="-79"/>
                <a:cs typeface="Gisha" panose="020B0502040204020203" pitchFamily="34" charset="-79"/>
              </a:rPr>
              <a:t>נתונים</a:t>
            </a:r>
            <a:r>
              <a:rPr lang="he-IL" sz="2000" b="1" dirty="0" smtClean="0">
                <a:latin typeface="Gisha" panose="020B0502040204020203" pitchFamily="34" charset="-79"/>
                <a:cs typeface="Gisha" panose="020B0502040204020203" pitchFamily="34" charset="-79"/>
              </a:rPr>
              <a:t> מעבר למה שהוגדר בשאלה. </a:t>
            </a:r>
            <a:r>
              <a:rPr lang="he-IL" sz="2000" dirty="0" smtClean="0">
                <a:latin typeface="Gisha" panose="020B0502040204020203" pitchFamily="34" charset="-79"/>
                <a:cs typeface="Gisha" panose="020B0502040204020203" pitchFamily="34" charset="-79"/>
              </a:rPr>
              <a:t>כל הקשרים צריכים להיות ממומשים בקבצי קשר או בשרשורי </a:t>
            </a:r>
            <a:r>
              <a:rPr lang="en-US" sz="2000" dirty="0" smtClean="0">
                <a:latin typeface="Gisha" panose="020B0502040204020203" pitchFamily="34" charset="-79"/>
                <a:cs typeface="Gisha" panose="020B0502040204020203" pitchFamily="34" charset="-79"/>
              </a:rPr>
              <a:t>C&amp;T</a:t>
            </a:r>
            <a:endParaRPr lang="he-IL" sz="2000" dirty="0" smtClean="0">
              <a:latin typeface="Gisha" panose="020B0502040204020203" pitchFamily="34" charset="-79"/>
              <a:cs typeface="Gisha" panose="020B0502040204020203" pitchFamily="34" charset="-79"/>
            </a:endParaRPr>
          </a:p>
          <a:p>
            <a:pPr marL="342900" indent="-342900" algn="r" rtl="1">
              <a:lnSpc>
                <a:spcPct val="150000"/>
              </a:lnSpc>
              <a:buFont typeface="Arial" panose="020B0604020202020204" pitchFamily="34" charset="0"/>
              <a:buChar char="•"/>
            </a:pPr>
            <a:endParaRPr lang="he-IL" sz="2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4095531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7943" y="78723"/>
            <a:ext cx="1584088"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1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4708981"/>
          </a:xfrm>
          <a:prstGeom prst="rect">
            <a:avLst/>
          </a:prstGeom>
          <a:noFill/>
        </p:spPr>
        <p:txBody>
          <a:bodyPr wrap="square" rtlCol="0">
            <a:spAutoFit/>
          </a:bodyPr>
          <a:lstStyle/>
          <a:p>
            <a:pPr algn="r" rtl="1">
              <a:lnSpc>
                <a:spcPct val="150000"/>
              </a:lnSpc>
            </a:pPr>
            <a:r>
              <a:rPr lang="he-IL" sz="2000" dirty="0">
                <a:latin typeface="Gisha" panose="020B0502040204020203" pitchFamily="34" charset="-79"/>
                <a:cs typeface="Gisha" panose="020B0502040204020203" pitchFamily="34" charset="-79"/>
              </a:rPr>
              <a:t>הנהלת הכנסת החליטה להקים מערכת מידע לניהול נתוני חברי הכנסת, המפלגות וועדות הכנסת. יש לתכנן מערכת קבצים שבאמצעותם ניתן לענות על המתואר להלן: לכל ח"כ יש מ"ז, שם וקוד מפלגה לה הוא שייך. לכל ועדה יש שם-ועדה (יחודי) ומספר ח"כים החברים בה. ח"כ יכול להיות חבר בכמה ועדות. לכל ח"כ בכל ועדה יש תפקיד מסוים (כגון יו"ר, סגן, חבר). לכל מפלגה יש קוד-מפלגה, שם ויו"ר (שהוא ח"כ). יש לדעת מיהם חברי הכנסת של כל מפלגה, מיהם חברי כל ועדה ומה תפקידי כל חבר, לאילו ועדות שייך כל ח"כ ומהו תפקידו בכל ועדה. </a:t>
            </a:r>
            <a:endParaRPr lang="he-IL" sz="2000" dirty="0" smtClean="0">
              <a:latin typeface="Gisha" panose="020B0502040204020203" pitchFamily="34" charset="-79"/>
              <a:cs typeface="Gisha" panose="020B0502040204020203" pitchFamily="34" charset="-79"/>
            </a:endParaRPr>
          </a:p>
          <a:p>
            <a:pPr algn="r" rtl="1">
              <a:lnSpc>
                <a:spcPct val="150000"/>
              </a:lnSpc>
            </a:pPr>
            <a:endParaRPr lang="he-IL" sz="2000" dirty="0" smtClean="0">
              <a:latin typeface="Gisha" panose="020B0502040204020203" pitchFamily="34" charset="-79"/>
              <a:cs typeface="Gisha" panose="020B0502040204020203" pitchFamily="34" charset="-79"/>
            </a:endParaRPr>
          </a:p>
          <a:p>
            <a:pPr algn="r" rtl="1">
              <a:lnSpc>
                <a:spcPct val="150000"/>
              </a:lnSpc>
            </a:pPr>
            <a:r>
              <a:rPr lang="he-IL" sz="2000" dirty="0">
                <a:latin typeface="Gisha" panose="020B0502040204020203" pitchFamily="34" charset="-79"/>
                <a:cs typeface="Gisha" panose="020B0502040204020203" pitchFamily="34" charset="-79"/>
              </a:rPr>
              <a:t>הוחלט לארגן את כל קבצי הנתונים בשיטת </a:t>
            </a:r>
            <a:r>
              <a:rPr lang="en-US" sz="2000" dirty="0" smtClean="0">
                <a:latin typeface="Gisha" panose="020B0502040204020203" pitchFamily="34" charset="-79"/>
                <a:cs typeface="Gisha" panose="020B0502040204020203" pitchFamily="34" charset="-79"/>
              </a:rPr>
              <a:t>hash-table</a:t>
            </a:r>
            <a:r>
              <a:rPr lang="he-IL" sz="2000" dirty="0" smtClean="0">
                <a:latin typeface="Gisha" panose="020B0502040204020203" pitchFamily="34" charset="-79"/>
                <a:cs typeface="Gisha" panose="020B0502040204020203" pitchFamily="34" charset="-79"/>
              </a:rPr>
              <a:t>, למעט קובץ המפלגות שיאורגן כ- </a:t>
            </a:r>
            <a:r>
              <a:rPr lang="en-US" sz="2000" dirty="0" smtClean="0">
                <a:latin typeface="Gisha" panose="020B0502040204020203" pitchFamily="34" charset="-79"/>
                <a:cs typeface="Gisha" panose="020B0502040204020203" pitchFamily="34" charset="-79"/>
              </a:rPr>
              <a:t>B Tree</a:t>
            </a:r>
            <a:r>
              <a:rPr lang="he-IL" sz="2000" dirty="0" smtClean="0">
                <a:latin typeface="Gisha" panose="020B0502040204020203" pitchFamily="34" charset="-79"/>
                <a:cs typeface="Gisha" panose="020B0502040204020203" pitchFamily="34" charset="-79"/>
              </a:rPr>
              <a:t> ללא </a:t>
            </a:r>
            <a:r>
              <a:rPr lang="en-US" sz="2000" dirty="0" smtClean="0">
                <a:latin typeface="Gisha" panose="020B0502040204020203" pitchFamily="34" charset="-79"/>
                <a:cs typeface="Gisha" panose="020B0502040204020203" pitchFamily="34" charset="-79"/>
              </a:rPr>
              <a:t>Heap</a:t>
            </a:r>
            <a:r>
              <a:rPr lang="he-IL" sz="2000" dirty="0" smtClean="0">
                <a:latin typeface="Gisha" panose="020B0502040204020203" pitchFamily="34" charset="-79"/>
                <a:cs typeface="Gisha" panose="020B0502040204020203" pitchFamily="34" charset="-79"/>
              </a:rPr>
              <a:t>. את </a:t>
            </a:r>
            <a:r>
              <a:rPr lang="he-IL" sz="2000" dirty="0">
                <a:latin typeface="Gisha" panose="020B0502040204020203" pitchFamily="34" charset="-79"/>
                <a:cs typeface="Gisha" panose="020B0502040204020203" pitchFamily="34" charset="-79"/>
              </a:rPr>
              <a:t>כל סוגי הקשרים הנדרשים </a:t>
            </a:r>
            <a:r>
              <a:rPr lang="he-IL" sz="2000" dirty="0" smtClean="0">
                <a:latin typeface="Gisha" panose="020B0502040204020203" pitchFamily="34" charset="-79"/>
                <a:cs typeface="Gisha" panose="020B0502040204020203" pitchFamily="34" charset="-79"/>
              </a:rPr>
              <a:t>יש לממש באמצעות </a:t>
            </a:r>
            <a:r>
              <a:rPr lang="he-IL" sz="2000" b="1" dirty="0">
                <a:latin typeface="Gisha" panose="020B0502040204020203" pitchFamily="34" charset="-79"/>
                <a:cs typeface="Gisha" panose="020B0502040204020203" pitchFamily="34" charset="-79"/>
              </a:rPr>
              <a:t>שרשורים </a:t>
            </a:r>
            <a:r>
              <a:rPr lang="he-IL" sz="2000" b="1" dirty="0" smtClean="0">
                <a:latin typeface="Gisha" panose="020B0502040204020203" pitchFamily="34" charset="-79"/>
                <a:cs typeface="Gisha" panose="020B0502040204020203" pitchFamily="34" charset="-79"/>
              </a:rPr>
              <a:t>מתאימים (</a:t>
            </a:r>
            <a:r>
              <a:rPr lang="en-US" sz="2000" b="1" dirty="0" smtClean="0">
                <a:latin typeface="Gisha" panose="020B0502040204020203" pitchFamily="34" charset="-79"/>
                <a:cs typeface="Gisha" panose="020B0502040204020203" pitchFamily="34" charset="-79"/>
              </a:rPr>
              <a:t>Child &amp; Twin</a:t>
            </a:r>
            <a:r>
              <a:rPr lang="he-IL" sz="2000" b="1" dirty="0" smtClean="0">
                <a:latin typeface="Gisha" panose="020B0502040204020203" pitchFamily="34" charset="-79"/>
                <a:cs typeface="Gisha" panose="020B0502040204020203" pitchFamily="34" charset="-79"/>
              </a:rPr>
              <a:t>). </a:t>
            </a:r>
            <a:r>
              <a:rPr lang="he-IL" sz="2000" dirty="0" smtClean="0">
                <a:latin typeface="Gisha" panose="020B0502040204020203" pitchFamily="34" charset="-79"/>
                <a:cs typeface="Gisha" panose="020B0502040204020203" pitchFamily="34" charset="-79"/>
              </a:rPr>
              <a:t>הצג באמצעות שרטוטים מבנה </a:t>
            </a:r>
            <a:r>
              <a:rPr lang="he-IL" sz="2000" dirty="0">
                <a:latin typeface="Gisha" panose="020B0502040204020203" pitchFamily="34" charset="-79"/>
                <a:cs typeface="Gisha" panose="020B0502040204020203" pitchFamily="34" charset="-79"/>
              </a:rPr>
              <a:t>מפורט של כל הקבצים שיהיו במערכת זו. יש להקפיד לפרט את כל סוגי השדות </a:t>
            </a:r>
            <a:r>
              <a:rPr lang="he-IL" sz="2000" dirty="0" smtClean="0">
                <a:latin typeface="Gisha" panose="020B0502040204020203" pitchFamily="34" charset="-79"/>
                <a:cs typeface="Gisha" panose="020B0502040204020203" pitchFamily="34" charset="-79"/>
              </a:rPr>
              <a:t>המצביעים ולציין </a:t>
            </a:r>
            <a:r>
              <a:rPr lang="he-IL" sz="2000">
                <a:latin typeface="Gisha" panose="020B0502040204020203" pitchFamily="34" charset="-79"/>
                <a:cs typeface="Gisha" panose="020B0502040204020203" pitchFamily="34" charset="-79"/>
              </a:rPr>
              <a:t>את </a:t>
            </a:r>
            <a:r>
              <a:rPr lang="he-IL" sz="2000" smtClean="0">
                <a:latin typeface="Gisha" panose="020B0502040204020203" pitchFamily="34" charset="-79"/>
                <a:cs typeface="Gisha" panose="020B0502040204020203" pitchFamily="34" charset="-79"/>
              </a:rPr>
              <a:t>תפקידם </a:t>
            </a:r>
            <a:r>
              <a:rPr lang="he-IL" sz="2000" dirty="0">
                <a:latin typeface="Gisha" panose="020B0502040204020203" pitchFamily="34" charset="-79"/>
                <a:cs typeface="Gisha" panose="020B0502040204020203" pitchFamily="34" charset="-79"/>
              </a:rPr>
              <a:t>(ליד השרטוטים). אין צורך לפרט בפתרון את ה-</a:t>
            </a:r>
            <a:r>
              <a:rPr lang="en-US" sz="2000" dirty="0">
                <a:latin typeface="Gisha" panose="020B0502040204020203" pitchFamily="34" charset="-79"/>
                <a:cs typeface="Gisha" panose="020B0502040204020203" pitchFamily="34" charset="-79"/>
              </a:rPr>
              <a:t>hash tables </a:t>
            </a:r>
            <a:r>
              <a:rPr lang="he-IL" sz="2000" dirty="0" smtClean="0">
                <a:latin typeface="Gisha" panose="020B0502040204020203" pitchFamily="34" charset="-79"/>
                <a:cs typeface="Gisha" panose="020B0502040204020203" pitchFamily="34" charset="-79"/>
              </a:rPr>
              <a:t> של </a:t>
            </a:r>
            <a:r>
              <a:rPr lang="he-IL" sz="2000" dirty="0">
                <a:latin typeface="Gisha" panose="020B0502040204020203" pitchFamily="34" charset="-79"/>
                <a:cs typeface="Gisha" panose="020B0502040204020203" pitchFamily="34" charset="-79"/>
              </a:rPr>
              <a:t>הקבצים </a:t>
            </a:r>
            <a:r>
              <a:rPr lang="he-IL" sz="2000" dirty="0" smtClean="0">
                <a:latin typeface="Gisha" panose="020B0502040204020203" pitchFamily="34" charset="-79"/>
                <a:cs typeface="Gisha" panose="020B0502040204020203" pitchFamily="34" charset="-79"/>
              </a:rPr>
              <a:t>הנ"ל או את עץ ה- </a:t>
            </a:r>
            <a:r>
              <a:rPr lang="en-US" sz="2000" dirty="0" smtClean="0">
                <a:latin typeface="Gisha" panose="020B0502040204020203" pitchFamily="34" charset="-79"/>
                <a:cs typeface="Gisha" panose="020B0502040204020203" pitchFamily="34" charset="-79"/>
              </a:rPr>
              <a:t>B Tree</a:t>
            </a:r>
            <a:r>
              <a:rPr lang="he-IL" sz="2000" dirty="0" smtClean="0">
                <a:latin typeface="Gisha" panose="020B0502040204020203" pitchFamily="34" charset="-79"/>
                <a:cs typeface="Gisha" panose="020B0502040204020203" pitchFamily="34" charset="-79"/>
              </a:rPr>
              <a:t>.</a:t>
            </a:r>
            <a:endParaRPr lang="he-IL" sz="2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633826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054552" y="78723"/>
            <a:ext cx="2967479"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a:t>
            </a:r>
            <a:r>
              <a:rPr lang="en-US" sz="2800" b="1" dirty="0" smtClean="0">
                <a:solidFill>
                  <a:schemeClr val="bg1"/>
                </a:solidFill>
                <a:latin typeface="Segoe UI" panose="020B0502040204020203" pitchFamily="34" charset="0"/>
                <a:cs typeface="Segoe UI" panose="020B0502040204020203" pitchFamily="34" charset="0"/>
              </a:rPr>
              <a:t>1 </a:t>
            </a:r>
            <a:r>
              <a:rPr lang="he-IL" sz="2800" b="1" dirty="0" smtClean="0">
                <a:solidFill>
                  <a:schemeClr val="bg1"/>
                </a:solidFill>
                <a:latin typeface="Segoe UI" panose="020B0502040204020203" pitchFamily="34" charset="0"/>
                <a:cs typeface="Segoe UI" panose="020B0502040204020203" pitchFamily="34" charset="0"/>
              </a:rPr>
              <a:t> - פתרון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0344" y="854791"/>
            <a:ext cx="11741687" cy="5863272"/>
          </a:xfrm>
          <a:prstGeom prst="rect">
            <a:avLst/>
          </a:prstGeom>
          <a:noFill/>
        </p:spPr>
        <p:txBody>
          <a:bodyPr wrap="square" rtlCol="0">
            <a:spAutoFit/>
          </a:bodyPr>
          <a:lstStyle/>
          <a:p>
            <a:pPr marL="457200" indent="-457200" algn="r" rtl="1">
              <a:lnSpc>
                <a:spcPct val="150000"/>
              </a:lnSpc>
              <a:buAutoNum type="arabicPeriod"/>
            </a:pPr>
            <a:r>
              <a:rPr lang="he-IL" u="sng" dirty="0" smtClean="0">
                <a:latin typeface="Gisha" panose="020B0502040204020203" pitchFamily="34" charset="-79"/>
                <a:cs typeface="Gisha" panose="020B0502040204020203" pitchFamily="34" charset="-79"/>
              </a:rPr>
              <a:t>מה יש לשמור</a:t>
            </a:r>
            <a:r>
              <a:rPr lang="he-IL" dirty="0" smtClean="0">
                <a:latin typeface="Gisha" panose="020B0502040204020203" pitchFamily="34" charset="-79"/>
                <a:cs typeface="Gisha" panose="020B0502040204020203" pitchFamily="34" charset="-79"/>
              </a:rPr>
              <a:t>?</a:t>
            </a:r>
          </a:p>
          <a:p>
            <a:pPr algn="r" rtl="1">
              <a:lnSpc>
                <a:spcPct val="150000"/>
              </a:lnSpc>
            </a:pPr>
            <a:r>
              <a:rPr lang="he-IL" dirty="0" smtClean="0">
                <a:latin typeface="Gisha" panose="020B0502040204020203" pitchFamily="34" charset="-79"/>
                <a:cs typeface="Gisha" panose="020B0502040204020203" pitchFamily="34" charset="-79"/>
              </a:rPr>
              <a:t>ח"כים: מ"ז, שם, קוד מפלגה, ועדות אליהן שייך ותפקידיו בהן</a:t>
            </a:r>
          </a:p>
          <a:p>
            <a:pPr algn="r" rtl="1">
              <a:lnSpc>
                <a:spcPct val="150000"/>
              </a:lnSpc>
            </a:pPr>
            <a:r>
              <a:rPr lang="he-IL" dirty="0" smtClean="0">
                <a:latin typeface="Gisha" panose="020B0502040204020203" pitchFamily="34" charset="-79"/>
                <a:cs typeface="Gisha" panose="020B0502040204020203" pitchFamily="34" charset="-79"/>
              </a:rPr>
              <a:t>מפלגה: קוד מזהה, שם, יו"ר (ח"כ), הח"כים החברים</a:t>
            </a:r>
          </a:p>
          <a:p>
            <a:pPr algn="r" rtl="1">
              <a:lnSpc>
                <a:spcPct val="150000"/>
              </a:lnSpc>
            </a:pPr>
            <a:r>
              <a:rPr lang="he-IL" dirty="0" smtClean="0">
                <a:latin typeface="Gisha" panose="020B0502040204020203" pitchFamily="34" charset="-79"/>
                <a:cs typeface="Gisha" panose="020B0502040204020203" pitchFamily="34" charset="-79"/>
              </a:rPr>
              <a:t>ועדות:</a:t>
            </a:r>
            <a:r>
              <a:rPr lang="he-IL" dirty="0">
                <a:latin typeface="Gisha" panose="020B0502040204020203" pitchFamily="34" charset="-79"/>
                <a:cs typeface="Gisha" panose="020B0502040204020203" pitchFamily="34" charset="-79"/>
              </a:rPr>
              <a:t> </a:t>
            </a:r>
            <a:r>
              <a:rPr lang="he-IL" dirty="0" smtClean="0">
                <a:latin typeface="Gisha" panose="020B0502040204020203" pitchFamily="34" charset="-79"/>
                <a:cs typeface="Gisha" panose="020B0502040204020203" pitchFamily="34" charset="-79"/>
              </a:rPr>
              <a:t>שם, הח"כים החברים ותפקידיהם</a:t>
            </a:r>
          </a:p>
          <a:p>
            <a:pPr algn="r" rtl="1">
              <a:lnSpc>
                <a:spcPct val="150000"/>
              </a:lnSpc>
            </a:pPr>
            <a:endParaRPr lang="he-IL" dirty="0" smtClean="0">
              <a:latin typeface="Gisha" panose="020B0502040204020203" pitchFamily="34" charset="-79"/>
              <a:cs typeface="Gisha" panose="020B0502040204020203" pitchFamily="34" charset="-79"/>
            </a:endParaRPr>
          </a:p>
          <a:p>
            <a:pPr marL="457200" indent="-457200" algn="r" rtl="1">
              <a:lnSpc>
                <a:spcPct val="150000"/>
              </a:lnSpc>
              <a:buAutoNum type="arabicPeriod" startAt="2"/>
            </a:pPr>
            <a:r>
              <a:rPr lang="he-IL" u="sng" dirty="0" smtClean="0">
                <a:latin typeface="Gisha" panose="020B0502040204020203" pitchFamily="34" charset="-79"/>
                <a:cs typeface="Gisha" panose="020B0502040204020203" pitchFamily="34" charset="-79"/>
              </a:rPr>
              <a:t>על איזה שאילתות אנחנו נדרשים לענות?</a:t>
            </a:r>
          </a:p>
          <a:p>
            <a:pPr marL="342900" indent="-342900" algn="r" rtl="1">
              <a:lnSpc>
                <a:spcPct val="150000"/>
              </a:lnSpc>
              <a:buFont typeface="Arial" panose="020B0604020202020204" pitchFamily="34" charset="0"/>
              <a:buChar char="•"/>
            </a:pPr>
            <a:r>
              <a:rPr lang="he-IL" dirty="0" smtClean="0">
                <a:latin typeface="Gisha" panose="020B0502040204020203" pitchFamily="34" charset="-79"/>
                <a:cs typeface="Gisha" panose="020B0502040204020203" pitchFamily="34" charset="-79"/>
              </a:rPr>
              <a:t>מיהם הח"כים של כל מפלגה?</a:t>
            </a:r>
          </a:p>
          <a:p>
            <a:pPr marL="342900" indent="-342900" algn="r" rtl="1">
              <a:lnSpc>
                <a:spcPct val="150000"/>
              </a:lnSpc>
              <a:buFont typeface="Arial" panose="020B0604020202020204" pitchFamily="34" charset="0"/>
              <a:buChar char="•"/>
            </a:pPr>
            <a:r>
              <a:rPr lang="he-IL" dirty="0" smtClean="0">
                <a:latin typeface="Gisha" panose="020B0502040204020203" pitchFamily="34" charset="-79"/>
                <a:cs typeface="Gisha" panose="020B0502040204020203" pitchFamily="34" charset="-79"/>
              </a:rPr>
              <a:t>מי </a:t>
            </a:r>
            <a:r>
              <a:rPr lang="he-IL" smtClean="0">
                <a:latin typeface="Gisha" panose="020B0502040204020203" pitchFamily="34" charset="-79"/>
                <a:cs typeface="Gisha" panose="020B0502040204020203" pitchFamily="34" charset="-79"/>
              </a:rPr>
              <a:t>הח"כים החברים </a:t>
            </a:r>
            <a:r>
              <a:rPr lang="he-IL" dirty="0" smtClean="0">
                <a:latin typeface="Gisha" panose="020B0502040204020203" pitchFamily="34" charset="-79"/>
                <a:cs typeface="Gisha" panose="020B0502040204020203" pitchFamily="34" charset="-79"/>
              </a:rPr>
              <a:t>בכל ועדה ומה תפקידו של כל ח"כ?</a:t>
            </a:r>
          </a:p>
          <a:p>
            <a:pPr marL="342900" indent="-342900" algn="r" rtl="1">
              <a:lnSpc>
                <a:spcPct val="150000"/>
              </a:lnSpc>
              <a:buFont typeface="Arial" panose="020B0604020202020204" pitchFamily="34" charset="0"/>
              <a:buChar char="•"/>
            </a:pPr>
            <a:r>
              <a:rPr lang="he-IL" smtClean="0">
                <a:latin typeface="Gisha" panose="020B0502040204020203" pitchFamily="34" charset="-79"/>
                <a:cs typeface="Gisha" panose="020B0502040204020203" pitchFamily="34" charset="-79"/>
              </a:rPr>
              <a:t>לאילו </a:t>
            </a:r>
            <a:r>
              <a:rPr lang="he-IL" dirty="0" smtClean="0">
                <a:latin typeface="Gisha" panose="020B0502040204020203" pitchFamily="34" charset="-79"/>
                <a:cs typeface="Gisha" panose="020B0502040204020203" pitchFamily="34" charset="-79"/>
              </a:rPr>
              <a:t>ועדות כל ח"כ שייך ומה תפקידו בכל ועדה?</a:t>
            </a:r>
          </a:p>
          <a:p>
            <a:pPr marL="342900" indent="-342900" algn="r" rtl="1">
              <a:lnSpc>
                <a:spcPct val="150000"/>
              </a:lnSpc>
              <a:buFont typeface="Arial" panose="020B0604020202020204" pitchFamily="34" charset="0"/>
              <a:buChar char="•"/>
            </a:pPr>
            <a:endParaRPr lang="he-IL" dirty="0" smtClean="0">
              <a:latin typeface="Gisha" panose="020B0502040204020203" pitchFamily="34" charset="-79"/>
              <a:cs typeface="Gisha" panose="020B0502040204020203" pitchFamily="34" charset="-79"/>
            </a:endParaRPr>
          </a:p>
          <a:p>
            <a:pPr algn="r" rtl="1">
              <a:lnSpc>
                <a:spcPct val="150000"/>
              </a:lnSpc>
            </a:pPr>
            <a:r>
              <a:rPr lang="he-IL" dirty="0" smtClean="0">
                <a:latin typeface="Gisha" panose="020B0502040204020203" pitchFamily="34" charset="-79"/>
                <a:cs typeface="Gisha" panose="020B0502040204020203" pitchFamily="34" charset="-79"/>
              </a:rPr>
              <a:t>3.   </a:t>
            </a:r>
            <a:r>
              <a:rPr lang="he-IL" u="sng" dirty="0" smtClean="0">
                <a:latin typeface="Gisha" panose="020B0502040204020203" pitchFamily="34" charset="-79"/>
                <a:cs typeface="Gisha" panose="020B0502040204020203" pitchFamily="34" charset="-79"/>
              </a:rPr>
              <a:t>נזהה קשרים:</a:t>
            </a:r>
            <a:endParaRPr lang="he-IL" dirty="0" smtClean="0">
              <a:latin typeface="Gisha" panose="020B0502040204020203" pitchFamily="34" charset="-79"/>
              <a:cs typeface="Gisha" panose="020B0502040204020203" pitchFamily="34" charset="-79"/>
            </a:endParaRPr>
          </a:p>
          <a:p>
            <a:pPr algn="r" rtl="1">
              <a:lnSpc>
                <a:spcPct val="150000"/>
              </a:lnSpc>
            </a:pPr>
            <a:r>
              <a:rPr lang="he-IL" dirty="0" smtClean="0">
                <a:latin typeface="Gisha" panose="020B0502040204020203" pitchFamily="34" charset="-79"/>
                <a:cs typeface="Gisha" panose="020B0502040204020203" pitchFamily="34" charset="-79"/>
              </a:rPr>
              <a:t>ח"כ : מפלגה (</a:t>
            </a:r>
            <a:r>
              <a:rPr lang="en-US" dirty="0" smtClean="0">
                <a:latin typeface="Gisha" panose="020B0502040204020203" pitchFamily="34" charset="-79"/>
                <a:cs typeface="Gisha" panose="020B0502040204020203" pitchFamily="34" charset="-79"/>
              </a:rPr>
              <a:t>N</a:t>
            </a:r>
            <a:r>
              <a:rPr lang="he-IL" dirty="0" smtClean="0">
                <a:latin typeface="Gisha" panose="020B0502040204020203" pitchFamily="34" charset="-79"/>
                <a:cs typeface="Gisha" panose="020B0502040204020203" pitchFamily="34" charset="-79"/>
              </a:rPr>
              <a:t>:1)</a:t>
            </a:r>
          </a:p>
          <a:p>
            <a:pPr algn="r" rtl="1">
              <a:lnSpc>
                <a:spcPct val="150000"/>
              </a:lnSpc>
            </a:pPr>
            <a:r>
              <a:rPr lang="he-IL" dirty="0">
                <a:latin typeface="Gisha" panose="020B0502040204020203" pitchFamily="34" charset="-79"/>
                <a:cs typeface="Gisha" panose="020B0502040204020203" pitchFamily="34" charset="-79"/>
              </a:rPr>
              <a:t>ח"כ : </a:t>
            </a:r>
            <a:r>
              <a:rPr lang="he-IL" dirty="0" smtClean="0">
                <a:latin typeface="Gisha" panose="020B0502040204020203" pitchFamily="34" charset="-79"/>
                <a:cs typeface="Gisha" panose="020B0502040204020203" pitchFamily="34" charset="-79"/>
              </a:rPr>
              <a:t>ועדה (</a:t>
            </a:r>
            <a:r>
              <a:rPr lang="en-US" dirty="0">
                <a:latin typeface="Gisha" panose="020B0502040204020203" pitchFamily="34" charset="-79"/>
                <a:cs typeface="Gisha" panose="020B0502040204020203" pitchFamily="34" charset="-79"/>
              </a:rPr>
              <a:t>N</a:t>
            </a:r>
            <a:r>
              <a:rPr lang="he-IL" dirty="0" smtClean="0">
                <a:latin typeface="Gisha" panose="020B0502040204020203" pitchFamily="34" charset="-79"/>
                <a:cs typeface="Gisha" panose="020B0502040204020203" pitchFamily="34" charset="-79"/>
              </a:rPr>
              <a:t>:</a:t>
            </a:r>
            <a:r>
              <a:rPr lang="en-US" dirty="0" smtClean="0">
                <a:latin typeface="Gisha" panose="020B0502040204020203" pitchFamily="34" charset="-79"/>
                <a:cs typeface="Gisha" panose="020B0502040204020203" pitchFamily="34" charset="-79"/>
              </a:rPr>
              <a:t>M</a:t>
            </a:r>
            <a:r>
              <a:rPr lang="he-IL" dirty="0" smtClean="0">
                <a:latin typeface="Gisha" panose="020B0502040204020203" pitchFamily="34" charset="-79"/>
                <a:cs typeface="Gisha" panose="020B0502040204020203" pitchFamily="34" charset="-79"/>
              </a:rPr>
              <a:t>) – נתוני קשר: תפקיד בועדה</a:t>
            </a:r>
            <a:endParaRPr lang="en-US" dirty="0" smtClean="0">
              <a:latin typeface="Gisha" panose="020B0502040204020203" pitchFamily="34" charset="-79"/>
              <a:cs typeface="Gisha" panose="020B0502040204020203" pitchFamily="34" charset="-79"/>
            </a:endParaRPr>
          </a:p>
          <a:p>
            <a:pPr algn="r" rtl="1">
              <a:lnSpc>
                <a:spcPct val="150000"/>
              </a:lnSpc>
            </a:pPr>
            <a:r>
              <a:rPr lang="he-IL" dirty="0" smtClean="0">
                <a:latin typeface="Gisha" panose="020B0502040204020203" pitchFamily="34" charset="-79"/>
                <a:cs typeface="Gisha" panose="020B0502040204020203" pitchFamily="34" charset="-79"/>
              </a:rPr>
              <a:t>                                                 </a:t>
            </a:r>
            <a:endParaRPr lang="he-IL"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54394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53938" y="78723"/>
            <a:ext cx="2868093"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a:t>
            </a:r>
            <a:r>
              <a:rPr lang="en-US" sz="2800" b="1" dirty="0" smtClean="0">
                <a:solidFill>
                  <a:schemeClr val="bg1"/>
                </a:solidFill>
                <a:latin typeface="Segoe UI" panose="020B0502040204020203" pitchFamily="34" charset="0"/>
                <a:cs typeface="Segoe UI" panose="020B0502040204020203" pitchFamily="34" charset="0"/>
              </a:rPr>
              <a:t>1 </a:t>
            </a:r>
            <a:r>
              <a:rPr lang="he-IL" sz="2800" b="1" dirty="0" smtClean="0">
                <a:solidFill>
                  <a:schemeClr val="bg1"/>
                </a:solidFill>
                <a:latin typeface="Segoe UI" panose="020B0502040204020203" pitchFamily="34" charset="0"/>
                <a:cs typeface="Segoe UI" panose="020B0502040204020203" pitchFamily="34" charset="0"/>
              </a:rPr>
              <a:t> </a:t>
            </a:r>
            <a:r>
              <a:rPr lang="he-IL" sz="2800" b="1" smtClean="0">
                <a:solidFill>
                  <a:schemeClr val="bg1"/>
                </a:solidFill>
                <a:latin typeface="Segoe UI" panose="020B0502040204020203" pitchFamily="34" charset="0"/>
                <a:cs typeface="Segoe UI" panose="020B0502040204020203" pitchFamily="34" charset="0"/>
              </a:rPr>
              <a:t>-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964495"/>
          </a:xfrm>
          <a:prstGeom prst="rect">
            <a:avLst/>
          </a:prstGeom>
          <a:noFill/>
        </p:spPr>
        <p:txBody>
          <a:bodyPr wrap="square" rtlCol="0">
            <a:spAutoFit/>
          </a:bodyPr>
          <a:lstStyle/>
          <a:p>
            <a:pPr algn="r" rtl="1">
              <a:lnSpc>
                <a:spcPct val="150000"/>
              </a:lnSpc>
            </a:pPr>
            <a:r>
              <a:rPr lang="he-IL" sz="2000" dirty="0" smtClean="0">
                <a:latin typeface="Gisha" panose="020B0502040204020203" pitchFamily="34" charset="-79"/>
                <a:cs typeface="Gisha" panose="020B0502040204020203" pitchFamily="34" charset="-79"/>
              </a:rPr>
              <a:t>4.   </a:t>
            </a:r>
            <a:r>
              <a:rPr lang="he-IL" sz="2000" u="sng" dirty="0" smtClean="0">
                <a:latin typeface="Gisha" panose="020B0502040204020203" pitchFamily="34" charset="-79"/>
                <a:cs typeface="Gisha" panose="020B0502040204020203" pitchFamily="34" charset="-79"/>
              </a:rPr>
              <a:t>הקבצים</a:t>
            </a:r>
          </a:p>
          <a:p>
            <a:pPr algn="r" rtl="1">
              <a:lnSpc>
                <a:spcPct val="150000"/>
              </a:lnSpc>
            </a:pPr>
            <a:r>
              <a:rPr lang="he-IL" sz="2000" dirty="0" smtClean="0">
                <a:latin typeface="Gisha" panose="020B0502040204020203" pitchFamily="34" charset="-79"/>
                <a:cs typeface="Gisha" panose="020B0502040204020203" pitchFamily="34" charset="-79"/>
              </a:rPr>
              <a:t>                                                 </a:t>
            </a:r>
            <a:endParaRPr lang="he-IL" sz="2000" dirty="0">
              <a:latin typeface="Gisha" panose="020B0502040204020203" pitchFamily="34" charset="-79"/>
              <a:cs typeface="Gisha" panose="020B0502040204020203" pitchFamily="34" charset="-79"/>
            </a:endParaRPr>
          </a:p>
        </p:txBody>
      </p:sp>
      <p:graphicFrame>
        <p:nvGraphicFramePr>
          <p:cNvPr id="3" name="Table 2"/>
          <p:cNvGraphicFramePr>
            <a:graphicFrameLocks noGrp="1"/>
          </p:cNvGraphicFramePr>
          <p:nvPr>
            <p:extLst/>
          </p:nvPr>
        </p:nvGraphicFramePr>
        <p:xfrm>
          <a:off x="3074361" y="1472705"/>
          <a:ext cx="8275900" cy="731520"/>
        </p:xfrm>
        <a:graphic>
          <a:graphicData uri="http://schemas.openxmlformats.org/drawingml/2006/table">
            <a:tbl>
              <a:tblPr firstRow="1" bandRow="1">
                <a:tableStyleId>{5C22544A-7EE6-4342-B048-85BDC9FD1C3A}</a:tableStyleId>
              </a:tblPr>
              <a:tblGrid>
                <a:gridCol w="682908">
                  <a:extLst>
                    <a:ext uri="{9D8B030D-6E8A-4147-A177-3AD203B41FA5}">
                      <a16:colId xmlns:a16="http://schemas.microsoft.com/office/drawing/2014/main" val="20000"/>
                    </a:ext>
                  </a:extLst>
                </a:gridCol>
                <a:gridCol w="1614668">
                  <a:extLst>
                    <a:ext uri="{9D8B030D-6E8A-4147-A177-3AD203B41FA5}">
                      <a16:colId xmlns:a16="http://schemas.microsoft.com/office/drawing/2014/main" val="20001"/>
                    </a:ext>
                  </a:extLst>
                </a:gridCol>
                <a:gridCol w="787079">
                  <a:extLst>
                    <a:ext uri="{9D8B030D-6E8A-4147-A177-3AD203B41FA5}">
                      <a16:colId xmlns:a16="http://schemas.microsoft.com/office/drawing/2014/main" val="20002"/>
                    </a:ext>
                  </a:extLst>
                </a:gridCol>
                <a:gridCol w="1643605">
                  <a:extLst>
                    <a:ext uri="{9D8B030D-6E8A-4147-A177-3AD203B41FA5}">
                      <a16:colId xmlns:a16="http://schemas.microsoft.com/office/drawing/2014/main" val="20003"/>
                    </a:ext>
                  </a:extLst>
                </a:gridCol>
                <a:gridCol w="781291">
                  <a:extLst>
                    <a:ext uri="{9D8B030D-6E8A-4147-A177-3AD203B41FA5}">
                      <a16:colId xmlns:a16="http://schemas.microsoft.com/office/drawing/2014/main" val="20004"/>
                    </a:ext>
                  </a:extLst>
                </a:gridCol>
                <a:gridCol w="1660967">
                  <a:extLst>
                    <a:ext uri="{9D8B030D-6E8A-4147-A177-3AD203B41FA5}">
                      <a16:colId xmlns:a16="http://schemas.microsoft.com/office/drawing/2014/main" val="20005"/>
                    </a:ext>
                  </a:extLst>
                </a:gridCol>
                <a:gridCol w="1105382">
                  <a:extLst>
                    <a:ext uri="{9D8B030D-6E8A-4147-A177-3AD203B41FA5}">
                      <a16:colId xmlns:a16="http://schemas.microsoft.com/office/drawing/2014/main" val="20006"/>
                    </a:ext>
                  </a:extLst>
                </a:gridCol>
              </a:tblGrid>
              <a:tr h="685221">
                <a:tc>
                  <a:txBody>
                    <a:bodyPr/>
                    <a:lstStyle/>
                    <a:p>
                      <a:pPr algn="ctr" rtl="1"/>
                      <a:r>
                        <a:rPr lang="he-IL" sz="1400" b="0" u="sng" dirty="0" smtClean="0"/>
                        <a:t>שם</a:t>
                      </a:r>
                      <a:r>
                        <a:rPr lang="he-IL" sz="1400" b="0" u="sng" baseline="0" dirty="0" smtClean="0"/>
                        <a:t> ועדה 1</a:t>
                      </a:r>
                      <a:endParaRPr lang="en-US" sz="1400" b="0" u="sng" dirty="0"/>
                    </a:p>
                  </a:txBody>
                  <a:tcPr/>
                </a:tc>
                <a:tc>
                  <a:txBody>
                    <a:bodyPr/>
                    <a:lstStyle/>
                    <a:p>
                      <a:pPr algn="ctr" rtl="1"/>
                      <a:r>
                        <a:rPr lang="he-IL" sz="1400" b="0" dirty="0" smtClean="0"/>
                        <a:t>לקובץ </a:t>
                      </a:r>
                      <a:r>
                        <a:rPr lang="he-IL" sz="1400" b="0" smtClean="0"/>
                        <a:t>קשר ח"כים-ועדות, לח"כ הראשון בועדה</a:t>
                      </a:r>
                      <a:r>
                        <a:rPr lang="he-IL" sz="1400" b="0" baseline="0" smtClean="0"/>
                        <a:t> 1</a:t>
                      </a:r>
                      <a:endParaRPr lang="en-US" sz="1400" b="0" dirty="0"/>
                    </a:p>
                  </a:txBody>
                  <a:tcPr/>
                </a:tc>
                <a:tc>
                  <a:txBody>
                    <a:bodyPr/>
                    <a:lstStyle/>
                    <a:p>
                      <a:pPr algn="ctr" rtl="1"/>
                      <a:r>
                        <a:rPr lang="he-IL" sz="1400" b="0" u="sng" dirty="0" smtClean="0"/>
                        <a:t>שם</a:t>
                      </a:r>
                      <a:r>
                        <a:rPr lang="he-IL" sz="1400" b="0" u="sng" baseline="0" dirty="0" smtClean="0"/>
                        <a:t> ועדה </a:t>
                      </a:r>
                      <a:r>
                        <a:rPr lang="en-US" sz="1400" b="0" u="sng" baseline="0" dirty="0" smtClean="0"/>
                        <a:t>2</a:t>
                      </a:r>
                      <a:endParaRPr lang="en-US" sz="1400" b="0" u="sng" dirty="0"/>
                    </a:p>
                  </a:txBody>
                  <a:tcPr/>
                </a:tc>
                <a:tc>
                  <a:txBody>
                    <a:bodyPr/>
                    <a:lstStyle/>
                    <a:p>
                      <a:pPr algn="ctr" rtl="1"/>
                      <a:r>
                        <a:rPr lang="he-IL" sz="1400" b="0" dirty="0" smtClean="0"/>
                        <a:t>לקובץ קשר ח"כים-ועדות, לח"כ הראשון בועדה 2</a:t>
                      </a:r>
                      <a:endParaRPr lang="en-US" sz="1400" b="0" dirty="0"/>
                    </a:p>
                  </a:txBody>
                  <a:tcPr/>
                </a:tc>
                <a:tc>
                  <a:txBody>
                    <a:bodyPr/>
                    <a:lstStyle/>
                    <a:p>
                      <a:pPr algn="ctr" rtl="1"/>
                      <a:r>
                        <a:rPr lang="he-IL" sz="1400" b="0" u="sng" dirty="0" smtClean="0"/>
                        <a:t>שם</a:t>
                      </a:r>
                      <a:r>
                        <a:rPr lang="he-IL" sz="1400" b="0" u="sng" baseline="0" dirty="0" smtClean="0"/>
                        <a:t> ועדה </a:t>
                      </a:r>
                      <a:r>
                        <a:rPr lang="en-US" sz="1400" b="0" u="sng" baseline="0" dirty="0" smtClean="0"/>
                        <a:t>3</a:t>
                      </a:r>
                      <a:endParaRPr lang="en-US" sz="1400" b="0" u="sng" dirty="0"/>
                    </a:p>
                  </a:txBody>
                  <a:tcPr/>
                </a:tc>
                <a:tc>
                  <a:txBody>
                    <a:bodyPr/>
                    <a:lstStyle/>
                    <a:p>
                      <a:pPr algn="ctr" rtl="1"/>
                      <a:r>
                        <a:rPr lang="he-IL" sz="1400" b="0" dirty="0" smtClean="0"/>
                        <a:t>לקובץ קשר ח"כים-ועדות, לח"כ הראשון בועדה 3</a:t>
                      </a:r>
                      <a:endParaRPr lang="en-US" sz="1400" b="0" dirty="0"/>
                    </a:p>
                  </a:txBody>
                  <a:tcPr/>
                </a:tc>
                <a:tc>
                  <a:txBody>
                    <a:bodyPr/>
                    <a:lstStyle/>
                    <a:p>
                      <a:pPr lvl="1" algn="ctr" rtl="1"/>
                      <a:r>
                        <a:rPr lang="en-US" sz="1400" b="0" dirty="0" smtClean="0"/>
                        <a:t>……….</a:t>
                      </a:r>
                      <a:endParaRPr lang="en-US" sz="1400" b="0" dirty="0"/>
                    </a:p>
                  </a:txBody>
                  <a:tcPr anchor="ctr"/>
                </a:tc>
                <a:extLst>
                  <a:ext uri="{0D108BD9-81ED-4DB2-BD59-A6C34878D82A}">
                    <a16:rowId xmlns:a16="http://schemas.microsoft.com/office/drawing/2014/main" val="10000"/>
                  </a:ext>
                </a:extLst>
              </a:tr>
            </a:tbl>
          </a:graphicData>
        </a:graphic>
      </p:graphicFrame>
      <p:sp>
        <p:nvSpPr>
          <p:cNvPr id="4" name="TextBox 3"/>
          <p:cNvSpPr txBox="1"/>
          <p:nvPr/>
        </p:nvSpPr>
        <p:spPr>
          <a:xfrm>
            <a:off x="2157180" y="1515300"/>
            <a:ext cx="872355" cy="646331"/>
          </a:xfrm>
          <a:prstGeom prst="rect">
            <a:avLst/>
          </a:prstGeom>
          <a:noFill/>
        </p:spPr>
        <p:txBody>
          <a:bodyPr wrap="none" rtlCol="0">
            <a:spAutoFit/>
          </a:bodyPr>
          <a:lstStyle/>
          <a:p>
            <a:pPr algn="ctr"/>
            <a:r>
              <a:rPr lang="en-US" dirty="0" smtClean="0"/>
              <a:t>Header</a:t>
            </a:r>
            <a:endParaRPr lang="he-IL" dirty="0" smtClean="0"/>
          </a:p>
          <a:p>
            <a:pPr algn="ctr"/>
            <a:r>
              <a:rPr lang="he-IL" dirty="0" smtClean="0"/>
              <a:t>ועדות</a:t>
            </a:r>
            <a:endParaRPr lang="en-US" dirty="0"/>
          </a:p>
        </p:txBody>
      </p:sp>
      <p:sp>
        <p:nvSpPr>
          <p:cNvPr id="10" name="TextBox 9"/>
          <p:cNvSpPr txBox="1"/>
          <p:nvPr/>
        </p:nvSpPr>
        <p:spPr>
          <a:xfrm>
            <a:off x="9292407" y="1047581"/>
            <a:ext cx="348172" cy="461665"/>
          </a:xfrm>
          <a:prstGeom prst="rect">
            <a:avLst/>
          </a:prstGeom>
          <a:noFill/>
        </p:spPr>
        <p:txBody>
          <a:bodyPr wrap="none" rtlCol="0">
            <a:spAutoFit/>
          </a:bodyPr>
          <a:lstStyle/>
          <a:p>
            <a:pPr algn="ctr"/>
            <a:r>
              <a:rPr lang="en-US" sz="2400" dirty="0" smtClean="0"/>
              <a:t>C</a:t>
            </a:r>
            <a:endParaRPr lang="en-US" sz="2400" dirty="0"/>
          </a:p>
        </p:txBody>
      </p:sp>
      <p:sp>
        <p:nvSpPr>
          <p:cNvPr id="12" name="TextBox 11"/>
          <p:cNvSpPr txBox="1"/>
          <p:nvPr/>
        </p:nvSpPr>
        <p:spPr>
          <a:xfrm>
            <a:off x="6705465" y="1047581"/>
            <a:ext cx="348172" cy="461665"/>
          </a:xfrm>
          <a:prstGeom prst="rect">
            <a:avLst/>
          </a:prstGeom>
          <a:noFill/>
        </p:spPr>
        <p:txBody>
          <a:bodyPr wrap="none" rtlCol="0">
            <a:spAutoFit/>
          </a:bodyPr>
          <a:lstStyle/>
          <a:p>
            <a:pPr algn="ctr"/>
            <a:r>
              <a:rPr lang="en-US" sz="2400" dirty="0" smtClean="0"/>
              <a:t>C</a:t>
            </a:r>
            <a:endParaRPr lang="en-US" sz="2400" dirty="0"/>
          </a:p>
        </p:txBody>
      </p:sp>
      <p:sp>
        <p:nvSpPr>
          <p:cNvPr id="13" name="TextBox 12"/>
          <p:cNvSpPr txBox="1"/>
          <p:nvPr/>
        </p:nvSpPr>
        <p:spPr>
          <a:xfrm>
            <a:off x="4050897" y="1047581"/>
            <a:ext cx="873957" cy="461665"/>
          </a:xfrm>
          <a:prstGeom prst="rect">
            <a:avLst/>
          </a:prstGeom>
          <a:noFill/>
        </p:spPr>
        <p:txBody>
          <a:bodyPr wrap="none" rtlCol="0">
            <a:spAutoFit/>
          </a:bodyPr>
          <a:lstStyle/>
          <a:p>
            <a:pPr algn="ctr"/>
            <a:r>
              <a:rPr lang="en-US" sz="2400" dirty="0" smtClean="0"/>
              <a:t>C </a:t>
            </a:r>
            <a:r>
              <a:rPr lang="en-US" sz="1400" dirty="0" smtClean="0">
                <a:solidFill>
                  <a:srgbClr val="FF0000"/>
                </a:solidFill>
              </a:rPr>
              <a:t>(child)</a:t>
            </a:r>
            <a:endParaRPr lang="en-US" sz="1400" dirty="0">
              <a:solidFill>
                <a:srgbClr val="FF0000"/>
              </a:solidFill>
            </a:endParaRPr>
          </a:p>
        </p:txBody>
      </p:sp>
      <p:sp>
        <p:nvSpPr>
          <p:cNvPr id="15" name="TextBox 14"/>
          <p:cNvSpPr txBox="1"/>
          <p:nvPr/>
        </p:nvSpPr>
        <p:spPr>
          <a:xfrm>
            <a:off x="14419" y="1361411"/>
            <a:ext cx="2132689" cy="954107"/>
          </a:xfrm>
          <a:prstGeom prst="rect">
            <a:avLst/>
          </a:prstGeom>
          <a:noFill/>
        </p:spPr>
        <p:txBody>
          <a:bodyPr wrap="square" rtlCol="0">
            <a:spAutoFit/>
          </a:bodyPr>
          <a:lstStyle/>
          <a:p>
            <a:pPr algn="ctr" rtl="1"/>
            <a:r>
              <a:rPr lang="he-IL" sz="1400" dirty="0" smtClean="0">
                <a:solidFill>
                  <a:srgbClr val="FF0000"/>
                </a:solidFill>
              </a:rPr>
              <a:t>קובץ הועדות מכיל רק שם ואילו כל השאר ממומש בהצבעות. לכן, מספיק לשמור עבורו </a:t>
            </a:r>
            <a:r>
              <a:rPr lang="en-US" sz="1400" dirty="0" smtClean="0">
                <a:solidFill>
                  <a:srgbClr val="FF0000"/>
                </a:solidFill>
              </a:rPr>
              <a:t>Header</a:t>
            </a:r>
            <a:r>
              <a:rPr lang="he-IL" sz="1400" dirty="0" smtClean="0">
                <a:solidFill>
                  <a:srgbClr val="FF0000"/>
                </a:solidFill>
              </a:rPr>
              <a:t> בלבד.</a:t>
            </a:r>
            <a:endParaRPr lang="en-US" sz="1400" dirty="0">
              <a:solidFill>
                <a:srgbClr val="FF0000"/>
              </a:solidFill>
            </a:endParaRPr>
          </a:p>
        </p:txBody>
      </p:sp>
      <p:sp>
        <p:nvSpPr>
          <p:cNvPr id="19" name="TextBox 18"/>
          <p:cNvSpPr txBox="1"/>
          <p:nvPr/>
        </p:nvSpPr>
        <p:spPr>
          <a:xfrm>
            <a:off x="1474257" y="2916810"/>
            <a:ext cx="1667443" cy="646331"/>
          </a:xfrm>
          <a:prstGeom prst="rect">
            <a:avLst/>
          </a:prstGeom>
          <a:noFill/>
        </p:spPr>
        <p:txBody>
          <a:bodyPr wrap="none" rtlCol="0">
            <a:spAutoFit/>
          </a:bodyPr>
          <a:lstStyle/>
          <a:p>
            <a:pPr algn="ctr"/>
            <a:r>
              <a:rPr lang="he-IL" dirty="0" smtClean="0"/>
              <a:t>קובץ קשר (ק.ק.)</a:t>
            </a:r>
          </a:p>
          <a:p>
            <a:pPr algn="ctr"/>
            <a:r>
              <a:rPr lang="he-IL" dirty="0" smtClean="0"/>
              <a:t>ח"כים-ועדות</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31869212"/>
              </p:ext>
            </p:extLst>
          </p:nvPr>
        </p:nvGraphicFramePr>
        <p:xfrm>
          <a:off x="3954500" y="2894726"/>
          <a:ext cx="6764334" cy="731520"/>
        </p:xfrm>
        <a:graphic>
          <a:graphicData uri="http://schemas.openxmlformats.org/drawingml/2006/table">
            <a:tbl>
              <a:tblPr firstRow="1" bandRow="1">
                <a:tableStyleId>{5C22544A-7EE6-4342-B048-85BDC9FD1C3A}</a:tableStyleId>
              </a:tblPr>
              <a:tblGrid>
                <a:gridCol w="1097849">
                  <a:extLst>
                    <a:ext uri="{9D8B030D-6E8A-4147-A177-3AD203B41FA5}">
                      <a16:colId xmlns:a16="http://schemas.microsoft.com/office/drawing/2014/main" val="20000"/>
                    </a:ext>
                  </a:extLst>
                </a:gridCol>
                <a:gridCol w="1146571">
                  <a:extLst>
                    <a:ext uri="{9D8B030D-6E8A-4147-A177-3AD203B41FA5}">
                      <a16:colId xmlns:a16="http://schemas.microsoft.com/office/drawing/2014/main" val="20001"/>
                    </a:ext>
                  </a:extLst>
                </a:gridCol>
                <a:gridCol w="1701478">
                  <a:extLst>
                    <a:ext uri="{9D8B030D-6E8A-4147-A177-3AD203B41FA5}">
                      <a16:colId xmlns:a16="http://schemas.microsoft.com/office/drawing/2014/main" val="20002"/>
                    </a:ext>
                  </a:extLst>
                </a:gridCol>
                <a:gridCol w="1481560">
                  <a:extLst>
                    <a:ext uri="{9D8B030D-6E8A-4147-A177-3AD203B41FA5}">
                      <a16:colId xmlns:a16="http://schemas.microsoft.com/office/drawing/2014/main" val="20003"/>
                    </a:ext>
                  </a:extLst>
                </a:gridCol>
                <a:gridCol w="1336876">
                  <a:extLst>
                    <a:ext uri="{9D8B030D-6E8A-4147-A177-3AD203B41FA5}">
                      <a16:colId xmlns:a16="http://schemas.microsoft.com/office/drawing/2014/main" val="20004"/>
                    </a:ext>
                  </a:extLst>
                </a:gridCol>
              </a:tblGrid>
              <a:tr h="725974">
                <a:tc>
                  <a:txBody>
                    <a:bodyPr/>
                    <a:lstStyle/>
                    <a:p>
                      <a:pPr algn="ctr" rtl="1"/>
                      <a:r>
                        <a:rPr lang="he-IL" sz="1400" b="0" dirty="0" smtClean="0">
                          <a:solidFill>
                            <a:schemeClr val="bg1"/>
                          </a:solidFill>
                        </a:rPr>
                        <a:t>מצביע לח"כ</a:t>
                      </a:r>
                      <a:endParaRPr lang="en-US" sz="1400" b="0" dirty="0">
                        <a:solidFill>
                          <a:schemeClr val="bg1"/>
                        </a:solidFill>
                      </a:endParaRPr>
                    </a:p>
                  </a:txBody>
                  <a:tcPr/>
                </a:tc>
                <a:tc>
                  <a:txBody>
                    <a:bodyPr/>
                    <a:lstStyle/>
                    <a:p>
                      <a:pPr algn="ctr" rtl="1"/>
                      <a:r>
                        <a:rPr lang="he-IL" sz="1400" b="0" dirty="0" smtClean="0"/>
                        <a:t>מצביע</a:t>
                      </a:r>
                      <a:r>
                        <a:rPr lang="he-IL" sz="1400" b="0" baseline="0" dirty="0" smtClean="0"/>
                        <a:t> </a:t>
                      </a:r>
                      <a:r>
                        <a:rPr lang="he-IL" sz="1400" b="0" dirty="0" smtClean="0"/>
                        <a:t>לק.ק. לח"כ הבא בועדה</a:t>
                      </a:r>
                      <a:endParaRPr lang="en-US" sz="1400" b="0" dirty="0"/>
                    </a:p>
                  </a:txBody>
                  <a:tcPr/>
                </a:tc>
                <a:tc>
                  <a:txBody>
                    <a:bodyPr/>
                    <a:lstStyle/>
                    <a:p>
                      <a:pPr algn="ctr" rtl="1"/>
                      <a:r>
                        <a:rPr lang="he-IL" sz="1400" b="0" dirty="0" smtClean="0"/>
                        <a:t>תפקיד הח"כ בועדה</a:t>
                      </a:r>
                      <a:endParaRPr lang="en-US" sz="1400" b="0" dirty="0"/>
                    </a:p>
                  </a:txBody>
                  <a:tcPr/>
                </a:tc>
                <a:tc>
                  <a:txBody>
                    <a:bodyPr/>
                    <a:lstStyle/>
                    <a:p>
                      <a:pPr algn="ctr" rtl="1"/>
                      <a:r>
                        <a:rPr lang="he-IL" sz="1400" b="0" dirty="0" smtClean="0"/>
                        <a:t>מצביע לק.ק. לועדה הבאה של הח"כ</a:t>
                      </a:r>
                      <a:endParaRPr lang="en-US" sz="1400" b="0" dirty="0"/>
                    </a:p>
                  </a:txBody>
                  <a:tcPr/>
                </a:tc>
                <a:tc>
                  <a:txBody>
                    <a:bodyPr/>
                    <a:lstStyle/>
                    <a:p>
                      <a:pPr algn="ctr" rtl="1"/>
                      <a:r>
                        <a:rPr lang="he-IL" sz="1400" b="0" dirty="0" smtClean="0"/>
                        <a:t>מצביע לועדה</a:t>
                      </a:r>
                      <a:endParaRPr lang="en-US" sz="1400" b="0" dirty="0"/>
                    </a:p>
                  </a:txBody>
                  <a:tcPr/>
                </a:tc>
                <a:extLst>
                  <a:ext uri="{0D108BD9-81ED-4DB2-BD59-A6C34878D82A}">
                    <a16:rowId xmlns:a16="http://schemas.microsoft.com/office/drawing/2014/main" val="10000"/>
                  </a:ext>
                </a:extLst>
              </a:tr>
            </a:tbl>
          </a:graphicData>
        </a:graphic>
      </p:graphicFrame>
      <p:sp>
        <p:nvSpPr>
          <p:cNvPr id="21" name="TextBox 20"/>
          <p:cNvSpPr txBox="1"/>
          <p:nvPr/>
        </p:nvSpPr>
        <p:spPr>
          <a:xfrm>
            <a:off x="3954500" y="2490237"/>
            <a:ext cx="1059906" cy="461665"/>
          </a:xfrm>
          <a:prstGeom prst="rect">
            <a:avLst/>
          </a:prstGeom>
          <a:noFill/>
        </p:spPr>
        <p:txBody>
          <a:bodyPr wrap="none" rtlCol="0">
            <a:spAutoFit/>
          </a:bodyPr>
          <a:lstStyle/>
          <a:p>
            <a:pPr algn="ctr"/>
            <a:r>
              <a:rPr lang="en-US" sz="2400" dirty="0" smtClean="0"/>
              <a:t>O </a:t>
            </a:r>
            <a:r>
              <a:rPr lang="en-US" sz="1400" dirty="0" smtClean="0">
                <a:solidFill>
                  <a:srgbClr val="FF0000"/>
                </a:solidFill>
              </a:rPr>
              <a:t>(Owner)</a:t>
            </a:r>
            <a:endParaRPr lang="en-US" sz="1400" dirty="0">
              <a:solidFill>
                <a:srgbClr val="FF0000"/>
              </a:solidFill>
            </a:endParaRPr>
          </a:p>
        </p:txBody>
      </p:sp>
      <p:sp>
        <p:nvSpPr>
          <p:cNvPr id="22" name="TextBox 21"/>
          <p:cNvSpPr txBox="1"/>
          <p:nvPr/>
        </p:nvSpPr>
        <p:spPr>
          <a:xfrm>
            <a:off x="5053133" y="2525191"/>
            <a:ext cx="789448" cy="461665"/>
          </a:xfrm>
          <a:prstGeom prst="rect">
            <a:avLst/>
          </a:prstGeom>
          <a:noFill/>
        </p:spPr>
        <p:txBody>
          <a:bodyPr wrap="none" rtlCol="0">
            <a:spAutoFit/>
          </a:bodyPr>
          <a:lstStyle/>
          <a:p>
            <a:pPr algn="ctr"/>
            <a:r>
              <a:rPr lang="en-US" sz="2400" dirty="0" smtClean="0"/>
              <a:t>T</a:t>
            </a:r>
            <a:r>
              <a:rPr lang="en-US" sz="1400" dirty="0" smtClean="0">
                <a:solidFill>
                  <a:srgbClr val="FF0000"/>
                </a:solidFill>
              </a:rPr>
              <a:t>(Twin)</a:t>
            </a:r>
            <a:endParaRPr lang="en-US" sz="2400" dirty="0">
              <a:solidFill>
                <a:srgbClr val="FF0000"/>
              </a:solidFill>
            </a:endParaRPr>
          </a:p>
        </p:txBody>
      </p:sp>
      <p:sp>
        <p:nvSpPr>
          <p:cNvPr id="23" name="TextBox 22"/>
          <p:cNvSpPr txBox="1"/>
          <p:nvPr/>
        </p:nvSpPr>
        <p:spPr>
          <a:xfrm>
            <a:off x="8452542" y="2495857"/>
            <a:ext cx="287258" cy="461665"/>
          </a:xfrm>
          <a:prstGeom prst="rect">
            <a:avLst/>
          </a:prstGeom>
          <a:noFill/>
        </p:spPr>
        <p:txBody>
          <a:bodyPr wrap="none" rtlCol="0">
            <a:spAutoFit/>
          </a:bodyPr>
          <a:lstStyle/>
          <a:p>
            <a:pPr algn="ctr"/>
            <a:r>
              <a:rPr lang="en-US" sz="2400" dirty="0" smtClean="0"/>
              <a:t>t</a:t>
            </a:r>
            <a:endParaRPr lang="en-US" sz="2400" dirty="0"/>
          </a:p>
        </p:txBody>
      </p:sp>
      <p:sp>
        <p:nvSpPr>
          <p:cNvPr id="24" name="TextBox 23"/>
          <p:cNvSpPr txBox="1"/>
          <p:nvPr/>
        </p:nvSpPr>
        <p:spPr>
          <a:xfrm>
            <a:off x="9710969" y="2479126"/>
            <a:ext cx="348172" cy="461665"/>
          </a:xfrm>
          <a:prstGeom prst="rect">
            <a:avLst/>
          </a:prstGeom>
          <a:noFill/>
        </p:spPr>
        <p:txBody>
          <a:bodyPr wrap="none" rtlCol="0">
            <a:spAutoFit/>
          </a:bodyPr>
          <a:lstStyle/>
          <a:p>
            <a:pPr algn="ctr"/>
            <a:r>
              <a:rPr lang="en-US" sz="2400" dirty="0" smtClean="0"/>
              <a:t>o</a:t>
            </a:r>
            <a:endParaRPr lang="en-US" sz="2400" dirty="0"/>
          </a:p>
        </p:txBody>
      </p:sp>
      <p:graphicFrame>
        <p:nvGraphicFramePr>
          <p:cNvPr id="32" name="Table 31"/>
          <p:cNvGraphicFramePr>
            <a:graphicFrameLocks noGrp="1"/>
          </p:cNvGraphicFramePr>
          <p:nvPr>
            <p:extLst>
              <p:ext uri="{D42A27DB-BD31-4B8C-83A1-F6EECF244321}">
                <p14:modId xmlns:p14="http://schemas.microsoft.com/office/powerpoint/2010/main" val="3244213155"/>
              </p:ext>
            </p:extLst>
          </p:nvPr>
        </p:nvGraphicFramePr>
        <p:xfrm>
          <a:off x="3734221" y="4316747"/>
          <a:ext cx="7127784" cy="731520"/>
        </p:xfrm>
        <a:graphic>
          <a:graphicData uri="http://schemas.openxmlformats.org/drawingml/2006/table">
            <a:tbl>
              <a:tblPr firstRow="1" bandRow="1">
                <a:tableStyleId>{5C22544A-7EE6-4342-B048-85BDC9FD1C3A}</a:tableStyleId>
              </a:tblPr>
              <a:tblGrid>
                <a:gridCol w="1042938">
                  <a:extLst>
                    <a:ext uri="{9D8B030D-6E8A-4147-A177-3AD203B41FA5}">
                      <a16:colId xmlns:a16="http://schemas.microsoft.com/office/drawing/2014/main" val="20000"/>
                    </a:ext>
                  </a:extLst>
                </a:gridCol>
                <a:gridCol w="1140106">
                  <a:extLst>
                    <a:ext uri="{9D8B030D-6E8A-4147-A177-3AD203B41FA5}">
                      <a16:colId xmlns:a16="http://schemas.microsoft.com/office/drawing/2014/main" val="20001"/>
                    </a:ext>
                  </a:extLst>
                </a:gridCol>
                <a:gridCol w="1325302">
                  <a:extLst>
                    <a:ext uri="{9D8B030D-6E8A-4147-A177-3AD203B41FA5}">
                      <a16:colId xmlns:a16="http://schemas.microsoft.com/office/drawing/2014/main" val="20002"/>
                    </a:ext>
                  </a:extLst>
                </a:gridCol>
                <a:gridCol w="2080005">
                  <a:extLst>
                    <a:ext uri="{9D8B030D-6E8A-4147-A177-3AD203B41FA5}">
                      <a16:colId xmlns:a16="http://schemas.microsoft.com/office/drawing/2014/main" val="20003"/>
                    </a:ext>
                  </a:extLst>
                </a:gridCol>
                <a:gridCol w="1539433">
                  <a:extLst>
                    <a:ext uri="{9D8B030D-6E8A-4147-A177-3AD203B41FA5}">
                      <a16:colId xmlns:a16="http://schemas.microsoft.com/office/drawing/2014/main" val="20004"/>
                    </a:ext>
                  </a:extLst>
                </a:gridCol>
              </a:tblGrid>
              <a:tr h="655180">
                <a:tc>
                  <a:txBody>
                    <a:bodyPr/>
                    <a:lstStyle/>
                    <a:p>
                      <a:pPr algn="ctr" rtl="1"/>
                      <a:r>
                        <a:rPr lang="he-IL" sz="1400" b="0" u="sng" dirty="0" smtClean="0"/>
                        <a:t>ת"ז</a:t>
                      </a:r>
                      <a:endParaRPr lang="en-US" sz="1400" b="0" u="sng" dirty="0"/>
                    </a:p>
                  </a:txBody>
                  <a:tcPr/>
                </a:tc>
                <a:tc>
                  <a:txBody>
                    <a:bodyPr/>
                    <a:lstStyle/>
                    <a:p>
                      <a:pPr algn="ctr" rtl="1"/>
                      <a:r>
                        <a:rPr lang="he-IL" sz="1400" b="0" dirty="0" smtClean="0"/>
                        <a:t>שם הח"כ</a:t>
                      </a:r>
                      <a:endParaRPr lang="en-US" sz="1400" b="0" dirty="0"/>
                    </a:p>
                  </a:txBody>
                  <a:tcPr/>
                </a:tc>
                <a:tc>
                  <a:txBody>
                    <a:bodyPr/>
                    <a:lstStyle/>
                    <a:p>
                      <a:pPr algn="ctr" rtl="1"/>
                      <a:r>
                        <a:rPr lang="he-IL" sz="1400" b="0" dirty="0" smtClean="0"/>
                        <a:t>קוד מפלגה</a:t>
                      </a:r>
                      <a:endParaRPr lang="en-US" sz="1400" b="0" dirty="0"/>
                    </a:p>
                  </a:txBody>
                  <a:tcPr/>
                </a:tc>
                <a:tc>
                  <a:txBody>
                    <a:bodyPr/>
                    <a:lstStyle/>
                    <a:p>
                      <a:pPr algn="ctr" rtl="1"/>
                      <a:r>
                        <a:rPr lang="he-IL" sz="1400" b="0" dirty="0" smtClean="0"/>
                        <a:t>מצביע לקובץ</a:t>
                      </a:r>
                      <a:r>
                        <a:rPr lang="he-IL" sz="1400" b="0" baseline="0" dirty="0" smtClean="0"/>
                        <a:t> קשר ח"כים-ועדות לועדה הראשונה של הח"כ</a:t>
                      </a:r>
                      <a:endParaRPr lang="en-US" sz="1400" b="0" dirty="0"/>
                    </a:p>
                  </a:txBody>
                  <a:tcPr/>
                </a:tc>
                <a:tc>
                  <a:txBody>
                    <a:bodyPr/>
                    <a:lstStyle/>
                    <a:p>
                      <a:pPr algn="ctr" rtl="1"/>
                      <a:r>
                        <a:rPr lang="he-IL" sz="1400" b="0" dirty="0" smtClean="0">
                          <a:solidFill>
                            <a:schemeClr val="bg1"/>
                          </a:solidFill>
                        </a:rPr>
                        <a:t>מצביע לח"כ הבא של המפלגה (קובץ ח"כים)</a:t>
                      </a:r>
                      <a:endParaRPr lang="en-US" sz="1400" b="0" dirty="0">
                        <a:solidFill>
                          <a:schemeClr val="bg1"/>
                        </a:solidFill>
                      </a:endParaRPr>
                    </a:p>
                  </a:txBody>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flipH="1">
            <a:off x="4081494" y="3712416"/>
            <a:ext cx="650857" cy="502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8254537" y="3795520"/>
            <a:ext cx="348172" cy="461665"/>
          </a:xfrm>
          <a:prstGeom prst="rect">
            <a:avLst/>
          </a:prstGeom>
          <a:noFill/>
        </p:spPr>
        <p:txBody>
          <a:bodyPr wrap="none" rtlCol="0">
            <a:spAutoFit/>
          </a:bodyPr>
          <a:lstStyle/>
          <a:p>
            <a:pPr algn="ctr"/>
            <a:r>
              <a:rPr lang="en-US" sz="2400" dirty="0" smtClean="0"/>
              <a:t>C</a:t>
            </a:r>
            <a:endParaRPr lang="en-US" sz="2400" dirty="0"/>
          </a:p>
        </p:txBody>
      </p:sp>
      <p:sp>
        <p:nvSpPr>
          <p:cNvPr id="37" name="TextBox 36"/>
          <p:cNvSpPr txBox="1"/>
          <p:nvPr/>
        </p:nvSpPr>
        <p:spPr>
          <a:xfrm>
            <a:off x="6535513" y="2536273"/>
            <a:ext cx="998991" cy="369332"/>
          </a:xfrm>
          <a:prstGeom prst="rect">
            <a:avLst/>
          </a:prstGeom>
          <a:noFill/>
        </p:spPr>
        <p:txBody>
          <a:bodyPr wrap="none" rtlCol="0">
            <a:spAutoFit/>
          </a:bodyPr>
          <a:lstStyle/>
          <a:p>
            <a:pPr algn="ctr"/>
            <a:r>
              <a:rPr lang="he-IL" dirty="0" smtClean="0"/>
              <a:t>נתון קשר</a:t>
            </a:r>
            <a:endParaRPr lang="en-US" dirty="0"/>
          </a:p>
        </p:txBody>
      </p:sp>
      <p:sp>
        <p:nvSpPr>
          <p:cNvPr id="38" name="TextBox 37"/>
          <p:cNvSpPr txBox="1"/>
          <p:nvPr/>
        </p:nvSpPr>
        <p:spPr>
          <a:xfrm>
            <a:off x="9861884" y="3897120"/>
            <a:ext cx="287259" cy="461665"/>
          </a:xfrm>
          <a:prstGeom prst="rect">
            <a:avLst/>
          </a:prstGeom>
          <a:noFill/>
        </p:spPr>
        <p:txBody>
          <a:bodyPr wrap="none" rtlCol="0">
            <a:spAutoFit/>
          </a:bodyPr>
          <a:lstStyle/>
          <a:p>
            <a:pPr algn="ctr"/>
            <a:r>
              <a:rPr lang="en-US" sz="2400" dirty="0"/>
              <a:t>t</a:t>
            </a:r>
          </a:p>
        </p:txBody>
      </p:sp>
      <p:sp>
        <p:nvSpPr>
          <p:cNvPr id="48" name="TextBox 47"/>
          <p:cNvSpPr txBox="1"/>
          <p:nvPr/>
        </p:nvSpPr>
        <p:spPr>
          <a:xfrm>
            <a:off x="2231584" y="4338831"/>
            <a:ext cx="1184940" cy="646331"/>
          </a:xfrm>
          <a:prstGeom prst="rect">
            <a:avLst/>
          </a:prstGeom>
          <a:noFill/>
        </p:spPr>
        <p:txBody>
          <a:bodyPr wrap="none" rtlCol="0">
            <a:spAutoFit/>
          </a:bodyPr>
          <a:lstStyle/>
          <a:p>
            <a:pPr algn="ctr"/>
            <a:r>
              <a:rPr lang="he-IL" dirty="0" smtClean="0"/>
              <a:t>קובץ ח"כים</a:t>
            </a:r>
          </a:p>
          <a:p>
            <a:pPr algn="ctr"/>
            <a:r>
              <a:rPr lang="en-US" dirty="0" smtClean="0"/>
              <a:t>(Hash)</a:t>
            </a:r>
            <a:endParaRPr lang="en-US" dirty="0"/>
          </a:p>
        </p:txBody>
      </p:sp>
      <p:graphicFrame>
        <p:nvGraphicFramePr>
          <p:cNvPr id="49" name="Table 48"/>
          <p:cNvGraphicFramePr>
            <a:graphicFrameLocks noGrp="1"/>
          </p:cNvGraphicFramePr>
          <p:nvPr>
            <p:extLst>
              <p:ext uri="{D42A27DB-BD31-4B8C-83A1-F6EECF244321}">
                <p14:modId xmlns:p14="http://schemas.microsoft.com/office/powerpoint/2010/main" val="1609562287"/>
              </p:ext>
            </p:extLst>
          </p:nvPr>
        </p:nvGraphicFramePr>
        <p:xfrm>
          <a:off x="4147500" y="5633880"/>
          <a:ext cx="6390791" cy="693356"/>
        </p:xfrm>
        <a:graphic>
          <a:graphicData uri="http://schemas.openxmlformats.org/drawingml/2006/table">
            <a:tbl>
              <a:tblPr firstRow="1" bandRow="1">
                <a:tableStyleId>{5C22544A-7EE6-4342-B048-85BDC9FD1C3A}</a:tableStyleId>
              </a:tblPr>
              <a:tblGrid>
                <a:gridCol w="1781946">
                  <a:extLst>
                    <a:ext uri="{9D8B030D-6E8A-4147-A177-3AD203B41FA5}">
                      <a16:colId xmlns:a16="http://schemas.microsoft.com/office/drawing/2014/main" val="20000"/>
                    </a:ext>
                  </a:extLst>
                </a:gridCol>
                <a:gridCol w="1314583">
                  <a:extLst>
                    <a:ext uri="{9D8B030D-6E8A-4147-A177-3AD203B41FA5}">
                      <a16:colId xmlns:a16="http://schemas.microsoft.com/office/drawing/2014/main" val="20001"/>
                    </a:ext>
                  </a:extLst>
                </a:gridCol>
                <a:gridCol w="1205070">
                  <a:extLst>
                    <a:ext uri="{9D8B030D-6E8A-4147-A177-3AD203B41FA5}">
                      <a16:colId xmlns:a16="http://schemas.microsoft.com/office/drawing/2014/main" val="20002"/>
                    </a:ext>
                  </a:extLst>
                </a:gridCol>
                <a:gridCol w="2089192">
                  <a:extLst>
                    <a:ext uri="{9D8B030D-6E8A-4147-A177-3AD203B41FA5}">
                      <a16:colId xmlns:a16="http://schemas.microsoft.com/office/drawing/2014/main" val="20003"/>
                    </a:ext>
                  </a:extLst>
                </a:gridCol>
              </a:tblGrid>
              <a:tr h="693356">
                <a:tc>
                  <a:txBody>
                    <a:bodyPr/>
                    <a:lstStyle/>
                    <a:p>
                      <a:pPr algn="r" rtl="1"/>
                      <a:r>
                        <a:rPr lang="he-IL" sz="1400" b="0" u="sng" dirty="0" smtClean="0"/>
                        <a:t>קוד מפלגה</a:t>
                      </a:r>
                      <a:endParaRPr lang="en-US" sz="1400" b="0" u="sng" dirty="0"/>
                    </a:p>
                  </a:txBody>
                  <a:tcPr/>
                </a:tc>
                <a:tc>
                  <a:txBody>
                    <a:bodyPr/>
                    <a:lstStyle/>
                    <a:p>
                      <a:pPr algn="r" rtl="1"/>
                      <a:r>
                        <a:rPr lang="he-IL" sz="1400" b="0" dirty="0" smtClean="0"/>
                        <a:t>שם מפלגה</a:t>
                      </a:r>
                      <a:endParaRPr lang="en-US" sz="1400" b="0" dirty="0"/>
                    </a:p>
                  </a:txBody>
                  <a:tcPr/>
                </a:tc>
                <a:tc>
                  <a:txBody>
                    <a:bodyPr/>
                    <a:lstStyle/>
                    <a:p>
                      <a:pPr algn="r" rtl="1"/>
                      <a:r>
                        <a:rPr lang="he-IL" sz="1400" b="0" dirty="0" smtClean="0"/>
                        <a:t>יו"ר</a:t>
                      </a:r>
                      <a:endParaRPr lang="en-US" sz="1400" b="0" dirty="0"/>
                    </a:p>
                  </a:txBody>
                  <a:tcPr/>
                </a:tc>
                <a:tc>
                  <a:txBody>
                    <a:bodyPr/>
                    <a:lstStyle/>
                    <a:p>
                      <a:pPr algn="r" rtl="1"/>
                      <a:r>
                        <a:rPr lang="he-IL" sz="1400" b="0" dirty="0" smtClean="0">
                          <a:solidFill>
                            <a:schemeClr val="bg1"/>
                          </a:solidFill>
                        </a:rPr>
                        <a:t>מצביע לקובץ ח"כים לח"כ הראשון של המפלגה</a:t>
                      </a:r>
                      <a:endParaRPr lang="en-US" sz="1400" b="0" dirty="0">
                        <a:solidFill>
                          <a:schemeClr val="bg1"/>
                        </a:solidFill>
                      </a:endParaRPr>
                    </a:p>
                  </a:txBody>
                  <a:tcPr/>
                </a:tc>
                <a:extLst>
                  <a:ext uri="{0D108BD9-81ED-4DB2-BD59-A6C34878D82A}">
                    <a16:rowId xmlns:a16="http://schemas.microsoft.com/office/drawing/2014/main" val="10000"/>
                  </a:ext>
                </a:extLst>
              </a:tr>
            </a:tbl>
          </a:graphicData>
        </a:graphic>
      </p:graphicFrame>
      <p:sp>
        <p:nvSpPr>
          <p:cNvPr id="51" name="TextBox 50"/>
          <p:cNvSpPr txBox="1"/>
          <p:nvPr/>
        </p:nvSpPr>
        <p:spPr>
          <a:xfrm>
            <a:off x="9231103" y="5224811"/>
            <a:ext cx="348172" cy="461665"/>
          </a:xfrm>
          <a:prstGeom prst="rect">
            <a:avLst/>
          </a:prstGeom>
          <a:noFill/>
        </p:spPr>
        <p:txBody>
          <a:bodyPr wrap="none" rtlCol="0">
            <a:spAutoFit/>
          </a:bodyPr>
          <a:lstStyle/>
          <a:p>
            <a:pPr algn="ctr"/>
            <a:r>
              <a:rPr lang="en-US" sz="2400" dirty="0" smtClean="0"/>
              <a:t>C</a:t>
            </a:r>
            <a:endParaRPr lang="en-US" sz="2400" dirty="0"/>
          </a:p>
        </p:txBody>
      </p:sp>
      <p:sp>
        <p:nvSpPr>
          <p:cNvPr id="55" name="TextBox 54"/>
          <p:cNvSpPr txBox="1"/>
          <p:nvPr/>
        </p:nvSpPr>
        <p:spPr>
          <a:xfrm>
            <a:off x="2129998" y="5591696"/>
            <a:ext cx="1951496" cy="646331"/>
          </a:xfrm>
          <a:prstGeom prst="rect">
            <a:avLst/>
          </a:prstGeom>
          <a:noFill/>
        </p:spPr>
        <p:txBody>
          <a:bodyPr wrap="none" rtlCol="0">
            <a:spAutoFit/>
          </a:bodyPr>
          <a:lstStyle/>
          <a:p>
            <a:pPr algn="ctr"/>
            <a:r>
              <a:rPr lang="he-IL" dirty="0" smtClean="0"/>
              <a:t>קובץ מפלגות</a:t>
            </a:r>
          </a:p>
          <a:p>
            <a:pPr algn="ctr" rtl="1"/>
            <a:r>
              <a:rPr lang="he-IL" dirty="0" smtClean="0"/>
              <a:t>( </a:t>
            </a:r>
            <a:r>
              <a:rPr lang="en-US" dirty="0" smtClean="0"/>
              <a:t>B Tree</a:t>
            </a:r>
            <a:r>
              <a:rPr lang="he-IL" dirty="0" smtClean="0"/>
              <a:t> ללא </a:t>
            </a:r>
            <a:r>
              <a:rPr lang="en-US" dirty="0" smtClean="0"/>
              <a:t>Heap</a:t>
            </a:r>
            <a:r>
              <a:rPr lang="he-IL" dirty="0" smtClean="0"/>
              <a:t>)</a:t>
            </a:r>
            <a:endParaRPr lang="en-US" dirty="0"/>
          </a:p>
        </p:txBody>
      </p:sp>
      <p:sp>
        <p:nvSpPr>
          <p:cNvPr id="29" name="סוגר מסולסל ימני 28"/>
          <p:cNvSpPr/>
          <p:nvPr/>
        </p:nvSpPr>
        <p:spPr>
          <a:xfrm>
            <a:off x="11015477" y="4851400"/>
            <a:ext cx="333842" cy="1104900"/>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30" name="סוגר מסולסל ימני 29"/>
          <p:cNvSpPr/>
          <p:nvPr/>
        </p:nvSpPr>
        <p:spPr>
          <a:xfrm>
            <a:off x="11349319" y="1686177"/>
            <a:ext cx="306522" cy="2784223"/>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31" name="TextBox 30"/>
          <p:cNvSpPr txBox="1"/>
          <p:nvPr/>
        </p:nvSpPr>
        <p:spPr>
          <a:xfrm>
            <a:off x="11492753" y="5371312"/>
            <a:ext cx="611318" cy="369332"/>
          </a:xfrm>
          <a:prstGeom prst="rect">
            <a:avLst/>
          </a:prstGeom>
          <a:noFill/>
        </p:spPr>
        <p:txBody>
          <a:bodyPr wrap="square" rtlCol="1">
            <a:spAutoFit/>
          </a:bodyPr>
          <a:lstStyle/>
          <a:p>
            <a:r>
              <a:rPr lang="en-US" smtClean="0"/>
              <a:t>1:N</a:t>
            </a:r>
            <a:endParaRPr lang="he-IL"/>
          </a:p>
        </p:txBody>
      </p:sp>
      <p:sp>
        <p:nvSpPr>
          <p:cNvPr id="34" name="TextBox 33"/>
          <p:cNvSpPr txBox="1"/>
          <p:nvPr/>
        </p:nvSpPr>
        <p:spPr>
          <a:xfrm>
            <a:off x="11637681" y="2903040"/>
            <a:ext cx="611318" cy="369332"/>
          </a:xfrm>
          <a:prstGeom prst="rect">
            <a:avLst/>
          </a:prstGeom>
          <a:noFill/>
        </p:spPr>
        <p:txBody>
          <a:bodyPr wrap="square" rtlCol="1">
            <a:spAutoFit/>
          </a:bodyPr>
          <a:lstStyle/>
          <a:p>
            <a:r>
              <a:rPr lang="en-US" smtClean="0"/>
              <a:t>M:N</a:t>
            </a:r>
            <a:endParaRPr lang="he-IL"/>
          </a:p>
        </p:txBody>
      </p:sp>
      <p:cxnSp>
        <p:nvCxnSpPr>
          <p:cNvPr id="5" name="מחבר מרפקי 4"/>
          <p:cNvCxnSpPr/>
          <p:nvPr/>
        </p:nvCxnSpPr>
        <p:spPr>
          <a:xfrm flipV="1">
            <a:off x="8602709" y="3057286"/>
            <a:ext cx="2116125" cy="905567"/>
          </a:xfrm>
          <a:prstGeom prst="bentConnector3">
            <a:avLst>
              <a:gd name="adj1" fmla="val 108215"/>
            </a:avLst>
          </a:prstGeom>
          <a:ln>
            <a:tailEnd type="triangle"/>
          </a:ln>
        </p:spPr>
        <p:style>
          <a:lnRef idx="1">
            <a:schemeClr val="dk1"/>
          </a:lnRef>
          <a:fillRef idx="0">
            <a:schemeClr val="dk1"/>
          </a:fillRef>
          <a:effectRef idx="0">
            <a:schemeClr val="dk1"/>
          </a:effectRef>
          <a:fontRef idx="minor">
            <a:schemeClr val="tx1"/>
          </a:fontRef>
        </p:style>
      </p:cxnSp>
      <p:cxnSp>
        <p:nvCxnSpPr>
          <p:cNvPr id="40" name="מחבר מרפקי 39"/>
          <p:cNvCxnSpPr/>
          <p:nvPr/>
        </p:nvCxnSpPr>
        <p:spPr>
          <a:xfrm flipV="1">
            <a:off x="9732747" y="4682886"/>
            <a:ext cx="1138487" cy="785457"/>
          </a:xfrm>
          <a:prstGeom prst="bentConnector3">
            <a:avLst>
              <a:gd name="adj1" fmla="val 111353"/>
            </a:avLst>
          </a:prstGeom>
          <a:ln>
            <a:tailEnd type="triangle"/>
          </a:ln>
        </p:spPr>
        <p:style>
          <a:lnRef idx="1">
            <a:schemeClr val="dk1"/>
          </a:lnRef>
          <a:fillRef idx="0">
            <a:schemeClr val="dk1"/>
          </a:fillRef>
          <a:effectRef idx="0">
            <a:schemeClr val="dk1"/>
          </a:effectRef>
          <a:fontRef idx="minor">
            <a:schemeClr val="tx1"/>
          </a:fontRef>
        </p:style>
      </p:cxnSp>
      <p:cxnSp>
        <p:nvCxnSpPr>
          <p:cNvPr id="46" name="מחבר מרפקי 45"/>
          <p:cNvCxnSpPr/>
          <p:nvPr/>
        </p:nvCxnSpPr>
        <p:spPr>
          <a:xfrm rot="5400000">
            <a:off x="3555697" y="2777986"/>
            <a:ext cx="894004" cy="96397"/>
          </a:xfrm>
          <a:prstGeom prst="bentConnector4">
            <a:avLst>
              <a:gd name="adj1" fmla="val 29544"/>
              <a:gd name="adj2" fmla="val 337144"/>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37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15866" y="78723"/>
            <a:ext cx="10106165" cy="954107"/>
          </a:xfrm>
          <a:prstGeom prst="rect">
            <a:avLst/>
          </a:prstGeom>
          <a:noFill/>
        </p:spPr>
        <p:txBody>
          <a:bodyPr wrap="none" rtlCol="0">
            <a:spAutoFit/>
          </a:bodyPr>
          <a:lstStyle/>
          <a:p>
            <a:pPr algn="r" rtl="1"/>
            <a:r>
              <a:rPr lang="he-IL" sz="2800" b="1" smtClean="0">
                <a:solidFill>
                  <a:schemeClr val="bg1"/>
                </a:solidFill>
                <a:latin typeface="Segoe UI" panose="020B0502040204020203" pitchFamily="34" charset="0"/>
                <a:cs typeface="Segoe UI" panose="020B0502040204020203" pitchFamily="34" charset="0"/>
              </a:rPr>
              <a:t>שאלה </a:t>
            </a:r>
            <a:r>
              <a:rPr lang="en-US" sz="2800" b="1" smtClean="0">
                <a:solidFill>
                  <a:schemeClr val="bg1"/>
                </a:solidFill>
                <a:latin typeface="Segoe UI" panose="020B0502040204020203" pitchFamily="34" charset="0"/>
                <a:cs typeface="Segoe UI" panose="020B0502040204020203" pitchFamily="34" charset="0"/>
              </a:rPr>
              <a:t>1 </a:t>
            </a:r>
            <a:r>
              <a:rPr lang="he-IL" sz="2800" b="1" smtClean="0">
                <a:solidFill>
                  <a:schemeClr val="bg1"/>
                </a:solidFill>
                <a:latin typeface="Segoe UI" panose="020B0502040204020203" pitchFamily="34" charset="0"/>
                <a:cs typeface="Segoe UI" panose="020B0502040204020203" pitchFamily="34" charset="0"/>
              </a:rPr>
              <a:t> - פתרון - קובץ החכ"ים </a:t>
            </a:r>
            <a:r>
              <a:rPr lang="he-IL" sz="2800" b="1">
                <a:solidFill>
                  <a:schemeClr val="bg1"/>
                </a:solidFill>
                <a:latin typeface="Segoe UI" panose="020B0502040204020203" pitchFamily="34" charset="0"/>
                <a:cs typeface="Segoe UI" panose="020B0502040204020203" pitchFamily="34" charset="0"/>
              </a:rPr>
              <a:t>ממומש ע"י </a:t>
            </a:r>
            <a:r>
              <a:rPr lang="en-US" sz="2800" b="1">
                <a:solidFill>
                  <a:schemeClr val="bg1"/>
                </a:solidFill>
                <a:latin typeface="Segoe UI" panose="020B0502040204020203" pitchFamily="34" charset="0"/>
                <a:cs typeface="Segoe UI" panose="020B0502040204020203" pitchFamily="34" charset="0"/>
              </a:rPr>
              <a:t>B Tree</a:t>
            </a:r>
            <a:r>
              <a:rPr lang="he-IL" sz="2800" b="1">
                <a:solidFill>
                  <a:schemeClr val="bg1"/>
                </a:solidFill>
                <a:latin typeface="Segoe UI" panose="020B0502040204020203" pitchFamily="34" charset="0"/>
                <a:cs typeface="Segoe UI" panose="020B0502040204020203" pitchFamily="34" charset="0"/>
              </a:rPr>
              <a:t> </a:t>
            </a:r>
            <a:r>
              <a:rPr lang="he-IL" sz="2800" b="1" smtClean="0">
                <a:solidFill>
                  <a:schemeClr val="bg1"/>
                </a:solidFill>
                <a:latin typeface="Segoe UI" panose="020B0502040204020203" pitchFamily="34" charset="0"/>
                <a:cs typeface="Segoe UI" panose="020B0502040204020203" pitchFamily="34" charset="0"/>
              </a:rPr>
              <a:t>ללא </a:t>
            </a:r>
            <a:r>
              <a:rPr lang="en-US" sz="2800" b="1" smtClean="0">
                <a:solidFill>
                  <a:schemeClr val="bg1"/>
                </a:solidFill>
                <a:latin typeface="Segoe UI" panose="020B0502040204020203" pitchFamily="34" charset="0"/>
                <a:cs typeface="Segoe UI" panose="020B0502040204020203" pitchFamily="34" charset="0"/>
              </a:rPr>
              <a:t>Heap</a:t>
            </a:r>
            <a:endParaRPr lang="en-US" sz="2800" b="1">
              <a:solidFill>
                <a:schemeClr val="bg1"/>
              </a:solidFill>
              <a:latin typeface="Segoe UI" panose="020B0502040204020203" pitchFamily="34" charset="0"/>
              <a:cs typeface="Segoe UI" panose="020B0502040204020203" pitchFamily="34" charset="0"/>
            </a:endParaRPr>
          </a:p>
          <a:p>
            <a:pPr algn="r" rtl="1"/>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964495"/>
          </a:xfrm>
          <a:prstGeom prst="rect">
            <a:avLst/>
          </a:prstGeom>
          <a:noFill/>
        </p:spPr>
        <p:txBody>
          <a:bodyPr wrap="square" rtlCol="0">
            <a:spAutoFit/>
          </a:bodyPr>
          <a:lstStyle/>
          <a:p>
            <a:pPr algn="r" rtl="1">
              <a:lnSpc>
                <a:spcPct val="150000"/>
              </a:lnSpc>
            </a:pPr>
            <a:r>
              <a:rPr lang="he-IL" sz="2000" dirty="0" smtClean="0">
                <a:latin typeface="Gisha" panose="020B0502040204020203" pitchFamily="34" charset="-79"/>
                <a:cs typeface="Gisha" panose="020B0502040204020203" pitchFamily="34" charset="-79"/>
              </a:rPr>
              <a:t>4.   </a:t>
            </a:r>
            <a:r>
              <a:rPr lang="he-IL" sz="2000" u="sng" dirty="0" smtClean="0">
                <a:latin typeface="Gisha" panose="020B0502040204020203" pitchFamily="34" charset="-79"/>
                <a:cs typeface="Gisha" panose="020B0502040204020203" pitchFamily="34" charset="-79"/>
              </a:rPr>
              <a:t>הקבצים</a:t>
            </a:r>
          </a:p>
          <a:p>
            <a:pPr algn="r" rtl="1">
              <a:lnSpc>
                <a:spcPct val="150000"/>
              </a:lnSpc>
            </a:pPr>
            <a:r>
              <a:rPr lang="he-IL" sz="2000" dirty="0" smtClean="0">
                <a:latin typeface="Gisha" panose="020B0502040204020203" pitchFamily="34" charset="-79"/>
                <a:cs typeface="Gisha" panose="020B0502040204020203" pitchFamily="34" charset="-79"/>
              </a:rPr>
              <a:t>                                                 </a:t>
            </a:r>
            <a:endParaRPr lang="he-IL" sz="2000" dirty="0">
              <a:latin typeface="Gisha" panose="020B0502040204020203" pitchFamily="34" charset="-79"/>
              <a:cs typeface="Gisha" panose="020B0502040204020203" pitchFamily="34" charset="-79"/>
            </a:endParaRPr>
          </a:p>
        </p:txBody>
      </p:sp>
      <p:graphicFrame>
        <p:nvGraphicFramePr>
          <p:cNvPr id="3" name="Table 2"/>
          <p:cNvGraphicFramePr>
            <a:graphicFrameLocks noGrp="1"/>
          </p:cNvGraphicFramePr>
          <p:nvPr>
            <p:extLst/>
          </p:nvPr>
        </p:nvGraphicFramePr>
        <p:xfrm>
          <a:off x="3092292" y="1472705"/>
          <a:ext cx="8275900" cy="731520"/>
        </p:xfrm>
        <a:graphic>
          <a:graphicData uri="http://schemas.openxmlformats.org/drawingml/2006/table">
            <a:tbl>
              <a:tblPr firstRow="1" bandRow="1">
                <a:tableStyleId>{5C22544A-7EE6-4342-B048-85BDC9FD1C3A}</a:tableStyleId>
              </a:tblPr>
              <a:tblGrid>
                <a:gridCol w="682908">
                  <a:extLst>
                    <a:ext uri="{9D8B030D-6E8A-4147-A177-3AD203B41FA5}">
                      <a16:colId xmlns:a16="http://schemas.microsoft.com/office/drawing/2014/main" val="20000"/>
                    </a:ext>
                  </a:extLst>
                </a:gridCol>
                <a:gridCol w="1614668">
                  <a:extLst>
                    <a:ext uri="{9D8B030D-6E8A-4147-A177-3AD203B41FA5}">
                      <a16:colId xmlns:a16="http://schemas.microsoft.com/office/drawing/2014/main" val="20001"/>
                    </a:ext>
                  </a:extLst>
                </a:gridCol>
                <a:gridCol w="787079">
                  <a:extLst>
                    <a:ext uri="{9D8B030D-6E8A-4147-A177-3AD203B41FA5}">
                      <a16:colId xmlns:a16="http://schemas.microsoft.com/office/drawing/2014/main" val="20002"/>
                    </a:ext>
                  </a:extLst>
                </a:gridCol>
                <a:gridCol w="1643605">
                  <a:extLst>
                    <a:ext uri="{9D8B030D-6E8A-4147-A177-3AD203B41FA5}">
                      <a16:colId xmlns:a16="http://schemas.microsoft.com/office/drawing/2014/main" val="20003"/>
                    </a:ext>
                  </a:extLst>
                </a:gridCol>
                <a:gridCol w="781291">
                  <a:extLst>
                    <a:ext uri="{9D8B030D-6E8A-4147-A177-3AD203B41FA5}">
                      <a16:colId xmlns:a16="http://schemas.microsoft.com/office/drawing/2014/main" val="20004"/>
                    </a:ext>
                  </a:extLst>
                </a:gridCol>
                <a:gridCol w="1660967">
                  <a:extLst>
                    <a:ext uri="{9D8B030D-6E8A-4147-A177-3AD203B41FA5}">
                      <a16:colId xmlns:a16="http://schemas.microsoft.com/office/drawing/2014/main" val="20005"/>
                    </a:ext>
                  </a:extLst>
                </a:gridCol>
                <a:gridCol w="1105382">
                  <a:extLst>
                    <a:ext uri="{9D8B030D-6E8A-4147-A177-3AD203B41FA5}">
                      <a16:colId xmlns:a16="http://schemas.microsoft.com/office/drawing/2014/main" val="20006"/>
                    </a:ext>
                  </a:extLst>
                </a:gridCol>
              </a:tblGrid>
              <a:tr h="685221">
                <a:tc>
                  <a:txBody>
                    <a:bodyPr/>
                    <a:lstStyle/>
                    <a:p>
                      <a:pPr algn="ctr" rtl="1"/>
                      <a:r>
                        <a:rPr lang="he-IL" sz="1400" b="0" u="sng" dirty="0" smtClean="0"/>
                        <a:t>שם</a:t>
                      </a:r>
                      <a:r>
                        <a:rPr lang="he-IL" sz="1400" b="0" u="sng" baseline="0" dirty="0" smtClean="0"/>
                        <a:t> ועדה 1</a:t>
                      </a:r>
                      <a:endParaRPr lang="en-US" sz="1400" b="0" u="sng" dirty="0"/>
                    </a:p>
                  </a:txBody>
                  <a:tcPr/>
                </a:tc>
                <a:tc>
                  <a:txBody>
                    <a:bodyPr/>
                    <a:lstStyle/>
                    <a:p>
                      <a:pPr algn="ctr" rtl="1"/>
                      <a:r>
                        <a:rPr lang="he-IL" sz="1400" b="0" dirty="0" smtClean="0"/>
                        <a:t>לקובץ </a:t>
                      </a:r>
                      <a:r>
                        <a:rPr lang="he-IL" sz="1400" b="0" smtClean="0"/>
                        <a:t>קשר ח"כים-ועדות, לח"כ הראשון בועדה</a:t>
                      </a:r>
                      <a:r>
                        <a:rPr lang="he-IL" sz="1400" b="0" baseline="0" smtClean="0"/>
                        <a:t> 1</a:t>
                      </a:r>
                      <a:endParaRPr lang="en-US" sz="1400" b="0" dirty="0"/>
                    </a:p>
                  </a:txBody>
                  <a:tcPr/>
                </a:tc>
                <a:tc>
                  <a:txBody>
                    <a:bodyPr/>
                    <a:lstStyle/>
                    <a:p>
                      <a:pPr algn="ctr" rtl="1"/>
                      <a:r>
                        <a:rPr lang="he-IL" sz="1400" b="0" u="sng" dirty="0" smtClean="0"/>
                        <a:t>שם</a:t>
                      </a:r>
                      <a:r>
                        <a:rPr lang="he-IL" sz="1400" b="0" u="sng" baseline="0" dirty="0" smtClean="0"/>
                        <a:t> ועדה </a:t>
                      </a:r>
                      <a:r>
                        <a:rPr lang="en-US" sz="1400" b="0" u="sng" baseline="0" dirty="0" smtClean="0"/>
                        <a:t>2</a:t>
                      </a:r>
                      <a:endParaRPr lang="en-US" sz="1400" b="0" u="sng" dirty="0"/>
                    </a:p>
                  </a:txBody>
                  <a:tcPr/>
                </a:tc>
                <a:tc>
                  <a:txBody>
                    <a:bodyPr/>
                    <a:lstStyle/>
                    <a:p>
                      <a:pPr algn="ctr" rtl="1"/>
                      <a:r>
                        <a:rPr lang="he-IL" sz="1400" b="0" dirty="0" smtClean="0"/>
                        <a:t>לקובץ קשר ח"כים-ועדות, לח"כ הראשון בועדה 2</a:t>
                      </a:r>
                      <a:endParaRPr lang="en-US" sz="1400" b="0" dirty="0"/>
                    </a:p>
                  </a:txBody>
                  <a:tcPr/>
                </a:tc>
                <a:tc>
                  <a:txBody>
                    <a:bodyPr/>
                    <a:lstStyle/>
                    <a:p>
                      <a:pPr algn="ctr" rtl="1"/>
                      <a:r>
                        <a:rPr lang="he-IL" sz="1400" b="0" u="sng" dirty="0" smtClean="0"/>
                        <a:t>שם</a:t>
                      </a:r>
                      <a:r>
                        <a:rPr lang="he-IL" sz="1400" b="0" u="sng" baseline="0" dirty="0" smtClean="0"/>
                        <a:t> ועדה </a:t>
                      </a:r>
                      <a:r>
                        <a:rPr lang="en-US" sz="1400" b="0" u="sng" baseline="0" dirty="0" smtClean="0"/>
                        <a:t>3</a:t>
                      </a:r>
                      <a:endParaRPr lang="en-US" sz="1400" b="0" u="sng" dirty="0"/>
                    </a:p>
                  </a:txBody>
                  <a:tcPr/>
                </a:tc>
                <a:tc>
                  <a:txBody>
                    <a:bodyPr/>
                    <a:lstStyle/>
                    <a:p>
                      <a:pPr algn="ctr" rtl="1"/>
                      <a:r>
                        <a:rPr lang="he-IL" sz="1400" b="0" dirty="0" smtClean="0"/>
                        <a:t>לקובץ קשר ח"כים-ועדות, לח"כ הראשון בועדה 3</a:t>
                      </a:r>
                      <a:endParaRPr lang="en-US" sz="1400" b="0" dirty="0"/>
                    </a:p>
                  </a:txBody>
                  <a:tcPr/>
                </a:tc>
                <a:tc>
                  <a:txBody>
                    <a:bodyPr/>
                    <a:lstStyle/>
                    <a:p>
                      <a:pPr lvl="1" algn="ctr" rtl="1"/>
                      <a:r>
                        <a:rPr lang="en-US" sz="1400" b="0" dirty="0" smtClean="0"/>
                        <a:t>……….</a:t>
                      </a:r>
                      <a:endParaRPr lang="en-US" sz="1400" b="0" dirty="0"/>
                    </a:p>
                  </a:txBody>
                  <a:tcPr anchor="ctr"/>
                </a:tc>
                <a:extLst>
                  <a:ext uri="{0D108BD9-81ED-4DB2-BD59-A6C34878D82A}">
                    <a16:rowId xmlns:a16="http://schemas.microsoft.com/office/drawing/2014/main" val="10000"/>
                  </a:ext>
                </a:extLst>
              </a:tr>
            </a:tbl>
          </a:graphicData>
        </a:graphic>
      </p:graphicFrame>
      <p:sp>
        <p:nvSpPr>
          <p:cNvPr id="4" name="TextBox 3"/>
          <p:cNvSpPr txBox="1"/>
          <p:nvPr/>
        </p:nvSpPr>
        <p:spPr>
          <a:xfrm>
            <a:off x="2175111" y="1515300"/>
            <a:ext cx="872355" cy="646331"/>
          </a:xfrm>
          <a:prstGeom prst="rect">
            <a:avLst/>
          </a:prstGeom>
          <a:noFill/>
        </p:spPr>
        <p:txBody>
          <a:bodyPr wrap="none" rtlCol="0">
            <a:spAutoFit/>
          </a:bodyPr>
          <a:lstStyle/>
          <a:p>
            <a:pPr algn="ctr"/>
            <a:r>
              <a:rPr lang="en-US" dirty="0" smtClean="0"/>
              <a:t>Header</a:t>
            </a:r>
            <a:endParaRPr lang="he-IL" dirty="0" smtClean="0"/>
          </a:p>
          <a:p>
            <a:pPr algn="ctr"/>
            <a:r>
              <a:rPr lang="he-IL" dirty="0" smtClean="0"/>
              <a:t>ועדות</a:t>
            </a:r>
            <a:endParaRPr lang="en-US" dirty="0"/>
          </a:p>
        </p:txBody>
      </p:sp>
      <p:sp>
        <p:nvSpPr>
          <p:cNvPr id="10" name="TextBox 9"/>
          <p:cNvSpPr txBox="1"/>
          <p:nvPr/>
        </p:nvSpPr>
        <p:spPr>
          <a:xfrm>
            <a:off x="9310338" y="1047581"/>
            <a:ext cx="348172" cy="461665"/>
          </a:xfrm>
          <a:prstGeom prst="rect">
            <a:avLst/>
          </a:prstGeom>
          <a:noFill/>
        </p:spPr>
        <p:txBody>
          <a:bodyPr wrap="none" rtlCol="0">
            <a:spAutoFit/>
          </a:bodyPr>
          <a:lstStyle/>
          <a:p>
            <a:pPr algn="ctr"/>
            <a:r>
              <a:rPr lang="en-US" sz="2400" dirty="0" smtClean="0"/>
              <a:t>C</a:t>
            </a:r>
            <a:endParaRPr lang="en-US" sz="2400" dirty="0"/>
          </a:p>
        </p:txBody>
      </p:sp>
      <p:sp>
        <p:nvSpPr>
          <p:cNvPr id="12" name="TextBox 11"/>
          <p:cNvSpPr txBox="1"/>
          <p:nvPr/>
        </p:nvSpPr>
        <p:spPr>
          <a:xfrm>
            <a:off x="6723396" y="1047581"/>
            <a:ext cx="348172" cy="461665"/>
          </a:xfrm>
          <a:prstGeom prst="rect">
            <a:avLst/>
          </a:prstGeom>
          <a:noFill/>
        </p:spPr>
        <p:txBody>
          <a:bodyPr wrap="none" rtlCol="0">
            <a:spAutoFit/>
          </a:bodyPr>
          <a:lstStyle/>
          <a:p>
            <a:pPr algn="ctr"/>
            <a:r>
              <a:rPr lang="en-US" sz="2400" dirty="0" smtClean="0"/>
              <a:t>C</a:t>
            </a:r>
            <a:endParaRPr lang="en-US" sz="2400" dirty="0"/>
          </a:p>
        </p:txBody>
      </p:sp>
      <p:sp>
        <p:nvSpPr>
          <p:cNvPr id="13" name="TextBox 12"/>
          <p:cNvSpPr txBox="1"/>
          <p:nvPr/>
        </p:nvSpPr>
        <p:spPr>
          <a:xfrm>
            <a:off x="4068828" y="1047581"/>
            <a:ext cx="873957" cy="461665"/>
          </a:xfrm>
          <a:prstGeom prst="rect">
            <a:avLst/>
          </a:prstGeom>
          <a:noFill/>
        </p:spPr>
        <p:txBody>
          <a:bodyPr wrap="none" rtlCol="0">
            <a:spAutoFit/>
          </a:bodyPr>
          <a:lstStyle/>
          <a:p>
            <a:pPr algn="ctr"/>
            <a:r>
              <a:rPr lang="en-US" sz="2400" dirty="0" smtClean="0"/>
              <a:t>C </a:t>
            </a:r>
            <a:r>
              <a:rPr lang="en-US" sz="1400" dirty="0" smtClean="0">
                <a:solidFill>
                  <a:srgbClr val="FF0000"/>
                </a:solidFill>
              </a:rPr>
              <a:t>(child)</a:t>
            </a:r>
            <a:endParaRPr lang="en-US" sz="1400" dirty="0">
              <a:solidFill>
                <a:srgbClr val="FF0000"/>
              </a:solidFill>
            </a:endParaRPr>
          </a:p>
        </p:txBody>
      </p:sp>
      <p:sp>
        <p:nvSpPr>
          <p:cNvPr id="15" name="TextBox 14"/>
          <p:cNvSpPr txBox="1"/>
          <p:nvPr/>
        </p:nvSpPr>
        <p:spPr>
          <a:xfrm>
            <a:off x="32350" y="1361411"/>
            <a:ext cx="2132689" cy="954107"/>
          </a:xfrm>
          <a:prstGeom prst="rect">
            <a:avLst/>
          </a:prstGeom>
          <a:noFill/>
        </p:spPr>
        <p:txBody>
          <a:bodyPr wrap="square" rtlCol="0">
            <a:spAutoFit/>
          </a:bodyPr>
          <a:lstStyle/>
          <a:p>
            <a:pPr algn="ctr" rtl="1"/>
            <a:r>
              <a:rPr lang="he-IL" sz="1400" dirty="0" smtClean="0">
                <a:solidFill>
                  <a:srgbClr val="FF0000"/>
                </a:solidFill>
              </a:rPr>
              <a:t>קובץ הועדות מכיל רק שם ואילו כל השאר ממומש בהצבעות. לכן, מספיק לשמור עבורו </a:t>
            </a:r>
            <a:r>
              <a:rPr lang="en-US" sz="1400" dirty="0" smtClean="0">
                <a:solidFill>
                  <a:srgbClr val="FF0000"/>
                </a:solidFill>
              </a:rPr>
              <a:t>Header</a:t>
            </a:r>
            <a:r>
              <a:rPr lang="he-IL" sz="1400" dirty="0" smtClean="0">
                <a:solidFill>
                  <a:srgbClr val="FF0000"/>
                </a:solidFill>
              </a:rPr>
              <a:t> בלבד.</a:t>
            </a:r>
            <a:endParaRPr lang="en-US" sz="1400" dirty="0">
              <a:solidFill>
                <a:srgbClr val="FF0000"/>
              </a:solidFill>
            </a:endParaRPr>
          </a:p>
        </p:txBody>
      </p:sp>
      <p:cxnSp>
        <p:nvCxnSpPr>
          <p:cNvPr id="6" name="Straight Arrow Connector 5"/>
          <p:cNvCxnSpPr>
            <a:stCxn id="24" idx="1"/>
          </p:cNvCxnSpPr>
          <p:nvPr/>
        </p:nvCxnSpPr>
        <p:spPr>
          <a:xfrm flipH="1" flipV="1">
            <a:off x="8505673" y="2278736"/>
            <a:ext cx="1205296" cy="431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982257" y="2916810"/>
            <a:ext cx="1667443" cy="646331"/>
          </a:xfrm>
          <a:prstGeom prst="rect">
            <a:avLst/>
          </a:prstGeom>
          <a:noFill/>
        </p:spPr>
        <p:txBody>
          <a:bodyPr wrap="none" rtlCol="0">
            <a:spAutoFit/>
          </a:bodyPr>
          <a:lstStyle/>
          <a:p>
            <a:pPr algn="ctr"/>
            <a:r>
              <a:rPr lang="he-IL" dirty="0" smtClean="0"/>
              <a:t>קובץ קשר (ק.ק.)</a:t>
            </a:r>
          </a:p>
          <a:p>
            <a:pPr algn="ctr"/>
            <a:r>
              <a:rPr lang="he-IL" dirty="0" smtClean="0"/>
              <a:t>ח"כים-ועדות</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821808117"/>
              </p:ext>
            </p:extLst>
          </p:nvPr>
        </p:nvGraphicFramePr>
        <p:xfrm>
          <a:off x="3954500" y="2894726"/>
          <a:ext cx="6764334" cy="731520"/>
        </p:xfrm>
        <a:graphic>
          <a:graphicData uri="http://schemas.openxmlformats.org/drawingml/2006/table">
            <a:tbl>
              <a:tblPr firstRow="1" bandRow="1">
                <a:tableStyleId>{5C22544A-7EE6-4342-B048-85BDC9FD1C3A}</a:tableStyleId>
              </a:tblPr>
              <a:tblGrid>
                <a:gridCol w="1097849">
                  <a:extLst>
                    <a:ext uri="{9D8B030D-6E8A-4147-A177-3AD203B41FA5}">
                      <a16:colId xmlns:a16="http://schemas.microsoft.com/office/drawing/2014/main" val="20000"/>
                    </a:ext>
                  </a:extLst>
                </a:gridCol>
                <a:gridCol w="1146571">
                  <a:extLst>
                    <a:ext uri="{9D8B030D-6E8A-4147-A177-3AD203B41FA5}">
                      <a16:colId xmlns:a16="http://schemas.microsoft.com/office/drawing/2014/main" val="20001"/>
                    </a:ext>
                  </a:extLst>
                </a:gridCol>
                <a:gridCol w="1701478">
                  <a:extLst>
                    <a:ext uri="{9D8B030D-6E8A-4147-A177-3AD203B41FA5}">
                      <a16:colId xmlns:a16="http://schemas.microsoft.com/office/drawing/2014/main" val="20002"/>
                    </a:ext>
                  </a:extLst>
                </a:gridCol>
                <a:gridCol w="1481560">
                  <a:extLst>
                    <a:ext uri="{9D8B030D-6E8A-4147-A177-3AD203B41FA5}">
                      <a16:colId xmlns:a16="http://schemas.microsoft.com/office/drawing/2014/main" val="20003"/>
                    </a:ext>
                  </a:extLst>
                </a:gridCol>
                <a:gridCol w="1336876">
                  <a:extLst>
                    <a:ext uri="{9D8B030D-6E8A-4147-A177-3AD203B41FA5}">
                      <a16:colId xmlns:a16="http://schemas.microsoft.com/office/drawing/2014/main" val="20004"/>
                    </a:ext>
                  </a:extLst>
                </a:gridCol>
              </a:tblGrid>
              <a:tr h="725974">
                <a:tc>
                  <a:txBody>
                    <a:bodyPr/>
                    <a:lstStyle/>
                    <a:p>
                      <a:pPr algn="ctr" rtl="1"/>
                      <a:r>
                        <a:rPr lang="he-IL" sz="1400" b="0" smtClean="0">
                          <a:solidFill>
                            <a:srgbClr val="FF0000"/>
                          </a:solidFill>
                        </a:rPr>
                        <a:t>ת"ז של הח"כ</a:t>
                      </a:r>
                      <a:endParaRPr lang="en-US" sz="1400" b="0" dirty="0">
                        <a:solidFill>
                          <a:srgbClr val="FF0000"/>
                        </a:solidFill>
                      </a:endParaRPr>
                    </a:p>
                  </a:txBody>
                  <a:tcPr/>
                </a:tc>
                <a:tc>
                  <a:txBody>
                    <a:bodyPr/>
                    <a:lstStyle/>
                    <a:p>
                      <a:pPr algn="ctr" rtl="1"/>
                      <a:r>
                        <a:rPr lang="he-IL" sz="1400" b="0" dirty="0" smtClean="0"/>
                        <a:t>מצביע</a:t>
                      </a:r>
                      <a:r>
                        <a:rPr lang="he-IL" sz="1400" b="0" baseline="0" dirty="0" smtClean="0"/>
                        <a:t> </a:t>
                      </a:r>
                      <a:r>
                        <a:rPr lang="he-IL" sz="1400" b="0" dirty="0" smtClean="0"/>
                        <a:t>לק.ק. לח"כ הבא בועדה</a:t>
                      </a:r>
                      <a:endParaRPr lang="en-US" sz="1400" b="0" dirty="0"/>
                    </a:p>
                  </a:txBody>
                  <a:tcPr/>
                </a:tc>
                <a:tc>
                  <a:txBody>
                    <a:bodyPr/>
                    <a:lstStyle/>
                    <a:p>
                      <a:pPr algn="ctr" rtl="1"/>
                      <a:r>
                        <a:rPr lang="he-IL" sz="1400" b="0" dirty="0" smtClean="0"/>
                        <a:t>תפקיד הח"כ בועדה</a:t>
                      </a:r>
                      <a:endParaRPr lang="en-US" sz="1400" b="0" dirty="0"/>
                    </a:p>
                  </a:txBody>
                  <a:tcPr/>
                </a:tc>
                <a:tc>
                  <a:txBody>
                    <a:bodyPr/>
                    <a:lstStyle/>
                    <a:p>
                      <a:pPr algn="ctr" rtl="1"/>
                      <a:r>
                        <a:rPr lang="he-IL" sz="1400" b="0" dirty="0" smtClean="0"/>
                        <a:t>מצביע לק.ק. לועדה הבאה של הח"כ</a:t>
                      </a:r>
                      <a:endParaRPr lang="en-US" sz="1400" b="0" dirty="0"/>
                    </a:p>
                  </a:txBody>
                  <a:tcPr/>
                </a:tc>
                <a:tc>
                  <a:txBody>
                    <a:bodyPr/>
                    <a:lstStyle/>
                    <a:p>
                      <a:pPr algn="ctr" rtl="1"/>
                      <a:r>
                        <a:rPr lang="he-IL" sz="1400" b="0" dirty="0" smtClean="0"/>
                        <a:t>מצביע לועדה</a:t>
                      </a:r>
                      <a:endParaRPr lang="en-US" sz="1400" b="0" dirty="0"/>
                    </a:p>
                  </a:txBody>
                  <a:tcPr/>
                </a:tc>
                <a:extLst>
                  <a:ext uri="{0D108BD9-81ED-4DB2-BD59-A6C34878D82A}">
                    <a16:rowId xmlns:a16="http://schemas.microsoft.com/office/drawing/2014/main" val="10000"/>
                  </a:ext>
                </a:extLst>
              </a:tr>
            </a:tbl>
          </a:graphicData>
        </a:graphic>
      </p:graphicFrame>
      <p:sp>
        <p:nvSpPr>
          <p:cNvPr id="21" name="TextBox 20"/>
          <p:cNvSpPr txBox="1"/>
          <p:nvPr/>
        </p:nvSpPr>
        <p:spPr>
          <a:xfrm>
            <a:off x="3954500" y="2490237"/>
            <a:ext cx="1059906" cy="461665"/>
          </a:xfrm>
          <a:prstGeom prst="rect">
            <a:avLst/>
          </a:prstGeom>
          <a:noFill/>
        </p:spPr>
        <p:txBody>
          <a:bodyPr wrap="none" rtlCol="0">
            <a:spAutoFit/>
          </a:bodyPr>
          <a:lstStyle/>
          <a:p>
            <a:pPr algn="ctr"/>
            <a:r>
              <a:rPr lang="en-US" sz="2400" dirty="0" smtClean="0"/>
              <a:t>O </a:t>
            </a:r>
            <a:r>
              <a:rPr lang="en-US" sz="1400" dirty="0" smtClean="0">
                <a:solidFill>
                  <a:srgbClr val="FF0000"/>
                </a:solidFill>
              </a:rPr>
              <a:t>(Owner)</a:t>
            </a:r>
            <a:endParaRPr lang="en-US" sz="1400" dirty="0">
              <a:solidFill>
                <a:srgbClr val="FF0000"/>
              </a:solidFill>
            </a:endParaRPr>
          </a:p>
        </p:txBody>
      </p:sp>
      <p:sp>
        <p:nvSpPr>
          <p:cNvPr id="22" name="TextBox 21"/>
          <p:cNvSpPr txBox="1"/>
          <p:nvPr/>
        </p:nvSpPr>
        <p:spPr>
          <a:xfrm>
            <a:off x="5053133" y="2525191"/>
            <a:ext cx="789448" cy="461665"/>
          </a:xfrm>
          <a:prstGeom prst="rect">
            <a:avLst/>
          </a:prstGeom>
          <a:noFill/>
        </p:spPr>
        <p:txBody>
          <a:bodyPr wrap="none" rtlCol="0">
            <a:spAutoFit/>
          </a:bodyPr>
          <a:lstStyle/>
          <a:p>
            <a:pPr algn="ctr"/>
            <a:r>
              <a:rPr lang="en-US" sz="2400" dirty="0" smtClean="0"/>
              <a:t>T</a:t>
            </a:r>
            <a:r>
              <a:rPr lang="en-US" sz="1400" dirty="0" smtClean="0">
                <a:solidFill>
                  <a:srgbClr val="FF0000"/>
                </a:solidFill>
              </a:rPr>
              <a:t>(Twin)</a:t>
            </a:r>
            <a:endParaRPr lang="en-US" sz="2400" dirty="0">
              <a:solidFill>
                <a:srgbClr val="FF0000"/>
              </a:solidFill>
            </a:endParaRPr>
          </a:p>
        </p:txBody>
      </p:sp>
      <p:sp>
        <p:nvSpPr>
          <p:cNvPr id="23" name="TextBox 22"/>
          <p:cNvSpPr txBox="1"/>
          <p:nvPr/>
        </p:nvSpPr>
        <p:spPr>
          <a:xfrm>
            <a:off x="8452542" y="2495857"/>
            <a:ext cx="287258" cy="461665"/>
          </a:xfrm>
          <a:prstGeom prst="rect">
            <a:avLst/>
          </a:prstGeom>
          <a:noFill/>
        </p:spPr>
        <p:txBody>
          <a:bodyPr wrap="none" rtlCol="0">
            <a:spAutoFit/>
          </a:bodyPr>
          <a:lstStyle/>
          <a:p>
            <a:pPr algn="ctr"/>
            <a:r>
              <a:rPr lang="en-US" sz="2400" dirty="0" smtClean="0"/>
              <a:t>t</a:t>
            </a:r>
            <a:endParaRPr lang="en-US" sz="2400" dirty="0"/>
          </a:p>
        </p:txBody>
      </p:sp>
      <p:sp>
        <p:nvSpPr>
          <p:cNvPr id="24" name="TextBox 23"/>
          <p:cNvSpPr txBox="1"/>
          <p:nvPr/>
        </p:nvSpPr>
        <p:spPr>
          <a:xfrm>
            <a:off x="9710969" y="2479126"/>
            <a:ext cx="348172" cy="461665"/>
          </a:xfrm>
          <a:prstGeom prst="rect">
            <a:avLst/>
          </a:prstGeom>
          <a:noFill/>
        </p:spPr>
        <p:txBody>
          <a:bodyPr wrap="none" rtlCol="0">
            <a:spAutoFit/>
          </a:bodyPr>
          <a:lstStyle/>
          <a:p>
            <a:pPr algn="ctr"/>
            <a:r>
              <a:rPr lang="en-US" sz="2400" dirty="0" smtClean="0"/>
              <a:t>o</a:t>
            </a:r>
            <a:endParaRPr lang="en-US" sz="2400" dirty="0"/>
          </a:p>
        </p:txBody>
      </p:sp>
      <p:graphicFrame>
        <p:nvGraphicFramePr>
          <p:cNvPr id="32" name="Table 31"/>
          <p:cNvGraphicFramePr>
            <a:graphicFrameLocks noGrp="1"/>
          </p:cNvGraphicFramePr>
          <p:nvPr>
            <p:extLst>
              <p:ext uri="{D42A27DB-BD31-4B8C-83A1-F6EECF244321}">
                <p14:modId xmlns:p14="http://schemas.microsoft.com/office/powerpoint/2010/main" val="3890804545"/>
              </p:ext>
            </p:extLst>
          </p:nvPr>
        </p:nvGraphicFramePr>
        <p:xfrm>
          <a:off x="3734221" y="4316747"/>
          <a:ext cx="7127784" cy="731520"/>
        </p:xfrm>
        <a:graphic>
          <a:graphicData uri="http://schemas.openxmlformats.org/drawingml/2006/table">
            <a:tbl>
              <a:tblPr firstRow="1" bandRow="1">
                <a:tableStyleId>{5C22544A-7EE6-4342-B048-85BDC9FD1C3A}</a:tableStyleId>
              </a:tblPr>
              <a:tblGrid>
                <a:gridCol w="1042938">
                  <a:extLst>
                    <a:ext uri="{9D8B030D-6E8A-4147-A177-3AD203B41FA5}">
                      <a16:colId xmlns:a16="http://schemas.microsoft.com/office/drawing/2014/main" val="20000"/>
                    </a:ext>
                  </a:extLst>
                </a:gridCol>
                <a:gridCol w="1140106">
                  <a:extLst>
                    <a:ext uri="{9D8B030D-6E8A-4147-A177-3AD203B41FA5}">
                      <a16:colId xmlns:a16="http://schemas.microsoft.com/office/drawing/2014/main" val="20001"/>
                    </a:ext>
                  </a:extLst>
                </a:gridCol>
                <a:gridCol w="1325302">
                  <a:extLst>
                    <a:ext uri="{9D8B030D-6E8A-4147-A177-3AD203B41FA5}">
                      <a16:colId xmlns:a16="http://schemas.microsoft.com/office/drawing/2014/main" val="20002"/>
                    </a:ext>
                  </a:extLst>
                </a:gridCol>
                <a:gridCol w="2080005">
                  <a:extLst>
                    <a:ext uri="{9D8B030D-6E8A-4147-A177-3AD203B41FA5}">
                      <a16:colId xmlns:a16="http://schemas.microsoft.com/office/drawing/2014/main" val="20003"/>
                    </a:ext>
                  </a:extLst>
                </a:gridCol>
                <a:gridCol w="1539433">
                  <a:extLst>
                    <a:ext uri="{9D8B030D-6E8A-4147-A177-3AD203B41FA5}">
                      <a16:colId xmlns:a16="http://schemas.microsoft.com/office/drawing/2014/main" val="20004"/>
                    </a:ext>
                  </a:extLst>
                </a:gridCol>
              </a:tblGrid>
              <a:tr h="655180">
                <a:tc>
                  <a:txBody>
                    <a:bodyPr/>
                    <a:lstStyle/>
                    <a:p>
                      <a:pPr algn="ctr" rtl="1"/>
                      <a:r>
                        <a:rPr lang="he-IL" sz="1400" b="0" u="sng" dirty="0" smtClean="0"/>
                        <a:t>ת"ז</a:t>
                      </a:r>
                      <a:endParaRPr lang="en-US" sz="1400" b="0" u="sng" dirty="0"/>
                    </a:p>
                  </a:txBody>
                  <a:tcPr/>
                </a:tc>
                <a:tc>
                  <a:txBody>
                    <a:bodyPr/>
                    <a:lstStyle/>
                    <a:p>
                      <a:pPr algn="ctr" rtl="1"/>
                      <a:r>
                        <a:rPr lang="he-IL" sz="1400" b="0" dirty="0" smtClean="0"/>
                        <a:t>שם הח"כ</a:t>
                      </a:r>
                      <a:endParaRPr lang="en-US" sz="1400" b="0" dirty="0"/>
                    </a:p>
                  </a:txBody>
                  <a:tcPr/>
                </a:tc>
                <a:tc>
                  <a:txBody>
                    <a:bodyPr/>
                    <a:lstStyle/>
                    <a:p>
                      <a:pPr algn="ctr" rtl="1"/>
                      <a:r>
                        <a:rPr lang="he-IL" sz="1400" b="0" dirty="0" smtClean="0"/>
                        <a:t>קוד מפלגה</a:t>
                      </a:r>
                      <a:endParaRPr lang="en-US" sz="1400" b="0" dirty="0"/>
                    </a:p>
                  </a:txBody>
                  <a:tcPr/>
                </a:tc>
                <a:tc>
                  <a:txBody>
                    <a:bodyPr/>
                    <a:lstStyle/>
                    <a:p>
                      <a:pPr algn="ctr" rtl="1"/>
                      <a:r>
                        <a:rPr lang="he-IL" sz="1400" b="0" dirty="0" smtClean="0"/>
                        <a:t>מצביע לקובץ</a:t>
                      </a:r>
                      <a:r>
                        <a:rPr lang="he-IL" sz="1400" b="0" baseline="0" dirty="0" smtClean="0"/>
                        <a:t> קשר ח"כים-ועדות לועדה הראשונה של הח"כ</a:t>
                      </a:r>
                      <a:endParaRPr lang="en-US" sz="1400" b="0" dirty="0"/>
                    </a:p>
                  </a:txBody>
                  <a:tcPr/>
                </a:tc>
                <a:tc>
                  <a:txBody>
                    <a:bodyPr/>
                    <a:lstStyle/>
                    <a:p>
                      <a:pPr algn="ctr" rtl="1"/>
                      <a:r>
                        <a:rPr lang="he-IL" sz="1400" b="0" dirty="0" smtClean="0">
                          <a:solidFill>
                            <a:srgbClr val="FF0000"/>
                          </a:solidFill>
                        </a:rPr>
                        <a:t>ת"ז</a:t>
                      </a:r>
                      <a:r>
                        <a:rPr lang="he-IL" sz="1400" b="0" dirty="0" smtClean="0">
                          <a:solidFill>
                            <a:schemeClr val="bg1"/>
                          </a:solidFill>
                        </a:rPr>
                        <a:t> </a:t>
                      </a:r>
                      <a:r>
                        <a:rPr lang="he-IL" sz="1400" b="0" dirty="0" smtClean="0">
                          <a:solidFill>
                            <a:srgbClr val="FF0000"/>
                          </a:solidFill>
                        </a:rPr>
                        <a:t>של הח"כ </a:t>
                      </a:r>
                      <a:r>
                        <a:rPr lang="he-IL" sz="1400" b="0" dirty="0" smtClean="0">
                          <a:solidFill>
                            <a:schemeClr val="bg1"/>
                          </a:solidFill>
                        </a:rPr>
                        <a:t>הבא במפלגה (קובץ ח"כים)</a:t>
                      </a:r>
                      <a:endParaRPr lang="en-US" sz="1400" b="0" dirty="0">
                        <a:solidFill>
                          <a:schemeClr val="bg1"/>
                        </a:solidFill>
                      </a:endParaRPr>
                    </a:p>
                  </a:txBody>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flipH="1">
            <a:off x="4081494" y="3712416"/>
            <a:ext cx="650857" cy="502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8089437" y="3897120"/>
            <a:ext cx="348172" cy="461665"/>
          </a:xfrm>
          <a:prstGeom prst="rect">
            <a:avLst/>
          </a:prstGeom>
          <a:noFill/>
        </p:spPr>
        <p:txBody>
          <a:bodyPr wrap="none" rtlCol="0">
            <a:spAutoFit/>
          </a:bodyPr>
          <a:lstStyle/>
          <a:p>
            <a:pPr algn="ctr"/>
            <a:r>
              <a:rPr lang="en-US" sz="2400" dirty="0" smtClean="0"/>
              <a:t>C</a:t>
            </a:r>
            <a:endParaRPr lang="en-US" sz="2400" dirty="0"/>
          </a:p>
        </p:txBody>
      </p:sp>
      <p:sp>
        <p:nvSpPr>
          <p:cNvPr id="37" name="TextBox 36"/>
          <p:cNvSpPr txBox="1"/>
          <p:nvPr/>
        </p:nvSpPr>
        <p:spPr>
          <a:xfrm>
            <a:off x="6535513" y="2536273"/>
            <a:ext cx="998991" cy="369332"/>
          </a:xfrm>
          <a:prstGeom prst="rect">
            <a:avLst/>
          </a:prstGeom>
          <a:noFill/>
        </p:spPr>
        <p:txBody>
          <a:bodyPr wrap="none" rtlCol="0">
            <a:spAutoFit/>
          </a:bodyPr>
          <a:lstStyle/>
          <a:p>
            <a:pPr algn="ctr"/>
            <a:r>
              <a:rPr lang="he-IL" dirty="0" smtClean="0"/>
              <a:t>נתון קשר</a:t>
            </a:r>
            <a:endParaRPr lang="en-US" dirty="0"/>
          </a:p>
        </p:txBody>
      </p:sp>
      <p:sp>
        <p:nvSpPr>
          <p:cNvPr id="38" name="TextBox 37"/>
          <p:cNvSpPr txBox="1"/>
          <p:nvPr/>
        </p:nvSpPr>
        <p:spPr>
          <a:xfrm>
            <a:off x="9861884" y="3897120"/>
            <a:ext cx="287259" cy="461665"/>
          </a:xfrm>
          <a:prstGeom prst="rect">
            <a:avLst/>
          </a:prstGeom>
          <a:noFill/>
        </p:spPr>
        <p:txBody>
          <a:bodyPr wrap="none" rtlCol="0">
            <a:spAutoFit/>
          </a:bodyPr>
          <a:lstStyle/>
          <a:p>
            <a:pPr algn="ctr"/>
            <a:r>
              <a:rPr lang="en-US" sz="2400" dirty="0"/>
              <a:t>t</a:t>
            </a:r>
          </a:p>
        </p:txBody>
      </p:sp>
      <p:sp>
        <p:nvSpPr>
          <p:cNvPr id="48" name="TextBox 47"/>
          <p:cNvSpPr txBox="1"/>
          <p:nvPr/>
        </p:nvSpPr>
        <p:spPr>
          <a:xfrm>
            <a:off x="1839489" y="4338831"/>
            <a:ext cx="1969129" cy="646331"/>
          </a:xfrm>
          <a:prstGeom prst="rect">
            <a:avLst/>
          </a:prstGeom>
          <a:noFill/>
        </p:spPr>
        <p:txBody>
          <a:bodyPr wrap="none" rtlCol="0">
            <a:spAutoFit/>
          </a:bodyPr>
          <a:lstStyle/>
          <a:p>
            <a:pPr algn="ctr"/>
            <a:r>
              <a:rPr lang="he-IL" dirty="0" smtClean="0"/>
              <a:t>קובץ ח"כים</a:t>
            </a:r>
          </a:p>
          <a:p>
            <a:pPr algn="ctr" rtl="1"/>
            <a:r>
              <a:rPr lang="he-IL" b="1"/>
              <a:t>( </a:t>
            </a:r>
            <a:r>
              <a:rPr lang="en-US" b="1"/>
              <a:t>B Tree</a:t>
            </a:r>
            <a:r>
              <a:rPr lang="he-IL" b="1"/>
              <a:t> ללא </a:t>
            </a:r>
            <a:r>
              <a:rPr lang="en-US" b="1"/>
              <a:t>Heap</a:t>
            </a:r>
            <a:r>
              <a:rPr lang="he-IL"/>
              <a:t>)</a:t>
            </a:r>
            <a:endParaRPr lang="en-US" dirty="0"/>
          </a:p>
        </p:txBody>
      </p:sp>
      <p:graphicFrame>
        <p:nvGraphicFramePr>
          <p:cNvPr id="49" name="Table 48"/>
          <p:cNvGraphicFramePr>
            <a:graphicFrameLocks noGrp="1"/>
          </p:cNvGraphicFramePr>
          <p:nvPr>
            <p:extLst>
              <p:ext uri="{D42A27DB-BD31-4B8C-83A1-F6EECF244321}">
                <p14:modId xmlns:p14="http://schemas.microsoft.com/office/powerpoint/2010/main" val="1801643405"/>
              </p:ext>
            </p:extLst>
          </p:nvPr>
        </p:nvGraphicFramePr>
        <p:xfrm>
          <a:off x="4147500" y="5633880"/>
          <a:ext cx="6390791" cy="693356"/>
        </p:xfrm>
        <a:graphic>
          <a:graphicData uri="http://schemas.openxmlformats.org/drawingml/2006/table">
            <a:tbl>
              <a:tblPr firstRow="1" bandRow="1">
                <a:tableStyleId>{5C22544A-7EE6-4342-B048-85BDC9FD1C3A}</a:tableStyleId>
              </a:tblPr>
              <a:tblGrid>
                <a:gridCol w="1781946">
                  <a:extLst>
                    <a:ext uri="{9D8B030D-6E8A-4147-A177-3AD203B41FA5}">
                      <a16:colId xmlns:a16="http://schemas.microsoft.com/office/drawing/2014/main" val="20000"/>
                    </a:ext>
                  </a:extLst>
                </a:gridCol>
                <a:gridCol w="1314583">
                  <a:extLst>
                    <a:ext uri="{9D8B030D-6E8A-4147-A177-3AD203B41FA5}">
                      <a16:colId xmlns:a16="http://schemas.microsoft.com/office/drawing/2014/main" val="20001"/>
                    </a:ext>
                  </a:extLst>
                </a:gridCol>
                <a:gridCol w="1205070">
                  <a:extLst>
                    <a:ext uri="{9D8B030D-6E8A-4147-A177-3AD203B41FA5}">
                      <a16:colId xmlns:a16="http://schemas.microsoft.com/office/drawing/2014/main" val="20002"/>
                    </a:ext>
                  </a:extLst>
                </a:gridCol>
                <a:gridCol w="2089192">
                  <a:extLst>
                    <a:ext uri="{9D8B030D-6E8A-4147-A177-3AD203B41FA5}">
                      <a16:colId xmlns:a16="http://schemas.microsoft.com/office/drawing/2014/main" val="20003"/>
                    </a:ext>
                  </a:extLst>
                </a:gridCol>
              </a:tblGrid>
              <a:tr h="693356">
                <a:tc>
                  <a:txBody>
                    <a:bodyPr/>
                    <a:lstStyle/>
                    <a:p>
                      <a:pPr algn="r" rtl="1"/>
                      <a:r>
                        <a:rPr lang="he-IL" sz="1400" b="0" u="sng" dirty="0" smtClean="0"/>
                        <a:t>קוד מפלגה</a:t>
                      </a:r>
                      <a:endParaRPr lang="en-US" sz="1400" b="0" u="sng" dirty="0"/>
                    </a:p>
                  </a:txBody>
                  <a:tcPr/>
                </a:tc>
                <a:tc>
                  <a:txBody>
                    <a:bodyPr/>
                    <a:lstStyle/>
                    <a:p>
                      <a:pPr algn="r" rtl="1"/>
                      <a:r>
                        <a:rPr lang="he-IL" sz="1400" b="0" dirty="0" smtClean="0"/>
                        <a:t>שם מפלגה</a:t>
                      </a:r>
                      <a:endParaRPr lang="en-US" sz="1400" b="0" dirty="0"/>
                    </a:p>
                  </a:txBody>
                  <a:tcPr/>
                </a:tc>
                <a:tc>
                  <a:txBody>
                    <a:bodyPr/>
                    <a:lstStyle/>
                    <a:p>
                      <a:pPr algn="r" rtl="1"/>
                      <a:r>
                        <a:rPr lang="he-IL" sz="1400" b="0" dirty="0" smtClean="0"/>
                        <a:t>יו"ר</a:t>
                      </a:r>
                      <a:endParaRPr lang="en-US" sz="1400" b="0" dirty="0"/>
                    </a:p>
                  </a:txBody>
                  <a:tcPr/>
                </a:tc>
                <a:tc>
                  <a:txBody>
                    <a:bodyPr/>
                    <a:lstStyle/>
                    <a:p>
                      <a:pPr algn="r" rtl="1"/>
                      <a:r>
                        <a:rPr lang="he-IL" sz="1400" b="0" dirty="0" smtClean="0">
                          <a:solidFill>
                            <a:srgbClr val="FF0000"/>
                          </a:solidFill>
                        </a:rPr>
                        <a:t>ת"ז</a:t>
                      </a:r>
                      <a:r>
                        <a:rPr lang="he-IL" sz="1400" b="0" baseline="0" dirty="0" smtClean="0">
                          <a:solidFill>
                            <a:srgbClr val="FF0000"/>
                          </a:solidFill>
                        </a:rPr>
                        <a:t> של ה</a:t>
                      </a:r>
                      <a:r>
                        <a:rPr lang="he-IL" sz="1400" b="0" dirty="0" smtClean="0">
                          <a:solidFill>
                            <a:srgbClr val="FF0000"/>
                          </a:solidFill>
                        </a:rPr>
                        <a:t>ח"כ </a:t>
                      </a:r>
                      <a:r>
                        <a:rPr lang="he-IL" sz="1400" b="0" dirty="0" smtClean="0">
                          <a:solidFill>
                            <a:schemeClr val="bg1"/>
                          </a:solidFill>
                        </a:rPr>
                        <a:t>הראשון במפלגה</a:t>
                      </a:r>
                      <a:endParaRPr lang="en-US" sz="1400" b="0" dirty="0">
                        <a:solidFill>
                          <a:schemeClr val="bg1"/>
                        </a:solidFill>
                      </a:endParaRPr>
                    </a:p>
                  </a:txBody>
                  <a:tcPr/>
                </a:tc>
                <a:extLst>
                  <a:ext uri="{0D108BD9-81ED-4DB2-BD59-A6C34878D82A}">
                    <a16:rowId xmlns:a16="http://schemas.microsoft.com/office/drawing/2014/main" val="10000"/>
                  </a:ext>
                </a:extLst>
              </a:tr>
            </a:tbl>
          </a:graphicData>
        </a:graphic>
      </p:graphicFrame>
      <p:sp>
        <p:nvSpPr>
          <p:cNvPr id="51" name="TextBox 50"/>
          <p:cNvSpPr txBox="1"/>
          <p:nvPr/>
        </p:nvSpPr>
        <p:spPr>
          <a:xfrm>
            <a:off x="9231103" y="5224811"/>
            <a:ext cx="348172" cy="461665"/>
          </a:xfrm>
          <a:prstGeom prst="rect">
            <a:avLst/>
          </a:prstGeom>
          <a:noFill/>
        </p:spPr>
        <p:txBody>
          <a:bodyPr wrap="none" rtlCol="0">
            <a:spAutoFit/>
          </a:bodyPr>
          <a:lstStyle/>
          <a:p>
            <a:pPr algn="ctr"/>
            <a:r>
              <a:rPr lang="en-US" sz="2400" dirty="0" smtClean="0"/>
              <a:t>C</a:t>
            </a:r>
            <a:endParaRPr lang="en-US" sz="2400" dirty="0"/>
          </a:p>
        </p:txBody>
      </p:sp>
      <p:sp>
        <p:nvSpPr>
          <p:cNvPr id="55" name="TextBox 54"/>
          <p:cNvSpPr txBox="1"/>
          <p:nvPr/>
        </p:nvSpPr>
        <p:spPr>
          <a:xfrm>
            <a:off x="2129998" y="5591696"/>
            <a:ext cx="1951496" cy="646331"/>
          </a:xfrm>
          <a:prstGeom prst="rect">
            <a:avLst/>
          </a:prstGeom>
          <a:noFill/>
        </p:spPr>
        <p:txBody>
          <a:bodyPr wrap="none" rtlCol="0">
            <a:spAutoFit/>
          </a:bodyPr>
          <a:lstStyle/>
          <a:p>
            <a:pPr algn="ctr"/>
            <a:r>
              <a:rPr lang="he-IL" dirty="0" smtClean="0"/>
              <a:t>קובץ מפלגות</a:t>
            </a:r>
          </a:p>
          <a:p>
            <a:pPr algn="ctr" rtl="1"/>
            <a:r>
              <a:rPr lang="he-IL" dirty="0" smtClean="0"/>
              <a:t>( </a:t>
            </a:r>
            <a:r>
              <a:rPr lang="en-US" dirty="0" smtClean="0"/>
              <a:t>B Tree</a:t>
            </a:r>
            <a:r>
              <a:rPr lang="he-IL" dirty="0" smtClean="0"/>
              <a:t> ללא </a:t>
            </a:r>
            <a:r>
              <a:rPr lang="en-US" dirty="0" smtClean="0"/>
              <a:t>Heap</a:t>
            </a:r>
            <a:r>
              <a:rPr lang="he-IL" dirty="0" smtClean="0"/>
              <a:t>)</a:t>
            </a:r>
            <a:endParaRPr lang="en-US" dirty="0"/>
          </a:p>
        </p:txBody>
      </p:sp>
      <p:sp>
        <p:nvSpPr>
          <p:cNvPr id="2" name="סוגר מסולסל ימני 1"/>
          <p:cNvSpPr/>
          <p:nvPr/>
        </p:nvSpPr>
        <p:spPr>
          <a:xfrm>
            <a:off x="11003551" y="4762500"/>
            <a:ext cx="345768" cy="1206500"/>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30" name="סוגר מסולסל ימני 29"/>
          <p:cNvSpPr/>
          <p:nvPr/>
        </p:nvSpPr>
        <p:spPr>
          <a:xfrm>
            <a:off x="11421323" y="1686178"/>
            <a:ext cx="234518" cy="2898522"/>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5" name="TextBox 4"/>
          <p:cNvSpPr txBox="1"/>
          <p:nvPr/>
        </p:nvSpPr>
        <p:spPr>
          <a:xfrm>
            <a:off x="11492753" y="5180812"/>
            <a:ext cx="611318" cy="369332"/>
          </a:xfrm>
          <a:prstGeom prst="rect">
            <a:avLst/>
          </a:prstGeom>
          <a:noFill/>
        </p:spPr>
        <p:txBody>
          <a:bodyPr wrap="square" rtlCol="1">
            <a:spAutoFit/>
          </a:bodyPr>
          <a:lstStyle/>
          <a:p>
            <a:r>
              <a:rPr lang="en-US" smtClean="0"/>
              <a:t>1:N</a:t>
            </a:r>
            <a:endParaRPr lang="he-IL"/>
          </a:p>
        </p:txBody>
      </p:sp>
      <p:sp>
        <p:nvSpPr>
          <p:cNvPr id="34" name="TextBox 33"/>
          <p:cNvSpPr txBox="1"/>
          <p:nvPr/>
        </p:nvSpPr>
        <p:spPr>
          <a:xfrm>
            <a:off x="11663081" y="2953840"/>
            <a:ext cx="611318" cy="369332"/>
          </a:xfrm>
          <a:prstGeom prst="rect">
            <a:avLst/>
          </a:prstGeom>
          <a:noFill/>
        </p:spPr>
        <p:txBody>
          <a:bodyPr wrap="square" rtlCol="1">
            <a:spAutoFit/>
          </a:bodyPr>
          <a:lstStyle/>
          <a:p>
            <a:r>
              <a:rPr lang="en-US" smtClean="0"/>
              <a:t>M:N</a:t>
            </a:r>
            <a:endParaRPr lang="he-IL"/>
          </a:p>
        </p:txBody>
      </p:sp>
      <p:cxnSp>
        <p:nvCxnSpPr>
          <p:cNvPr id="35" name="מחבר מרפקי 34"/>
          <p:cNvCxnSpPr/>
          <p:nvPr/>
        </p:nvCxnSpPr>
        <p:spPr>
          <a:xfrm flipV="1">
            <a:off x="8602709" y="3044586"/>
            <a:ext cx="2116125" cy="905567"/>
          </a:xfrm>
          <a:prstGeom prst="bentConnector3">
            <a:avLst>
              <a:gd name="adj1" fmla="val 108215"/>
            </a:avLst>
          </a:prstGeom>
          <a:ln>
            <a:tailEnd type="triangle"/>
          </a:ln>
        </p:spPr>
        <p:style>
          <a:lnRef idx="1">
            <a:schemeClr val="dk1"/>
          </a:lnRef>
          <a:fillRef idx="0">
            <a:schemeClr val="dk1"/>
          </a:fillRef>
          <a:effectRef idx="0">
            <a:schemeClr val="dk1"/>
          </a:effectRef>
          <a:fontRef idx="minor">
            <a:schemeClr val="tx1"/>
          </a:fontRef>
        </p:style>
      </p:cxnSp>
      <p:cxnSp>
        <p:nvCxnSpPr>
          <p:cNvPr id="40" name="מחבר מרפקי 39"/>
          <p:cNvCxnSpPr/>
          <p:nvPr/>
        </p:nvCxnSpPr>
        <p:spPr>
          <a:xfrm flipV="1">
            <a:off x="9732747" y="4670186"/>
            <a:ext cx="1138487" cy="785457"/>
          </a:xfrm>
          <a:prstGeom prst="bentConnector3">
            <a:avLst>
              <a:gd name="adj1" fmla="val 111353"/>
            </a:avLst>
          </a:prstGeom>
          <a:ln>
            <a:tailEnd type="triangle"/>
          </a:ln>
        </p:spPr>
        <p:style>
          <a:lnRef idx="1">
            <a:schemeClr val="dk1"/>
          </a:lnRef>
          <a:fillRef idx="0">
            <a:schemeClr val="dk1"/>
          </a:fillRef>
          <a:effectRef idx="0">
            <a:schemeClr val="dk1"/>
          </a:effectRef>
          <a:fontRef idx="minor">
            <a:schemeClr val="tx1"/>
          </a:fontRef>
        </p:style>
      </p:cxnSp>
      <p:cxnSp>
        <p:nvCxnSpPr>
          <p:cNvPr id="41" name="מחבר מרפקי 40"/>
          <p:cNvCxnSpPr/>
          <p:nvPr/>
        </p:nvCxnSpPr>
        <p:spPr>
          <a:xfrm rot="5400000">
            <a:off x="3555697" y="2765286"/>
            <a:ext cx="894004" cy="96397"/>
          </a:xfrm>
          <a:prstGeom prst="bentConnector4">
            <a:avLst>
              <a:gd name="adj1" fmla="val 29544"/>
              <a:gd name="adj2" fmla="val 337144"/>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6006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7943" y="78723"/>
            <a:ext cx="1584088"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a:t>
            </a:r>
            <a:r>
              <a:rPr lang="en-US" sz="2800" b="1" dirty="0" smtClean="0">
                <a:solidFill>
                  <a:schemeClr val="bg1"/>
                </a:solidFill>
                <a:latin typeface="Segoe UI" panose="020B0502040204020203" pitchFamily="34" charset="0"/>
                <a:cs typeface="Segoe UI" panose="020B0502040204020203" pitchFamily="34" charset="0"/>
              </a:rPr>
              <a:t>2</a:t>
            </a:r>
            <a:r>
              <a:rPr lang="he-IL" sz="2800" b="1" dirty="0" smtClean="0">
                <a:solidFill>
                  <a:schemeClr val="bg1"/>
                </a:solidFill>
                <a:latin typeface="Segoe UI" panose="020B0502040204020203" pitchFamily="34" charset="0"/>
                <a:cs typeface="Segoe UI" panose="020B0502040204020203" pitchFamily="34" charset="0"/>
              </a:rPr>
              <a:t>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5170646"/>
          </a:xfrm>
          <a:prstGeom prst="rect">
            <a:avLst/>
          </a:prstGeom>
          <a:noFill/>
        </p:spPr>
        <p:txBody>
          <a:bodyPr wrap="square" rtlCol="0">
            <a:spAutoFit/>
          </a:bodyPr>
          <a:lstStyle/>
          <a:p>
            <a:pPr algn="r" rtl="1">
              <a:lnSpc>
                <a:spcPct val="150000"/>
              </a:lnSpc>
            </a:pPr>
            <a:r>
              <a:rPr lang="he-IL" sz="2000" dirty="0">
                <a:latin typeface="Gisha" panose="020B0502040204020203" pitchFamily="34" charset="-79"/>
                <a:cs typeface="Gisha" panose="020B0502040204020203" pitchFamily="34" charset="-79"/>
              </a:rPr>
              <a:t>במחלקה קיימים קובץ מרצים וקובץ קורסים. למרצה יש מ"ז, שם, תואר ודרגה. לכל מרצה רושמים את רשימת הקורסים שהוא יכול ללמד. לקורס יש קוד מזהה, שם קורס </a:t>
            </a:r>
            <a:r>
              <a:rPr lang="he-IL" sz="2000" dirty="0" smtClean="0">
                <a:latin typeface="Gisha" panose="020B0502040204020203" pitchFamily="34" charset="-79"/>
                <a:cs typeface="Gisha" panose="020B0502040204020203" pitchFamily="34" charset="-79"/>
              </a:rPr>
              <a:t>ונק"ז. </a:t>
            </a:r>
            <a:r>
              <a:rPr lang="he-IL" sz="2000" dirty="0">
                <a:latin typeface="Gisha" panose="020B0502040204020203" pitchFamily="34" charset="-79"/>
                <a:cs typeface="Gisha" panose="020B0502040204020203" pitchFamily="34" charset="-79"/>
              </a:rPr>
              <a:t>יש לאפשר מציאת המרצים בעלי אותה דרגה. כדי לסייע בשיבוץ מרצים לקורסים יש לאפשר מציאת הקורסים שכל מרצה יכול ללמד, וכן מציאת המרצים שיכולים ללמד קורס כלשהו. כמו-כן, המערכת צריכה לתמוך בניהול המידע אודות היסטוריה של הקורסים שנלמדו על ידי המרצים. בתוך כך, המערכת צריכה לאפשר מציאת הקורסים שמרצה לימד אי פעם, ולתת מידע אודות קוד הקורס, השנה והסמסטר בהם נלמדו הקורסים. כמו כן, יש לאפשר מציאת השיבוצים של כל קורס (כלומר, באיזה שנה וסמסטר הקורס ניתן ושם המרצה). נתון שקובץ המרצים וקובץ הקורסים מאורגנים בשיטת </a:t>
            </a:r>
            <a:r>
              <a:rPr lang="en-US" sz="2000" dirty="0" smtClean="0">
                <a:latin typeface="Gisha" panose="020B0502040204020203" pitchFamily="34" charset="-79"/>
                <a:cs typeface="Gisha" panose="020B0502040204020203" pitchFamily="34" charset="-79"/>
              </a:rPr>
              <a:t>B Tree</a:t>
            </a:r>
            <a:r>
              <a:rPr lang="he-IL" sz="2000" dirty="0" smtClean="0">
                <a:latin typeface="Gisha" panose="020B0502040204020203" pitchFamily="34" charset="-79"/>
                <a:cs typeface="Gisha" panose="020B0502040204020203" pitchFamily="34" charset="-79"/>
              </a:rPr>
              <a:t> עם קובץ </a:t>
            </a:r>
            <a:r>
              <a:rPr lang="en-US" sz="2000" dirty="0" smtClean="0">
                <a:latin typeface="Gisha" panose="020B0502040204020203" pitchFamily="34" charset="-79"/>
                <a:cs typeface="Gisha" panose="020B0502040204020203" pitchFamily="34" charset="-79"/>
              </a:rPr>
              <a:t>Heap</a:t>
            </a:r>
            <a:r>
              <a:rPr lang="he-IL" sz="2000" dirty="0" smtClean="0">
                <a:latin typeface="Gisha" panose="020B0502040204020203" pitchFamily="34" charset="-79"/>
                <a:cs typeface="Gisha" panose="020B0502040204020203" pitchFamily="34" charset="-79"/>
              </a:rPr>
              <a:t>. כל </a:t>
            </a:r>
            <a:r>
              <a:rPr lang="he-IL" sz="2000" dirty="0">
                <a:latin typeface="Gisha" panose="020B0502040204020203" pitchFamily="34" charset="-79"/>
                <a:cs typeface="Gisha" panose="020B0502040204020203" pitchFamily="34" charset="-79"/>
              </a:rPr>
              <a:t>הקשרים הנדרשים בין הקבצים יושמו על ידי שיטת השרשורים </a:t>
            </a:r>
            <a:r>
              <a:rPr lang="en-US" sz="2000" dirty="0">
                <a:latin typeface="Gisha" panose="020B0502040204020203" pitchFamily="34" charset="-79"/>
                <a:cs typeface="Gisha" panose="020B0502040204020203" pitchFamily="34" charset="-79"/>
              </a:rPr>
              <a:t>child and </a:t>
            </a:r>
            <a:r>
              <a:rPr lang="en-US" sz="2000" dirty="0" smtClean="0">
                <a:latin typeface="Gisha" panose="020B0502040204020203" pitchFamily="34" charset="-79"/>
                <a:cs typeface="Gisha" panose="020B0502040204020203" pitchFamily="34" charset="-79"/>
              </a:rPr>
              <a:t>twin</a:t>
            </a:r>
            <a:r>
              <a:rPr lang="he-IL" sz="2000" dirty="0" smtClean="0">
                <a:latin typeface="Gisha" panose="020B0502040204020203" pitchFamily="34" charset="-79"/>
                <a:cs typeface="Gisha" panose="020B0502040204020203" pitchFamily="34" charset="-79"/>
              </a:rPr>
              <a:t>.</a:t>
            </a:r>
          </a:p>
          <a:p>
            <a:pPr algn="r" rtl="1">
              <a:lnSpc>
                <a:spcPct val="150000"/>
              </a:lnSpc>
            </a:pPr>
            <a:endParaRPr lang="en-US" sz="2000" dirty="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הצג </a:t>
            </a:r>
            <a:r>
              <a:rPr lang="he-IL" sz="2000" dirty="0">
                <a:latin typeface="Gisha" panose="020B0502040204020203" pitchFamily="34" charset="-79"/>
                <a:cs typeface="Gisha" panose="020B0502040204020203" pitchFamily="34" charset="-79"/>
              </a:rPr>
              <a:t>בשרטוט את מבנה כל הקבצים במערכת זו, תוך פירוט השדות, המפתחות ושדות ה-</a:t>
            </a:r>
            <a:r>
              <a:rPr lang="en-US" sz="2000" dirty="0" err="1">
                <a:latin typeface="Gisha" panose="020B0502040204020203" pitchFamily="34" charset="-79"/>
                <a:cs typeface="Gisha" panose="020B0502040204020203" pitchFamily="34" charset="-79"/>
              </a:rPr>
              <a:t>ptr</a:t>
            </a:r>
            <a:r>
              <a:rPr lang="en-US" sz="2000" dirty="0">
                <a:latin typeface="Gisha" panose="020B0502040204020203" pitchFamily="34" charset="-79"/>
                <a:cs typeface="Gisha" panose="020B0502040204020203" pitchFamily="34" charset="-79"/>
              </a:rPr>
              <a:t> </a:t>
            </a:r>
            <a:r>
              <a:rPr lang="he-IL" sz="2000" dirty="0" smtClean="0">
                <a:latin typeface="Gisha" panose="020B0502040204020203" pitchFamily="34" charset="-79"/>
                <a:cs typeface="Gisha" panose="020B0502040204020203" pitchFamily="34" charset="-79"/>
              </a:rPr>
              <a:t> למיניהם </a:t>
            </a:r>
            <a:r>
              <a:rPr lang="he-IL" sz="2000" dirty="0">
                <a:latin typeface="Gisha" panose="020B0502040204020203" pitchFamily="34" charset="-79"/>
                <a:cs typeface="Gisha" panose="020B0502040204020203" pitchFamily="34" charset="-79"/>
              </a:rPr>
              <a:t>(כולל מסוג </a:t>
            </a:r>
            <a:r>
              <a:rPr lang="en-US" sz="2000" dirty="0" smtClean="0">
                <a:latin typeface="Gisha" panose="020B0502040204020203" pitchFamily="34" charset="-79"/>
                <a:cs typeface="Gisha" panose="020B0502040204020203" pitchFamily="34" charset="-79"/>
              </a:rPr>
              <a:t>O, C, T</a:t>
            </a:r>
            <a:r>
              <a:rPr lang="he-IL" sz="2000" dirty="0" smtClean="0">
                <a:latin typeface="Gisha" panose="020B0502040204020203" pitchFamily="34" charset="-79"/>
                <a:cs typeface="Gisha" panose="020B0502040204020203" pitchFamily="34" charset="-79"/>
              </a:rPr>
              <a:t> ותיאור תפקידיהם)</a:t>
            </a:r>
            <a:endParaRPr lang="he-IL" sz="2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971840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054552" y="78723"/>
            <a:ext cx="2967479"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2</a:t>
            </a:r>
            <a:r>
              <a:rPr lang="en-US" sz="2800" b="1" dirty="0" smtClean="0">
                <a:solidFill>
                  <a:schemeClr val="bg1"/>
                </a:solidFill>
                <a:latin typeface="Segoe UI" panose="020B0502040204020203" pitchFamily="34" charset="0"/>
                <a:cs typeface="Segoe UI" panose="020B0502040204020203" pitchFamily="34" charset="0"/>
              </a:rPr>
              <a:t> </a:t>
            </a:r>
            <a:r>
              <a:rPr lang="he-IL" sz="2800" b="1" dirty="0" smtClean="0">
                <a:solidFill>
                  <a:schemeClr val="bg1"/>
                </a:solidFill>
                <a:latin typeface="Segoe UI" panose="020B0502040204020203" pitchFamily="34" charset="0"/>
                <a:cs typeface="Segoe UI" panose="020B0502040204020203" pitchFamily="34" charset="0"/>
              </a:rPr>
              <a:t> - פתרון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08982"/>
            <a:ext cx="11741687" cy="4708981"/>
          </a:xfrm>
          <a:prstGeom prst="rect">
            <a:avLst/>
          </a:prstGeom>
          <a:noFill/>
        </p:spPr>
        <p:txBody>
          <a:bodyPr wrap="square" rtlCol="0">
            <a:spAutoFit/>
          </a:bodyPr>
          <a:lstStyle/>
          <a:p>
            <a:pPr marL="457200" indent="-457200" algn="r" rtl="1">
              <a:lnSpc>
                <a:spcPct val="150000"/>
              </a:lnSpc>
              <a:buAutoNum type="arabicPeriod"/>
            </a:pPr>
            <a:r>
              <a:rPr lang="he-IL" sz="2000" u="sng" dirty="0" smtClean="0">
                <a:latin typeface="Gisha" panose="020B0502040204020203" pitchFamily="34" charset="-79"/>
                <a:cs typeface="Gisha" panose="020B0502040204020203" pitchFamily="34" charset="-79"/>
              </a:rPr>
              <a:t>מה יש </a:t>
            </a:r>
            <a:r>
              <a:rPr lang="he-IL" sz="2000" u="sng" smtClean="0">
                <a:latin typeface="Gisha" panose="020B0502040204020203" pitchFamily="34" charset="-79"/>
                <a:cs typeface="Gisha" panose="020B0502040204020203" pitchFamily="34" charset="-79"/>
              </a:rPr>
              <a:t>לשמור</a:t>
            </a:r>
            <a:r>
              <a:rPr lang="he-IL" sz="2000" smtClean="0">
                <a:latin typeface="Gisha" panose="020B0502040204020203" pitchFamily="34" charset="-79"/>
                <a:cs typeface="Gisha" panose="020B0502040204020203" pitchFamily="34" charset="-79"/>
              </a:rPr>
              <a:t>?</a:t>
            </a:r>
            <a:endParaRPr lang="he-IL" sz="2000" dirty="0" smtClean="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מרצה: מ"ז, שם, תואר, דרגה</a:t>
            </a:r>
          </a:p>
          <a:p>
            <a:pPr algn="r" rtl="1">
              <a:lnSpc>
                <a:spcPct val="150000"/>
              </a:lnSpc>
            </a:pPr>
            <a:r>
              <a:rPr lang="he-IL" sz="2000" dirty="0" smtClean="0">
                <a:latin typeface="Gisha" panose="020B0502040204020203" pitchFamily="34" charset="-79"/>
                <a:cs typeface="Gisha" panose="020B0502040204020203" pitchFamily="34" charset="-79"/>
              </a:rPr>
              <a:t>קורס: קוד, שם, נק"ז</a:t>
            </a:r>
          </a:p>
          <a:p>
            <a:pPr algn="r" rtl="1">
              <a:lnSpc>
                <a:spcPct val="150000"/>
              </a:lnSpc>
            </a:pPr>
            <a:endParaRPr lang="he-IL" sz="2000" dirty="0">
              <a:latin typeface="Gisha" panose="020B0502040204020203" pitchFamily="34" charset="-79"/>
              <a:cs typeface="Gisha" panose="020B0502040204020203" pitchFamily="34" charset="-79"/>
            </a:endParaRPr>
          </a:p>
          <a:p>
            <a:pPr marL="457200" indent="-457200" algn="r" rtl="1">
              <a:lnSpc>
                <a:spcPct val="150000"/>
              </a:lnSpc>
              <a:buAutoNum type="arabicPeriod" startAt="2"/>
            </a:pPr>
            <a:r>
              <a:rPr lang="he-IL" sz="2000" u="sng" dirty="0" smtClean="0">
                <a:latin typeface="Gisha" panose="020B0502040204020203" pitchFamily="34" charset="-79"/>
                <a:cs typeface="Gisha" panose="020B0502040204020203" pitchFamily="34" charset="-79"/>
              </a:rPr>
              <a:t>על איזה שאילתות אנחנו נדרשים </a:t>
            </a:r>
            <a:r>
              <a:rPr lang="he-IL" sz="2000" u="sng" smtClean="0">
                <a:latin typeface="Gisha" panose="020B0502040204020203" pitchFamily="34" charset="-79"/>
                <a:cs typeface="Gisha" panose="020B0502040204020203" pitchFamily="34" charset="-79"/>
              </a:rPr>
              <a:t>לענות?</a:t>
            </a:r>
            <a:endParaRPr lang="he-IL" sz="2000" u="sng" dirty="0" smtClean="0">
              <a:latin typeface="Gisha" panose="020B0502040204020203" pitchFamily="34" charset="-79"/>
              <a:cs typeface="Gisha" panose="020B0502040204020203" pitchFamily="34" charset="-79"/>
            </a:endParaRP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מיהם המרצים בדרגה מסוימת?</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מהם כל הקורסים שמרצה יכול ללמד?</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מיהם המרצים שיכולים ללמד קורס כלשהו?</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מהם כל הקורסים שמרצה לימד אי פעם?</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מהם הפרטים של כל הפעמים שקורס הועבר (קוד, שנה, סמסטר, מרצה)?                                                  </a:t>
            </a:r>
            <a:endParaRPr lang="he-IL" sz="2000" dirty="0">
              <a:latin typeface="Gisha" panose="020B0502040204020203" pitchFamily="34" charset="-79"/>
              <a:cs typeface="Gisha" panose="020B0502040204020203" pitchFamily="34" charset="-79"/>
            </a:endParaRPr>
          </a:p>
        </p:txBody>
      </p:sp>
      <p:sp>
        <p:nvSpPr>
          <p:cNvPr id="4" name="TextBox 3"/>
          <p:cNvSpPr txBox="1">
            <a:spLocks noChangeAspect="1"/>
          </p:cNvSpPr>
          <p:nvPr/>
        </p:nvSpPr>
        <p:spPr>
          <a:xfrm>
            <a:off x="0" y="658021"/>
            <a:ext cx="6006736" cy="1938992"/>
          </a:xfrm>
          <a:prstGeom prst="rect">
            <a:avLst/>
          </a:prstGeom>
          <a:noFill/>
        </p:spPr>
        <p:txBody>
          <a:bodyPr wrap="square" rtlCol="0">
            <a:spAutoFit/>
          </a:bodyPr>
          <a:lstStyle/>
          <a:p>
            <a:pPr algn="r" rtl="1">
              <a:lnSpc>
                <a:spcPct val="150000"/>
              </a:lnSpc>
            </a:pPr>
            <a:r>
              <a:rPr lang="he-IL" sz="2000" dirty="0" smtClean="0">
                <a:latin typeface="Gisha" panose="020B0502040204020203" pitchFamily="34" charset="-79"/>
                <a:cs typeface="Gisha" panose="020B0502040204020203" pitchFamily="34" charset="-79"/>
              </a:rPr>
              <a:t>3.   </a:t>
            </a:r>
            <a:r>
              <a:rPr lang="he-IL" sz="2000" u="sng" dirty="0" smtClean="0">
                <a:latin typeface="Gisha" panose="020B0502040204020203" pitchFamily="34" charset="-79"/>
                <a:cs typeface="Gisha" panose="020B0502040204020203" pitchFamily="34" charset="-79"/>
              </a:rPr>
              <a:t>נזהה </a:t>
            </a:r>
            <a:r>
              <a:rPr lang="he-IL" sz="2000" u="sng" smtClean="0">
                <a:latin typeface="Gisha" panose="020B0502040204020203" pitchFamily="34" charset="-79"/>
                <a:cs typeface="Gisha" panose="020B0502040204020203" pitchFamily="34" charset="-79"/>
              </a:rPr>
              <a:t>קשרים:</a:t>
            </a:r>
            <a:endParaRPr lang="he-IL" sz="2000" dirty="0" smtClean="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דרגה : מרצה (</a:t>
            </a:r>
            <a:r>
              <a:rPr lang="en-US" sz="2000" dirty="0" smtClean="0">
                <a:latin typeface="Gisha" panose="020B0502040204020203" pitchFamily="34" charset="-79"/>
                <a:cs typeface="Gisha" panose="020B0502040204020203" pitchFamily="34" charset="-79"/>
              </a:rPr>
              <a:t>N</a:t>
            </a:r>
            <a:r>
              <a:rPr lang="he-IL" sz="2000" dirty="0" smtClean="0">
                <a:latin typeface="Gisha" panose="020B0502040204020203" pitchFamily="34" charset="-79"/>
                <a:cs typeface="Gisha" panose="020B0502040204020203" pitchFamily="34" charset="-79"/>
              </a:rPr>
              <a:t>:1)</a:t>
            </a:r>
          </a:p>
          <a:p>
            <a:pPr algn="r" rtl="1">
              <a:lnSpc>
                <a:spcPct val="150000"/>
              </a:lnSpc>
            </a:pPr>
            <a:r>
              <a:rPr lang="he-IL" sz="2000" dirty="0" smtClean="0">
                <a:latin typeface="Gisha" panose="020B0502040204020203" pitchFamily="34" charset="-79"/>
                <a:cs typeface="Gisha" panose="020B0502040204020203" pitchFamily="34" charset="-79"/>
              </a:rPr>
              <a:t>מרצה : קורסים שיכול ללמד (</a:t>
            </a:r>
            <a:r>
              <a:rPr lang="en-US" sz="2000" dirty="0" smtClean="0">
                <a:latin typeface="Gisha" panose="020B0502040204020203" pitchFamily="34" charset="-79"/>
                <a:cs typeface="Gisha" panose="020B0502040204020203" pitchFamily="34" charset="-79"/>
              </a:rPr>
              <a:t>N</a:t>
            </a:r>
            <a:r>
              <a:rPr lang="he-IL" sz="2000" dirty="0" smtClean="0">
                <a:latin typeface="Gisha" panose="020B0502040204020203" pitchFamily="34" charset="-79"/>
                <a:cs typeface="Gisha" panose="020B0502040204020203" pitchFamily="34" charset="-79"/>
              </a:rPr>
              <a:t>:</a:t>
            </a:r>
            <a:r>
              <a:rPr lang="en-US" sz="2000" dirty="0" smtClean="0">
                <a:latin typeface="Gisha" panose="020B0502040204020203" pitchFamily="34" charset="-79"/>
                <a:cs typeface="Gisha" panose="020B0502040204020203" pitchFamily="34" charset="-79"/>
              </a:rPr>
              <a:t>M</a:t>
            </a:r>
            <a:r>
              <a:rPr lang="he-IL" sz="2000" dirty="0" smtClean="0">
                <a:latin typeface="Gisha" panose="020B0502040204020203" pitchFamily="34" charset="-79"/>
                <a:cs typeface="Gisha" panose="020B0502040204020203" pitchFamily="34" charset="-79"/>
              </a:rPr>
              <a:t>)</a:t>
            </a:r>
          </a:p>
          <a:p>
            <a:pPr algn="r" rtl="1">
              <a:lnSpc>
                <a:spcPct val="150000"/>
              </a:lnSpc>
            </a:pPr>
            <a:r>
              <a:rPr lang="he-IL" sz="2000" dirty="0" smtClean="0">
                <a:latin typeface="Gisha" panose="020B0502040204020203" pitchFamily="34" charset="-79"/>
                <a:cs typeface="Gisha" panose="020B0502040204020203" pitchFamily="34" charset="-79"/>
              </a:rPr>
              <a:t>מרצה : קורס שהועבר (</a:t>
            </a:r>
            <a:r>
              <a:rPr lang="en-US" sz="2000" dirty="0" smtClean="0">
                <a:latin typeface="Gisha" panose="020B0502040204020203" pitchFamily="34" charset="-79"/>
                <a:cs typeface="Gisha" panose="020B0502040204020203" pitchFamily="34" charset="-79"/>
              </a:rPr>
              <a:t>N</a:t>
            </a:r>
            <a:r>
              <a:rPr lang="he-IL" sz="2000" dirty="0" smtClean="0">
                <a:latin typeface="Gisha" panose="020B0502040204020203" pitchFamily="34" charset="-79"/>
                <a:cs typeface="Gisha" panose="020B0502040204020203" pitchFamily="34" charset="-79"/>
              </a:rPr>
              <a:t>:</a:t>
            </a:r>
            <a:r>
              <a:rPr lang="en-US" sz="2000" dirty="0" smtClean="0">
                <a:latin typeface="Gisha" panose="020B0502040204020203" pitchFamily="34" charset="-79"/>
                <a:cs typeface="Gisha" panose="020B0502040204020203" pitchFamily="34" charset="-79"/>
              </a:rPr>
              <a:t>M</a:t>
            </a:r>
            <a:r>
              <a:rPr lang="he-IL" sz="2000" dirty="0" smtClean="0">
                <a:latin typeface="Gisha" panose="020B0502040204020203" pitchFamily="34" charset="-79"/>
                <a:cs typeface="Gisha" panose="020B0502040204020203" pitchFamily="34" charset="-79"/>
              </a:rPr>
              <a:t>) (נתוני קשר: שנה, סמסטר)  </a:t>
            </a:r>
            <a:endParaRPr lang="he-IL" sz="2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592334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054552" y="78723"/>
            <a:ext cx="2967479"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2</a:t>
            </a:r>
            <a:r>
              <a:rPr lang="en-US" sz="2800" b="1" dirty="0" smtClean="0">
                <a:solidFill>
                  <a:schemeClr val="bg1"/>
                </a:solidFill>
                <a:latin typeface="Segoe UI" panose="020B0502040204020203" pitchFamily="34" charset="0"/>
                <a:cs typeface="Segoe UI" panose="020B0502040204020203" pitchFamily="34" charset="0"/>
              </a:rPr>
              <a:t> </a:t>
            </a:r>
            <a:r>
              <a:rPr lang="he-IL" sz="2800" b="1" dirty="0" smtClean="0">
                <a:solidFill>
                  <a:schemeClr val="bg1"/>
                </a:solidFill>
                <a:latin typeface="Segoe UI" panose="020B0502040204020203" pitchFamily="34" charset="0"/>
                <a:cs typeface="Segoe UI" panose="020B0502040204020203" pitchFamily="34" charset="0"/>
              </a:rPr>
              <a:t> - פתרון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964495"/>
          </a:xfrm>
          <a:prstGeom prst="rect">
            <a:avLst/>
          </a:prstGeom>
          <a:noFill/>
        </p:spPr>
        <p:txBody>
          <a:bodyPr wrap="square" rtlCol="0">
            <a:spAutoFit/>
          </a:bodyPr>
          <a:lstStyle/>
          <a:p>
            <a:pPr algn="r" rtl="1">
              <a:lnSpc>
                <a:spcPct val="150000"/>
              </a:lnSpc>
            </a:pPr>
            <a:r>
              <a:rPr lang="he-IL" sz="2000" dirty="0" smtClean="0">
                <a:latin typeface="Gisha" panose="020B0502040204020203" pitchFamily="34" charset="-79"/>
                <a:cs typeface="Gisha" panose="020B0502040204020203" pitchFamily="34" charset="-79"/>
              </a:rPr>
              <a:t>4.   </a:t>
            </a:r>
            <a:r>
              <a:rPr lang="he-IL" sz="2000" u="sng" dirty="0" smtClean="0">
                <a:latin typeface="Gisha" panose="020B0502040204020203" pitchFamily="34" charset="-79"/>
                <a:cs typeface="Gisha" panose="020B0502040204020203" pitchFamily="34" charset="-79"/>
              </a:rPr>
              <a:t>הקבצים</a:t>
            </a:r>
          </a:p>
          <a:p>
            <a:pPr algn="r" rtl="1">
              <a:lnSpc>
                <a:spcPct val="150000"/>
              </a:lnSpc>
            </a:pPr>
            <a:r>
              <a:rPr lang="he-IL" sz="2000" dirty="0" smtClean="0">
                <a:latin typeface="Gisha" panose="020B0502040204020203" pitchFamily="34" charset="-79"/>
                <a:cs typeface="Gisha" panose="020B0502040204020203" pitchFamily="34" charset="-79"/>
              </a:rPr>
              <a:t>                                                 </a:t>
            </a:r>
            <a:endParaRPr lang="he-IL" sz="2000" dirty="0">
              <a:latin typeface="Gisha" panose="020B0502040204020203" pitchFamily="34" charset="-79"/>
              <a:cs typeface="Gisha" panose="020B0502040204020203" pitchFamily="34" charset="-79"/>
            </a:endParaRPr>
          </a:p>
        </p:txBody>
      </p:sp>
      <p:graphicFrame>
        <p:nvGraphicFramePr>
          <p:cNvPr id="3" name="Table 2"/>
          <p:cNvGraphicFramePr>
            <a:graphicFrameLocks noGrp="1"/>
          </p:cNvGraphicFramePr>
          <p:nvPr>
            <p:extLst>
              <p:ext uri="{D42A27DB-BD31-4B8C-83A1-F6EECF244321}">
                <p14:modId xmlns:p14="http://schemas.microsoft.com/office/powerpoint/2010/main" val="3543620989"/>
              </p:ext>
            </p:extLst>
          </p:nvPr>
        </p:nvGraphicFramePr>
        <p:xfrm>
          <a:off x="2016776" y="1275582"/>
          <a:ext cx="9268540" cy="542227"/>
        </p:xfrm>
        <a:graphic>
          <a:graphicData uri="http://schemas.openxmlformats.org/drawingml/2006/table">
            <a:tbl>
              <a:tblPr firstRow="1" bandRow="1">
                <a:tableStyleId>{5C22544A-7EE6-4342-B048-85BDC9FD1C3A}</a:tableStyleId>
              </a:tblPr>
              <a:tblGrid>
                <a:gridCol w="764819">
                  <a:extLst>
                    <a:ext uri="{9D8B030D-6E8A-4147-A177-3AD203B41FA5}">
                      <a16:colId xmlns:a16="http://schemas.microsoft.com/office/drawing/2014/main" val="20000"/>
                    </a:ext>
                  </a:extLst>
                </a:gridCol>
                <a:gridCol w="1808337">
                  <a:extLst>
                    <a:ext uri="{9D8B030D-6E8A-4147-A177-3AD203B41FA5}">
                      <a16:colId xmlns:a16="http://schemas.microsoft.com/office/drawing/2014/main" val="20001"/>
                    </a:ext>
                  </a:extLst>
                </a:gridCol>
                <a:gridCol w="881484">
                  <a:extLst>
                    <a:ext uri="{9D8B030D-6E8A-4147-A177-3AD203B41FA5}">
                      <a16:colId xmlns:a16="http://schemas.microsoft.com/office/drawing/2014/main" val="20002"/>
                    </a:ext>
                  </a:extLst>
                </a:gridCol>
                <a:gridCol w="1840744">
                  <a:extLst>
                    <a:ext uri="{9D8B030D-6E8A-4147-A177-3AD203B41FA5}">
                      <a16:colId xmlns:a16="http://schemas.microsoft.com/office/drawing/2014/main" val="20003"/>
                    </a:ext>
                  </a:extLst>
                </a:gridCol>
                <a:gridCol w="875002">
                  <a:extLst>
                    <a:ext uri="{9D8B030D-6E8A-4147-A177-3AD203B41FA5}">
                      <a16:colId xmlns:a16="http://schemas.microsoft.com/office/drawing/2014/main" val="20004"/>
                    </a:ext>
                  </a:extLst>
                </a:gridCol>
                <a:gridCol w="1860189">
                  <a:extLst>
                    <a:ext uri="{9D8B030D-6E8A-4147-A177-3AD203B41FA5}">
                      <a16:colId xmlns:a16="http://schemas.microsoft.com/office/drawing/2014/main" val="20005"/>
                    </a:ext>
                  </a:extLst>
                </a:gridCol>
                <a:gridCol w="1237965">
                  <a:extLst>
                    <a:ext uri="{9D8B030D-6E8A-4147-A177-3AD203B41FA5}">
                      <a16:colId xmlns:a16="http://schemas.microsoft.com/office/drawing/2014/main" val="20006"/>
                    </a:ext>
                  </a:extLst>
                </a:gridCol>
              </a:tblGrid>
              <a:tr h="542227">
                <a:tc>
                  <a:txBody>
                    <a:bodyPr/>
                    <a:lstStyle/>
                    <a:p>
                      <a:pPr algn="ctr" rtl="1"/>
                      <a:r>
                        <a:rPr lang="he-IL" sz="1400" b="0" u="sng" dirty="0" smtClean="0"/>
                        <a:t>שם דרגה 1</a:t>
                      </a:r>
                      <a:endParaRPr lang="en-US" sz="1400" b="0" u="sng" dirty="0"/>
                    </a:p>
                  </a:txBody>
                  <a:tcPr/>
                </a:tc>
                <a:tc>
                  <a:txBody>
                    <a:bodyPr/>
                    <a:lstStyle/>
                    <a:p>
                      <a:pPr algn="ctr" rtl="1"/>
                      <a:r>
                        <a:rPr lang="he-IL" sz="1400" b="0" dirty="0" smtClean="0"/>
                        <a:t>לקובץ מרצים למרצה</a:t>
                      </a:r>
                      <a:r>
                        <a:rPr lang="he-IL" sz="1400" b="0" baseline="0" dirty="0" smtClean="0"/>
                        <a:t> הראשון בדרגה 1</a:t>
                      </a:r>
                      <a:endParaRPr lang="en-US" sz="1400" b="0" dirty="0"/>
                    </a:p>
                  </a:txBody>
                  <a:tcPr/>
                </a:tc>
                <a:tc>
                  <a:txBody>
                    <a:bodyPr/>
                    <a:lstStyle/>
                    <a:p>
                      <a:pPr algn="ctr" rtl="1"/>
                      <a:r>
                        <a:rPr lang="he-IL" sz="1400" b="0" u="sng" dirty="0" smtClean="0"/>
                        <a:t>שם דרגה 2</a:t>
                      </a:r>
                      <a:endParaRPr lang="en-US" sz="1400" b="0" u="sng" dirty="0"/>
                    </a:p>
                  </a:txBody>
                  <a:tcPr/>
                </a:tc>
                <a:tc>
                  <a:txBody>
                    <a:bodyPr/>
                    <a:lstStyle/>
                    <a:p>
                      <a:pPr algn="ctr" rtl="1"/>
                      <a:r>
                        <a:rPr lang="he-IL" sz="1400" b="0" dirty="0" smtClean="0"/>
                        <a:t>לקובץ מרצים למרצה</a:t>
                      </a:r>
                      <a:r>
                        <a:rPr lang="he-IL" sz="1400" b="0" baseline="0" dirty="0" smtClean="0"/>
                        <a:t> הראשון בדרגה 2</a:t>
                      </a:r>
                      <a:endParaRPr lang="en-US" sz="1400" b="0" dirty="0"/>
                    </a:p>
                  </a:txBody>
                  <a:tcPr/>
                </a:tc>
                <a:tc>
                  <a:txBody>
                    <a:bodyPr/>
                    <a:lstStyle/>
                    <a:p>
                      <a:pPr algn="ctr" rtl="1"/>
                      <a:r>
                        <a:rPr lang="he-IL" sz="1400" b="0" u="sng" dirty="0" smtClean="0"/>
                        <a:t>שם דרגה 3</a:t>
                      </a:r>
                      <a:endParaRPr lang="en-US" sz="1400" b="0" u="sng" dirty="0"/>
                    </a:p>
                  </a:txBody>
                  <a:tcPr/>
                </a:tc>
                <a:tc>
                  <a:txBody>
                    <a:bodyPr/>
                    <a:lstStyle/>
                    <a:p>
                      <a:pPr algn="ctr" rtl="1"/>
                      <a:r>
                        <a:rPr lang="he-IL" sz="1400" b="0" dirty="0" smtClean="0"/>
                        <a:t>לקובץ מרצים למרצה</a:t>
                      </a:r>
                      <a:r>
                        <a:rPr lang="he-IL" sz="1400" b="0" baseline="0" dirty="0" smtClean="0"/>
                        <a:t> הראשון בדרגה 3</a:t>
                      </a:r>
                      <a:endParaRPr lang="en-US" sz="1400" b="0" dirty="0"/>
                    </a:p>
                  </a:txBody>
                  <a:tcPr/>
                </a:tc>
                <a:tc>
                  <a:txBody>
                    <a:bodyPr/>
                    <a:lstStyle/>
                    <a:p>
                      <a:pPr lvl="1" algn="ctr" rtl="1"/>
                      <a:r>
                        <a:rPr lang="en-US" sz="1400" b="0" dirty="0" smtClean="0"/>
                        <a:t>……….</a:t>
                      </a:r>
                      <a:endParaRPr lang="en-US" sz="1400" b="0" dirty="0"/>
                    </a:p>
                  </a:txBody>
                  <a:tcPr anchor="ctr"/>
                </a:tc>
                <a:extLst>
                  <a:ext uri="{0D108BD9-81ED-4DB2-BD59-A6C34878D82A}">
                    <a16:rowId xmlns:a16="http://schemas.microsoft.com/office/drawing/2014/main" val="10000"/>
                  </a:ext>
                </a:extLst>
              </a:tr>
            </a:tbl>
          </a:graphicData>
        </a:graphic>
      </p:graphicFrame>
      <p:sp>
        <p:nvSpPr>
          <p:cNvPr id="4" name="TextBox 3"/>
          <p:cNvSpPr txBox="1"/>
          <p:nvPr/>
        </p:nvSpPr>
        <p:spPr>
          <a:xfrm>
            <a:off x="1122459" y="1243691"/>
            <a:ext cx="872355" cy="646331"/>
          </a:xfrm>
          <a:prstGeom prst="rect">
            <a:avLst/>
          </a:prstGeom>
          <a:noFill/>
        </p:spPr>
        <p:txBody>
          <a:bodyPr wrap="none" rtlCol="0">
            <a:spAutoFit/>
          </a:bodyPr>
          <a:lstStyle/>
          <a:p>
            <a:pPr algn="ctr"/>
            <a:r>
              <a:rPr lang="en-US" dirty="0" smtClean="0"/>
              <a:t>Header</a:t>
            </a:r>
            <a:endParaRPr lang="he-IL" dirty="0" smtClean="0"/>
          </a:p>
          <a:p>
            <a:pPr algn="ctr"/>
            <a:r>
              <a:rPr lang="he-IL" dirty="0" smtClean="0"/>
              <a:t>דרגות</a:t>
            </a:r>
            <a:endParaRPr lang="en-US" dirty="0"/>
          </a:p>
        </p:txBody>
      </p:sp>
      <p:sp>
        <p:nvSpPr>
          <p:cNvPr id="10" name="TextBox 9"/>
          <p:cNvSpPr txBox="1"/>
          <p:nvPr/>
        </p:nvSpPr>
        <p:spPr>
          <a:xfrm>
            <a:off x="8880466" y="900245"/>
            <a:ext cx="348172" cy="461665"/>
          </a:xfrm>
          <a:prstGeom prst="rect">
            <a:avLst/>
          </a:prstGeom>
          <a:noFill/>
        </p:spPr>
        <p:txBody>
          <a:bodyPr wrap="none" rtlCol="0">
            <a:spAutoFit/>
          </a:bodyPr>
          <a:lstStyle/>
          <a:p>
            <a:pPr algn="ctr"/>
            <a:r>
              <a:rPr lang="en-US" sz="2400" dirty="0" smtClean="0"/>
              <a:t>C</a:t>
            </a:r>
            <a:endParaRPr lang="en-US" sz="2400" dirty="0"/>
          </a:p>
        </p:txBody>
      </p:sp>
      <p:sp>
        <p:nvSpPr>
          <p:cNvPr id="12" name="TextBox 11"/>
          <p:cNvSpPr txBox="1"/>
          <p:nvPr/>
        </p:nvSpPr>
        <p:spPr>
          <a:xfrm>
            <a:off x="6187341" y="897537"/>
            <a:ext cx="348172" cy="461665"/>
          </a:xfrm>
          <a:prstGeom prst="rect">
            <a:avLst/>
          </a:prstGeom>
          <a:noFill/>
        </p:spPr>
        <p:txBody>
          <a:bodyPr wrap="none" rtlCol="0">
            <a:spAutoFit/>
          </a:bodyPr>
          <a:lstStyle/>
          <a:p>
            <a:pPr algn="ctr"/>
            <a:r>
              <a:rPr lang="en-US" sz="2400" dirty="0" smtClean="0"/>
              <a:t>C</a:t>
            </a:r>
            <a:endParaRPr lang="en-US" sz="2400" dirty="0"/>
          </a:p>
        </p:txBody>
      </p:sp>
      <p:sp>
        <p:nvSpPr>
          <p:cNvPr id="13" name="TextBox 12"/>
          <p:cNvSpPr txBox="1"/>
          <p:nvPr/>
        </p:nvSpPr>
        <p:spPr>
          <a:xfrm>
            <a:off x="3386049" y="897538"/>
            <a:ext cx="348172" cy="461665"/>
          </a:xfrm>
          <a:prstGeom prst="rect">
            <a:avLst/>
          </a:prstGeom>
          <a:noFill/>
        </p:spPr>
        <p:txBody>
          <a:bodyPr wrap="none" rtlCol="0">
            <a:spAutoFit/>
          </a:bodyPr>
          <a:lstStyle/>
          <a:p>
            <a:pPr algn="ctr"/>
            <a:r>
              <a:rPr lang="en-US" sz="2400" dirty="0" smtClean="0"/>
              <a:t>C</a:t>
            </a:r>
            <a:endParaRPr lang="en-US" sz="1400" dirty="0">
              <a:solidFill>
                <a:srgbClr val="FF0000"/>
              </a:solidFill>
            </a:endParaRPr>
          </a:p>
        </p:txBody>
      </p:sp>
      <p:sp>
        <p:nvSpPr>
          <p:cNvPr id="19" name="TextBox 18"/>
          <p:cNvSpPr txBox="1"/>
          <p:nvPr/>
        </p:nvSpPr>
        <p:spPr>
          <a:xfrm>
            <a:off x="1273362" y="3419713"/>
            <a:ext cx="1929429" cy="584775"/>
          </a:xfrm>
          <a:prstGeom prst="rect">
            <a:avLst/>
          </a:prstGeom>
          <a:noFill/>
        </p:spPr>
        <p:txBody>
          <a:bodyPr wrap="square" rtlCol="0">
            <a:spAutoFit/>
          </a:bodyPr>
          <a:lstStyle/>
          <a:p>
            <a:pPr algn="ctr"/>
            <a:r>
              <a:rPr lang="he-IL" sz="1600" dirty="0" smtClean="0"/>
              <a:t>קובץ קשר מרצים-</a:t>
            </a:r>
          </a:p>
          <a:p>
            <a:pPr algn="ctr"/>
            <a:r>
              <a:rPr lang="he-IL" sz="1600" dirty="0" smtClean="0"/>
              <a:t>קורסים שיכולים ללמד</a:t>
            </a:r>
            <a:endParaRPr lang="en-US" sz="1600" dirty="0"/>
          </a:p>
        </p:txBody>
      </p:sp>
      <p:sp>
        <p:nvSpPr>
          <p:cNvPr id="23" name="TextBox 22"/>
          <p:cNvSpPr txBox="1"/>
          <p:nvPr/>
        </p:nvSpPr>
        <p:spPr>
          <a:xfrm>
            <a:off x="5406950" y="1836090"/>
            <a:ext cx="287258" cy="461665"/>
          </a:xfrm>
          <a:prstGeom prst="rect">
            <a:avLst/>
          </a:prstGeom>
          <a:noFill/>
        </p:spPr>
        <p:txBody>
          <a:bodyPr wrap="none" rtlCol="0">
            <a:spAutoFit/>
          </a:bodyPr>
          <a:lstStyle/>
          <a:p>
            <a:pPr algn="ctr"/>
            <a:r>
              <a:rPr lang="en-US" sz="2400" dirty="0" smtClean="0"/>
              <a:t>t</a:t>
            </a:r>
            <a:endParaRPr lang="en-US" sz="2400" dirty="0"/>
          </a:p>
        </p:txBody>
      </p:sp>
      <p:sp>
        <p:nvSpPr>
          <p:cNvPr id="24" name="TextBox 23"/>
          <p:cNvSpPr txBox="1"/>
          <p:nvPr/>
        </p:nvSpPr>
        <p:spPr>
          <a:xfrm>
            <a:off x="8615712" y="3089328"/>
            <a:ext cx="348172" cy="461665"/>
          </a:xfrm>
          <a:prstGeom prst="rect">
            <a:avLst/>
          </a:prstGeom>
          <a:noFill/>
        </p:spPr>
        <p:txBody>
          <a:bodyPr wrap="none" rtlCol="0">
            <a:spAutoFit/>
          </a:bodyPr>
          <a:lstStyle/>
          <a:p>
            <a:pPr algn="ctr"/>
            <a:r>
              <a:rPr lang="en-US" sz="2400" dirty="0" smtClean="0"/>
              <a:t>o</a:t>
            </a:r>
            <a:endParaRPr lang="en-US" sz="2400" dirty="0"/>
          </a:p>
        </p:txBody>
      </p:sp>
      <p:sp>
        <p:nvSpPr>
          <p:cNvPr id="36" name="TextBox 35"/>
          <p:cNvSpPr txBox="1"/>
          <p:nvPr/>
        </p:nvSpPr>
        <p:spPr>
          <a:xfrm>
            <a:off x="7342895" y="1870289"/>
            <a:ext cx="348172" cy="461665"/>
          </a:xfrm>
          <a:prstGeom prst="rect">
            <a:avLst/>
          </a:prstGeom>
          <a:noFill/>
        </p:spPr>
        <p:txBody>
          <a:bodyPr wrap="none" rtlCol="0">
            <a:spAutoFit/>
          </a:bodyPr>
          <a:lstStyle/>
          <a:p>
            <a:pPr algn="ctr"/>
            <a:r>
              <a:rPr lang="en-US" sz="2400" dirty="0" smtClean="0"/>
              <a:t>C</a:t>
            </a:r>
            <a:endParaRPr lang="en-US" sz="2400" dirty="0"/>
          </a:p>
        </p:txBody>
      </p:sp>
      <p:sp>
        <p:nvSpPr>
          <p:cNvPr id="37" name="TextBox 36"/>
          <p:cNvSpPr txBox="1"/>
          <p:nvPr/>
        </p:nvSpPr>
        <p:spPr>
          <a:xfrm>
            <a:off x="6665162" y="3587973"/>
            <a:ext cx="998991" cy="369332"/>
          </a:xfrm>
          <a:prstGeom prst="rect">
            <a:avLst/>
          </a:prstGeom>
          <a:noFill/>
        </p:spPr>
        <p:txBody>
          <a:bodyPr wrap="none" rtlCol="0">
            <a:spAutoFit/>
          </a:bodyPr>
          <a:lstStyle/>
          <a:p>
            <a:pPr algn="ctr"/>
            <a:r>
              <a:rPr lang="he-IL" dirty="0" smtClean="0"/>
              <a:t>נתון קשר</a:t>
            </a:r>
            <a:endParaRPr lang="en-US" dirty="0"/>
          </a:p>
        </p:txBody>
      </p:sp>
      <p:sp>
        <p:nvSpPr>
          <p:cNvPr id="48" name="TextBox 47"/>
          <p:cNvSpPr txBox="1"/>
          <p:nvPr/>
        </p:nvSpPr>
        <p:spPr>
          <a:xfrm>
            <a:off x="283884" y="2253035"/>
            <a:ext cx="1626407" cy="584775"/>
          </a:xfrm>
          <a:prstGeom prst="rect">
            <a:avLst/>
          </a:prstGeom>
          <a:noFill/>
        </p:spPr>
        <p:txBody>
          <a:bodyPr wrap="none" rtlCol="0">
            <a:spAutoFit/>
          </a:bodyPr>
          <a:lstStyle/>
          <a:p>
            <a:pPr algn="ctr" rtl="1"/>
            <a:r>
              <a:rPr lang="he-IL" sz="1600" dirty="0" smtClean="0"/>
              <a:t>קובץ מרצים</a:t>
            </a:r>
          </a:p>
          <a:p>
            <a:pPr algn="ctr" rtl="1"/>
            <a:r>
              <a:rPr lang="he-IL" sz="1600" dirty="0" smtClean="0"/>
              <a:t>(</a:t>
            </a:r>
            <a:r>
              <a:rPr lang="en-US" sz="1600" dirty="0" smtClean="0"/>
              <a:t>B Tree</a:t>
            </a:r>
            <a:r>
              <a:rPr lang="he-IL" sz="1600" dirty="0" smtClean="0"/>
              <a:t> עם </a:t>
            </a:r>
            <a:r>
              <a:rPr lang="en-US" sz="1600" dirty="0" smtClean="0"/>
              <a:t>Heap</a:t>
            </a:r>
            <a:r>
              <a:rPr lang="he-IL" sz="1600" dirty="0" smtClean="0"/>
              <a:t>)</a:t>
            </a:r>
            <a:endParaRPr lang="en-US" sz="1600" dirty="0"/>
          </a:p>
        </p:txBody>
      </p:sp>
      <p:graphicFrame>
        <p:nvGraphicFramePr>
          <p:cNvPr id="49" name="Table 48"/>
          <p:cNvGraphicFramePr>
            <a:graphicFrameLocks noGrp="1"/>
          </p:cNvGraphicFramePr>
          <p:nvPr>
            <p:extLst>
              <p:ext uri="{D42A27DB-BD31-4B8C-83A1-F6EECF244321}">
                <p14:modId xmlns:p14="http://schemas.microsoft.com/office/powerpoint/2010/main" val="551644942"/>
              </p:ext>
            </p:extLst>
          </p:nvPr>
        </p:nvGraphicFramePr>
        <p:xfrm>
          <a:off x="3248804" y="3459838"/>
          <a:ext cx="6390791" cy="550749"/>
        </p:xfrm>
        <a:graphic>
          <a:graphicData uri="http://schemas.openxmlformats.org/drawingml/2006/table">
            <a:tbl>
              <a:tblPr firstRow="1" bandRow="1">
                <a:tableStyleId>{5C22544A-7EE6-4342-B048-85BDC9FD1C3A}</a:tableStyleId>
              </a:tblPr>
              <a:tblGrid>
                <a:gridCol w="1344720">
                  <a:extLst>
                    <a:ext uri="{9D8B030D-6E8A-4147-A177-3AD203B41FA5}">
                      <a16:colId xmlns:a16="http://schemas.microsoft.com/office/drawing/2014/main" val="20000"/>
                    </a:ext>
                  </a:extLst>
                </a:gridCol>
                <a:gridCol w="1751809">
                  <a:extLst>
                    <a:ext uri="{9D8B030D-6E8A-4147-A177-3AD203B41FA5}">
                      <a16:colId xmlns:a16="http://schemas.microsoft.com/office/drawing/2014/main" val="20001"/>
                    </a:ext>
                  </a:extLst>
                </a:gridCol>
                <a:gridCol w="1795831">
                  <a:extLst>
                    <a:ext uri="{9D8B030D-6E8A-4147-A177-3AD203B41FA5}">
                      <a16:colId xmlns:a16="http://schemas.microsoft.com/office/drawing/2014/main" val="20002"/>
                    </a:ext>
                  </a:extLst>
                </a:gridCol>
                <a:gridCol w="1498431">
                  <a:extLst>
                    <a:ext uri="{9D8B030D-6E8A-4147-A177-3AD203B41FA5}">
                      <a16:colId xmlns:a16="http://schemas.microsoft.com/office/drawing/2014/main" val="20003"/>
                    </a:ext>
                  </a:extLst>
                </a:gridCol>
              </a:tblGrid>
              <a:tr h="550749">
                <a:tc>
                  <a:txBody>
                    <a:bodyPr/>
                    <a:lstStyle/>
                    <a:p>
                      <a:pPr algn="r" rtl="1"/>
                      <a:r>
                        <a:rPr lang="he-IL" sz="1400" b="0" u="none" dirty="0" smtClean="0"/>
                        <a:t>מצביע</a:t>
                      </a:r>
                      <a:r>
                        <a:rPr lang="he-IL" sz="1400" b="0" u="none" baseline="0" dirty="0" smtClean="0"/>
                        <a:t> למרצה</a:t>
                      </a:r>
                      <a:r>
                        <a:rPr lang="en-US" sz="1400" b="0" u="none" baseline="0" dirty="0" smtClean="0"/>
                        <a:t> </a:t>
                      </a:r>
                      <a:r>
                        <a:rPr lang="he-IL" sz="1400" b="0" u="none" baseline="0" dirty="0" smtClean="0"/>
                        <a:t> (קובץ מרצים)</a:t>
                      </a:r>
                      <a:endParaRPr lang="en-US" sz="1400" b="0" u="none" dirty="0"/>
                    </a:p>
                  </a:txBody>
                  <a:tcPr/>
                </a:tc>
                <a:tc>
                  <a:txBody>
                    <a:bodyPr/>
                    <a:lstStyle/>
                    <a:p>
                      <a:pPr algn="r" rtl="1"/>
                      <a:r>
                        <a:rPr lang="he-IL" sz="1400" b="0" dirty="0" smtClean="0"/>
                        <a:t>לק.ק. למרצה הבא שיכול ללמד את הקורס</a:t>
                      </a:r>
                      <a:endParaRPr lang="en-US" sz="1400" b="0" dirty="0"/>
                    </a:p>
                  </a:txBody>
                  <a:tcPr/>
                </a:tc>
                <a:tc>
                  <a:txBody>
                    <a:bodyPr/>
                    <a:lstStyle/>
                    <a:p>
                      <a:pPr algn="r" rtl="1"/>
                      <a:r>
                        <a:rPr lang="he-IL" sz="1400" b="0" dirty="0" smtClean="0"/>
                        <a:t>לק.ק. לקורס הבא שהמרצה יכול ללמד</a:t>
                      </a:r>
                      <a:endParaRPr lang="en-US" sz="1400" b="0" dirty="0"/>
                    </a:p>
                  </a:txBody>
                  <a:tcPr/>
                </a:tc>
                <a:tc>
                  <a:txBody>
                    <a:bodyPr/>
                    <a:lstStyle/>
                    <a:p>
                      <a:pPr algn="r" rtl="1"/>
                      <a:r>
                        <a:rPr lang="he-IL" sz="1400" b="0" dirty="0" smtClean="0"/>
                        <a:t>מצביע לקורס (קובץ קורסים)</a:t>
                      </a:r>
                      <a:endParaRPr lang="en-US" sz="1400" b="0" dirty="0"/>
                    </a:p>
                  </a:txBody>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92944569"/>
              </p:ext>
            </p:extLst>
          </p:nvPr>
        </p:nvGraphicFramePr>
        <p:xfrm>
          <a:off x="2238076" y="2247482"/>
          <a:ext cx="8730106" cy="944880"/>
        </p:xfrm>
        <a:graphic>
          <a:graphicData uri="http://schemas.openxmlformats.org/drawingml/2006/table">
            <a:tbl>
              <a:tblPr firstRow="1" bandRow="1">
                <a:tableStyleId>{5C22544A-7EE6-4342-B048-85BDC9FD1C3A}</a:tableStyleId>
              </a:tblPr>
              <a:tblGrid>
                <a:gridCol w="748914">
                  <a:extLst>
                    <a:ext uri="{9D8B030D-6E8A-4147-A177-3AD203B41FA5}">
                      <a16:colId xmlns:a16="http://schemas.microsoft.com/office/drawing/2014/main" val="20000"/>
                    </a:ext>
                  </a:extLst>
                </a:gridCol>
                <a:gridCol w="838298">
                  <a:extLst>
                    <a:ext uri="{9D8B030D-6E8A-4147-A177-3AD203B41FA5}">
                      <a16:colId xmlns:a16="http://schemas.microsoft.com/office/drawing/2014/main" val="20001"/>
                    </a:ext>
                  </a:extLst>
                </a:gridCol>
                <a:gridCol w="897873">
                  <a:extLst>
                    <a:ext uri="{9D8B030D-6E8A-4147-A177-3AD203B41FA5}">
                      <a16:colId xmlns:a16="http://schemas.microsoft.com/office/drawing/2014/main" val="20002"/>
                    </a:ext>
                  </a:extLst>
                </a:gridCol>
                <a:gridCol w="897873">
                  <a:extLst>
                    <a:ext uri="{9D8B030D-6E8A-4147-A177-3AD203B41FA5}">
                      <a16:colId xmlns:a16="http://schemas.microsoft.com/office/drawing/2014/main" val="840579504"/>
                    </a:ext>
                  </a:extLst>
                </a:gridCol>
                <a:gridCol w="1581089">
                  <a:extLst>
                    <a:ext uri="{9D8B030D-6E8A-4147-A177-3AD203B41FA5}">
                      <a16:colId xmlns:a16="http://schemas.microsoft.com/office/drawing/2014/main" val="20003"/>
                    </a:ext>
                  </a:extLst>
                </a:gridCol>
                <a:gridCol w="1975893">
                  <a:extLst>
                    <a:ext uri="{9D8B030D-6E8A-4147-A177-3AD203B41FA5}">
                      <a16:colId xmlns:a16="http://schemas.microsoft.com/office/drawing/2014/main" val="20004"/>
                    </a:ext>
                  </a:extLst>
                </a:gridCol>
                <a:gridCol w="1790166">
                  <a:extLst>
                    <a:ext uri="{9D8B030D-6E8A-4147-A177-3AD203B41FA5}">
                      <a16:colId xmlns:a16="http://schemas.microsoft.com/office/drawing/2014/main" val="20005"/>
                    </a:ext>
                  </a:extLst>
                </a:gridCol>
              </a:tblGrid>
              <a:tr h="494253">
                <a:tc>
                  <a:txBody>
                    <a:bodyPr/>
                    <a:lstStyle/>
                    <a:p>
                      <a:pPr algn="ctr" rtl="1"/>
                      <a:r>
                        <a:rPr lang="he-IL" sz="1400" b="0" u="sng" dirty="0" smtClean="0"/>
                        <a:t>מ"ז</a:t>
                      </a:r>
                      <a:endParaRPr lang="en-US" sz="1400" b="0" u="sng" dirty="0"/>
                    </a:p>
                  </a:txBody>
                  <a:tcPr/>
                </a:tc>
                <a:tc>
                  <a:txBody>
                    <a:bodyPr/>
                    <a:lstStyle/>
                    <a:p>
                      <a:pPr algn="ctr" rtl="1"/>
                      <a:r>
                        <a:rPr lang="he-IL" sz="1400" b="0" dirty="0" smtClean="0"/>
                        <a:t>שם</a:t>
                      </a:r>
                      <a:endParaRPr lang="en-US" sz="1400" b="0" dirty="0"/>
                    </a:p>
                  </a:txBody>
                  <a:tcPr/>
                </a:tc>
                <a:tc>
                  <a:txBody>
                    <a:bodyPr/>
                    <a:lstStyle/>
                    <a:p>
                      <a:pPr algn="ctr" rtl="1"/>
                      <a:r>
                        <a:rPr lang="he-IL" sz="1400" b="0" u="none" dirty="0" smtClean="0"/>
                        <a:t>תואר</a:t>
                      </a:r>
                      <a:endParaRPr lang="en-US" sz="1400" b="0" u="none" dirty="0"/>
                    </a:p>
                  </a:txBody>
                  <a:tcPr/>
                </a:tc>
                <a:tc>
                  <a:txBody>
                    <a:bodyPr/>
                    <a:lstStyle/>
                    <a:p>
                      <a:pPr algn="ctr" rtl="1"/>
                      <a:r>
                        <a:rPr lang="he-IL" sz="1400" b="0" u="none" dirty="0" smtClean="0"/>
                        <a:t>דרגה</a:t>
                      </a:r>
                      <a:endParaRPr lang="en-US" sz="1400" b="0" u="none" dirty="0"/>
                    </a:p>
                  </a:txBody>
                  <a:tcPr/>
                </a:tc>
                <a:tc>
                  <a:txBody>
                    <a:bodyPr/>
                    <a:lstStyle/>
                    <a:p>
                      <a:pPr algn="ctr" rtl="1"/>
                      <a:r>
                        <a:rPr lang="he-IL" sz="1400" b="0" u="none" dirty="0" smtClean="0"/>
                        <a:t>מצביע לקובץ מרצים, למרצה הבא בדרגה</a:t>
                      </a:r>
                      <a:endParaRPr lang="en-US" sz="1400" b="0" u="none" dirty="0"/>
                    </a:p>
                  </a:txBody>
                  <a:tcPr/>
                </a:tc>
                <a:tc>
                  <a:txBody>
                    <a:bodyPr/>
                    <a:lstStyle/>
                    <a:p>
                      <a:pPr algn="ctr" rtl="1"/>
                      <a:r>
                        <a:rPr lang="he-IL" sz="1400" b="0" u="none" dirty="0" smtClean="0"/>
                        <a:t>לקובץ</a:t>
                      </a:r>
                      <a:r>
                        <a:rPr lang="he-IL" sz="1400" b="0" u="none" baseline="0" dirty="0" smtClean="0"/>
                        <a:t> קשר מרצים-קורסים שניתן ללמד, לקורס הראשון שיכול המרצה ללמד</a:t>
                      </a:r>
                      <a:endParaRPr lang="en-US" sz="1400" b="0" u="none" dirty="0"/>
                    </a:p>
                  </a:txBody>
                  <a:tcPr/>
                </a:tc>
                <a:tc>
                  <a:txBody>
                    <a:bodyPr/>
                    <a:lstStyle/>
                    <a:p>
                      <a:pPr algn="ctr" rtl="1"/>
                      <a:r>
                        <a:rPr lang="he-IL" sz="1400" b="0" u="none" dirty="0" smtClean="0"/>
                        <a:t>לקובץ</a:t>
                      </a:r>
                      <a:r>
                        <a:rPr lang="he-IL" sz="1400" b="0" u="none" baseline="0" dirty="0" smtClean="0"/>
                        <a:t> קשר מרצים-קורסים שהועברו, לקורס הראשון שהמרצה לימד</a:t>
                      </a:r>
                      <a:endParaRPr lang="en-US" sz="1400" b="0" u="none" dirty="0"/>
                    </a:p>
                  </a:txBody>
                  <a:tcPr/>
                </a:tc>
                <a:extLst>
                  <a:ext uri="{0D108BD9-81ED-4DB2-BD59-A6C34878D82A}">
                    <a16:rowId xmlns:a16="http://schemas.microsoft.com/office/drawing/2014/main" val="10000"/>
                  </a:ext>
                </a:extLst>
              </a:tr>
            </a:tbl>
          </a:graphicData>
        </a:graphic>
      </p:graphicFrame>
      <p:sp>
        <p:nvSpPr>
          <p:cNvPr id="34" name="TextBox 33"/>
          <p:cNvSpPr txBox="1"/>
          <p:nvPr/>
        </p:nvSpPr>
        <p:spPr>
          <a:xfrm>
            <a:off x="9410903" y="1861016"/>
            <a:ext cx="348172" cy="461665"/>
          </a:xfrm>
          <a:prstGeom prst="rect">
            <a:avLst/>
          </a:prstGeom>
          <a:noFill/>
        </p:spPr>
        <p:txBody>
          <a:bodyPr wrap="none" rtlCol="0">
            <a:spAutoFit/>
          </a:bodyPr>
          <a:lstStyle/>
          <a:p>
            <a:pPr algn="ctr"/>
            <a:r>
              <a:rPr lang="en-US" sz="2400" dirty="0" smtClean="0"/>
              <a:t>C</a:t>
            </a:r>
            <a:endParaRPr lang="en-US" sz="2400" dirty="0"/>
          </a:p>
        </p:txBody>
      </p:sp>
      <p:sp>
        <p:nvSpPr>
          <p:cNvPr id="40" name="TextBox 39"/>
          <p:cNvSpPr txBox="1"/>
          <p:nvPr/>
        </p:nvSpPr>
        <p:spPr>
          <a:xfrm>
            <a:off x="7021028" y="3060935"/>
            <a:ext cx="287258" cy="461665"/>
          </a:xfrm>
          <a:prstGeom prst="rect">
            <a:avLst/>
          </a:prstGeom>
          <a:noFill/>
        </p:spPr>
        <p:txBody>
          <a:bodyPr wrap="none" rtlCol="0">
            <a:spAutoFit/>
          </a:bodyPr>
          <a:lstStyle/>
          <a:p>
            <a:pPr algn="ctr"/>
            <a:r>
              <a:rPr lang="en-US" sz="2400" dirty="0" smtClean="0"/>
              <a:t>t</a:t>
            </a:r>
            <a:endParaRPr lang="en-US" sz="2400" dirty="0"/>
          </a:p>
        </p:txBody>
      </p:sp>
      <p:sp>
        <p:nvSpPr>
          <p:cNvPr id="41" name="TextBox 40"/>
          <p:cNvSpPr txBox="1"/>
          <p:nvPr/>
        </p:nvSpPr>
        <p:spPr>
          <a:xfrm>
            <a:off x="5190062" y="3120832"/>
            <a:ext cx="335348" cy="461665"/>
          </a:xfrm>
          <a:prstGeom prst="rect">
            <a:avLst/>
          </a:prstGeom>
          <a:noFill/>
        </p:spPr>
        <p:txBody>
          <a:bodyPr wrap="none" rtlCol="0">
            <a:spAutoFit/>
          </a:bodyPr>
          <a:lstStyle/>
          <a:p>
            <a:pPr algn="ctr"/>
            <a:r>
              <a:rPr lang="en-US" sz="2400" dirty="0" smtClean="0"/>
              <a:t>T</a:t>
            </a:r>
            <a:endParaRPr lang="en-US" sz="2400" dirty="0"/>
          </a:p>
        </p:txBody>
      </p:sp>
      <p:sp>
        <p:nvSpPr>
          <p:cNvPr id="42" name="TextBox 41"/>
          <p:cNvSpPr txBox="1"/>
          <p:nvPr/>
        </p:nvSpPr>
        <p:spPr>
          <a:xfrm>
            <a:off x="3707771" y="3095824"/>
            <a:ext cx="388248" cy="461665"/>
          </a:xfrm>
          <a:prstGeom prst="rect">
            <a:avLst/>
          </a:prstGeom>
          <a:noFill/>
        </p:spPr>
        <p:txBody>
          <a:bodyPr wrap="none" rtlCol="0">
            <a:spAutoFit/>
          </a:bodyPr>
          <a:lstStyle/>
          <a:p>
            <a:pPr algn="ctr"/>
            <a:r>
              <a:rPr lang="en-US" sz="2400" dirty="0" smtClean="0"/>
              <a:t>O</a:t>
            </a:r>
            <a:endParaRPr lang="en-US" sz="2400" dirty="0"/>
          </a:p>
        </p:txBody>
      </p:sp>
      <p:sp>
        <p:nvSpPr>
          <p:cNvPr id="44" name="TextBox 43"/>
          <p:cNvSpPr txBox="1"/>
          <p:nvPr/>
        </p:nvSpPr>
        <p:spPr>
          <a:xfrm>
            <a:off x="6535512" y="4098858"/>
            <a:ext cx="348172" cy="461665"/>
          </a:xfrm>
          <a:prstGeom prst="rect">
            <a:avLst/>
          </a:prstGeom>
          <a:noFill/>
        </p:spPr>
        <p:txBody>
          <a:bodyPr wrap="none" rtlCol="0">
            <a:spAutoFit/>
          </a:bodyPr>
          <a:lstStyle/>
          <a:p>
            <a:pPr algn="ctr"/>
            <a:r>
              <a:rPr lang="en-US" sz="2400" dirty="0" smtClean="0"/>
              <a:t>C</a:t>
            </a:r>
            <a:endParaRPr lang="en-US" sz="2400" dirty="0"/>
          </a:p>
        </p:txBody>
      </p:sp>
      <p:sp>
        <p:nvSpPr>
          <p:cNvPr id="45" name="TextBox 44"/>
          <p:cNvSpPr txBox="1"/>
          <p:nvPr/>
        </p:nvSpPr>
        <p:spPr>
          <a:xfrm>
            <a:off x="1097439" y="4490877"/>
            <a:ext cx="1626407" cy="584775"/>
          </a:xfrm>
          <a:prstGeom prst="rect">
            <a:avLst/>
          </a:prstGeom>
          <a:noFill/>
        </p:spPr>
        <p:txBody>
          <a:bodyPr wrap="none" rtlCol="0">
            <a:spAutoFit/>
          </a:bodyPr>
          <a:lstStyle/>
          <a:p>
            <a:pPr algn="ctr" rtl="1"/>
            <a:r>
              <a:rPr lang="he-IL" sz="1600" dirty="0" smtClean="0"/>
              <a:t>קובץ קורסים</a:t>
            </a:r>
          </a:p>
          <a:p>
            <a:pPr algn="ctr" rtl="1"/>
            <a:r>
              <a:rPr lang="he-IL" sz="1600" dirty="0" smtClean="0"/>
              <a:t>(</a:t>
            </a:r>
            <a:r>
              <a:rPr lang="en-US" sz="1600" dirty="0" smtClean="0"/>
              <a:t>B Tree</a:t>
            </a:r>
            <a:r>
              <a:rPr lang="he-IL" sz="1600" dirty="0" smtClean="0"/>
              <a:t> עם </a:t>
            </a:r>
            <a:r>
              <a:rPr lang="en-US" sz="1600" dirty="0" smtClean="0"/>
              <a:t>Heap</a:t>
            </a:r>
            <a:r>
              <a:rPr lang="he-IL" sz="1600" dirty="0" smtClean="0"/>
              <a:t>)</a:t>
            </a:r>
            <a:endParaRPr lang="en-US" sz="1600" dirty="0"/>
          </a:p>
        </p:txBody>
      </p:sp>
      <p:graphicFrame>
        <p:nvGraphicFramePr>
          <p:cNvPr id="46" name="Table 45"/>
          <p:cNvGraphicFramePr>
            <a:graphicFrameLocks noGrp="1"/>
          </p:cNvGraphicFramePr>
          <p:nvPr>
            <p:extLst>
              <p:ext uri="{D42A27DB-BD31-4B8C-83A1-F6EECF244321}">
                <p14:modId xmlns:p14="http://schemas.microsoft.com/office/powerpoint/2010/main" val="1069102094"/>
              </p:ext>
            </p:extLst>
          </p:nvPr>
        </p:nvGraphicFramePr>
        <p:xfrm>
          <a:off x="3051631" y="4485324"/>
          <a:ext cx="6967763" cy="731520"/>
        </p:xfrm>
        <a:graphic>
          <a:graphicData uri="http://schemas.openxmlformats.org/drawingml/2006/table">
            <a:tbl>
              <a:tblPr firstRow="1" bandRow="1">
                <a:tableStyleId>{5C22544A-7EE6-4342-B048-85BDC9FD1C3A}</a:tableStyleId>
              </a:tblPr>
              <a:tblGrid>
                <a:gridCol w="834768">
                  <a:extLst>
                    <a:ext uri="{9D8B030D-6E8A-4147-A177-3AD203B41FA5}">
                      <a16:colId xmlns:a16="http://schemas.microsoft.com/office/drawing/2014/main" val="20000"/>
                    </a:ext>
                  </a:extLst>
                </a:gridCol>
                <a:gridCol w="934399">
                  <a:extLst>
                    <a:ext uri="{9D8B030D-6E8A-4147-A177-3AD203B41FA5}">
                      <a16:colId xmlns:a16="http://schemas.microsoft.com/office/drawing/2014/main" val="20001"/>
                    </a:ext>
                  </a:extLst>
                </a:gridCol>
                <a:gridCol w="1000803">
                  <a:extLst>
                    <a:ext uri="{9D8B030D-6E8A-4147-A177-3AD203B41FA5}">
                      <a16:colId xmlns:a16="http://schemas.microsoft.com/office/drawing/2014/main" val="20002"/>
                    </a:ext>
                  </a:extLst>
                </a:gridCol>
                <a:gridCol w="2202406">
                  <a:extLst>
                    <a:ext uri="{9D8B030D-6E8A-4147-A177-3AD203B41FA5}">
                      <a16:colId xmlns:a16="http://schemas.microsoft.com/office/drawing/2014/main" val="20003"/>
                    </a:ext>
                  </a:extLst>
                </a:gridCol>
                <a:gridCol w="1995387">
                  <a:extLst>
                    <a:ext uri="{9D8B030D-6E8A-4147-A177-3AD203B41FA5}">
                      <a16:colId xmlns:a16="http://schemas.microsoft.com/office/drawing/2014/main" val="20004"/>
                    </a:ext>
                  </a:extLst>
                </a:gridCol>
              </a:tblGrid>
              <a:tr h="494253">
                <a:tc>
                  <a:txBody>
                    <a:bodyPr/>
                    <a:lstStyle/>
                    <a:p>
                      <a:pPr algn="ctr" rtl="1"/>
                      <a:r>
                        <a:rPr lang="he-IL" sz="1400" b="0" u="sng" dirty="0" smtClean="0"/>
                        <a:t>קוד</a:t>
                      </a:r>
                      <a:endParaRPr lang="en-US" sz="1400" b="0" u="sng" dirty="0"/>
                    </a:p>
                  </a:txBody>
                  <a:tcPr/>
                </a:tc>
                <a:tc>
                  <a:txBody>
                    <a:bodyPr/>
                    <a:lstStyle/>
                    <a:p>
                      <a:pPr algn="ctr" rtl="1"/>
                      <a:r>
                        <a:rPr lang="he-IL" sz="1400" b="0" dirty="0" smtClean="0"/>
                        <a:t>שם</a:t>
                      </a:r>
                      <a:endParaRPr lang="en-US" sz="1400" b="0" dirty="0"/>
                    </a:p>
                  </a:txBody>
                  <a:tcPr/>
                </a:tc>
                <a:tc>
                  <a:txBody>
                    <a:bodyPr/>
                    <a:lstStyle/>
                    <a:p>
                      <a:pPr algn="ctr" rtl="1"/>
                      <a:r>
                        <a:rPr lang="he-IL" sz="1400" b="0" u="none" dirty="0" smtClean="0"/>
                        <a:t>נק"ז</a:t>
                      </a:r>
                      <a:endParaRPr lang="en-US" sz="1400" b="0" u="none" dirty="0"/>
                    </a:p>
                  </a:txBody>
                  <a:tcPr/>
                </a:tc>
                <a:tc>
                  <a:txBody>
                    <a:bodyPr/>
                    <a:lstStyle/>
                    <a:p>
                      <a:pPr algn="ctr" rtl="1"/>
                      <a:r>
                        <a:rPr lang="he-IL" sz="1400" b="0" u="none" dirty="0" smtClean="0"/>
                        <a:t>לקובץ</a:t>
                      </a:r>
                      <a:r>
                        <a:rPr lang="he-IL" sz="1400" b="0" u="none" baseline="0" dirty="0" smtClean="0"/>
                        <a:t> קשר מרצים-קורסים שניתן ללמד, למרצה הראשון שיכול ללמד את הקורס</a:t>
                      </a:r>
                      <a:endParaRPr lang="en-US" sz="1400" b="0" u="none" dirty="0"/>
                    </a:p>
                  </a:txBody>
                  <a:tcPr/>
                </a:tc>
                <a:tc>
                  <a:txBody>
                    <a:bodyPr/>
                    <a:lstStyle/>
                    <a:p>
                      <a:pPr algn="ctr" rtl="1"/>
                      <a:r>
                        <a:rPr lang="he-IL" sz="1400" b="0" u="none" dirty="0" smtClean="0"/>
                        <a:t>לקובץ</a:t>
                      </a:r>
                      <a:r>
                        <a:rPr lang="he-IL" sz="1400" b="0" u="none" baseline="0" dirty="0" smtClean="0"/>
                        <a:t> קשר מרצים-קורסים שהועברו, למרצה הראשון שהעביר את הקורס</a:t>
                      </a:r>
                      <a:endParaRPr lang="en-US" sz="1400" b="0" u="none" dirty="0"/>
                    </a:p>
                  </a:txBody>
                  <a:tcPr/>
                </a:tc>
                <a:extLst>
                  <a:ext uri="{0D108BD9-81ED-4DB2-BD59-A6C34878D82A}">
                    <a16:rowId xmlns:a16="http://schemas.microsoft.com/office/drawing/2014/main" val="10000"/>
                  </a:ext>
                </a:extLst>
              </a:tr>
            </a:tbl>
          </a:graphicData>
        </a:graphic>
      </p:graphicFrame>
      <p:sp>
        <p:nvSpPr>
          <p:cNvPr id="47" name="TextBox 46"/>
          <p:cNvSpPr txBox="1"/>
          <p:nvPr/>
        </p:nvSpPr>
        <p:spPr>
          <a:xfrm>
            <a:off x="8685025" y="4061259"/>
            <a:ext cx="348172" cy="461665"/>
          </a:xfrm>
          <a:prstGeom prst="rect">
            <a:avLst/>
          </a:prstGeom>
          <a:noFill/>
        </p:spPr>
        <p:txBody>
          <a:bodyPr wrap="none" rtlCol="0">
            <a:spAutoFit/>
          </a:bodyPr>
          <a:lstStyle/>
          <a:p>
            <a:pPr algn="ctr"/>
            <a:r>
              <a:rPr lang="en-US" sz="2400" dirty="0" smtClean="0"/>
              <a:t>C</a:t>
            </a:r>
            <a:endParaRPr lang="en-US" sz="2400" dirty="0"/>
          </a:p>
        </p:txBody>
      </p:sp>
      <p:sp>
        <p:nvSpPr>
          <p:cNvPr id="50" name="TextBox 49"/>
          <p:cNvSpPr txBox="1"/>
          <p:nvPr/>
        </p:nvSpPr>
        <p:spPr>
          <a:xfrm>
            <a:off x="706090" y="5738024"/>
            <a:ext cx="1929429" cy="584775"/>
          </a:xfrm>
          <a:prstGeom prst="rect">
            <a:avLst/>
          </a:prstGeom>
          <a:noFill/>
        </p:spPr>
        <p:txBody>
          <a:bodyPr wrap="square" rtlCol="0">
            <a:spAutoFit/>
          </a:bodyPr>
          <a:lstStyle/>
          <a:p>
            <a:pPr algn="ctr"/>
            <a:r>
              <a:rPr lang="he-IL" sz="1600" dirty="0" smtClean="0"/>
              <a:t>קובץ קשר מרצים-</a:t>
            </a:r>
          </a:p>
          <a:p>
            <a:pPr algn="ctr"/>
            <a:r>
              <a:rPr lang="he-IL" sz="1600" dirty="0" smtClean="0"/>
              <a:t>קורסים שהועברו</a:t>
            </a:r>
            <a:endParaRPr lang="en-US" sz="1600" dirty="0"/>
          </a:p>
        </p:txBody>
      </p:sp>
      <p:sp>
        <p:nvSpPr>
          <p:cNvPr id="53" name="TextBox 52"/>
          <p:cNvSpPr txBox="1"/>
          <p:nvPr/>
        </p:nvSpPr>
        <p:spPr>
          <a:xfrm>
            <a:off x="9934872" y="5276359"/>
            <a:ext cx="348172" cy="461665"/>
          </a:xfrm>
          <a:prstGeom prst="rect">
            <a:avLst/>
          </a:prstGeom>
          <a:noFill/>
        </p:spPr>
        <p:txBody>
          <a:bodyPr wrap="none" rtlCol="0">
            <a:spAutoFit/>
          </a:bodyPr>
          <a:lstStyle/>
          <a:p>
            <a:pPr algn="ctr"/>
            <a:r>
              <a:rPr lang="en-US" sz="2400" dirty="0" smtClean="0"/>
              <a:t>o</a:t>
            </a:r>
            <a:endParaRPr lang="en-US" sz="2400" dirty="0"/>
          </a:p>
        </p:txBody>
      </p:sp>
      <p:sp>
        <p:nvSpPr>
          <p:cNvPr id="54" name="TextBox 53"/>
          <p:cNvSpPr txBox="1"/>
          <p:nvPr/>
        </p:nvSpPr>
        <p:spPr>
          <a:xfrm>
            <a:off x="6500265" y="5332000"/>
            <a:ext cx="998991" cy="369332"/>
          </a:xfrm>
          <a:prstGeom prst="rect">
            <a:avLst/>
          </a:prstGeom>
          <a:noFill/>
        </p:spPr>
        <p:txBody>
          <a:bodyPr wrap="none" rtlCol="0">
            <a:spAutoFit/>
          </a:bodyPr>
          <a:lstStyle/>
          <a:p>
            <a:pPr algn="ctr"/>
            <a:r>
              <a:rPr lang="he-IL" dirty="0" smtClean="0"/>
              <a:t>נתון קשר</a:t>
            </a:r>
            <a:endParaRPr lang="en-US" dirty="0"/>
          </a:p>
        </p:txBody>
      </p:sp>
      <p:graphicFrame>
        <p:nvGraphicFramePr>
          <p:cNvPr id="56" name="Table 55"/>
          <p:cNvGraphicFramePr>
            <a:graphicFrameLocks noGrp="1"/>
          </p:cNvGraphicFramePr>
          <p:nvPr>
            <p:extLst>
              <p:ext uri="{D42A27DB-BD31-4B8C-83A1-F6EECF244321}">
                <p14:modId xmlns:p14="http://schemas.microsoft.com/office/powerpoint/2010/main" val="3093054074"/>
              </p:ext>
            </p:extLst>
          </p:nvPr>
        </p:nvGraphicFramePr>
        <p:xfrm>
          <a:off x="2416291" y="5683296"/>
          <a:ext cx="8934786" cy="518160"/>
        </p:xfrm>
        <a:graphic>
          <a:graphicData uri="http://schemas.openxmlformats.org/drawingml/2006/table">
            <a:tbl>
              <a:tblPr firstRow="1" bandRow="1">
                <a:tableStyleId>{5C22544A-7EE6-4342-B048-85BDC9FD1C3A}</a:tableStyleId>
              </a:tblPr>
              <a:tblGrid>
                <a:gridCol w="1532777">
                  <a:extLst>
                    <a:ext uri="{9D8B030D-6E8A-4147-A177-3AD203B41FA5}">
                      <a16:colId xmlns:a16="http://schemas.microsoft.com/office/drawing/2014/main" val="20000"/>
                    </a:ext>
                  </a:extLst>
                </a:gridCol>
                <a:gridCol w="1493134">
                  <a:extLst>
                    <a:ext uri="{9D8B030D-6E8A-4147-A177-3AD203B41FA5}">
                      <a16:colId xmlns:a16="http://schemas.microsoft.com/office/drawing/2014/main" val="20001"/>
                    </a:ext>
                  </a:extLst>
                </a:gridCol>
                <a:gridCol w="1018572">
                  <a:extLst>
                    <a:ext uri="{9D8B030D-6E8A-4147-A177-3AD203B41FA5}">
                      <a16:colId xmlns:a16="http://schemas.microsoft.com/office/drawing/2014/main" val="20002"/>
                    </a:ext>
                  </a:extLst>
                </a:gridCol>
                <a:gridCol w="1156515">
                  <a:extLst>
                    <a:ext uri="{9D8B030D-6E8A-4147-A177-3AD203B41FA5}">
                      <a16:colId xmlns:a16="http://schemas.microsoft.com/office/drawing/2014/main" val="20003"/>
                    </a:ext>
                  </a:extLst>
                </a:gridCol>
                <a:gridCol w="1470938">
                  <a:extLst>
                    <a:ext uri="{9D8B030D-6E8A-4147-A177-3AD203B41FA5}">
                      <a16:colId xmlns:a16="http://schemas.microsoft.com/office/drawing/2014/main" val="20004"/>
                    </a:ext>
                  </a:extLst>
                </a:gridCol>
                <a:gridCol w="2262850">
                  <a:extLst>
                    <a:ext uri="{9D8B030D-6E8A-4147-A177-3AD203B41FA5}">
                      <a16:colId xmlns:a16="http://schemas.microsoft.com/office/drawing/2014/main" val="20005"/>
                    </a:ext>
                  </a:extLst>
                </a:gridCol>
              </a:tblGrid>
              <a:tr h="0">
                <a:tc>
                  <a:txBody>
                    <a:bodyPr/>
                    <a:lstStyle/>
                    <a:p>
                      <a:pPr algn="r" rtl="1"/>
                      <a:r>
                        <a:rPr lang="he-IL" sz="1400" b="0" u="none" dirty="0" smtClean="0"/>
                        <a:t>מצביע</a:t>
                      </a:r>
                      <a:r>
                        <a:rPr lang="he-IL" sz="1400" b="0" u="none" baseline="0" dirty="0" smtClean="0"/>
                        <a:t> למרצה</a:t>
                      </a:r>
                      <a:r>
                        <a:rPr lang="en-US" sz="1400" b="0" u="none" baseline="0" dirty="0" smtClean="0"/>
                        <a:t> </a:t>
                      </a:r>
                      <a:r>
                        <a:rPr lang="he-IL" sz="1400" b="0" u="none" baseline="0" dirty="0" smtClean="0"/>
                        <a:t> (קובץ מרצים)</a:t>
                      </a:r>
                      <a:endParaRPr lang="en-US" sz="1400" b="0" u="none" dirty="0"/>
                    </a:p>
                  </a:txBody>
                  <a:tcPr/>
                </a:tc>
                <a:tc>
                  <a:txBody>
                    <a:bodyPr/>
                    <a:lstStyle/>
                    <a:p>
                      <a:pPr algn="r" rtl="1"/>
                      <a:r>
                        <a:rPr lang="he-IL" sz="1400" b="0" dirty="0" smtClean="0"/>
                        <a:t>לק.ק. למרצה הבא שלימד את הקורס</a:t>
                      </a:r>
                      <a:endParaRPr lang="en-US" sz="1400" b="0" dirty="0"/>
                    </a:p>
                  </a:txBody>
                  <a:tcPr/>
                </a:tc>
                <a:tc>
                  <a:txBody>
                    <a:bodyPr/>
                    <a:lstStyle/>
                    <a:p>
                      <a:pPr algn="r" rtl="1"/>
                      <a:r>
                        <a:rPr lang="he-IL" sz="1400" b="0" dirty="0" smtClean="0"/>
                        <a:t>שנה</a:t>
                      </a:r>
                      <a:endParaRPr lang="en-US" sz="1400" b="0" dirty="0"/>
                    </a:p>
                  </a:txBody>
                  <a:tcPr/>
                </a:tc>
                <a:tc>
                  <a:txBody>
                    <a:bodyPr/>
                    <a:lstStyle/>
                    <a:p>
                      <a:pPr algn="r" rtl="1"/>
                      <a:r>
                        <a:rPr lang="he-IL" sz="1400" b="0" dirty="0" smtClean="0"/>
                        <a:t>סמסטר</a:t>
                      </a:r>
                      <a:endParaRPr lang="en-US" sz="1400" b="0" dirty="0"/>
                    </a:p>
                  </a:txBody>
                  <a:tcPr/>
                </a:tc>
                <a:tc>
                  <a:txBody>
                    <a:bodyPr/>
                    <a:lstStyle/>
                    <a:p>
                      <a:pPr algn="r" rtl="1"/>
                      <a:r>
                        <a:rPr lang="he-IL" sz="1400" b="0" dirty="0" smtClean="0"/>
                        <a:t>לק.ק. לקורס הבא שהמרצה לימד</a:t>
                      </a:r>
                      <a:endParaRPr lang="en-US" sz="1400" b="0" dirty="0"/>
                    </a:p>
                  </a:txBody>
                  <a:tcPr/>
                </a:tc>
                <a:tc>
                  <a:txBody>
                    <a:bodyPr/>
                    <a:lstStyle/>
                    <a:p>
                      <a:pPr algn="r" rtl="1"/>
                      <a:r>
                        <a:rPr lang="he-IL" sz="1400" b="0" dirty="0" smtClean="0"/>
                        <a:t>מצביע לקורס (קובץ קורסים)</a:t>
                      </a:r>
                      <a:endParaRPr lang="en-US" sz="1400" b="0" dirty="0"/>
                    </a:p>
                  </a:txBody>
                  <a:tcPr/>
                </a:tc>
                <a:extLst>
                  <a:ext uri="{0D108BD9-81ED-4DB2-BD59-A6C34878D82A}">
                    <a16:rowId xmlns:a16="http://schemas.microsoft.com/office/drawing/2014/main" val="10000"/>
                  </a:ext>
                </a:extLst>
              </a:tr>
            </a:tbl>
          </a:graphicData>
        </a:graphic>
      </p:graphicFrame>
      <p:sp>
        <p:nvSpPr>
          <p:cNvPr id="57" name="TextBox 56"/>
          <p:cNvSpPr txBox="1"/>
          <p:nvPr/>
        </p:nvSpPr>
        <p:spPr>
          <a:xfrm>
            <a:off x="4454716" y="5291942"/>
            <a:ext cx="335348" cy="461665"/>
          </a:xfrm>
          <a:prstGeom prst="rect">
            <a:avLst/>
          </a:prstGeom>
          <a:noFill/>
        </p:spPr>
        <p:txBody>
          <a:bodyPr wrap="none" rtlCol="0">
            <a:spAutoFit/>
          </a:bodyPr>
          <a:lstStyle/>
          <a:p>
            <a:pPr algn="ctr"/>
            <a:r>
              <a:rPr lang="en-US" sz="2400" dirty="0" smtClean="0"/>
              <a:t>T</a:t>
            </a:r>
            <a:endParaRPr lang="en-US" sz="2400" dirty="0"/>
          </a:p>
        </p:txBody>
      </p:sp>
      <p:sp>
        <p:nvSpPr>
          <p:cNvPr id="58" name="TextBox 57"/>
          <p:cNvSpPr txBox="1"/>
          <p:nvPr/>
        </p:nvSpPr>
        <p:spPr>
          <a:xfrm>
            <a:off x="2926126" y="5280367"/>
            <a:ext cx="388248" cy="461665"/>
          </a:xfrm>
          <a:prstGeom prst="rect">
            <a:avLst/>
          </a:prstGeom>
          <a:noFill/>
        </p:spPr>
        <p:txBody>
          <a:bodyPr wrap="none" rtlCol="0">
            <a:spAutoFit/>
          </a:bodyPr>
          <a:lstStyle/>
          <a:p>
            <a:pPr algn="ctr"/>
            <a:r>
              <a:rPr lang="en-US" sz="2400" dirty="0" smtClean="0"/>
              <a:t>O</a:t>
            </a:r>
            <a:endParaRPr lang="en-US" sz="2400" dirty="0"/>
          </a:p>
        </p:txBody>
      </p:sp>
      <p:sp>
        <p:nvSpPr>
          <p:cNvPr id="59" name="TextBox 58"/>
          <p:cNvSpPr txBox="1"/>
          <p:nvPr/>
        </p:nvSpPr>
        <p:spPr>
          <a:xfrm>
            <a:off x="8171924" y="5286076"/>
            <a:ext cx="287258" cy="461665"/>
          </a:xfrm>
          <a:prstGeom prst="rect">
            <a:avLst/>
          </a:prstGeom>
          <a:noFill/>
        </p:spPr>
        <p:txBody>
          <a:bodyPr wrap="none" rtlCol="0">
            <a:spAutoFit/>
          </a:bodyPr>
          <a:lstStyle/>
          <a:p>
            <a:pPr algn="ctr"/>
            <a:r>
              <a:rPr lang="en-US" sz="2400" dirty="0" smtClean="0"/>
              <a:t>t</a:t>
            </a:r>
            <a:endParaRPr lang="en-US" sz="2400" dirty="0"/>
          </a:p>
        </p:txBody>
      </p:sp>
      <p:sp>
        <p:nvSpPr>
          <p:cNvPr id="60" name="TextBox 59"/>
          <p:cNvSpPr txBox="1"/>
          <p:nvPr/>
        </p:nvSpPr>
        <p:spPr>
          <a:xfrm>
            <a:off x="5444479" y="5322982"/>
            <a:ext cx="998991" cy="369332"/>
          </a:xfrm>
          <a:prstGeom prst="rect">
            <a:avLst/>
          </a:prstGeom>
          <a:noFill/>
        </p:spPr>
        <p:txBody>
          <a:bodyPr wrap="none" rtlCol="0">
            <a:spAutoFit/>
          </a:bodyPr>
          <a:lstStyle/>
          <a:p>
            <a:pPr algn="ctr"/>
            <a:r>
              <a:rPr lang="he-IL" dirty="0" smtClean="0"/>
              <a:t>נתון קשר</a:t>
            </a:r>
            <a:endParaRPr lang="en-US" dirty="0"/>
          </a:p>
        </p:txBody>
      </p:sp>
    </p:spTree>
    <p:extLst>
      <p:ext uri="{BB962C8B-B14F-4D97-AF65-F5344CB8AC3E}">
        <p14:creationId xmlns:p14="http://schemas.microsoft.com/office/powerpoint/2010/main" val="278762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0537328" y="78723"/>
            <a:ext cx="148470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1</a:t>
            </a:r>
            <a:endParaRPr lang="en-US" sz="2800" b="1" dirty="0">
              <a:solidFill>
                <a:schemeClr val="bg1"/>
              </a:solidFill>
              <a:latin typeface="Segoe UI" panose="020B0502040204020203" pitchFamily="34" charset="0"/>
              <a:cs typeface="Segoe UI" panose="020B0502040204020203" pitchFamily="34" charset="0"/>
            </a:endParaRPr>
          </a:p>
        </p:txBody>
      </p:sp>
      <p:sp>
        <p:nvSpPr>
          <p:cNvPr id="2" name="TextBox 1"/>
          <p:cNvSpPr txBox="1">
            <a:spLocks noChangeAspect="1"/>
          </p:cNvSpPr>
          <p:nvPr/>
        </p:nvSpPr>
        <p:spPr>
          <a:xfrm>
            <a:off x="283884" y="721682"/>
            <a:ext cx="11741687" cy="5632311"/>
          </a:xfrm>
          <a:prstGeom prst="rect">
            <a:avLst/>
          </a:prstGeom>
          <a:noFill/>
        </p:spPr>
        <p:txBody>
          <a:bodyPr wrap="square" rtlCol="0">
            <a:spAutoFit/>
          </a:bodyPr>
          <a:lstStyle/>
          <a:p>
            <a:pPr algn="r" rtl="1">
              <a:lnSpc>
                <a:spcPct val="150000"/>
              </a:lnSpc>
            </a:pPr>
            <a:r>
              <a:rPr lang="he-IL" sz="2400" dirty="0" smtClean="0">
                <a:latin typeface="Gisha" panose="020B0502040204020203" pitchFamily="34" charset="-79"/>
                <a:cs typeface="Gisha" panose="020B0502040204020203" pitchFamily="34" charset="-79"/>
              </a:rPr>
              <a:t>במערכת מידע של חנות ליצירות אמנות ישנו קובץ יצירות המאורגן </a:t>
            </a:r>
            <a:r>
              <a:rPr lang="he-IL" sz="2400" b="1" dirty="0" smtClean="0">
                <a:solidFill>
                  <a:srgbClr val="FF0000"/>
                </a:solidFill>
                <a:latin typeface="Gisha" panose="020B0502040204020203" pitchFamily="34" charset="-79"/>
                <a:cs typeface="Gisha" panose="020B0502040204020203" pitchFamily="34" charset="-79"/>
              </a:rPr>
              <a:t>בשיטת </a:t>
            </a:r>
            <a:r>
              <a:rPr lang="en-US" sz="2400" b="1" dirty="0" smtClean="0">
                <a:solidFill>
                  <a:srgbClr val="FF0000"/>
                </a:solidFill>
                <a:latin typeface="Gisha" panose="020B0502040204020203" pitchFamily="34" charset="-79"/>
                <a:cs typeface="Gisha" panose="020B0502040204020203" pitchFamily="34" charset="-79"/>
              </a:rPr>
              <a:t>B Tree</a:t>
            </a:r>
            <a:r>
              <a:rPr lang="he-IL" sz="2400" b="1" dirty="0" smtClean="0">
                <a:solidFill>
                  <a:srgbClr val="FF0000"/>
                </a:solidFill>
                <a:latin typeface="Gisha" panose="020B0502040204020203" pitchFamily="34" charset="-79"/>
                <a:cs typeface="Gisha" panose="020B0502040204020203" pitchFamily="34" charset="-79"/>
              </a:rPr>
              <a:t> עם רשומות נתונים ברמת העלה</a:t>
            </a:r>
            <a:r>
              <a:rPr lang="he-IL" sz="2400" dirty="0" smtClean="0">
                <a:latin typeface="Gisha" panose="020B0502040204020203" pitchFamily="34" charset="-79"/>
                <a:cs typeface="Gisha" panose="020B0502040204020203" pitchFamily="34" charset="-79"/>
              </a:rPr>
              <a:t>. יצירה </a:t>
            </a:r>
            <a:r>
              <a:rPr lang="he-IL" sz="2400" b="1" dirty="0" smtClean="0">
                <a:solidFill>
                  <a:srgbClr val="FF0000"/>
                </a:solidFill>
                <a:latin typeface="Gisha" panose="020B0502040204020203" pitchFamily="34" charset="-79"/>
                <a:cs typeface="Gisha" panose="020B0502040204020203" pitchFamily="34" charset="-79"/>
              </a:rPr>
              <a:t>מזוהה ע"י קוד ויש </a:t>
            </a:r>
            <a:r>
              <a:rPr lang="he-IL" sz="2400" dirty="0" smtClean="0">
                <a:latin typeface="Gisha" panose="020B0502040204020203" pitchFamily="34" charset="-79"/>
                <a:cs typeface="Gisha" panose="020B0502040204020203" pitchFamily="34" charset="-79"/>
              </a:rPr>
              <a:t>לה גם שם אמן וסוג יצירה. בנוסף לאפשרות מציאת יצירה לפי הקוד המזהה, יש לאפשר </a:t>
            </a:r>
            <a:r>
              <a:rPr lang="he-IL" sz="2400" b="1" dirty="0" smtClean="0">
                <a:solidFill>
                  <a:srgbClr val="FF0000"/>
                </a:solidFill>
                <a:latin typeface="Gisha" panose="020B0502040204020203" pitchFamily="34" charset="-79"/>
                <a:cs typeface="Gisha" panose="020B0502040204020203" pitchFamily="34" charset="-79"/>
              </a:rPr>
              <a:t>מציאת יצירות לפי שם אמן</a:t>
            </a:r>
            <a:r>
              <a:rPr lang="he-IL" sz="2400" dirty="0" smtClean="0">
                <a:latin typeface="Gisha" panose="020B0502040204020203" pitchFamily="34" charset="-79"/>
                <a:cs typeface="Gisha" panose="020B0502040204020203" pitchFamily="34" charset="-79"/>
              </a:rPr>
              <a:t>. לשם כך מיישמים קובץ הופכי המכונה "אינדקס אומנים", </a:t>
            </a:r>
            <a:r>
              <a:rPr lang="he-IL" sz="2400" b="1" dirty="0" smtClean="0">
                <a:solidFill>
                  <a:srgbClr val="FF0000"/>
                </a:solidFill>
                <a:latin typeface="Gisha" panose="020B0502040204020203" pitchFamily="34" charset="-79"/>
                <a:cs typeface="Gisha" panose="020B0502040204020203" pitchFamily="34" charset="-79"/>
              </a:rPr>
              <a:t>המיושם גם כן באמצעות </a:t>
            </a:r>
            <a:r>
              <a:rPr lang="en-US" sz="2400" b="1" dirty="0" smtClean="0">
                <a:solidFill>
                  <a:srgbClr val="FF0000"/>
                </a:solidFill>
                <a:latin typeface="Gisha" panose="020B0502040204020203" pitchFamily="34" charset="-79"/>
                <a:cs typeface="Gisha" panose="020B0502040204020203" pitchFamily="34" charset="-79"/>
              </a:rPr>
              <a:t>B Tree</a:t>
            </a:r>
            <a:r>
              <a:rPr lang="he-IL" sz="2400" dirty="0" smtClean="0">
                <a:latin typeface="Gisha" panose="020B0502040204020203" pitchFamily="34" charset="-79"/>
                <a:cs typeface="Gisha" panose="020B0502040204020203" pitchFamily="34" charset="-79"/>
              </a:rPr>
              <a:t>. </a:t>
            </a:r>
          </a:p>
          <a:p>
            <a:pPr algn="r" rtl="1">
              <a:lnSpc>
                <a:spcPct val="150000"/>
              </a:lnSpc>
            </a:pPr>
            <a:r>
              <a:rPr lang="he-IL" sz="2400" dirty="0" smtClean="0">
                <a:latin typeface="Gisha" panose="020B0502040204020203" pitchFamily="34" charset="-79"/>
                <a:cs typeface="Gisha" panose="020B0502040204020203" pitchFamily="34" charset="-79"/>
              </a:rPr>
              <a:t>בקובץ הנתונים ישנן כעת 10 יצירות המפורטות בטבלה לפי סדר הוספה.</a:t>
            </a:r>
          </a:p>
          <a:p>
            <a:pPr algn="r" rtl="1">
              <a:lnSpc>
                <a:spcPct val="150000"/>
              </a:lnSpc>
            </a:pPr>
            <a:r>
              <a:rPr lang="he-IL" sz="2400" dirty="0" smtClean="0">
                <a:latin typeface="Gisha" panose="020B0502040204020203" pitchFamily="34" charset="-79"/>
                <a:cs typeface="Gisha" panose="020B0502040204020203" pitchFamily="34" charset="-79"/>
              </a:rPr>
              <a:t>הנח שבכל בלוק אינדקס כלשהו, בכל רמה, יש </a:t>
            </a:r>
            <a:r>
              <a:rPr lang="he-IL" sz="2400" b="1" dirty="0" smtClean="0">
                <a:solidFill>
                  <a:srgbClr val="FF0000"/>
                </a:solidFill>
                <a:latin typeface="Gisha" panose="020B0502040204020203" pitchFamily="34" charset="-79"/>
                <a:cs typeface="Gisha" panose="020B0502040204020203" pitchFamily="34" charset="-79"/>
              </a:rPr>
              <a:t>מקום ל 3 רשומות</a:t>
            </a:r>
            <a:r>
              <a:rPr lang="he-IL" sz="2400" dirty="0" smtClean="0">
                <a:latin typeface="Gisha" panose="020B0502040204020203" pitchFamily="34" charset="-79"/>
                <a:cs typeface="Gisha" panose="020B0502040204020203" pitchFamily="34" charset="-79"/>
              </a:rPr>
              <a:t>. </a:t>
            </a:r>
          </a:p>
          <a:p>
            <a:pPr algn="r" rtl="1">
              <a:lnSpc>
                <a:spcPct val="150000"/>
              </a:lnSpc>
            </a:pPr>
            <a:r>
              <a:rPr lang="he-IL" sz="2400" dirty="0" smtClean="0">
                <a:latin typeface="Gisha" panose="020B0502040204020203" pitchFamily="34" charset="-79"/>
                <a:cs typeface="Gisha" panose="020B0502040204020203" pitchFamily="34" charset="-79"/>
              </a:rPr>
              <a:t>במצב הנתון ישנן </a:t>
            </a:r>
            <a:r>
              <a:rPr lang="he-IL" sz="2400" b="1" dirty="0" smtClean="0">
                <a:solidFill>
                  <a:srgbClr val="FF0000"/>
                </a:solidFill>
                <a:latin typeface="Gisha" panose="020B0502040204020203" pitchFamily="34" charset="-79"/>
                <a:cs typeface="Gisha" panose="020B0502040204020203" pitchFamily="34" charset="-79"/>
              </a:rPr>
              <a:t>בכל בלוק אינדקס באמת העלה רק 2 רשומות </a:t>
            </a:r>
            <a:r>
              <a:rPr lang="he-IL" sz="2400" dirty="0" smtClean="0">
                <a:latin typeface="Gisha" panose="020B0502040204020203" pitchFamily="34" charset="-79"/>
                <a:cs typeface="Gisha" panose="020B0502040204020203" pitchFamily="34" charset="-79"/>
              </a:rPr>
              <a:t>וברמות </a:t>
            </a:r>
          </a:p>
          <a:p>
            <a:pPr algn="r" rtl="1">
              <a:lnSpc>
                <a:spcPct val="150000"/>
              </a:lnSpc>
            </a:pPr>
            <a:r>
              <a:rPr lang="he-IL" sz="2400" dirty="0" smtClean="0">
                <a:latin typeface="Gisha" panose="020B0502040204020203" pitchFamily="34" charset="-79"/>
                <a:cs typeface="Gisha" panose="020B0502040204020203" pitchFamily="34" charset="-79"/>
              </a:rPr>
              <a:t>הגבוהות יותר הבלוקים מלאים ככל האפשר. </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smtClean="0">
                <a:latin typeface="Gisha" panose="020B0502040204020203" pitchFamily="34" charset="-79"/>
                <a:cs typeface="Gisha" panose="020B0502040204020203" pitchFamily="34" charset="-79"/>
              </a:rPr>
              <a:t>הצג את קובץ הנתונים ואת הקובץ ההופכי.</a:t>
            </a:r>
          </a:p>
        </p:txBody>
      </p:sp>
      <p:graphicFrame>
        <p:nvGraphicFramePr>
          <p:cNvPr id="4" name="Table 3"/>
          <p:cNvGraphicFramePr>
            <a:graphicFrameLocks noGrp="1"/>
          </p:cNvGraphicFramePr>
          <p:nvPr>
            <p:extLst>
              <p:ext uri="{D42A27DB-BD31-4B8C-83A1-F6EECF244321}">
                <p14:modId xmlns:p14="http://schemas.microsoft.com/office/powerpoint/2010/main" val="2362806698"/>
              </p:ext>
            </p:extLst>
          </p:nvPr>
        </p:nvGraphicFramePr>
        <p:xfrm>
          <a:off x="220223" y="2518913"/>
          <a:ext cx="2702046" cy="3835080"/>
        </p:xfrm>
        <a:graphic>
          <a:graphicData uri="http://schemas.openxmlformats.org/drawingml/2006/table">
            <a:tbl>
              <a:tblPr firstRow="1" bandRow="1">
                <a:tableStyleId>{5C22544A-7EE6-4342-B048-85BDC9FD1C3A}</a:tableStyleId>
              </a:tblPr>
              <a:tblGrid>
                <a:gridCol w="900682">
                  <a:extLst>
                    <a:ext uri="{9D8B030D-6E8A-4147-A177-3AD203B41FA5}">
                      <a16:colId xmlns:a16="http://schemas.microsoft.com/office/drawing/2014/main" val="20000"/>
                    </a:ext>
                  </a:extLst>
                </a:gridCol>
                <a:gridCol w="900682">
                  <a:extLst>
                    <a:ext uri="{9D8B030D-6E8A-4147-A177-3AD203B41FA5}">
                      <a16:colId xmlns:a16="http://schemas.microsoft.com/office/drawing/2014/main" val="20001"/>
                    </a:ext>
                  </a:extLst>
                </a:gridCol>
                <a:gridCol w="900682">
                  <a:extLst>
                    <a:ext uri="{9D8B030D-6E8A-4147-A177-3AD203B41FA5}">
                      <a16:colId xmlns:a16="http://schemas.microsoft.com/office/drawing/2014/main" val="20002"/>
                    </a:ext>
                  </a:extLst>
                </a:gridCol>
              </a:tblGrid>
              <a:tr h="325125">
                <a:tc>
                  <a:txBody>
                    <a:bodyPr/>
                    <a:lstStyle/>
                    <a:p>
                      <a:r>
                        <a:rPr lang="he-IL" sz="1600" dirty="0" smtClean="0"/>
                        <a:t>קוד</a:t>
                      </a:r>
                      <a:endParaRPr lang="en-US" sz="1600" dirty="0"/>
                    </a:p>
                  </a:txBody>
                  <a:tcPr/>
                </a:tc>
                <a:tc>
                  <a:txBody>
                    <a:bodyPr/>
                    <a:lstStyle/>
                    <a:p>
                      <a:r>
                        <a:rPr lang="he-IL" sz="1600" dirty="0" smtClean="0"/>
                        <a:t>שם אמן</a:t>
                      </a:r>
                      <a:endParaRPr lang="en-US" sz="1600" dirty="0"/>
                    </a:p>
                  </a:txBody>
                  <a:tcPr/>
                </a:tc>
                <a:tc>
                  <a:txBody>
                    <a:bodyPr/>
                    <a:lstStyle/>
                    <a:p>
                      <a:r>
                        <a:rPr lang="he-IL" sz="1600" dirty="0" smtClean="0"/>
                        <a:t>סוג</a:t>
                      </a:r>
                      <a:endParaRPr lang="en-US" sz="1600" dirty="0"/>
                    </a:p>
                  </a:txBody>
                  <a:tcPr/>
                </a:tc>
                <a:extLst>
                  <a:ext uri="{0D108BD9-81ED-4DB2-BD59-A6C34878D82A}">
                    <a16:rowId xmlns:a16="http://schemas.microsoft.com/office/drawing/2014/main" val="10000"/>
                  </a:ext>
                </a:extLst>
              </a:tr>
              <a:tr h="349980">
                <a:tc>
                  <a:txBody>
                    <a:bodyPr/>
                    <a:lstStyle/>
                    <a:p>
                      <a:r>
                        <a:rPr lang="he-IL" sz="1600" dirty="0" smtClean="0"/>
                        <a:t>48</a:t>
                      </a:r>
                      <a:endParaRPr lang="en-US" sz="1600" dirty="0"/>
                    </a:p>
                  </a:txBody>
                  <a:tcPr/>
                </a:tc>
                <a:tc>
                  <a:txBody>
                    <a:bodyPr/>
                    <a:lstStyle/>
                    <a:p>
                      <a:r>
                        <a:rPr lang="he-IL" sz="1600" dirty="0" smtClean="0"/>
                        <a:t>גוגן</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1"/>
                  </a:ext>
                </a:extLst>
              </a:tr>
              <a:tr h="349980">
                <a:tc>
                  <a:txBody>
                    <a:bodyPr/>
                    <a:lstStyle/>
                    <a:p>
                      <a:r>
                        <a:rPr lang="he-IL" sz="1600" dirty="0" smtClean="0"/>
                        <a:t>30</a:t>
                      </a:r>
                      <a:endParaRPr lang="en-US" sz="1600" dirty="0"/>
                    </a:p>
                  </a:txBody>
                  <a:tcPr/>
                </a:tc>
                <a:tc>
                  <a:txBody>
                    <a:bodyPr/>
                    <a:lstStyle/>
                    <a:p>
                      <a:r>
                        <a:rPr lang="he-IL" sz="1600" dirty="0" smtClean="0"/>
                        <a:t>בוטרו</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2"/>
                  </a:ext>
                </a:extLst>
              </a:tr>
              <a:tr h="349980">
                <a:tc>
                  <a:txBody>
                    <a:bodyPr/>
                    <a:lstStyle/>
                    <a:p>
                      <a:r>
                        <a:rPr lang="he-IL" sz="1600" dirty="0" smtClean="0"/>
                        <a:t>14</a:t>
                      </a:r>
                      <a:endParaRPr lang="en-US" sz="1600" dirty="0"/>
                    </a:p>
                  </a:txBody>
                  <a:tcPr/>
                </a:tc>
                <a:tc>
                  <a:txBody>
                    <a:bodyPr/>
                    <a:lstStyle/>
                    <a:p>
                      <a:r>
                        <a:rPr lang="he-IL" sz="1600" dirty="0" smtClean="0"/>
                        <a:t>פיקסו</a:t>
                      </a:r>
                      <a:endParaRPr lang="en-US" sz="1600" dirty="0"/>
                    </a:p>
                  </a:txBody>
                  <a:tcPr/>
                </a:tc>
                <a:tc>
                  <a:txBody>
                    <a:bodyPr/>
                    <a:lstStyle/>
                    <a:p>
                      <a:r>
                        <a:rPr lang="he-IL" sz="1600" dirty="0" smtClean="0"/>
                        <a:t>פיסול</a:t>
                      </a:r>
                      <a:endParaRPr lang="en-US" sz="1600" dirty="0"/>
                    </a:p>
                  </a:txBody>
                  <a:tcPr/>
                </a:tc>
                <a:extLst>
                  <a:ext uri="{0D108BD9-81ED-4DB2-BD59-A6C34878D82A}">
                    <a16:rowId xmlns:a16="http://schemas.microsoft.com/office/drawing/2014/main" val="10003"/>
                  </a:ext>
                </a:extLst>
              </a:tr>
              <a:tr h="349980">
                <a:tc>
                  <a:txBody>
                    <a:bodyPr/>
                    <a:lstStyle/>
                    <a:p>
                      <a:r>
                        <a:rPr lang="he-IL" sz="1600" dirty="0" smtClean="0"/>
                        <a:t>4</a:t>
                      </a:r>
                      <a:endParaRPr lang="en-US" sz="1600" dirty="0"/>
                    </a:p>
                  </a:txBody>
                  <a:tcPr/>
                </a:tc>
                <a:tc>
                  <a:txBody>
                    <a:bodyPr/>
                    <a:lstStyle/>
                    <a:p>
                      <a:r>
                        <a:rPr lang="he-IL" sz="1600" dirty="0" smtClean="0"/>
                        <a:t>שאגאל</a:t>
                      </a:r>
                      <a:endParaRPr lang="en-US" sz="1600" dirty="0"/>
                    </a:p>
                  </a:txBody>
                  <a:tcPr/>
                </a:tc>
                <a:tc>
                  <a:txBody>
                    <a:bodyPr/>
                    <a:lstStyle/>
                    <a:p>
                      <a:r>
                        <a:rPr lang="he-IL" sz="1600" dirty="0" smtClean="0"/>
                        <a:t>ויטראז'</a:t>
                      </a:r>
                      <a:endParaRPr lang="en-US" sz="1600" dirty="0"/>
                    </a:p>
                  </a:txBody>
                  <a:tcPr/>
                </a:tc>
                <a:extLst>
                  <a:ext uri="{0D108BD9-81ED-4DB2-BD59-A6C34878D82A}">
                    <a16:rowId xmlns:a16="http://schemas.microsoft.com/office/drawing/2014/main" val="10004"/>
                  </a:ext>
                </a:extLst>
              </a:tr>
              <a:tr h="349980">
                <a:tc>
                  <a:txBody>
                    <a:bodyPr/>
                    <a:lstStyle/>
                    <a:p>
                      <a:r>
                        <a:rPr lang="he-IL" sz="1600" dirty="0" smtClean="0"/>
                        <a:t>8</a:t>
                      </a:r>
                      <a:endParaRPr lang="en-US" sz="1600" dirty="0"/>
                    </a:p>
                  </a:txBody>
                  <a:tcPr/>
                </a:tc>
                <a:tc>
                  <a:txBody>
                    <a:bodyPr/>
                    <a:lstStyle/>
                    <a:p>
                      <a:r>
                        <a:rPr lang="he-IL" sz="1600" dirty="0" smtClean="0"/>
                        <a:t>בוטרו</a:t>
                      </a:r>
                      <a:endParaRPr lang="en-US" sz="1600" dirty="0"/>
                    </a:p>
                  </a:txBody>
                  <a:tcPr/>
                </a:tc>
                <a:tc>
                  <a:txBody>
                    <a:bodyPr/>
                    <a:lstStyle/>
                    <a:p>
                      <a:r>
                        <a:rPr lang="he-IL" sz="1600" dirty="0" smtClean="0"/>
                        <a:t>פיסול</a:t>
                      </a:r>
                      <a:endParaRPr lang="en-US" sz="1600" dirty="0"/>
                    </a:p>
                  </a:txBody>
                  <a:tcPr/>
                </a:tc>
                <a:extLst>
                  <a:ext uri="{0D108BD9-81ED-4DB2-BD59-A6C34878D82A}">
                    <a16:rowId xmlns:a16="http://schemas.microsoft.com/office/drawing/2014/main" val="10005"/>
                  </a:ext>
                </a:extLst>
              </a:tr>
              <a:tr h="349980">
                <a:tc>
                  <a:txBody>
                    <a:bodyPr/>
                    <a:lstStyle/>
                    <a:p>
                      <a:r>
                        <a:rPr lang="he-IL" sz="1600" dirty="0" smtClean="0"/>
                        <a:t>39</a:t>
                      </a:r>
                      <a:endParaRPr lang="en-US" sz="1600" dirty="0"/>
                    </a:p>
                  </a:txBody>
                  <a:tcPr/>
                </a:tc>
                <a:tc>
                  <a:txBody>
                    <a:bodyPr/>
                    <a:lstStyle/>
                    <a:p>
                      <a:r>
                        <a:rPr lang="he-IL" sz="1600" dirty="0" smtClean="0"/>
                        <a:t>שאגאל</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6"/>
                  </a:ext>
                </a:extLst>
              </a:tr>
              <a:tr h="349980">
                <a:tc>
                  <a:txBody>
                    <a:bodyPr/>
                    <a:lstStyle/>
                    <a:p>
                      <a:r>
                        <a:rPr lang="he-IL" sz="1600" dirty="0" smtClean="0"/>
                        <a:t>35</a:t>
                      </a:r>
                      <a:endParaRPr lang="en-US" sz="1600" dirty="0"/>
                    </a:p>
                  </a:txBody>
                  <a:tcPr/>
                </a:tc>
                <a:tc>
                  <a:txBody>
                    <a:bodyPr/>
                    <a:lstStyle/>
                    <a:p>
                      <a:r>
                        <a:rPr lang="he-IL" sz="1600" dirty="0" smtClean="0"/>
                        <a:t>פיקסו</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7"/>
                  </a:ext>
                </a:extLst>
              </a:tr>
              <a:tr h="349980">
                <a:tc>
                  <a:txBody>
                    <a:bodyPr/>
                    <a:lstStyle/>
                    <a:p>
                      <a:r>
                        <a:rPr lang="he-IL" sz="1600" dirty="0" smtClean="0"/>
                        <a:t>23</a:t>
                      </a:r>
                      <a:endParaRPr lang="en-US" sz="1600" dirty="0"/>
                    </a:p>
                  </a:txBody>
                  <a:tcPr/>
                </a:tc>
                <a:tc>
                  <a:txBody>
                    <a:bodyPr/>
                    <a:lstStyle/>
                    <a:p>
                      <a:r>
                        <a:rPr lang="he-IL" sz="1600" dirty="0" smtClean="0"/>
                        <a:t>פיקסו</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8"/>
                  </a:ext>
                </a:extLst>
              </a:tr>
              <a:tr h="349980">
                <a:tc>
                  <a:txBody>
                    <a:bodyPr/>
                    <a:lstStyle/>
                    <a:p>
                      <a:r>
                        <a:rPr lang="he-IL" sz="1600" dirty="0" smtClean="0"/>
                        <a:t>42</a:t>
                      </a:r>
                      <a:endParaRPr lang="en-US" sz="1600" dirty="0"/>
                    </a:p>
                  </a:txBody>
                  <a:tcPr/>
                </a:tc>
                <a:tc>
                  <a:txBody>
                    <a:bodyPr/>
                    <a:lstStyle/>
                    <a:p>
                      <a:r>
                        <a:rPr lang="he-IL" sz="1600" dirty="0" smtClean="0"/>
                        <a:t>גוגן</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9"/>
                  </a:ext>
                </a:extLst>
              </a:tr>
              <a:tr h="349980">
                <a:tc>
                  <a:txBody>
                    <a:bodyPr/>
                    <a:lstStyle/>
                    <a:p>
                      <a:r>
                        <a:rPr lang="he-IL" sz="1600" dirty="0" smtClean="0"/>
                        <a:t>11</a:t>
                      </a:r>
                      <a:endParaRPr lang="en-US" sz="1600" dirty="0"/>
                    </a:p>
                  </a:txBody>
                  <a:tcPr/>
                </a:tc>
                <a:tc>
                  <a:txBody>
                    <a:bodyPr/>
                    <a:lstStyle/>
                    <a:p>
                      <a:r>
                        <a:rPr lang="he-IL" sz="1600" dirty="0" smtClean="0"/>
                        <a:t>בוטרו</a:t>
                      </a:r>
                      <a:endParaRPr lang="en-US" sz="1600" dirty="0"/>
                    </a:p>
                  </a:txBody>
                  <a:tcPr/>
                </a:tc>
                <a:tc>
                  <a:txBody>
                    <a:bodyPr/>
                    <a:lstStyle/>
                    <a:p>
                      <a:r>
                        <a:rPr lang="he-IL" sz="1600" dirty="0" smtClean="0"/>
                        <a:t>פיסול</a:t>
                      </a:r>
                      <a:endParaRPr lang="en-US" sz="16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40754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0537328" y="78723"/>
            <a:ext cx="1484702"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1</a:t>
            </a:r>
            <a:endParaRPr lang="en-US" sz="2800" b="1" dirty="0">
              <a:solidFill>
                <a:schemeClr val="bg1"/>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3438823" y="1030973"/>
            <a:ext cx="8481839" cy="4021375"/>
          </a:xfrm>
          <a:prstGeom prst="snip1Rect">
            <a:avLst>
              <a:gd name="adj" fmla="val 46026"/>
            </a:avLst>
          </a:prstGeom>
        </p:spPr>
      </p:pic>
      <p:graphicFrame>
        <p:nvGraphicFramePr>
          <p:cNvPr id="6" name="Table 5"/>
          <p:cNvGraphicFramePr>
            <a:graphicFrameLocks noGrp="1"/>
          </p:cNvGraphicFramePr>
          <p:nvPr>
            <p:extLst>
              <p:ext uri="{D42A27DB-BD31-4B8C-83A1-F6EECF244321}">
                <p14:modId xmlns:p14="http://schemas.microsoft.com/office/powerpoint/2010/main" val="2208619127"/>
              </p:ext>
            </p:extLst>
          </p:nvPr>
        </p:nvGraphicFramePr>
        <p:xfrm>
          <a:off x="353331" y="1217268"/>
          <a:ext cx="2702046" cy="3835080"/>
        </p:xfrm>
        <a:graphic>
          <a:graphicData uri="http://schemas.openxmlformats.org/drawingml/2006/table">
            <a:tbl>
              <a:tblPr firstRow="1" bandRow="1">
                <a:tableStyleId>{5C22544A-7EE6-4342-B048-85BDC9FD1C3A}</a:tableStyleId>
              </a:tblPr>
              <a:tblGrid>
                <a:gridCol w="900682">
                  <a:extLst>
                    <a:ext uri="{9D8B030D-6E8A-4147-A177-3AD203B41FA5}">
                      <a16:colId xmlns:a16="http://schemas.microsoft.com/office/drawing/2014/main" val="20000"/>
                    </a:ext>
                  </a:extLst>
                </a:gridCol>
                <a:gridCol w="900682">
                  <a:extLst>
                    <a:ext uri="{9D8B030D-6E8A-4147-A177-3AD203B41FA5}">
                      <a16:colId xmlns:a16="http://schemas.microsoft.com/office/drawing/2014/main" val="20001"/>
                    </a:ext>
                  </a:extLst>
                </a:gridCol>
                <a:gridCol w="900682">
                  <a:extLst>
                    <a:ext uri="{9D8B030D-6E8A-4147-A177-3AD203B41FA5}">
                      <a16:colId xmlns:a16="http://schemas.microsoft.com/office/drawing/2014/main" val="20002"/>
                    </a:ext>
                  </a:extLst>
                </a:gridCol>
              </a:tblGrid>
              <a:tr h="325125">
                <a:tc>
                  <a:txBody>
                    <a:bodyPr/>
                    <a:lstStyle/>
                    <a:p>
                      <a:r>
                        <a:rPr lang="he-IL" sz="1600" dirty="0" smtClean="0"/>
                        <a:t>קוד</a:t>
                      </a:r>
                      <a:endParaRPr lang="en-US" sz="1600" dirty="0"/>
                    </a:p>
                  </a:txBody>
                  <a:tcPr/>
                </a:tc>
                <a:tc>
                  <a:txBody>
                    <a:bodyPr/>
                    <a:lstStyle/>
                    <a:p>
                      <a:r>
                        <a:rPr lang="he-IL" sz="1600" dirty="0" smtClean="0"/>
                        <a:t>שם אמן</a:t>
                      </a:r>
                      <a:endParaRPr lang="en-US" sz="1600" dirty="0"/>
                    </a:p>
                  </a:txBody>
                  <a:tcPr/>
                </a:tc>
                <a:tc>
                  <a:txBody>
                    <a:bodyPr/>
                    <a:lstStyle/>
                    <a:p>
                      <a:r>
                        <a:rPr lang="he-IL" sz="1600" dirty="0" smtClean="0"/>
                        <a:t>סוג</a:t>
                      </a:r>
                      <a:endParaRPr lang="en-US" sz="1600" dirty="0"/>
                    </a:p>
                  </a:txBody>
                  <a:tcPr/>
                </a:tc>
                <a:extLst>
                  <a:ext uri="{0D108BD9-81ED-4DB2-BD59-A6C34878D82A}">
                    <a16:rowId xmlns:a16="http://schemas.microsoft.com/office/drawing/2014/main" val="10000"/>
                  </a:ext>
                </a:extLst>
              </a:tr>
              <a:tr h="349980">
                <a:tc>
                  <a:txBody>
                    <a:bodyPr/>
                    <a:lstStyle/>
                    <a:p>
                      <a:r>
                        <a:rPr lang="he-IL" sz="1600" dirty="0" smtClean="0"/>
                        <a:t>8</a:t>
                      </a:r>
                      <a:endParaRPr lang="en-US" sz="1600" dirty="0"/>
                    </a:p>
                  </a:txBody>
                  <a:tcPr/>
                </a:tc>
                <a:tc>
                  <a:txBody>
                    <a:bodyPr/>
                    <a:lstStyle/>
                    <a:p>
                      <a:r>
                        <a:rPr lang="he-IL" sz="1600" dirty="0" smtClean="0"/>
                        <a:t>בוטרו</a:t>
                      </a:r>
                      <a:endParaRPr lang="en-US" sz="1600" dirty="0"/>
                    </a:p>
                  </a:txBody>
                  <a:tcPr/>
                </a:tc>
                <a:tc>
                  <a:txBody>
                    <a:bodyPr/>
                    <a:lstStyle/>
                    <a:p>
                      <a:r>
                        <a:rPr lang="he-IL" sz="1600" dirty="0" smtClean="0"/>
                        <a:t>פיסול</a:t>
                      </a:r>
                      <a:endParaRPr lang="en-US" sz="1600" dirty="0"/>
                    </a:p>
                  </a:txBody>
                  <a:tcPr/>
                </a:tc>
                <a:extLst>
                  <a:ext uri="{0D108BD9-81ED-4DB2-BD59-A6C34878D82A}">
                    <a16:rowId xmlns:a16="http://schemas.microsoft.com/office/drawing/2014/main" val="10001"/>
                  </a:ext>
                </a:extLst>
              </a:tr>
              <a:tr h="349980">
                <a:tc>
                  <a:txBody>
                    <a:bodyPr/>
                    <a:lstStyle/>
                    <a:p>
                      <a:r>
                        <a:rPr lang="he-IL" sz="1600" dirty="0" smtClean="0"/>
                        <a:t>11</a:t>
                      </a:r>
                      <a:endParaRPr lang="en-US" sz="1600" dirty="0"/>
                    </a:p>
                  </a:txBody>
                  <a:tcPr/>
                </a:tc>
                <a:tc>
                  <a:txBody>
                    <a:bodyPr/>
                    <a:lstStyle/>
                    <a:p>
                      <a:r>
                        <a:rPr lang="he-IL" sz="1600" dirty="0" smtClean="0"/>
                        <a:t>בוטרו</a:t>
                      </a:r>
                      <a:endParaRPr lang="en-US" sz="1600" dirty="0"/>
                    </a:p>
                  </a:txBody>
                  <a:tcPr/>
                </a:tc>
                <a:tc>
                  <a:txBody>
                    <a:bodyPr/>
                    <a:lstStyle/>
                    <a:p>
                      <a:r>
                        <a:rPr lang="he-IL" sz="1600" dirty="0" smtClean="0"/>
                        <a:t>פיסול</a:t>
                      </a:r>
                      <a:endParaRPr lang="en-US" sz="1600" dirty="0"/>
                    </a:p>
                  </a:txBody>
                  <a:tcPr/>
                </a:tc>
                <a:extLst>
                  <a:ext uri="{0D108BD9-81ED-4DB2-BD59-A6C34878D82A}">
                    <a16:rowId xmlns:a16="http://schemas.microsoft.com/office/drawing/2014/main" val="10002"/>
                  </a:ext>
                </a:extLst>
              </a:tr>
              <a:tr h="349980">
                <a:tc>
                  <a:txBody>
                    <a:bodyPr/>
                    <a:lstStyle/>
                    <a:p>
                      <a:r>
                        <a:rPr lang="he-IL" sz="1600" dirty="0" smtClean="0"/>
                        <a:t>30</a:t>
                      </a:r>
                      <a:endParaRPr lang="en-US" sz="1600" dirty="0"/>
                    </a:p>
                  </a:txBody>
                  <a:tcPr/>
                </a:tc>
                <a:tc>
                  <a:txBody>
                    <a:bodyPr/>
                    <a:lstStyle/>
                    <a:p>
                      <a:r>
                        <a:rPr lang="he-IL" sz="1600" dirty="0" smtClean="0"/>
                        <a:t>בוטרו</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3"/>
                  </a:ext>
                </a:extLst>
              </a:tr>
              <a:tr h="349980">
                <a:tc>
                  <a:txBody>
                    <a:bodyPr/>
                    <a:lstStyle/>
                    <a:p>
                      <a:r>
                        <a:rPr lang="he-IL" sz="1600" dirty="0" smtClean="0"/>
                        <a:t>42</a:t>
                      </a:r>
                      <a:endParaRPr lang="en-US" sz="1600" dirty="0"/>
                    </a:p>
                  </a:txBody>
                  <a:tcPr/>
                </a:tc>
                <a:tc>
                  <a:txBody>
                    <a:bodyPr/>
                    <a:lstStyle/>
                    <a:p>
                      <a:r>
                        <a:rPr lang="he-IL" sz="1600" dirty="0" smtClean="0"/>
                        <a:t>גוגן</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4"/>
                  </a:ext>
                </a:extLst>
              </a:tr>
              <a:tr h="349980">
                <a:tc>
                  <a:txBody>
                    <a:bodyPr/>
                    <a:lstStyle/>
                    <a:p>
                      <a:r>
                        <a:rPr lang="he-IL" sz="1600" dirty="0" smtClean="0"/>
                        <a:t>48</a:t>
                      </a:r>
                      <a:endParaRPr lang="en-US" sz="1600" dirty="0"/>
                    </a:p>
                  </a:txBody>
                  <a:tcPr/>
                </a:tc>
                <a:tc>
                  <a:txBody>
                    <a:bodyPr/>
                    <a:lstStyle/>
                    <a:p>
                      <a:r>
                        <a:rPr lang="he-IL" sz="1600" dirty="0" smtClean="0"/>
                        <a:t>גוגן</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5"/>
                  </a:ext>
                </a:extLst>
              </a:tr>
              <a:tr h="349980">
                <a:tc>
                  <a:txBody>
                    <a:bodyPr/>
                    <a:lstStyle/>
                    <a:p>
                      <a:r>
                        <a:rPr lang="he-IL" sz="1600" dirty="0" smtClean="0"/>
                        <a:t>14</a:t>
                      </a:r>
                      <a:endParaRPr lang="en-US" sz="1600" dirty="0"/>
                    </a:p>
                  </a:txBody>
                  <a:tcPr/>
                </a:tc>
                <a:tc>
                  <a:txBody>
                    <a:bodyPr/>
                    <a:lstStyle/>
                    <a:p>
                      <a:r>
                        <a:rPr lang="he-IL" sz="1600" dirty="0" smtClean="0"/>
                        <a:t>פיקסו</a:t>
                      </a:r>
                      <a:endParaRPr lang="en-US" sz="1600" dirty="0"/>
                    </a:p>
                  </a:txBody>
                  <a:tcPr/>
                </a:tc>
                <a:tc>
                  <a:txBody>
                    <a:bodyPr/>
                    <a:lstStyle/>
                    <a:p>
                      <a:r>
                        <a:rPr lang="he-IL" sz="1600" dirty="0" smtClean="0"/>
                        <a:t>פיסול</a:t>
                      </a:r>
                      <a:endParaRPr lang="en-US" sz="1600" dirty="0"/>
                    </a:p>
                  </a:txBody>
                  <a:tcPr/>
                </a:tc>
                <a:extLst>
                  <a:ext uri="{0D108BD9-81ED-4DB2-BD59-A6C34878D82A}">
                    <a16:rowId xmlns:a16="http://schemas.microsoft.com/office/drawing/2014/main" val="10006"/>
                  </a:ext>
                </a:extLst>
              </a:tr>
              <a:tr h="349980">
                <a:tc>
                  <a:txBody>
                    <a:bodyPr/>
                    <a:lstStyle/>
                    <a:p>
                      <a:r>
                        <a:rPr lang="he-IL" sz="1600" dirty="0" smtClean="0"/>
                        <a:t>23</a:t>
                      </a:r>
                      <a:endParaRPr lang="en-US" sz="1600" dirty="0"/>
                    </a:p>
                  </a:txBody>
                  <a:tcPr/>
                </a:tc>
                <a:tc>
                  <a:txBody>
                    <a:bodyPr/>
                    <a:lstStyle/>
                    <a:p>
                      <a:r>
                        <a:rPr lang="he-IL" sz="1600" dirty="0" smtClean="0"/>
                        <a:t>פיקסו</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7"/>
                  </a:ext>
                </a:extLst>
              </a:tr>
              <a:tr h="349980">
                <a:tc>
                  <a:txBody>
                    <a:bodyPr/>
                    <a:lstStyle/>
                    <a:p>
                      <a:r>
                        <a:rPr lang="he-IL" sz="1600" dirty="0" smtClean="0"/>
                        <a:t>35</a:t>
                      </a:r>
                      <a:endParaRPr lang="en-US" sz="1600" dirty="0"/>
                    </a:p>
                  </a:txBody>
                  <a:tcPr/>
                </a:tc>
                <a:tc>
                  <a:txBody>
                    <a:bodyPr/>
                    <a:lstStyle/>
                    <a:p>
                      <a:r>
                        <a:rPr lang="he-IL" sz="1600" dirty="0" smtClean="0"/>
                        <a:t>פיקסו</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08"/>
                  </a:ext>
                </a:extLst>
              </a:tr>
              <a:tr h="349980">
                <a:tc>
                  <a:txBody>
                    <a:bodyPr/>
                    <a:lstStyle/>
                    <a:p>
                      <a:r>
                        <a:rPr lang="he-IL" sz="1600" dirty="0" smtClean="0"/>
                        <a:t>4</a:t>
                      </a:r>
                      <a:endParaRPr lang="en-US" sz="1600" dirty="0"/>
                    </a:p>
                  </a:txBody>
                  <a:tcPr/>
                </a:tc>
                <a:tc>
                  <a:txBody>
                    <a:bodyPr/>
                    <a:lstStyle/>
                    <a:p>
                      <a:r>
                        <a:rPr lang="he-IL" sz="1600" dirty="0" smtClean="0"/>
                        <a:t>שאגאל</a:t>
                      </a:r>
                      <a:endParaRPr lang="en-US" sz="1600" dirty="0"/>
                    </a:p>
                  </a:txBody>
                  <a:tcPr/>
                </a:tc>
                <a:tc>
                  <a:txBody>
                    <a:bodyPr/>
                    <a:lstStyle/>
                    <a:p>
                      <a:r>
                        <a:rPr lang="he-IL" sz="1600" dirty="0" smtClean="0"/>
                        <a:t>ויטראז'</a:t>
                      </a:r>
                      <a:endParaRPr lang="en-US" sz="1600" dirty="0"/>
                    </a:p>
                  </a:txBody>
                  <a:tcPr/>
                </a:tc>
                <a:extLst>
                  <a:ext uri="{0D108BD9-81ED-4DB2-BD59-A6C34878D82A}">
                    <a16:rowId xmlns:a16="http://schemas.microsoft.com/office/drawing/2014/main" val="10009"/>
                  </a:ext>
                </a:extLst>
              </a:tr>
              <a:tr h="349980">
                <a:tc>
                  <a:txBody>
                    <a:bodyPr/>
                    <a:lstStyle/>
                    <a:p>
                      <a:r>
                        <a:rPr lang="he-IL" sz="1600" dirty="0" smtClean="0"/>
                        <a:t>39</a:t>
                      </a:r>
                      <a:endParaRPr lang="en-US" sz="1600" dirty="0"/>
                    </a:p>
                  </a:txBody>
                  <a:tcPr/>
                </a:tc>
                <a:tc>
                  <a:txBody>
                    <a:bodyPr/>
                    <a:lstStyle/>
                    <a:p>
                      <a:r>
                        <a:rPr lang="he-IL" sz="1600" dirty="0" smtClean="0"/>
                        <a:t>שאגאל</a:t>
                      </a:r>
                      <a:endParaRPr lang="en-US" sz="1600" dirty="0"/>
                    </a:p>
                  </a:txBody>
                  <a:tcPr/>
                </a:tc>
                <a:tc>
                  <a:txBody>
                    <a:bodyPr/>
                    <a:lstStyle/>
                    <a:p>
                      <a:r>
                        <a:rPr lang="he-IL" sz="1600" dirty="0" smtClean="0"/>
                        <a:t>ציור</a:t>
                      </a:r>
                      <a:endParaRPr lang="en-US" sz="1600" dirty="0"/>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191285" y="847936"/>
            <a:ext cx="2813592" cy="369332"/>
          </a:xfrm>
          <a:prstGeom prst="rect">
            <a:avLst/>
          </a:prstGeom>
          <a:noFill/>
        </p:spPr>
        <p:txBody>
          <a:bodyPr wrap="none" rtlCol="0">
            <a:spAutoFit/>
          </a:bodyPr>
          <a:lstStyle/>
          <a:p>
            <a:pPr algn="r" rtl="1"/>
            <a:r>
              <a:rPr lang="he-IL" dirty="0" smtClean="0"/>
              <a:t>הקובץ ההופכי בצורה טבלאית</a:t>
            </a:r>
            <a:endParaRPr lang="en-US" dirty="0"/>
          </a:p>
        </p:txBody>
      </p:sp>
      <p:sp>
        <p:nvSpPr>
          <p:cNvPr id="8" name="TextBox 7"/>
          <p:cNvSpPr txBox="1"/>
          <p:nvPr/>
        </p:nvSpPr>
        <p:spPr>
          <a:xfrm>
            <a:off x="1755587" y="5888650"/>
            <a:ext cx="7117654" cy="584775"/>
          </a:xfrm>
          <a:prstGeom prst="rect">
            <a:avLst/>
          </a:prstGeom>
          <a:noFill/>
        </p:spPr>
        <p:txBody>
          <a:bodyPr wrap="none" rtlCol="0">
            <a:spAutoFit/>
          </a:bodyPr>
          <a:lstStyle/>
          <a:p>
            <a:pPr algn="r" rtl="1"/>
            <a:r>
              <a:rPr lang="he-IL" sz="3200" b="1" dirty="0" smtClean="0">
                <a:solidFill>
                  <a:srgbClr val="FF0000"/>
                </a:solidFill>
              </a:rPr>
              <a:t>קובץ הופכי תמיד ימומש באמצעות </a:t>
            </a:r>
            <a:r>
              <a:rPr lang="en-US" sz="3200" b="1" dirty="0" smtClean="0">
                <a:solidFill>
                  <a:srgbClr val="FF0000"/>
                </a:solidFill>
              </a:rPr>
              <a:t>B Tree</a:t>
            </a:r>
            <a:r>
              <a:rPr lang="he-IL" sz="3200" b="1" dirty="0" smtClean="0">
                <a:solidFill>
                  <a:srgbClr val="FF0000"/>
                </a:solidFill>
              </a:rPr>
              <a:t>!</a:t>
            </a:r>
            <a:endParaRPr lang="en-US" sz="3200" b="1" dirty="0">
              <a:solidFill>
                <a:srgbClr val="FF0000"/>
              </a:solidFill>
            </a:endParaRPr>
          </a:p>
        </p:txBody>
      </p:sp>
      <p:sp>
        <p:nvSpPr>
          <p:cNvPr id="9" name="TextBox 8"/>
          <p:cNvSpPr txBox="1"/>
          <p:nvPr/>
        </p:nvSpPr>
        <p:spPr>
          <a:xfrm>
            <a:off x="3217423" y="1030973"/>
            <a:ext cx="1855059" cy="923330"/>
          </a:xfrm>
          <a:prstGeom prst="rect">
            <a:avLst/>
          </a:prstGeom>
          <a:noFill/>
        </p:spPr>
        <p:txBody>
          <a:bodyPr wrap="none" rtlCol="0">
            <a:spAutoFit/>
          </a:bodyPr>
          <a:lstStyle/>
          <a:p>
            <a:pPr algn="ctr" rtl="1"/>
            <a:r>
              <a:rPr lang="he-IL" dirty="0" smtClean="0">
                <a:solidFill>
                  <a:srgbClr val="FF0000"/>
                </a:solidFill>
              </a:rPr>
              <a:t>הנתונים עצמם</a:t>
            </a:r>
          </a:p>
          <a:p>
            <a:pPr algn="ctr" rtl="1"/>
            <a:r>
              <a:rPr lang="he-IL" dirty="0" smtClean="0">
                <a:solidFill>
                  <a:srgbClr val="FF0000"/>
                </a:solidFill>
              </a:rPr>
              <a:t>שמורים בעלה כולל</a:t>
            </a:r>
          </a:p>
          <a:p>
            <a:pPr algn="ctr" rtl="1"/>
            <a:r>
              <a:rPr lang="he-IL" dirty="0" smtClean="0">
                <a:solidFill>
                  <a:srgbClr val="FF0000"/>
                </a:solidFill>
              </a:rPr>
              <a:t>שדות הרשומה</a:t>
            </a:r>
            <a:endParaRPr lang="en-US" dirty="0">
              <a:solidFill>
                <a:srgbClr val="FF0000"/>
              </a:solidFill>
            </a:endParaRPr>
          </a:p>
        </p:txBody>
      </p:sp>
      <p:cxnSp>
        <p:nvCxnSpPr>
          <p:cNvPr id="10" name="Straight Arrow Connector 9"/>
          <p:cNvCxnSpPr/>
          <p:nvPr/>
        </p:nvCxnSpPr>
        <p:spPr>
          <a:xfrm>
            <a:off x="4144953" y="1910127"/>
            <a:ext cx="722201" cy="4937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25400" y="5052348"/>
            <a:ext cx="3877985" cy="646331"/>
          </a:xfrm>
          <a:prstGeom prst="rect">
            <a:avLst/>
          </a:prstGeom>
          <a:noFill/>
        </p:spPr>
        <p:txBody>
          <a:bodyPr wrap="none" rtlCol="0">
            <a:spAutoFit/>
          </a:bodyPr>
          <a:lstStyle/>
          <a:p>
            <a:pPr algn="ctr" rtl="1"/>
            <a:r>
              <a:rPr lang="he-IL" dirty="0" smtClean="0">
                <a:solidFill>
                  <a:srgbClr val="FF0000"/>
                </a:solidFill>
              </a:rPr>
              <a:t>אין צורך לשמור את כל הנתונים בקובץ</a:t>
            </a:r>
          </a:p>
          <a:p>
            <a:pPr algn="ctr" rtl="1"/>
            <a:r>
              <a:rPr lang="he-IL" dirty="0" smtClean="0">
                <a:solidFill>
                  <a:srgbClr val="FF0000"/>
                </a:solidFill>
              </a:rPr>
              <a:t>ההופכי, אלא רק את המפתחות הרלוונטים</a:t>
            </a:r>
            <a:endParaRPr lang="en-US" dirty="0">
              <a:solidFill>
                <a:srgbClr val="FF0000"/>
              </a:solidFill>
            </a:endParaRPr>
          </a:p>
        </p:txBody>
      </p:sp>
      <p:cxnSp>
        <p:nvCxnSpPr>
          <p:cNvPr id="13" name="Straight Arrow Connector 12"/>
          <p:cNvCxnSpPr>
            <a:stCxn id="12" idx="1"/>
          </p:cNvCxnSpPr>
          <p:nvPr/>
        </p:nvCxnSpPr>
        <p:spPr>
          <a:xfrm flipH="1" flipV="1">
            <a:off x="6973747" y="5027518"/>
            <a:ext cx="851653" cy="3479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06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081802" y="78723"/>
            <a:ext cx="2940228"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חזרה על תרגול 6</a:t>
            </a:r>
            <a:endParaRPr lang="en-US" sz="2800" b="1" dirty="0">
              <a:solidFill>
                <a:schemeClr val="bg1"/>
              </a:solidFill>
              <a:latin typeface="Segoe UI" panose="020B0502040204020203" pitchFamily="34" charset="0"/>
              <a:cs typeface="Segoe UI" panose="020B0502040204020203" pitchFamily="34" charset="0"/>
            </a:endParaRPr>
          </a:p>
        </p:txBody>
      </p:sp>
      <p:sp>
        <p:nvSpPr>
          <p:cNvPr id="3" name="TextBox 2"/>
          <p:cNvSpPr txBox="1"/>
          <p:nvPr/>
        </p:nvSpPr>
        <p:spPr>
          <a:xfrm>
            <a:off x="1667437" y="2353492"/>
            <a:ext cx="8993176" cy="1569660"/>
          </a:xfrm>
          <a:prstGeom prst="rect">
            <a:avLst/>
          </a:prstGeom>
          <a:noFill/>
        </p:spPr>
        <p:txBody>
          <a:bodyPr wrap="square" rtlCol="0">
            <a:spAutoFit/>
          </a:bodyPr>
          <a:lstStyle/>
          <a:p>
            <a:pPr algn="r" rtl="1"/>
            <a:r>
              <a:rPr lang="he-IL" sz="4800" b="1" dirty="0" smtClean="0">
                <a:solidFill>
                  <a:srgbClr val="00BCD4"/>
                </a:solidFill>
                <a:latin typeface="Segoe UI" panose="020B0502040204020203" pitchFamily="34" charset="0"/>
                <a:cs typeface="Segoe UI" panose="020B0502040204020203" pitchFamily="34" charset="0"/>
              </a:rPr>
              <a:t>תכנון מבנים מורכבים </a:t>
            </a:r>
          </a:p>
          <a:p>
            <a:pPr algn="r" rtl="1"/>
            <a:r>
              <a:rPr lang="he-IL" sz="4800" b="1" dirty="0" smtClean="0">
                <a:solidFill>
                  <a:srgbClr val="00BCD4"/>
                </a:solidFill>
                <a:latin typeface="Segoe UI" panose="020B0502040204020203" pitchFamily="34" charset="0"/>
                <a:cs typeface="Segoe UI" panose="020B0502040204020203" pitchFamily="34" charset="0"/>
              </a:rPr>
              <a:t>באמצעות קבצים הופכיים</a:t>
            </a:r>
            <a:endParaRPr lang="en-US" sz="4800" b="1" dirty="0">
              <a:solidFill>
                <a:srgbClr val="00BCD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2560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7943" y="78723"/>
            <a:ext cx="1584088"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2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594682"/>
            <a:ext cx="11741687" cy="6093976"/>
          </a:xfrm>
          <a:prstGeom prst="rect">
            <a:avLst/>
          </a:prstGeom>
          <a:noFill/>
        </p:spPr>
        <p:txBody>
          <a:bodyPr wrap="square" rtlCol="0">
            <a:spAutoFit/>
          </a:bodyPr>
          <a:lstStyle/>
          <a:p>
            <a:pPr algn="r" rtl="1">
              <a:lnSpc>
                <a:spcPct val="150000"/>
              </a:lnSpc>
            </a:pPr>
            <a:r>
              <a:rPr lang="he-IL" sz="2000" dirty="0" smtClean="0">
                <a:latin typeface="Gisha" panose="020B0502040204020203" pitchFamily="34" charset="-79"/>
                <a:cs typeface="Gisha" panose="020B0502040204020203" pitchFamily="34" charset="-79"/>
              </a:rPr>
              <a:t>יש להקים מערכת מידע לניהול נתוני חברי הכנסת הנוכחית, המפלגות שלהם והוועדות הקיימות.</a:t>
            </a:r>
          </a:p>
          <a:p>
            <a:pPr algn="r" rtl="1">
              <a:lnSpc>
                <a:spcPct val="150000"/>
              </a:lnSpc>
            </a:pPr>
            <a:r>
              <a:rPr lang="he-IL" sz="2000" dirty="0" smtClean="0">
                <a:latin typeface="Gisha" panose="020B0502040204020203" pitchFamily="34" charset="-79"/>
                <a:cs typeface="Gisha" panose="020B0502040204020203" pitchFamily="34" charset="-79"/>
              </a:rPr>
              <a:t>מערכת הקבצים צריכה לאפשר רישום, עדכון ושליפת נתונים לאור התיאור הבא: לכל ח"כ יש מ"ז, שם והמפלגה אליה הוא שייך. לכל מפלגה יש קוד מזהה, חברים בה מספר ח"כים ויש לה יו"ר (שהוא גם ח"כ). בכנסת פועלות ועדות, כאשר לכל ועדה יש קוד מזהה, שם וחדר ישיבות (אחד) בו היא מתכנסת. בכל ועדה חברים מספר ח"כים. ח"כ יכול להיות חבר במספר ועדות. לכל חבר בוועדה יש תפקיד מסוים (יו"ר, סגן, מזכיר וכו'). יש לדעת מיהם הח"כים של כל מפלגה, מיהם חברי כל וועדה ומה תפקידם בועדה, לאילו ועדות שייך כל ח"כ ומהו תפקידו בכל ועדה.</a:t>
            </a:r>
          </a:p>
          <a:p>
            <a:pPr algn="r" rtl="1">
              <a:lnSpc>
                <a:spcPct val="150000"/>
              </a:lnSpc>
            </a:pPr>
            <a:endParaRPr lang="he-IL" sz="2000" dirty="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הוחלט לארגן את קבצי הח"כים, המפלגות והוועדות בשיטת </a:t>
            </a:r>
            <a:r>
              <a:rPr lang="en-US" sz="2000" dirty="0" smtClean="0">
                <a:latin typeface="Gisha" panose="020B0502040204020203" pitchFamily="34" charset="-79"/>
                <a:cs typeface="Gisha" panose="020B0502040204020203" pitchFamily="34" charset="-79"/>
              </a:rPr>
              <a:t>hash</a:t>
            </a:r>
            <a:r>
              <a:rPr lang="he-IL" sz="2000" dirty="0" smtClean="0">
                <a:latin typeface="Gisha" panose="020B0502040204020203" pitchFamily="34" charset="-79"/>
                <a:cs typeface="Gisha" panose="020B0502040204020203" pitchFamily="34" charset="-79"/>
              </a:rPr>
              <a:t> כאשר טיפול בהתנגשויות יטופלו בעזרת </a:t>
            </a:r>
            <a:r>
              <a:rPr lang="en-US" sz="2000" dirty="0" smtClean="0">
                <a:latin typeface="Gisha" panose="020B0502040204020203" pitchFamily="34" charset="-79"/>
                <a:cs typeface="Gisha" panose="020B0502040204020203" pitchFamily="34" charset="-79"/>
              </a:rPr>
              <a:t>hash table</a:t>
            </a:r>
            <a:r>
              <a:rPr lang="he-IL" sz="2000" dirty="0" smtClean="0">
                <a:latin typeface="Gisha" panose="020B0502040204020203" pitchFamily="34" charset="-79"/>
                <a:cs typeface="Gisha" panose="020B0502040204020203" pitchFamily="34" charset="-79"/>
              </a:rPr>
              <a:t>. כל סוגי הקשרים הנדרשים כדי לענות על הצרכים יממושו באמצעות </a:t>
            </a:r>
            <a:r>
              <a:rPr lang="he-IL" sz="2000" b="1" dirty="0" smtClean="0">
                <a:latin typeface="Gisha" panose="020B0502040204020203" pitchFamily="34" charset="-79"/>
                <a:cs typeface="Gisha" panose="020B0502040204020203" pitchFamily="34" charset="-79"/>
              </a:rPr>
              <a:t>קבצים הופכיים</a:t>
            </a:r>
            <a:r>
              <a:rPr lang="he-IL" sz="2000" dirty="0" smtClean="0">
                <a:latin typeface="Gisha" panose="020B0502040204020203" pitchFamily="34" charset="-79"/>
                <a:cs typeface="Gisha" panose="020B0502040204020203" pitchFamily="34" charset="-79"/>
              </a:rPr>
              <a:t>. עליך להציג מבנה מפורט של הקבצים במערכת, תוך פירוט השדות והמפתחות. יש לאפשר מענה על השאילתות הבאות:</a:t>
            </a:r>
          </a:p>
          <a:p>
            <a:pPr marL="457200" indent="-457200" algn="r" rtl="1">
              <a:lnSpc>
                <a:spcPct val="150000"/>
              </a:lnSpc>
              <a:buAutoNum type="arabicPeriod"/>
            </a:pPr>
            <a:r>
              <a:rPr lang="he-IL" sz="2000" dirty="0" smtClean="0">
                <a:latin typeface="Gisha" panose="020B0502040204020203" pitchFamily="34" charset="-79"/>
                <a:cs typeface="Gisha" panose="020B0502040204020203" pitchFamily="34" charset="-79"/>
              </a:rPr>
              <a:t>מיהם הח"כים של כל מפלגה?</a:t>
            </a:r>
          </a:p>
          <a:p>
            <a:pPr marL="457200" indent="-457200" algn="r" rtl="1">
              <a:lnSpc>
                <a:spcPct val="150000"/>
              </a:lnSpc>
              <a:buAutoNum type="arabicPeriod"/>
            </a:pPr>
            <a:r>
              <a:rPr lang="he-IL" sz="2000" dirty="0" smtClean="0">
                <a:latin typeface="Gisha" panose="020B0502040204020203" pitchFamily="34" charset="-79"/>
                <a:cs typeface="Gisha" panose="020B0502040204020203" pitchFamily="34" charset="-79"/>
              </a:rPr>
              <a:t>מיהם חברי כל ועדה ומה תפקידם </a:t>
            </a:r>
            <a:r>
              <a:rPr lang="he-IL" sz="2000" dirty="0" err="1" smtClean="0">
                <a:latin typeface="Gisha" panose="020B0502040204020203" pitchFamily="34" charset="-79"/>
                <a:cs typeface="Gisha" panose="020B0502040204020203" pitchFamily="34" charset="-79"/>
              </a:rPr>
              <a:t>בועדה</a:t>
            </a:r>
            <a:r>
              <a:rPr lang="he-IL" sz="2000" dirty="0" smtClean="0">
                <a:latin typeface="Gisha" panose="020B0502040204020203" pitchFamily="34" charset="-79"/>
                <a:cs typeface="Gisha" panose="020B0502040204020203" pitchFamily="34" charset="-79"/>
              </a:rPr>
              <a:t>?</a:t>
            </a:r>
          </a:p>
          <a:p>
            <a:pPr marL="457200" indent="-457200" algn="r" rtl="1">
              <a:lnSpc>
                <a:spcPct val="150000"/>
              </a:lnSpc>
              <a:buAutoNum type="arabicPeriod"/>
            </a:pPr>
            <a:r>
              <a:rPr lang="he-IL" sz="2000" dirty="0" smtClean="0">
                <a:latin typeface="Gisha" panose="020B0502040204020203" pitchFamily="34" charset="-79"/>
                <a:cs typeface="Gisha" panose="020B0502040204020203" pitchFamily="34" charset="-79"/>
              </a:rPr>
              <a:t> באילו ועדות חבר כל ח"כ ומה תפקידו בכל ועדה?</a:t>
            </a:r>
          </a:p>
        </p:txBody>
      </p:sp>
    </p:spTree>
    <p:extLst>
      <p:ext uri="{BB962C8B-B14F-4D97-AF65-F5344CB8AC3E}">
        <p14:creationId xmlns:p14="http://schemas.microsoft.com/office/powerpoint/2010/main" val="2109905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054552" y="78723"/>
            <a:ext cx="2967479"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2</a:t>
            </a:r>
            <a:r>
              <a:rPr lang="en-US" sz="2800" b="1" dirty="0" smtClean="0">
                <a:solidFill>
                  <a:schemeClr val="bg1"/>
                </a:solidFill>
                <a:latin typeface="Segoe UI" panose="020B0502040204020203" pitchFamily="34" charset="0"/>
                <a:cs typeface="Segoe UI" panose="020B0502040204020203" pitchFamily="34" charset="0"/>
              </a:rPr>
              <a:t> </a:t>
            </a:r>
            <a:r>
              <a:rPr lang="he-IL" sz="2800" b="1" dirty="0" smtClean="0">
                <a:solidFill>
                  <a:schemeClr val="bg1"/>
                </a:solidFill>
                <a:latin typeface="Segoe UI" panose="020B0502040204020203" pitchFamily="34" charset="0"/>
                <a:cs typeface="Segoe UI" panose="020B0502040204020203" pitchFamily="34" charset="0"/>
              </a:rPr>
              <a:t> - פתרון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5170646"/>
          </a:xfrm>
          <a:prstGeom prst="rect">
            <a:avLst/>
          </a:prstGeom>
          <a:noFill/>
        </p:spPr>
        <p:txBody>
          <a:bodyPr wrap="square" rtlCol="0">
            <a:spAutoFit/>
          </a:bodyPr>
          <a:lstStyle/>
          <a:p>
            <a:pPr marL="457200" indent="-457200" algn="r" rtl="1">
              <a:lnSpc>
                <a:spcPct val="150000"/>
              </a:lnSpc>
              <a:buAutoNum type="arabicPeriod"/>
            </a:pPr>
            <a:r>
              <a:rPr lang="he-IL" sz="2000" u="sng" dirty="0" smtClean="0">
                <a:latin typeface="Gisha" panose="020B0502040204020203" pitchFamily="34" charset="-79"/>
                <a:cs typeface="Gisha" panose="020B0502040204020203" pitchFamily="34" charset="-79"/>
              </a:rPr>
              <a:t>מה יש לשמור</a:t>
            </a:r>
            <a:r>
              <a:rPr lang="he-IL" sz="2000" dirty="0" smtClean="0">
                <a:latin typeface="Gisha" panose="020B0502040204020203" pitchFamily="34" charset="-79"/>
                <a:cs typeface="Gisha" panose="020B0502040204020203" pitchFamily="34" charset="-79"/>
              </a:rPr>
              <a:t>?</a:t>
            </a:r>
          </a:p>
          <a:p>
            <a:pPr algn="r" rtl="1">
              <a:lnSpc>
                <a:spcPct val="150000"/>
              </a:lnSpc>
            </a:pPr>
            <a:endParaRPr lang="he-IL" sz="2000" dirty="0" smtClean="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ח"כים: מ"ז, שם, מפלגה, ועדות אליהן שייך ותפקידיו בהן</a:t>
            </a:r>
          </a:p>
          <a:p>
            <a:pPr algn="r" rtl="1">
              <a:lnSpc>
                <a:spcPct val="150000"/>
              </a:lnSpc>
            </a:pPr>
            <a:r>
              <a:rPr lang="he-IL" sz="2000" dirty="0" smtClean="0">
                <a:latin typeface="Gisha" panose="020B0502040204020203" pitchFamily="34" charset="-79"/>
                <a:cs typeface="Gisha" panose="020B0502040204020203" pitchFamily="34" charset="-79"/>
              </a:rPr>
              <a:t>מפלגה: קוד מזהה, יו"ר (ח"כ), הח"כים החברים</a:t>
            </a:r>
          </a:p>
          <a:p>
            <a:pPr algn="r" rtl="1">
              <a:lnSpc>
                <a:spcPct val="150000"/>
              </a:lnSpc>
            </a:pPr>
            <a:r>
              <a:rPr lang="he-IL" sz="2000" dirty="0" smtClean="0">
                <a:latin typeface="Gisha" panose="020B0502040204020203" pitchFamily="34" charset="-79"/>
                <a:cs typeface="Gisha" panose="020B0502040204020203" pitchFamily="34" charset="-79"/>
              </a:rPr>
              <a:t>ועדות:</a:t>
            </a:r>
            <a:r>
              <a:rPr lang="he-IL" sz="2000" dirty="0">
                <a:latin typeface="Gisha" panose="020B0502040204020203" pitchFamily="34" charset="-79"/>
                <a:cs typeface="Gisha" panose="020B0502040204020203" pitchFamily="34" charset="-79"/>
              </a:rPr>
              <a:t> </a:t>
            </a:r>
            <a:r>
              <a:rPr lang="he-IL" sz="2000" dirty="0" smtClean="0">
                <a:latin typeface="Gisha" panose="020B0502040204020203" pitchFamily="34" charset="-79"/>
                <a:cs typeface="Gisha" panose="020B0502040204020203" pitchFamily="34" charset="-79"/>
              </a:rPr>
              <a:t>קוד מזהה, שם, חדר ישיבות בו היא מתכנסת, הח"כים </a:t>
            </a:r>
            <a:r>
              <a:rPr lang="he-IL" sz="2000" smtClean="0">
                <a:latin typeface="Gisha" panose="020B0502040204020203" pitchFamily="34" charset="-79"/>
                <a:cs typeface="Gisha" panose="020B0502040204020203" pitchFamily="34" charset="-79"/>
              </a:rPr>
              <a:t>החברים ותפקידם</a:t>
            </a:r>
            <a:endParaRPr lang="he-IL" sz="2000" dirty="0" smtClean="0">
              <a:latin typeface="Gisha" panose="020B0502040204020203" pitchFamily="34" charset="-79"/>
              <a:cs typeface="Gisha" panose="020B0502040204020203" pitchFamily="34" charset="-79"/>
            </a:endParaRPr>
          </a:p>
          <a:p>
            <a:pPr algn="r" rtl="1">
              <a:lnSpc>
                <a:spcPct val="150000"/>
              </a:lnSpc>
            </a:pPr>
            <a:endParaRPr lang="he-IL" sz="2000" dirty="0" smtClean="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2.   </a:t>
            </a:r>
            <a:r>
              <a:rPr lang="he-IL" sz="2000" u="sng" dirty="0" smtClean="0">
                <a:latin typeface="Gisha" panose="020B0502040204020203" pitchFamily="34" charset="-79"/>
                <a:cs typeface="Gisha" panose="020B0502040204020203" pitchFamily="34" charset="-79"/>
              </a:rPr>
              <a:t>נזהה קשרים:</a:t>
            </a:r>
          </a:p>
          <a:p>
            <a:pPr algn="r" rtl="1">
              <a:lnSpc>
                <a:spcPct val="150000"/>
              </a:lnSpc>
            </a:pPr>
            <a:endParaRPr lang="he-IL" sz="2000" dirty="0" smtClean="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ח"כ : מפלגה (</a:t>
            </a:r>
            <a:r>
              <a:rPr lang="en-US" sz="2000" dirty="0" smtClean="0">
                <a:latin typeface="Gisha" panose="020B0502040204020203" pitchFamily="34" charset="-79"/>
                <a:cs typeface="Gisha" panose="020B0502040204020203" pitchFamily="34" charset="-79"/>
              </a:rPr>
              <a:t>N</a:t>
            </a:r>
            <a:r>
              <a:rPr lang="he-IL" sz="2000" dirty="0" smtClean="0">
                <a:latin typeface="Gisha" panose="020B0502040204020203" pitchFamily="34" charset="-79"/>
                <a:cs typeface="Gisha" panose="020B0502040204020203" pitchFamily="34" charset="-79"/>
              </a:rPr>
              <a:t>:1)</a:t>
            </a:r>
          </a:p>
          <a:p>
            <a:pPr algn="r" rtl="1">
              <a:lnSpc>
                <a:spcPct val="150000"/>
              </a:lnSpc>
            </a:pPr>
            <a:r>
              <a:rPr lang="he-IL" sz="2000" dirty="0">
                <a:latin typeface="Gisha" panose="020B0502040204020203" pitchFamily="34" charset="-79"/>
                <a:cs typeface="Gisha" panose="020B0502040204020203" pitchFamily="34" charset="-79"/>
              </a:rPr>
              <a:t>ח"כ : </a:t>
            </a:r>
            <a:r>
              <a:rPr lang="he-IL" sz="2000" dirty="0" smtClean="0">
                <a:latin typeface="Gisha" panose="020B0502040204020203" pitchFamily="34" charset="-79"/>
                <a:cs typeface="Gisha" panose="020B0502040204020203" pitchFamily="34" charset="-79"/>
              </a:rPr>
              <a:t>ועדה (</a:t>
            </a:r>
            <a:r>
              <a:rPr lang="en-US" sz="2000" dirty="0">
                <a:latin typeface="Gisha" panose="020B0502040204020203" pitchFamily="34" charset="-79"/>
                <a:cs typeface="Gisha" panose="020B0502040204020203" pitchFamily="34" charset="-79"/>
              </a:rPr>
              <a:t>N</a:t>
            </a:r>
            <a:r>
              <a:rPr lang="he-IL" sz="2000" dirty="0" smtClean="0">
                <a:latin typeface="Gisha" panose="020B0502040204020203" pitchFamily="34" charset="-79"/>
                <a:cs typeface="Gisha" panose="020B0502040204020203" pitchFamily="34" charset="-79"/>
              </a:rPr>
              <a:t>:</a:t>
            </a:r>
            <a:r>
              <a:rPr lang="en-US" sz="2000" dirty="0" smtClean="0">
                <a:latin typeface="Gisha" panose="020B0502040204020203" pitchFamily="34" charset="-79"/>
                <a:cs typeface="Gisha" panose="020B0502040204020203" pitchFamily="34" charset="-79"/>
              </a:rPr>
              <a:t>M</a:t>
            </a:r>
            <a:r>
              <a:rPr lang="he-IL" sz="2000" dirty="0" smtClean="0">
                <a:latin typeface="Gisha" panose="020B0502040204020203" pitchFamily="34" charset="-79"/>
                <a:cs typeface="Gisha" panose="020B0502040204020203" pitchFamily="34" charset="-79"/>
              </a:rPr>
              <a:t>) – נתוני קשר: תפקיד בועדה</a:t>
            </a:r>
            <a:endParaRPr lang="en-US" sz="2000" dirty="0" smtClean="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                                                 </a:t>
            </a:r>
            <a:endParaRPr lang="he-IL" sz="2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98645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53937" y="78723"/>
            <a:ext cx="2868094"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4708981"/>
          </a:xfrm>
          <a:prstGeom prst="rect">
            <a:avLst/>
          </a:prstGeom>
          <a:noFill/>
        </p:spPr>
        <p:txBody>
          <a:bodyPr wrap="square" rtlCol="0">
            <a:spAutoFit/>
          </a:bodyPr>
          <a:lstStyle/>
          <a:p>
            <a:pPr marL="457200" indent="-457200" algn="r" rtl="1">
              <a:lnSpc>
                <a:spcPct val="150000"/>
              </a:lnSpc>
              <a:buAutoNum type="arabicPeriod" startAt="3"/>
            </a:pPr>
            <a:r>
              <a:rPr lang="he-IL" sz="2000" u="sng" dirty="0" smtClean="0">
                <a:latin typeface="Gisha" panose="020B0502040204020203" pitchFamily="34" charset="-79"/>
                <a:cs typeface="Gisha" panose="020B0502040204020203" pitchFamily="34" charset="-79"/>
              </a:rPr>
              <a:t>הקבצים</a:t>
            </a:r>
          </a:p>
          <a:p>
            <a:pPr algn="r" rtl="1">
              <a:lnSpc>
                <a:spcPct val="150000"/>
              </a:lnSpc>
            </a:pPr>
            <a:endParaRPr lang="he-IL" sz="2000" dirty="0" smtClean="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קובץ ח"כים: </a:t>
            </a:r>
            <a:r>
              <a:rPr lang="he-IL" sz="2000" u="sng" dirty="0" smtClean="0">
                <a:latin typeface="Gisha" panose="020B0502040204020203" pitchFamily="34" charset="-79"/>
                <a:cs typeface="Gisha" panose="020B0502040204020203" pitchFamily="34" charset="-79"/>
              </a:rPr>
              <a:t>מ"ז</a:t>
            </a:r>
            <a:r>
              <a:rPr lang="he-IL" sz="2000" dirty="0" smtClean="0">
                <a:latin typeface="Gisha" panose="020B0502040204020203" pitchFamily="34" charset="-79"/>
                <a:cs typeface="Gisha" panose="020B0502040204020203" pitchFamily="34" charset="-79"/>
              </a:rPr>
              <a:t>, שם </a:t>
            </a:r>
            <a:r>
              <a:rPr lang="he-IL" sz="2000" dirty="0">
                <a:latin typeface="Gisha" panose="020B0502040204020203" pitchFamily="34" charset="-79"/>
                <a:cs typeface="Gisha" panose="020B0502040204020203" pitchFamily="34" charset="-79"/>
              </a:rPr>
              <a:t>	</a:t>
            </a:r>
            <a:r>
              <a:rPr lang="he-IL" sz="2000" dirty="0" smtClean="0">
                <a:latin typeface="Gisha" panose="020B0502040204020203" pitchFamily="34" charset="-79"/>
                <a:cs typeface="Gisha" panose="020B0502040204020203" pitchFamily="34" charset="-79"/>
              </a:rPr>
              <a:t>	(</a:t>
            </a:r>
            <a:r>
              <a:rPr lang="en-US" sz="2000" dirty="0" smtClean="0">
                <a:latin typeface="Gisha" panose="020B0502040204020203" pitchFamily="34" charset="-79"/>
                <a:cs typeface="Gisha" panose="020B0502040204020203" pitchFamily="34" charset="-79"/>
              </a:rPr>
              <a:t>HASH</a:t>
            </a:r>
            <a:r>
              <a:rPr lang="he-IL" sz="2000" dirty="0" smtClean="0">
                <a:latin typeface="Gisha" panose="020B0502040204020203" pitchFamily="34" charset="-79"/>
                <a:cs typeface="Gisha" panose="020B0502040204020203" pitchFamily="34" charset="-79"/>
              </a:rPr>
              <a:t>)</a:t>
            </a:r>
          </a:p>
          <a:p>
            <a:pPr algn="r" rtl="1">
              <a:lnSpc>
                <a:spcPct val="150000"/>
              </a:lnSpc>
            </a:pPr>
            <a:r>
              <a:rPr lang="he-IL" sz="2000" dirty="0" smtClean="0">
                <a:latin typeface="Gisha" panose="020B0502040204020203" pitchFamily="34" charset="-79"/>
                <a:cs typeface="Gisha" panose="020B0502040204020203" pitchFamily="34" charset="-79"/>
              </a:rPr>
              <a:t>קובץ מפלגות: </a:t>
            </a:r>
            <a:r>
              <a:rPr lang="he-IL" sz="2000" u="sng" dirty="0" smtClean="0">
                <a:latin typeface="Gisha" panose="020B0502040204020203" pitchFamily="34" charset="-79"/>
                <a:cs typeface="Gisha" panose="020B0502040204020203" pitchFamily="34" charset="-79"/>
              </a:rPr>
              <a:t>שם</a:t>
            </a:r>
            <a:r>
              <a:rPr lang="he-IL" sz="2000" dirty="0" smtClean="0">
                <a:latin typeface="Gisha" panose="020B0502040204020203" pitchFamily="34" charset="-79"/>
                <a:cs typeface="Gisha" panose="020B0502040204020203" pitchFamily="34" charset="-79"/>
              </a:rPr>
              <a:t>, יו"ר (מ"ז)</a:t>
            </a:r>
            <a:r>
              <a:rPr lang="he-IL" sz="2000" dirty="0">
                <a:latin typeface="Gisha" panose="020B0502040204020203" pitchFamily="34" charset="-79"/>
                <a:cs typeface="Gisha" panose="020B0502040204020203" pitchFamily="34" charset="-79"/>
              </a:rPr>
              <a:t> </a:t>
            </a:r>
            <a:r>
              <a:rPr lang="he-IL" sz="2000" dirty="0" smtClean="0">
                <a:latin typeface="Gisha" panose="020B0502040204020203" pitchFamily="34" charset="-79"/>
                <a:cs typeface="Gisha" panose="020B0502040204020203" pitchFamily="34" charset="-79"/>
              </a:rPr>
              <a:t>	(</a:t>
            </a:r>
            <a:r>
              <a:rPr lang="en-US" sz="2000" dirty="0">
                <a:latin typeface="Gisha" panose="020B0502040204020203" pitchFamily="34" charset="-79"/>
                <a:cs typeface="Gisha" panose="020B0502040204020203" pitchFamily="34" charset="-79"/>
              </a:rPr>
              <a:t>HASH</a:t>
            </a:r>
            <a:r>
              <a:rPr lang="he-IL" sz="2000" dirty="0" smtClean="0">
                <a:latin typeface="Gisha" panose="020B0502040204020203" pitchFamily="34" charset="-79"/>
                <a:cs typeface="Gisha" panose="020B0502040204020203" pitchFamily="34" charset="-79"/>
              </a:rPr>
              <a:t>)</a:t>
            </a:r>
          </a:p>
          <a:p>
            <a:pPr algn="r" rtl="1">
              <a:lnSpc>
                <a:spcPct val="150000"/>
              </a:lnSpc>
            </a:pPr>
            <a:r>
              <a:rPr lang="he-IL" sz="2000" dirty="0" smtClean="0">
                <a:latin typeface="Gisha" panose="020B0502040204020203" pitchFamily="34" charset="-79"/>
                <a:cs typeface="Gisha" panose="020B0502040204020203" pitchFamily="34" charset="-79"/>
              </a:rPr>
              <a:t>קובץ ועדות: </a:t>
            </a:r>
            <a:r>
              <a:rPr lang="he-IL" sz="2000" u="sng" dirty="0" smtClean="0">
                <a:latin typeface="Gisha" panose="020B0502040204020203" pitchFamily="34" charset="-79"/>
                <a:cs typeface="Gisha" panose="020B0502040204020203" pitchFamily="34" charset="-79"/>
              </a:rPr>
              <a:t>קוד</a:t>
            </a:r>
            <a:r>
              <a:rPr lang="he-IL" sz="2000" dirty="0" smtClean="0">
                <a:latin typeface="Gisha" panose="020B0502040204020203" pitchFamily="34" charset="-79"/>
                <a:cs typeface="Gisha" panose="020B0502040204020203" pitchFamily="34" charset="-79"/>
              </a:rPr>
              <a:t>, שם, חדר ישיבות	</a:t>
            </a:r>
            <a:r>
              <a:rPr lang="en-US" sz="2000" dirty="0" smtClean="0">
                <a:latin typeface="Gisha" panose="020B0502040204020203" pitchFamily="34" charset="-79"/>
                <a:cs typeface="Gisha" panose="020B0502040204020203" pitchFamily="34" charset="-79"/>
              </a:rPr>
              <a:t>(HASH)</a:t>
            </a:r>
            <a:endParaRPr lang="he-IL" sz="2000" dirty="0" smtClean="0">
              <a:latin typeface="Gisha" panose="020B0502040204020203" pitchFamily="34" charset="-79"/>
              <a:cs typeface="Gisha" panose="020B0502040204020203" pitchFamily="34" charset="-79"/>
            </a:endParaRPr>
          </a:p>
          <a:p>
            <a:pPr algn="r" rtl="1">
              <a:lnSpc>
                <a:spcPct val="150000"/>
              </a:lnSpc>
            </a:pPr>
            <a:endParaRPr lang="he-IL" sz="2000" dirty="0">
              <a:latin typeface="Gisha" panose="020B0502040204020203" pitchFamily="34" charset="-79"/>
              <a:cs typeface="Gisha" panose="020B0502040204020203" pitchFamily="34" charset="-79"/>
            </a:endParaRPr>
          </a:p>
          <a:p>
            <a:pPr algn="r" rtl="1">
              <a:lnSpc>
                <a:spcPct val="150000"/>
              </a:lnSpc>
            </a:pPr>
            <a:r>
              <a:rPr lang="en-US" sz="2000" dirty="0" smtClean="0">
                <a:latin typeface="Gisha" panose="020B0502040204020203" pitchFamily="34" charset="-79"/>
                <a:cs typeface="Gisha" panose="020B0502040204020203" pitchFamily="34" charset="-79"/>
              </a:rPr>
              <a:t>IF</a:t>
            </a:r>
            <a:r>
              <a:rPr lang="he-IL" sz="2000" dirty="0" smtClean="0">
                <a:latin typeface="Gisha" panose="020B0502040204020203" pitchFamily="34" charset="-79"/>
                <a:cs typeface="Gisha" panose="020B0502040204020203" pitchFamily="34" charset="-79"/>
              </a:rPr>
              <a:t> (</a:t>
            </a:r>
            <a:r>
              <a:rPr lang="en-US" sz="2000" dirty="0" smtClean="0">
                <a:latin typeface="Gisha" panose="020B0502040204020203" pitchFamily="34" charset="-79"/>
                <a:cs typeface="Gisha" panose="020B0502040204020203" pitchFamily="34" charset="-79"/>
              </a:rPr>
              <a:t>Inverted </a:t>
            </a:r>
            <a:r>
              <a:rPr lang="en-US" sz="2000" smtClean="0">
                <a:latin typeface="Gisha" panose="020B0502040204020203" pitchFamily="34" charset="-79"/>
                <a:cs typeface="Gisha" panose="020B0502040204020203" pitchFamily="34" charset="-79"/>
              </a:rPr>
              <a:t>File</a:t>
            </a:r>
            <a:r>
              <a:rPr lang="he-IL" sz="2000" smtClean="0">
                <a:latin typeface="Gisha" panose="020B0502040204020203" pitchFamily="34" charset="-79"/>
                <a:cs typeface="Gisha" panose="020B0502040204020203" pitchFamily="34" charset="-79"/>
              </a:rPr>
              <a:t> - קובץ </a:t>
            </a:r>
            <a:r>
              <a:rPr lang="he-IL" sz="2000" dirty="0" smtClean="0">
                <a:latin typeface="Gisha" panose="020B0502040204020203" pitchFamily="34" charset="-79"/>
                <a:cs typeface="Gisha" panose="020B0502040204020203" pitchFamily="34" charset="-79"/>
              </a:rPr>
              <a:t>הופכי)</a:t>
            </a:r>
            <a:r>
              <a:rPr lang="he-IL" sz="2000" dirty="0">
                <a:latin typeface="Gisha" panose="020B0502040204020203" pitchFamily="34" charset="-79"/>
                <a:cs typeface="Gisha" panose="020B0502040204020203" pitchFamily="34" charset="-79"/>
              </a:rPr>
              <a:t> </a:t>
            </a:r>
            <a:r>
              <a:rPr lang="he-IL" sz="2000" dirty="0" smtClean="0">
                <a:latin typeface="Gisha" panose="020B0502040204020203" pitchFamily="34" charset="-79"/>
                <a:cs typeface="Gisha" panose="020B0502040204020203" pitchFamily="34" charset="-79"/>
              </a:rPr>
              <a:t>ח"כים של מפלגה: </a:t>
            </a:r>
            <a:r>
              <a:rPr lang="he-IL" sz="2000" u="sng" dirty="0" smtClean="0">
                <a:latin typeface="Gisha" panose="020B0502040204020203" pitchFamily="34" charset="-79"/>
                <a:cs typeface="Gisha" panose="020B0502040204020203" pitchFamily="34" charset="-79"/>
              </a:rPr>
              <a:t>שם מפלגה</a:t>
            </a:r>
            <a:r>
              <a:rPr lang="he-IL" sz="2000" u="sng" smtClean="0">
                <a:latin typeface="Gisha" panose="020B0502040204020203" pitchFamily="34" charset="-79"/>
                <a:cs typeface="Gisha" panose="020B0502040204020203" pitchFamily="34" charset="-79"/>
              </a:rPr>
              <a:t>, מ"ז (ח"כ</a:t>
            </a:r>
            <a:r>
              <a:rPr lang="en-US" sz="2000" u="sng" smtClean="0">
                <a:latin typeface="Gisha" panose="020B0502040204020203" pitchFamily="34" charset="-79"/>
                <a:cs typeface="Gisha" panose="020B0502040204020203" pitchFamily="34" charset="-79"/>
              </a:rPr>
              <a:t>(</a:t>
            </a:r>
            <a:r>
              <a:rPr lang="en-US" sz="2000" dirty="0" smtClean="0">
                <a:latin typeface="Gisha" panose="020B0502040204020203" pitchFamily="34" charset="-79"/>
                <a:cs typeface="Gisha" panose="020B0502040204020203" pitchFamily="34" charset="-79"/>
              </a:rPr>
              <a:t>	(B TREE)</a:t>
            </a:r>
            <a:endParaRPr lang="he-IL" sz="2000" u="sng" dirty="0" smtClean="0">
              <a:latin typeface="Gisha" panose="020B0502040204020203" pitchFamily="34" charset="-79"/>
              <a:cs typeface="Gisha" panose="020B0502040204020203" pitchFamily="34" charset="-79"/>
            </a:endParaRPr>
          </a:p>
          <a:p>
            <a:pPr algn="r" rtl="1">
              <a:lnSpc>
                <a:spcPct val="150000"/>
              </a:lnSpc>
            </a:pPr>
            <a:r>
              <a:rPr lang="en-US" sz="2000" dirty="0" smtClean="0">
                <a:latin typeface="Gisha" panose="020B0502040204020203" pitchFamily="34" charset="-79"/>
                <a:cs typeface="Gisha" panose="020B0502040204020203" pitchFamily="34" charset="-79"/>
              </a:rPr>
              <a:t>IF</a:t>
            </a:r>
            <a:r>
              <a:rPr lang="he-IL" sz="2000" dirty="0" smtClean="0">
                <a:latin typeface="Gisha" panose="020B0502040204020203" pitchFamily="34" charset="-79"/>
                <a:cs typeface="Gisha" panose="020B0502040204020203" pitchFamily="34" charset="-79"/>
              </a:rPr>
              <a:t> ח"כים של ועדה: </a:t>
            </a:r>
            <a:r>
              <a:rPr lang="he-IL" sz="2000" u="sng" dirty="0" smtClean="0">
                <a:latin typeface="Gisha" panose="020B0502040204020203" pitchFamily="34" charset="-79"/>
                <a:cs typeface="Gisha" panose="020B0502040204020203" pitchFamily="34" charset="-79"/>
              </a:rPr>
              <a:t>קוד ועדה</a:t>
            </a:r>
            <a:r>
              <a:rPr lang="he-IL" sz="2000" u="sng" smtClean="0">
                <a:latin typeface="Gisha" panose="020B0502040204020203" pitchFamily="34" charset="-79"/>
                <a:cs typeface="Gisha" panose="020B0502040204020203" pitchFamily="34" charset="-79"/>
              </a:rPr>
              <a:t>, מ"ז</a:t>
            </a:r>
            <a:r>
              <a:rPr lang="he-IL" sz="2000" dirty="0" smtClean="0">
                <a:latin typeface="Gisha" panose="020B0502040204020203" pitchFamily="34" charset="-79"/>
                <a:cs typeface="Gisha" panose="020B0502040204020203" pitchFamily="34" charset="-79"/>
              </a:rPr>
              <a:t>, תפקיד	</a:t>
            </a:r>
            <a:r>
              <a:rPr lang="en-US" sz="2000" dirty="0" smtClean="0">
                <a:latin typeface="Gisha" panose="020B0502040204020203" pitchFamily="34" charset="-79"/>
                <a:cs typeface="Gisha" panose="020B0502040204020203" pitchFamily="34" charset="-79"/>
              </a:rPr>
              <a:t>			</a:t>
            </a:r>
            <a:r>
              <a:rPr lang="en-US" sz="2000" dirty="0">
                <a:latin typeface="Gisha" panose="020B0502040204020203" pitchFamily="34" charset="-79"/>
                <a:cs typeface="Gisha" panose="020B0502040204020203" pitchFamily="34" charset="-79"/>
              </a:rPr>
              <a:t> (B TREE)</a:t>
            </a:r>
            <a:endParaRPr lang="he-IL" sz="2000" dirty="0" smtClean="0">
              <a:latin typeface="Gisha" panose="020B0502040204020203" pitchFamily="34" charset="-79"/>
              <a:cs typeface="Gisha" panose="020B0502040204020203" pitchFamily="34" charset="-79"/>
            </a:endParaRPr>
          </a:p>
          <a:p>
            <a:pPr algn="r" rtl="1">
              <a:lnSpc>
                <a:spcPct val="150000"/>
              </a:lnSpc>
            </a:pPr>
            <a:r>
              <a:rPr lang="en-US" sz="2000" dirty="0" smtClean="0">
                <a:latin typeface="Gisha" panose="020B0502040204020203" pitchFamily="34" charset="-79"/>
                <a:cs typeface="Gisha" panose="020B0502040204020203" pitchFamily="34" charset="-79"/>
              </a:rPr>
              <a:t>IF</a:t>
            </a:r>
            <a:r>
              <a:rPr lang="he-IL" sz="2000" dirty="0" smtClean="0">
                <a:latin typeface="Gisha" panose="020B0502040204020203" pitchFamily="34" charset="-79"/>
                <a:cs typeface="Gisha" panose="020B0502040204020203" pitchFamily="34" charset="-79"/>
              </a:rPr>
              <a:t> ועדות של ח"כים</a:t>
            </a:r>
            <a:r>
              <a:rPr lang="he-IL" sz="2000" smtClean="0">
                <a:latin typeface="Gisha" panose="020B0502040204020203" pitchFamily="34" charset="-79"/>
                <a:cs typeface="Gisha" panose="020B0502040204020203" pitchFamily="34" charset="-79"/>
              </a:rPr>
              <a:t>: </a:t>
            </a:r>
            <a:r>
              <a:rPr lang="he-IL" sz="2000" u="sng" dirty="0">
                <a:latin typeface="Gisha" panose="020B0502040204020203" pitchFamily="34" charset="-79"/>
                <a:cs typeface="Gisha" panose="020B0502040204020203" pitchFamily="34" charset="-79"/>
              </a:rPr>
              <a:t>מ</a:t>
            </a:r>
            <a:r>
              <a:rPr lang="he-IL" sz="2000" u="sng" smtClean="0">
                <a:latin typeface="Gisha" panose="020B0502040204020203" pitchFamily="34" charset="-79"/>
                <a:cs typeface="Gisha" panose="020B0502040204020203" pitchFamily="34" charset="-79"/>
              </a:rPr>
              <a:t>"ז</a:t>
            </a:r>
            <a:r>
              <a:rPr lang="he-IL" sz="2000" u="sng" dirty="0" smtClean="0">
                <a:latin typeface="Gisha" panose="020B0502040204020203" pitchFamily="34" charset="-79"/>
                <a:cs typeface="Gisha" panose="020B0502040204020203" pitchFamily="34" charset="-79"/>
              </a:rPr>
              <a:t>, קוד ועדה</a:t>
            </a:r>
            <a:r>
              <a:rPr lang="he-IL" sz="2000" dirty="0" smtClean="0">
                <a:latin typeface="Gisha" panose="020B0502040204020203" pitchFamily="34" charset="-79"/>
                <a:cs typeface="Gisha" panose="020B0502040204020203" pitchFamily="34" charset="-79"/>
              </a:rPr>
              <a:t>, תפקיד	</a:t>
            </a:r>
            <a:r>
              <a:rPr lang="en-US" sz="2000" dirty="0" smtClean="0">
                <a:latin typeface="Gisha" panose="020B0502040204020203" pitchFamily="34" charset="-79"/>
                <a:cs typeface="Gisha" panose="020B0502040204020203" pitchFamily="34" charset="-79"/>
              </a:rPr>
              <a:t>			 </a:t>
            </a:r>
            <a:r>
              <a:rPr lang="en-US" sz="2000" dirty="0">
                <a:latin typeface="Gisha" panose="020B0502040204020203" pitchFamily="34" charset="-79"/>
                <a:cs typeface="Gisha" panose="020B0502040204020203" pitchFamily="34" charset="-79"/>
              </a:rPr>
              <a:t>(B TREE</a:t>
            </a:r>
            <a:r>
              <a:rPr lang="en-US" sz="2000" dirty="0" smtClean="0">
                <a:latin typeface="Gisha" panose="020B0502040204020203" pitchFamily="34" charset="-79"/>
                <a:cs typeface="Gisha" panose="020B0502040204020203" pitchFamily="34" charset="-79"/>
              </a:rPr>
              <a:t>)</a:t>
            </a:r>
            <a:endParaRPr lang="he-IL" sz="2000" dirty="0">
              <a:latin typeface="Gisha" panose="020B0502040204020203" pitchFamily="34" charset="-79"/>
              <a:cs typeface="Gisha" panose="020B0502040204020203" pitchFamily="34" charset="-79"/>
            </a:endParaRPr>
          </a:p>
          <a:p>
            <a:pPr algn="r" rtl="1">
              <a:lnSpc>
                <a:spcPct val="150000"/>
              </a:lnSpc>
            </a:pPr>
            <a:r>
              <a:rPr lang="he-IL" sz="2000" dirty="0" smtClean="0">
                <a:latin typeface="Gisha" panose="020B0502040204020203" pitchFamily="34" charset="-79"/>
                <a:cs typeface="Gisha" panose="020B0502040204020203" pitchFamily="34" charset="-79"/>
              </a:rPr>
              <a:t>                                                 </a:t>
            </a:r>
            <a:endParaRPr lang="he-IL" sz="2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39941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54962" y="78723"/>
            <a:ext cx="1467068"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תרגול 7</a:t>
            </a:r>
            <a:endParaRPr lang="en-US" sz="2800" b="1" dirty="0">
              <a:solidFill>
                <a:schemeClr val="bg1"/>
              </a:solidFill>
              <a:latin typeface="Segoe UI" panose="020B0502040204020203" pitchFamily="34" charset="0"/>
              <a:cs typeface="Segoe UI" panose="020B0502040204020203" pitchFamily="34" charset="0"/>
            </a:endParaRPr>
          </a:p>
        </p:txBody>
      </p:sp>
      <p:sp>
        <p:nvSpPr>
          <p:cNvPr id="3" name="TextBox 2"/>
          <p:cNvSpPr txBox="1"/>
          <p:nvPr/>
        </p:nvSpPr>
        <p:spPr>
          <a:xfrm>
            <a:off x="1667437" y="2353492"/>
            <a:ext cx="8993176" cy="1754326"/>
          </a:xfrm>
          <a:prstGeom prst="rect">
            <a:avLst/>
          </a:prstGeom>
          <a:noFill/>
        </p:spPr>
        <p:txBody>
          <a:bodyPr wrap="square" rtlCol="0">
            <a:spAutoFit/>
          </a:bodyPr>
          <a:lstStyle/>
          <a:p>
            <a:pPr algn="r" rtl="1"/>
            <a:r>
              <a:rPr lang="he-IL" sz="6000" b="1" dirty="0" smtClean="0">
                <a:solidFill>
                  <a:srgbClr val="00BCD4"/>
                </a:solidFill>
                <a:latin typeface="Segoe UI" panose="020B0502040204020203" pitchFamily="34" charset="0"/>
                <a:cs typeface="Segoe UI" panose="020B0502040204020203" pitchFamily="34" charset="0"/>
              </a:rPr>
              <a:t>מבני נתונים מורכבים</a:t>
            </a:r>
          </a:p>
          <a:p>
            <a:pPr algn="r" rtl="1"/>
            <a:r>
              <a:rPr lang="en-US" sz="4800" b="1" dirty="0" smtClean="0">
                <a:solidFill>
                  <a:srgbClr val="00BCD4"/>
                </a:solidFill>
                <a:latin typeface="Segoe UI" panose="020B0502040204020203" pitchFamily="34" charset="0"/>
                <a:cs typeface="Segoe UI" panose="020B0502040204020203" pitchFamily="34" charset="0"/>
              </a:rPr>
              <a:t>Child &amp; Twin</a:t>
            </a:r>
            <a:endParaRPr lang="he-IL" sz="4800" b="1" dirty="0" smtClean="0">
              <a:solidFill>
                <a:srgbClr val="00BCD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4022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641104" y="78723"/>
            <a:ext cx="3380927" cy="523220"/>
          </a:xfrm>
          <a:prstGeom prst="rect">
            <a:avLst/>
          </a:prstGeom>
          <a:noFill/>
        </p:spPr>
        <p:txBody>
          <a:bodyPr wrap="none" rtlCol="0">
            <a:spAutoFit/>
          </a:bodyPr>
          <a:lstStyle/>
          <a:p>
            <a:pPr algn="r" rtl="1"/>
            <a:r>
              <a:rPr lang="he-IL" sz="2800" b="1" dirty="0" smtClean="0">
                <a:solidFill>
                  <a:schemeClr val="bg1"/>
                </a:solidFill>
                <a:latin typeface="Segoe UI" panose="020B0502040204020203" pitchFamily="34" charset="0"/>
                <a:cs typeface="Segoe UI" panose="020B0502040204020203" pitchFamily="34" charset="0"/>
              </a:rPr>
              <a:t>שיטת </a:t>
            </a:r>
            <a:r>
              <a:rPr lang="en-US" sz="2800" b="1" dirty="0" smtClean="0">
                <a:solidFill>
                  <a:schemeClr val="bg1"/>
                </a:solidFill>
                <a:latin typeface="Segoe UI" panose="020B0502040204020203" pitchFamily="34" charset="0"/>
                <a:cs typeface="Segoe UI" panose="020B0502040204020203" pitchFamily="34" charset="0"/>
              </a:rPr>
              <a:t>Child &amp; Twin</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46300" y="814279"/>
            <a:ext cx="11975732" cy="5170646"/>
          </a:xfrm>
          <a:prstGeom prst="rect">
            <a:avLst/>
          </a:prstGeom>
          <a:noFill/>
        </p:spPr>
        <p:txBody>
          <a:bodyPr wrap="square" rtlCol="0">
            <a:spAutoFit/>
          </a:bodyPr>
          <a:lstStyle/>
          <a:p>
            <a:pPr algn="r" rtl="1">
              <a:lnSpc>
                <a:spcPct val="150000"/>
              </a:lnSpc>
            </a:pPr>
            <a:r>
              <a:rPr lang="he-IL" sz="2000" b="1">
                <a:latin typeface="Gisha" panose="020B0502040204020203" pitchFamily="34" charset="-79"/>
                <a:cs typeface="Gisha" panose="020B0502040204020203" pitchFamily="34" charset="-79"/>
              </a:rPr>
              <a:t>שיטה נוספת למימוש הקשרים הנדרשים ולמענה על שאילתות באמצעות שרשורים </a:t>
            </a:r>
            <a:r>
              <a:rPr lang="he-IL" sz="2000" b="1" smtClean="0">
                <a:latin typeface="Gisha" panose="020B0502040204020203" pitchFamily="34" charset="-79"/>
                <a:cs typeface="Gisha" panose="020B0502040204020203" pitchFamily="34" charset="-79"/>
              </a:rPr>
              <a:t>מתאימים</a:t>
            </a:r>
            <a:endParaRPr lang="he-IL" sz="2000" u="sng" smtClean="0">
              <a:latin typeface="Gisha" panose="020B0502040204020203" pitchFamily="34" charset="-79"/>
              <a:cs typeface="Gisha" panose="020B0502040204020203" pitchFamily="34" charset="-79"/>
            </a:endParaRPr>
          </a:p>
          <a:p>
            <a:pPr algn="r" rtl="1">
              <a:lnSpc>
                <a:spcPct val="150000"/>
              </a:lnSpc>
            </a:pPr>
            <a:r>
              <a:rPr lang="he-IL" sz="2000" u="sng" smtClean="0">
                <a:latin typeface="Gisha" panose="020B0502040204020203" pitchFamily="34" charset="-79"/>
                <a:cs typeface="Gisha" panose="020B0502040204020203" pitchFamily="34" charset="-79"/>
              </a:rPr>
              <a:t>סוגי </a:t>
            </a:r>
            <a:r>
              <a:rPr lang="he-IL" sz="2000" u="sng" dirty="0" smtClean="0">
                <a:latin typeface="Gisha" panose="020B0502040204020203" pitchFamily="34" charset="-79"/>
                <a:cs typeface="Gisha" panose="020B0502040204020203" pitchFamily="34" charset="-79"/>
              </a:rPr>
              <a:t>קבצים</a:t>
            </a:r>
          </a:p>
          <a:p>
            <a:pPr marL="342900" indent="-342900" algn="r" rtl="1">
              <a:lnSpc>
                <a:spcPct val="150000"/>
              </a:lnSpc>
              <a:buFont typeface="Arial" panose="020B0604020202020204" pitchFamily="34" charset="0"/>
              <a:buChar char="•"/>
            </a:pPr>
            <a:r>
              <a:rPr lang="en-US" sz="2000" dirty="0" smtClean="0">
                <a:latin typeface="Gisha" panose="020B0502040204020203" pitchFamily="34" charset="-79"/>
                <a:cs typeface="Gisha" panose="020B0502040204020203" pitchFamily="34" charset="-79"/>
              </a:rPr>
              <a:t>Header</a:t>
            </a:r>
            <a:r>
              <a:rPr lang="he-IL" sz="2000" dirty="0" smtClean="0">
                <a:latin typeface="Gisha" panose="020B0502040204020203" pitchFamily="34" charset="-79"/>
                <a:cs typeface="Gisha" panose="020B0502040204020203" pitchFamily="34" charset="-79"/>
              </a:rPr>
              <a:t> – </a:t>
            </a:r>
            <a:r>
              <a:rPr lang="he-IL" sz="2000" smtClean="0">
                <a:latin typeface="Gisha" panose="020B0502040204020203" pitchFamily="34" charset="-79"/>
                <a:cs typeface="Gisha" panose="020B0502040204020203" pitchFamily="34" charset="-79"/>
              </a:rPr>
              <a:t>כאשר קיימים נתונים שמכילים </a:t>
            </a:r>
            <a:r>
              <a:rPr lang="he-IL" sz="2000" dirty="0" smtClean="0">
                <a:latin typeface="Gisha" panose="020B0502040204020203" pitchFamily="34" charset="-79"/>
                <a:cs typeface="Gisha" panose="020B0502040204020203" pitchFamily="34" charset="-79"/>
              </a:rPr>
              <a:t>שדה יחיד בלבד (המפתח) </a:t>
            </a:r>
          </a:p>
          <a:p>
            <a:pPr marL="342900" indent="-342900" algn="r" rtl="1">
              <a:lnSpc>
                <a:spcPct val="150000"/>
              </a:lnSpc>
              <a:buFont typeface="Arial" panose="020B0604020202020204" pitchFamily="34" charset="0"/>
              <a:buChar char="•"/>
            </a:pPr>
            <a:r>
              <a:rPr lang="he-IL" sz="2000" dirty="0" smtClean="0">
                <a:latin typeface="Gisha" panose="020B0502040204020203" pitchFamily="34" charset="-79"/>
                <a:cs typeface="Gisha" panose="020B0502040204020203" pitchFamily="34" charset="-79"/>
              </a:rPr>
              <a:t>קובץ קשר – ניצור כאשר קיים קשר רבים – לרבים. נתוני הקשר יופיעו בקובץ זה בלבד</a:t>
            </a:r>
          </a:p>
          <a:p>
            <a:pPr algn="r" rtl="1">
              <a:lnSpc>
                <a:spcPct val="150000"/>
              </a:lnSpc>
            </a:pPr>
            <a:endParaRPr lang="he-IL" sz="2000" dirty="0" smtClean="0">
              <a:latin typeface="Gisha" panose="020B0502040204020203" pitchFamily="34" charset="-79"/>
              <a:cs typeface="Gisha" panose="020B0502040204020203" pitchFamily="34" charset="-79"/>
            </a:endParaRPr>
          </a:p>
          <a:p>
            <a:pPr algn="r" rtl="1">
              <a:lnSpc>
                <a:spcPct val="150000"/>
              </a:lnSpc>
            </a:pPr>
            <a:r>
              <a:rPr lang="he-IL" sz="2000" u="sng" dirty="0" smtClean="0">
                <a:latin typeface="Gisha" panose="020B0502040204020203" pitchFamily="34" charset="-79"/>
                <a:cs typeface="Gisha" panose="020B0502040204020203" pitchFamily="34" charset="-79"/>
              </a:rPr>
              <a:t>הגדרות</a:t>
            </a:r>
          </a:p>
          <a:p>
            <a:pPr marL="342900" indent="-342900" algn="r" rtl="1">
              <a:lnSpc>
                <a:spcPct val="150000"/>
              </a:lnSpc>
              <a:buFont typeface="Arial" panose="020B0604020202020204" pitchFamily="34" charset="0"/>
              <a:buChar char="•"/>
            </a:pPr>
            <a:r>
              <a:rPr lang="en-US" sz="2000" dirty="0" smtClean="0">
                <a:latin typeface="Gisha" panose="020B0502040204020203" pitchFamily="34" charset="-79"/>
                <a:cs typeface="Gisha" panose="020B0502040204020203" pitchFamily="34" charset="-79"/>
              </a:rPr>
              <a:t>Owner </a:t>
            </a:r>
            <a:r>
              <a:rPr lang="he-IL" sz="2000" dirty="0" smtClean="0">
                <a:latin typeface="Gisha" panose="020B0502040204020203" pitchFamily="34" charset="-79"/>
                <a:cs typeface="Gisha" panose="020B0502040204020203" pitchFamily="34" charset="-79"/>
              </a:rPr>
              <a:t> -  מצביע למפתח של רשומה</a:t>
            </a:r>
          </a:p>
          <a:p>
            <a:pPr marL="342900" indent="-342900" algn="r" rtl="1">
              <a:lnSpc>
                <a:spcPct val="150000"/>
              </a:lnSpc>
              <a:buFont typeface="Arial" panose="020B0604020202020204" pitchFamily="34" charset="0"/>
              <a:buChar char="•"/>
            </a:pPr>
            <a:r>
              <a:rPr lang="en-US" sz="2000" dirty="0" smtClean="0">
                <a:latin typeface="Gisha" panose="020B0502040204020203" pitchFamily="34" charset="-79"/>
                <a:cs typeface="Gisha" panose="020B0502040204020203" pitchFamily="34" charset="-79"/>
              </a:rPr>
              <a:t>Child</a:t>
            </a:r>
            <a:r>
              <a:rPr lang="he-IL" sz="2000" dirty="0" smtClean="0">
                <a:latin typeface="Gisha" panose="020B0502040204020203" pitchFamily="34" charset="-79"/>
                <a:cs typeface="Gisha" panose="020B0502040204020203" pitchFamily="34" charset="-79"/>
              </a:rPr>
              <a:t> – בהינתן </a:t>
            </a:r>
            <a:r>
              <a:rPr lang="he-IL" sz="2000" smtClean="0">
                <a:latin typeface="Gisha" panose="020B0502040204020203" pitchFamily="34" charset="-79"/>
                <a:cs typeface="Gisha" panose="020B0502040204020203" pitchFamily="34" charset="-79"/>
              </a:rPr>
              <a:t>קשר (יחיד- </a:t>
            </a:r>
            <a:r>
              <a:rPr lang="he-IL" sz="2000" dirty="0" smtClean="0">
                <a:latin typeface="Gisha" panose="020B0502040204020203" pitchFamily="34" charset="-79"/>
                <a:cs typeface="Gisha" panose="020B0502040204020203" pitchFamily="34" charset="-79"/>
              </a:rPr>
              <a:t>לרבים או רבים </a:t>
            </a:r>
            <a:r>
              <a:rPr lang="he-IL" sz="2000" smtClean="0">
                <a:latin typeface="Gisha" panose="020B0502040204020203" pitchFamily="34" charset="-79"/>
                <a:cs typeface="Gisha" panose="020B0502040204020203" pitchFamily="34" charset="-79"/>
              </a:rPr>
              <a:t>– לרבים), </a:t>
            </a:r>
            <a:r>
              <a:rPr lang="he-IL" sz="2000" dirty="0" smtClean="0">
                <a:latin typeface="Gisha" panose="020B0502040204020203" pitchFamily="34" charset="-79"/>
                <a:cs typeface="Gisha" panose="020B0502040204020203" pitchFamily="34" charset="-79"/>
              </a:rPr>
              <a:t>נחזיק מצביע </a:t>
            </a:r>
            <a:r>
              <a:rPr lang="en-US" sz="2000" dirty="0" smtClean="0">
                <a:latin typeface="Gisha" panose="020B0502040204020203" pitchFamily="34" charset="-79"/>
                <a:cs typeface="Gisha" panose="020B0502040204020203" pitchFamily="34" charset="-79"/>
              </a:rPr>
              <a:t>Child</a:t>
            </a:r>
            <a:r>
              <a:rPr lang="he-IL" sz="2000" dirty="0" smtClean="0">
                <a:latin typeface="Gisha" panose="020B0502040204020203" pitchFamily="34" charset="-79"/>
                <a:cs typeface="Gisha" panose="020B0502040204020203" pitchFamily="34" charset="-79"/>
              </a:rPr>
              <a:t> שיהווה מצביע </a:t>
            </a:r>
            <a:r>
              <a:rPr lang="he-IL" sz="2000" u="sng" dirty="0" smtClean="0">
                <a:latin typeface="Gisha" panose="020B0502040204020203" pitchFamily="34" charset="-79"/>
                <a:cs typeface="Gisha" panose="020B0502040204020203" pitchFamily="34" charset="-79"/>
              </a:rPr>
              <a:t>לרשומה הראשונה </a:t>
            </a:r>
            <a:r>
              <a:rPr lang="he-IL" sz="2000" dirty="0" smtClean="0">
                <a:latin typeface="Gisha" panose="020B0502040204020203" pitchFamily="34" charset="-79"/>
                <a:cs typeface="Gisha" panose="020B0502040204020203" pitchFamily="34" charset="-79"/>
              </a:rPr>
              <a:t>בקבוצת הרבים. בהינתן רבים – לרבים יצביע על </a:t>
            </a:r>
            <a:r>
              <a:rPr lang="he-IL" sz="2000" b="1" dirty="0" smtClean="0">
                <a:latin typeface="Gisha" panose="020B0502040204020203" pitchFamily="34" charset="-79"/>
                <a:cs typeface="Gisha" panose="020B0502040204020203" pitchFamily="34" charset="-79"/>
              </a:rPr>
              <a:t>קובץ הקשר</a:t>
            </a:r>
            <a:r>
              <a:rPr lang="he-IL" sz="2000" dirty="0" smtClean="0">
                <a:latin typeface="Gisha" panose="020B0502040204020203" pitchFamily="34" charset="-79"/>
                <a:cs typeface="Gisha" panose="020B0502040204020203" pitchFamily="34" charset="-79"/>
              </a:rPr>
              <a:t>. בהינתן יחיד- לרבים יצביע </a:t>
            </a:r>
            <a:r>
              <a:rPr lang="he-IL" sz="2000" b="1" dirty="0" smtClean="0">
                <a:latin typeface="Gisha" panose="020B0502040204020203" pitchFamily="34" charset="-79"/>
                <a:cs typeface="Gisha" panose="020B0502040204020203" pitchFamily="34" charset="-79"/>
              </a:rPr>
              <a:t>לקובץ</a:t>
            </a:r>
            <a:r>
              <a:rPr lang="he-IL" sz="2000" dirty="0" smtClean="0">
                <a:latin typeface="Gisha" panose="020B0502040204020203" pitchFamily="34" charset="-79"/>
                <a:cs typeface="Gisha" panose="020B0502040204020203" pitchFamily="34" charset="-79"/>
              </a:rPr>
              <a:t> </a:t>
            </a:r>
            <a:r>
              <a:rPr lang="he-IL" sz="2000" b="1" dirty="0" smtClean="0">
                <a:latin typeface="Gisha" panose="020B0502040204020203" pitchFamily="34" charset="-79"/>
                <a:cs typeface="Gisha" panose="020B0502040204020203" pitchFamily="34" charset="-79"/>
              </a:rPr>
              <a:t>הרבים</a:t>
            </a:r>
            <a:r>
              <a:rPr lang="he-IL" sz="2000" dirty="0" smtClean="0">
                <a:latin typeface="Gisha" panose="020B0502040204020203" pitchFamily="34" charset="-79"/>
                <a:cs typeface="Gisha" panose="020B0502040204020203" pitchFamily="34" charset="-79"/>
              </a:rPr>
              <a:t>. </a:t>
            </a:r>
          </a:p>
          <a:p>
            <a:pPr marL="342900" indent="-342900" algn="r" rtl="1">
              <a:lnSpc>
                <a:spcPct val="150000"/>
              </a:lnSpc>
              <a:buFont typeface="Arial" panose="020B0604020202020204" pitchFamily="34" charset="0"/>
              <a:buChar char="•"/>
            </a:pPr>
            <a:r>
              <a:rPr lang="en-US" sz="2000" dirty="0" smtClean="0">
                <a:latin typeface="Gisha" panose="020B0502040204020203" pitchFamily="34" charset="-79"/>
                <a:cs typeface="Gisha" panose="020B0502040204020203" pitchFamily="34" charset="-79"/>
              </a:rPr>
              <a:t>Twin</a:t>
            </a:r>
            <a:r>
              <a:rPr lang="he-IL" sz="2000" dirty="0" smtClean="0">
                <a:latin typeface="Gisha" panose="020B0502040204020203" pitchFamily="34" charset="-79"/>
                <a:cs typeface="Gisha" panose="020B0502040204020203" pitchFamily="34" charset="-79"/>
              </a:rPr>
              <a:t> - </a:t>
            </a:r>
            <a:r>
              <a:rPr lang="he-IL" sz="2000" dirty="0">
                <a:latin typeface="Gisha" panose="020B0502040204020203" pitchFamily="34" charset="-79"/>
                <a:cs typeface="Gisha" panose="020B0502040204020203" pitchFamily="34" charset="-79"/>
              </a:rPr>
              <a:t>בהינתן </a:t>
            </a:r>
            <a:r>
              <a:rPr lang="he-IL" sz="2000">
                <a:latin typeface="Gisha" panose="020B0502040204020203" pitchFamily="34" charset="-79"/>
                <a:cs typeface="Gisha" panose="020B0502040204020203" pitchFamily="34" charset="-79"/>
              </a:rPr>
              <a:t>קשר </a:t>
            </a:r>
            <a:r>
              <a:rPr lang="he-IL" sz="2000" smtClean="0">
                <a:latin typeface="Gisha" panose="020B0502040204020203" pitchFamily="34" charset="-79"/>
                <a:cs typeface="Gisha" panose="020B0502040204020203" pitchFamily="34" charset="-79"/>
              </a:rPr>
              <a:t>(יחיד- </a:t>
            </a:r>
            <a:r>
              <a:rPr lang="he-IL" sz="2000" dirty="0">
                <a:latin typeface="Gisha" panose="020B0502040204020203" pitchFamily="34" charset="-79"/>
                <a:cs typeface="Gisha" panose="020B0502040204020203" pitchFamily="34" charset="-79"/>
              </a:rPr>
              <a:t>לרבים או רבים </a:t>
            </a:r>
            <a:r>
              <a:rPr lang="he-IL" sz="2000">
                <a:latin typeface="Gisha" panose="020B0502040204020203" pitchFamily="34" charset="-79"/>
                <a:cs typeface="Gisha" panose="020B0502040204020203" pitchFamily="34" charset="-79"/>
              </a:rPr>
              <a:t>– </a:t>
            </a:r>
            <a:r>
              <a:rPr lang="he-IL" sz="2000" smtClean="0">
                <a:latin typeface="Gisha" panose="020B0502040204020203" pitchFamily="34" charset="-79"/>
                <a:cs typeface="Gisha" panose="020B0502040204020203" pitchFamily="34" charset="-79"/>
              </a:rPr>
              <a:t>לרבים), </a:t>
            </a:r>
            <a:r>
              <a:rPr lang="he-IL" sz="2000" dirty="0">
                <a:latin typeface="Gisha" panose="020B0502040204020203" pitchFamily="34" charset="-79"/>
                <a:cs typeface="Gisha" panose="020B0502040204020203" pitchFamily="34" charset="-79"/>
              </a:rPr>
              <a:t>נחזיק </a:t>
            </a:r>
            <a:r>
              <a:rPr lang="he-IL" sz="2000" dirty="0" smtClean="0">
                <a:latin typeface="Gisha" panose="020B0502040204020203" pitchFamily="34" charset="-79"/>
                <a:cs typeface="Gisha" panose="020B0502040204020203" pitchFamily="34" charset="-79"/>
              </a:rPr>
              <a:t>מצביע </a:t>
            </a:r>
            <a:r>
              <a:rPr lang="en-US" sz="2000" dirty="0" smtClean="0">
                <a:latin typeface="Gisha" panose="020B0502040204020203" pitchFamily="34" charset="-79"/>
                <a:cs typeface="Gisha" panose="020B0502040204020203" pitchFamily="34" charset="-79"/>
              </a:rPr>
              <a:t>Twin</a:t>
            </a:r>
            <a:r>
              <a:rPr lang="he-IL" sz="2000" dirty="0" smtClean="0">
                <a:latin typeface="Gisha" panose="020B0502040204020203" pitchFamily="34" charset="-79"/>
                <a:cs typeface="Gisha" panose="020B0502040204020203" pitchFamily="34" charset="-79"/>
              </a:rPr>
              <a:t> שיהווה מצביע </a:t>
            </a:r>
            <a:r>
              <a:rPr lang="he-IL" sz="2000" u="sng" dirty="0" smtClean="0">
                <a:latin typeface="Gisha" panose="020B0502040204020203" pitchFamily="34" charset="-79"/>
                <a:cs typeface="Gisha" panose="020B0502040204020203" pitchFamily="34" charset="-79"/>
              </a:rPr>
              <a:t>לרשומה הבאה </a:t>
            </a:r>
            <a:r>
              <a:rPr lang="he-IL" sz="2000" dirty="0" smtClean="0">
                <a:latin typeface="Gisha" panose="020B0502040204020203" pitchFamily="34" charset="-79"/>
                <a:cs typeface="Gisha" panose="020B0502040204020203" pitchFamily="34" charset="-79"/>
              </a:rPr>
              <a:t>בקבוצת הרבים </a:t>
            </a:r>
            <a:r>
              <a:rPr lang="he-IL" sz="2000" b="1" dirty="0" smtClean="0">
                <a:latin typeface="Gisha" panose="020B0502040204020203" pitchFamily="34" charset="-79"/>
                <a:cs typeface="Gisha" panose="020B0502040204020203" pitchFamily="34" charset="-79"/>
              </a:rPr>
              <a:t>באותו הקובץ.</a:t>
            </a:r>
            <a:endParaRPr lang="he-IL" sz="2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72982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14909</TotalTime>
  <Words>1985</Words>
  <Application>Microsoft Office PowerPoint</Application>
  <PresentationFormat>Widescreen</PresentationFormat>
  <Paragraphs>343</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Gisha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GUY</cp:lastModifiedBy>
  <cp:revision>480</cp:revision>
  <dcterms:created xsi:type="dcterms:W3CDTF">2016-03-01T13:50:43Z</dcterms:created>
  <dcterms:modified xsi:type="dcterms:W3CDTF">2020-05-21T08:53:58Z</dcterms:modified>
</cp:coreProperties>
</file>