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8" r:id="rId10"/>
    <p:sldId id="269" r:id="rId11"/>
    <p:sldId id="267" r:id="rId12"/>
    <p:sldId id="270" r:id="rId13"/>
    <p:sldId id="291" r:id="rId14"/>
    <p:sldId id="273" r:id="rId15"/>
    <p:sldId id="272" r:id="rId16"/>
    <p:sldId id="274" r:id="rId17"/>
    <p:sldId id="275" r:id="rId18"/>
    <p:sldId id="277" r:id="rId19"/>
    <p:sldId id="276" r:id="rId20"/>
    <p:sldId id="292" r:id="rId21"/>
    <p:sldId id="278" r:id="rId22"/>
    <p:sldId id="284" r:id="rId23"/>
    <p:sldId id="279" r:id="rId24"/>
    <p:sldId id="280" r:id="rId25"/>
    <p:sldId id="286" r:id="rId26"/>
    <p:sldId id="281" r:id="rId27"/>
    <p:sldId id="287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8FAADC"/>
    <a:srgbClr val="41719C"/>
    <a:srgbClr val="92B1BA"/>
    <a:srgbClr val="0000FF"/>
    <a:srgbClr val="E23E32"/>
    <a:srgbClr val="B94C4C"/>
    <a:srgbClr val="00BCD4"/>
    <a:srgbClr val="00AEC4"/>
    <a:srgbClr val="F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70026" autoAdjust="0"/>
  </p:normalViewPr>
  <p:slideViewPr>
    <p:cSldViewPr snapToGrid="0">
      <p:cViewPr varScale="1">
        <p:scale>
          <a:sx n="60" d="100"/>
          <a:sy n="60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83A1-8F84-4770-92C9-1C6D566A0C5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1CE-2C4A-4A5F-A014-E5246171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3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3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גרף איזומורפי – הקודקודים </a:t>
            </a:r>
            <a:r>
              <a:rPr lang="he-IL"/>
              <a:t>והקשתות בשני הגרפים זהים.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8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10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3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7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0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6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8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9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5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5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7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7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7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7A2C-A752-402A-832D-F81DF885025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4962" y="7872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תרגול 8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3225" y="3007461"/>
            <a:ext cx="8993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b="1" dirty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בקרת מקביליות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95595" y="6604084"/>
            <a:ext cx="5596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050" dirty="0">
                <a:solidFill>
                  <a:schemeClr val="bg1"/>
                </a:solidFill>
              </a:rPr>
              <a:t>חלק מהשקופיות נלקחו מהקורס המקביל בטכניון, ממצגת בנושא מאת פרופ' ליאור רוקח וממקורות נוספים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7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1 -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07699"/>
            <a:ext cx="1174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לאחר הסתרת הסמנטיקה אלו התזמונים: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1086431" y="1347853"/>
            <a:ext cx="81899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13850"/>
              </p:ext>
            </p:extLst>
          </p:nvPr>
        </p:nvGraphicFramePr>
        <p:xfrm>
          <a:off x="330274" y="1994184"/>
          <a:ext cx="2950008" cy="291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242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82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2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242">
                <a:tc>
                  <a:txBody>
                    <a:bodyPr/>
                    <a:lstStyle/>
                    <a:p>
                      <a:r>
                        <a:rPr lang="en-US" sz="1400" dirty="0"/>
                        <a:t>WRITE</a:t>
                      </a:r>
                      <a:r>
                        <a:rPr lang="he-IL" sz="1400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2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2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2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spect="1"/>
          </p:cNvSpPr>
          <p:nvPr/>
        </p:nvSpPr>
        <p:spPr>
          <a:xfrm>
            <a:off x="7251504" y="1343879"/>
            <a:ext cx="81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S2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71992"/>
              </p:ext>
            </p:extLst>
          </p:nvPr>
        </p:nvGraphicFramePr>
        <p:xfrm>
          <a:off x="6214368" y="1958867"/>
          <a:ext cx="3197916" cy="295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READ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READ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</a:t>
                      </a:r>
                      <a:r>
                        <a:rPr lang="en-US" sz="1400" baseline="0" dirty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19135"/>
              </p:ext>
            </p:extLst>
          </p:nvPr>
        </p:nvGraphicFramePr>
        <p:xfrm>
          <a:off x="3280281" y="1993502"/>
          <a:ext cx="2535027" cy="2952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32121"/>
              </p:ext>
            </p:extLst>
          </p:nvPr>
        </p:nvGraphicFramePr>
        <p:xfrm>
          <a:off x="9413658" y="1958867"/>
          <a:ext cx="2533653" cy="2952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>
            <a:spLocks noChangeAspect="1"/>
          </p:cNvSpPr>
          <p:nvPr/>
        </p:nvSpPr>
        <p:spPr>
          <a:xfrm>
            <a:off x="3412864" y="1593294"/>
            <a:ext cx="215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סמלים סופיים</a:t>
            </a:r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9656621" y="1569224"/>
            <a:ext cx="215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סמלים סופיים</a:t>
            </a:r>
          </a:p>
        </p:txBody>
      </p:sp>
    </p:spTree>
    <p:extLst>
      <p:ext uri="{BB962C8B-B14F-4D97-AF65-F5344CB8AC3E}">
        <p14:creationId xmlns:p14="http://schemas.microsoft.com/office/powerpoint/2010/main" val="141621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1 -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0" y="839891"/>
            <a:ext cx="1174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לאחר הסתרת הסמנטיקה, נחשב ערכים סופיים: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1086431" y="1347853"/>
            <a:ext cx="81899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67512"/>
              </p:ext>
            </p:extLst>
          </p:nvPr>
        </p:nvGraphicFramePr>
        <p:xfrm>
          <a:off x="330274" y="1994184"/>
          <a:ext cx="2950008" cy="356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55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76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X</a:t>
                      </a:r>
                    </a:p>
                    <a:p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(X</a:t>
                      </a:r>
                      <a:r>
                        <a:rPr lang="en-US" sz="9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5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(Z</a:t>
                      </a:r>
                      <a:r>
                        <a:rPr lang="en-US" sz="9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55">
                <a:tc>
                  <a:txBody>
                    <a:bodyPr/>
                    <a:lstStyle/>
                    <a:p>
                      <a:r>
                        <a:rPr lang="en-US" sz="1400" dirty="0"/>
                        <a:t>WRITE</a:t>
                      </a:r>
                      <a:r>
                        <a:rPr lang="he-IL" sz="1400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5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5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5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spect="1"/>
          </p:cNvSpPr>
          <p:nvPr/>
        </p:nvSpPr>
        <p:spPr>
          <a:xfrm>
            <a:off x="7251504" y="1343879"/>
            <a:ext cx="81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S2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09892"/>
              </p:ext>
            </p:extLst>
          </p:nvPr>
        </p:nvGraphicFramePr>
        <p:xfrm>
          <a:off x="6214368" y="1958867"/>
          <a:ext cx="3197916" cy="352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READ 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(Z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READ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READ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</a:t>
                      </a:r>
                      <a:r>
                        <a:rPr lang="en-US" sz="1400" baseline="0" dirty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20107"/>
              </p:ext>
            </p:extLst>
          </p:nvPr>
        </p:nvGraphicFramePr>
        <p:xfrm>
          <a:off x="3280281" y="1993502"/>
          <a:ext cx="2535027" cy="3589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050" dirty="0"/>
                        <a:t>0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r>
                        <a:rPr lang="en-US" sz="1050" dirty="0"/>
                        <a:t>3,1</a:t>
                      </a:r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r>
                        <a:rPr lang="en-US" sz="1050" dirty="0"/>
                        <a:t>3,1</a:t>
                      </a:r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r>
                        <a:rPr lang="en-US" sz="1050" dirty="0"/>
                        <a:t>3,1</a:t>
                      </a:r>
                      <a:r>
                        <a:rPr lang="en-US" sz="1400" dirty="0"/>
                        <a:t>()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r>
                        <a:rPr lang="en-US" sz="1050" dirty="0"/>
                        <a:t>2,1</a:t>
                      </a:r>
                      <a:r>
                        <a:rPr lang="en-US" sz="1400" dirty="0"/>
                        <a:t>(Z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34044"/>
              </p:ext>
            </p:extLst>
          </p:nvPr>
        </p:nvGraphicFramePr>
        <p:xfrm>
          <a:off x="9413658" y="1958867"/>
          <a:ext cx="2533653" cy="35436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r>
                        <a:rPr lang="en-US" sz="1050" dirty="0"/>
                        <a:t>2,1</a:t>
                      </a:r>
                      <a:r>
                        <a:rPr lang="en-US" sz="1400" dirty="0"/>
                        <a:t>(Z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>
            <a:spLocks noChangeAspect="1"/>
          </p:cNvSpPr>
          <p:nvPr/>
        </p:nvSpPr>
        <p:spPr>
          <a:xfrm>
            <a:off x="3412864" y="1593294"/>
            <a:ext cx="215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סמלים סופיים (ערכים)</a:t>
            </a:r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9656621" y="1569224"/>
            <a:ext cx="215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סמלים סופיים (ערכים)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778" y="837309"/>
            <a:ext cx="273432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 algn="ctr" rtl="1"/>
            <a:r>
              <a:rPr lang="en-US" sz="1400" dirty="0">
                <a:solidFill>
                  <a:prstClr val="black"/>
                </a:solidFill>
              </a:rPr>
              <a:t>f</a:t>
            </a:r>
            <a:r>
              <a:rPr lang="en-US" sz="1000" dirty="0">
                <a:solidFill>
                  <a:prstClr val="black"/>
                </a:solidFill>
              </a:rPr>
              <a:t>3,2</a:t>
            </a:r>
            <a:r>
              <a:rPr lang="en-US" sz="1200" dirty="0">
                <a:solidFill>
                  <a:prstClr val="black"/>
                </a:solidFill>
              </a:rPr>
              <a:t>(Y</a:t>
            </a:r>
            <a:r>
              <a:rPr lang="en-US" sz="1000" dirty="0">
                <a:solidFill>
                  <a:prstClr val="black"/>
                </a:solidFill>
              </a:rPr>
              <a:t>0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r>
              <a:rPr lang="he-IL" sz="1200" dirty="0">
                <a:solidFill>
                  <a:prstClr val="black"/>
                </a:solidFill>
              </a:rPr>
              <a:t> – כלומר הכתיבה השניה של הטרנזקציה השלישית, התלויה בערך </a:t>
            </a:r>
            <a:r>
              <a:rPr lang="en-US" sz="1200" dirty="0">
                <a:solidFill>
                  <a:prstClr val="black"/>
                </a:solidFill>
              </a:rPr>
              <a:t>Y0</a:t>
            </a:r>
          </a:p>
          <a:p>
            <a:pPr algn="ctr"/>
            <a:endParaRPr lang="en-US" sz="1000" dirty="0"/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343524" y="5736082"/>
            <a:ext cx="11741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הסמלים הסופיים של שני התזמונים זהים ולכן הם שקולי מצב סופי!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53260" y="5183626"/>
            <a:ext cx="2670892" cy="4758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9312650" y="5100923"/>
            <a:ext cx="2670892" cy="4758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16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918295" y="78723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1 – סעיף ב'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07699"/>
            <a:ext cx="1174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האם תזמון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הוא בר סידור מצב סופי?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9393445" y="1533825"/>
            <a:ext cx="81899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59181"/>
              </p:ext>
            </p:extLst>
          </p:nvPr>
        </p:nvGraphicFramePr>
        <p:xfrm>
          <a:off x="8420018" y="2098479"/>
          <a:ext cx="2765847" cy="295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WRITE</a:t>
                      </a:r>
                      <a:r>
                        <a:rPr lang="he-IL" sz="1400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1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1 -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07699"/>
            <a:ext cx="11741687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האם תזמון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הוא בר סידור מצב סופי?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686348" y="1894293"/>
          <a:ext cx="2765847" cy="295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WRITE</a:t>
                      </a:r>
                      <a:r>
                        <a:rPr lang="he-IL" sz="1400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spect="1"/>
          </p:cNvSpPr>
          <p:nvPr/>
        </p:nvSpPr>
        <p:spPr>
          <a:xfrm>
            <a:off x="280343" y="1392603"/>
            <a:ext cx="8020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לא! על מנת שתזמון יהיה בר סידור מצב סופי, עלינו למצוא תזמון </a:t>
            </a:r>
            <a:r>
              <a:rPr lang="he-IL" u="sng" dirty="0">
                <a:latin typeface="Gisha" panose="020B0502040204020203" pitchFamily="34" charset="-79"/>
                <a:cs typeface="Gisha" panose="020B0502040204020203" pitchFamily="34" charset="-79"/>
              </a:rPr>
              <a:t>סדרתי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בו הסמלים הסופיים יהיו זהים לסמלים הסופיים של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נראה שמצב כזה לא אפשרי: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נניח בשלילה שקיים תרחיש סדרתי בו הסמלים הסופיים זהים ל-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b="1" dirty="0">
                <a:latin typeface="Gisha" panose="020B0502040204020203" pitchFamily="34" charset="-79"/>
                <a:cs typeface="Gisha" panose="020B0502040204020203" pitchFamily="34" charset="-79"/>
              </a:rPr>
              <a:t> חייבת להיות אחרונה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מאחר והיא קובעת את הערך הסופי של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שתלוי רק בערך הראשוני של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Z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, לפני שטרנזקציה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משנה אותו. כנ"ל לגבי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b="1" dirty="0">
                <a:latin typeface="Gisha" panose="020B0502040204020203" pitchFamily="34" charset="-79"/>
                <a:cs typeface="Gisha" panose="020B0502040204020203" pitchFamily="34" charset="-79"/>
              </a:rPr>
              <a:t> לא יכולה להיות אחרי </a:t>
            </a: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T3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מאחר ו-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תשנה את הערך הראשוני של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Z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לפני ש –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תקרא אותו ותכתוב אותו ל –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סתירה! </a:t>
            </a:r>
            <a:r>
              <a:rPr lang="en-US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חייבת להיות אחרונה אבל גם צריכה להיות לפני </a:t>
            </a:r>
            <a:r>
              <a:rPr lang="en-US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T3</a:t>
            </a:r>
            <a:endParaRPr lang="he-IL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324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006694" y="78723"/>
            <a:ext cx="801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אלגוריתם פולינומיאלי לבדיקת שקילות מצב סופי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07699"/>
            <a:ext cx="11741687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נניח, בה"כ, שכל משתנה נכתב פעם אחת. נבנה גרף מכוון ללא מעגלים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DAG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לכל תרחיש.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משתנה הוא צומת בגרף ואם קיימת תלות בין שני משתנים, תהיה בינהם קשת מכוונת מהמשתנה התלוי אל המשתנה הבת"ל. 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בגרף של התרחיש השני מתקבל גרף איזומורפי, אז התרחישים הם שקולי מצב סופי. </a:t>
            </a:r>
          </a:p>
          <a:p>
            <a:pPr algn="r" rtl="1">
              <a:lnSpc>
                <a:spcPct val="150000"/>
              </a:lnSpc>
            </a:pP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(תזכורת: אם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G1 = (V1, E1)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G2 = (V2, E2)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וקיימת פונקציה חח"ע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f: V1-&gt;V2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כך שקיימת קשת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1200" dirty="0" err="1">
                <a:latin typeface="Gisha" panose="020B0502040204020203" pitchFamily="34" charset="-79"/>
                <a:cs typeface="Gisha" panose="020B0502040204020203" pitchFamily="34" charset="-79"/>
              </a:rPr>
              <a:t>u,v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ב-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E1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בין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u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V1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 ל-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v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V1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 אם"ם 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קיימת קשת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(f(u),f(v))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ב-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E2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בין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f(u)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V2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 ל-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f(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v)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V2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, אז הגרפים הם איזומורפיזים אחד לשני)</a:t>
            </a:r>
            <a:endParaRPr lang="he-IL" sz="1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1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0954"/>
              </p:ext>
            </p:extLst>
          </p:nvPr>
        </p:nvGraphicFramePr>
        <p:xfrm>
          <a:off x="1161988" y="3178781"/>
          <a:ext cx="491921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READ 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READ 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WRITE</a:t>
                      </a:r>
                      <a:r>
                        <a:rPr lang="en-US" sz="1200" baseline="0" dirty="0"/>
                        <a:t> X1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WRITE 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READ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READ 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WRITE</a:t>
                      </a:r>
                      <a:r>
                        <a:rPr lang="en-US" sz="1200" baseline="0" dirty="0"/>
                        <a:t> X2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WRITE 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97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006694" y="78723"/>
            <a:ext cx="801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אלגוריתם פולינומיאלי לבדיקת שקילות מצב סופי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07699"/>
            <a:ext cx="1174168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נניח, בה"כ, שכל משתנה נכתב פעם אחת. נבנה גרף מכוון ללא מעגלים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DAG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לכל תרחיש.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משתנה הוא צומת בגרף ואם קיימת תלות בין שני משתנים, תהיה בינהם קשת מכוונת מהמשתנה התלוי אל המשתנה הבת"ל. 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בגרף של התרחיש השני מתקבל גרף איזומורפי, אז התרחישים הם שקולי מצב סופי. </a:t>
            </a:r>
            <a:endParaRPr lang="en-US" sz="20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יש לשים לב גם ל </a:t>
            </a:r>
            <a:r>
              <a:rPr lang="en-US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Labels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על הגרף!</a:t>
            </a:r>
          </a:p>
          <a:p>
            <a:pPr algn="r" rtl="1">
              <a:lnSpc>
                <a:spcPct val="150000"/>
              </a:lnSpc>
            </a:pP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(תזכורת: אם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G1 = (V1, E1)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G2 = (V2, E2)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וקיימת פונקציה חח"ע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f: V1-&gt;V2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כך שקיימת קשת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1200" dirty="0" err="1">
                <a:latin typeface="Gisha" panose="020B0502040204020203" pitchFamily="34" charset="-79"/>
                <a:cs typeface="Gisha" panose="020B0502040204020203" pitchFamily="34" charset="-79"/>
              </a:rPr>
              <a:t>u,v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ב-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E1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בין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u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V1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 ל-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v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V1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 אם"ם 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קיימת קשת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(f(u),f(v))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ב-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E2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 בין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f(u)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V2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 ל- 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f(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</a:rPr>
              <a:t>v)</a:t>
            </a:r>
            <a:r>
              <a:rPr lang="en-US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V2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  <a:sym typeface="Symbol" panose="05050102010706020507" pitchFamily="18" charset="2"/>
              </a:rPr>
              <a:t>, אז הגרפים הם איזומורפיזים אחד לשני)</a:t>
            </a:r>
            <a:endParaRPr lang="he-IL" sz="1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1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80621"/>
              </p:ext>
            </p:extLst>
          </p:nvPr>
        </p:nvGraphicFramePr>
        <p:xfrm>
          <a:off x="1144232" y="3418478"/>
          <a:ext cx="491921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READ 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READ 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WRITE</a:t>
                      </a:r>
                      <a:r>
                        <a:rPr lang="en-US" sz="1200" baseline="0" dirty="0"/>
                        <a:t> X1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X1 = f1(X0,Y0)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r>
                        <a:rPr lang="en-US" sz="1200" dirty="0"/>
                        <a:t>WRITE 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Y1 = f2(X0,Y0)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READ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READ 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WRITE</a:t>
                      </a:r>
                      <a:r>
                        <a:rPr lang="en-US" sz="1200" baseline="0" dirty="0"/>
                        <a:t> X2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X2 = f3(X1,Y1) = f3(f1(X0,Y0), f2(X0,Y0))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WRITE 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Y2</a:t>
                      </a:r>
                      <a:r>
                        <a:rPr lang="en-US" sz="1200" baseline="0" dirty="0"/>
                        <a:t> = f4(X1,Y1)</a:t>
                      </a:r>
                      <a:r>
                        <a:rPr lang="en-US" sz="1200" dirty="0"/>
                        <a:t> = f4(f1(X0,Y0), f2(X0,Y0))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075502" y="3554605"/>
            <a:ext cx="461639" cy="44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X0</a:t>
            </a:r>
          </a:p>
        </p:txBody>
      </p:sp>
      <p:sp>
        <p:nvSpPr>
          <p:cNvPr id="19" name="Oval 18"/>
          <p:cNvSpPr/>
          <p:nvPr/>
        </p:nvSpPr>
        <p:spPr>
          <a:xfrm>
            <a:off x="8181605" y="3554605"/>
            <a:ext cx="461639" cy="44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Y0</a:t>
            </a:r>
          </a:p>
        </p:txBody>
      </p:sp>
      <p:sp>
        <p:nvSpPr>
          <p:cNvPr id="20" name="Oval 19"/>
          <p:cNvSpPr/>
          <p:nvPr/>
        </p:nvSpPr>
        <p:spPr>
          <a:xfrm>
            <a:off x="7075502" y="4495638"/>
            <a:ext cx="461639" cy="44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X1</a:t>
            </a:r>
          </a:p>
        </p:txBody>
      </p:sp>
      <p:sp>
        <p:nvSpPr>
          <p:cNvPr id="21" name="Oval 20"/>
          <p:cNvSpPr/>
          <p:nvPr/>
        </p:nvSpPr>
        <p:spPr>
          <a:xfrm>
            <a:off x="8181605" y="4495638"/>
            <a:ext cx="461639" cy="44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Y1</a:t>
            </a:r>
          </a:p>
        </p:txBody>
      </p:sp>
      <p:sp>
        <p:nvSpPr>
          <p:cNvPr id="23" name="Oval 22"/>
          <p:cNvSpPr/>
          <p:nvPr/>
        </p:nvSpPr>
        <p:spPr>
          <a:xfrm>
            <a:off x="7075502" y="5459660"/>
            <a:ext cx="461639" cy="44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X2</a:t>
            </a:r>
          </a:p>
        </p:txBody>
      </p:sp>
      <p:sp>
        <p:nvSpPr>
          <p:cNvPr id="24" name="Oval 23"/>
          <p:cNvSpPr/>
          <p:nvPr/>
        </p:nvSpPr>
        <p:spPr>
          <a:xfrm>
            <a:off x="8181605" y="5459660"/>
            <a:ext cx="461639" cy="44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Y2</a:t>
            </a:r>
          </a:p>
        </p:txBody>
      </p:sp>
      <p:cxnSp>
        <p:nvCxnSpPr>
          <p:cNvPr id="10" name="Straight Arrow Connector 9"/>
          <p:cNvCxnSpPr>
            <a:stCxn id="20" idx="0"/>
            <a:endCxn id="8" idx="4"/>
          </p:cNvCxnSpPr>
          <p:nvPr/>
        </p:nvCxnSpPr>
        <p:spPr>
          <a:xfrm flipV="1">
            <a:off x="7306322" y="3998489"/>
            <a:ext cx="0" cy="49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" idx="0"/>
            <a:endCxn id="19" idx="2"/>
          </p:cNvCxnSpPr>
          <p:nvPr/>
        </p:nvCxnSpPr>
        <p:spPr>
          <a:xfrm flipV="1">
            <a:off x="7306322" y="3776547"/>
            <a:ext cx="875283" cy="7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0"/>
            <a:endCxn id="19" idx="4"/>
          </p:cNvCxnSpPr>
          <p:nvPr/>
        </p:nvCxnSpPr>
        <p:spPr>
          <a:xfrm flipV="1">
            <a:off x="8412425" y="3998489"/>
            <a:ext cx="0" cy="49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0"/>
            <a:endCxn id="8" idx="6"/>
          </p:cNvCxnSpPr>
          <p:nvPr/>
        </p:nvCxnSpPr>
        <p:spPr>
          <a:xfrm flipH="1" flipV="1">
            <a:off x="7537141" y="3776547"/>
            <a:ext cx="875284" cy="7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0"/>
            <a:endCxn id="20" idx="4"/>
          </p:cNvCxnSpPr>
          <p:nvPr/>
        </p:nvCxnSpPr>
        <p:spPr>
          <a:xfrm flipV="1">
            <a:off x="7306322" y="4939522"/>
            <a:ext cx="0" cy="52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21" idx="2"/>
          </p:cNvCxnSpPr>
          <p:nvPr/>
        </p:nvCxnSpPr>
        <p:spPr>
          <a:xfrm flipV="1">
            <a:off x="7306322" y="4717580"/>
            <a:ext cx="875283" cy="74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21" idx="4"/>
          </p:cNvCxnSpPr>
          <p:nvPr/>
        </p:nvCxnSpPr>
        <p:spPr>
          <a:xfrm flipV="1">
            <a:off x="8412425" y="4939522"/>
            <a:ext cx="0" cy="52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0"/>
            <a:endCxn id="20" idx="6"/>
          </p:cNvCxnSpPr>
          <p:nvPr/>
        </p:nvCxnSpPr>
        <p:spPr>
          <a:xfrm flipH="1" flipV="1">
            <a:off x="7537141" y="4717580"/>
            <a:ext cx="875284" cy="74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28407" y="4417486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>
                <a:solidFill>
                  <a:srgbClr val="FF0000"/>
                </a:solidFill>
              </a:rPr>
              <a:t>Y1</a:t>
            </a:r>
            <a:r>
              <a:rPr lang="he-IL" sz="1200" dirty="0">
                <a:solidFill>
                  <a:srgbClr val="FF0000"/>
                </a:solidFill>
              </a:rPr>
              <a:t> תלוי ב- </a:t>
            </a:r>
            <a:r>
              <a:rPr lang="en-US" sz="1200" dirty="0">
                <a:solidFill>
                  <a:srgbClr val="FF0000"/>
                </a:solidFill>
              </a:rPr>
              <a:t>Y0</a:t>
            </a:r>
            <a:r>
              <a:rPr lang="he-IL" sz="1200" dirty="0">
                <a:solidFill>
                  <a:srgbClr val="FF0000"/>
                </a:solidFill>
              </a:rPr>
              <a:t> וב- </a:t>
            </a:r>
            <a:r>
              <a:rPr lang="en-US" sz="1200" dirty="0">
                <a:solidFill>
                  <a:srgbClr val="FF0000"/>
                </a:solidFill>
              </a:rPr>
              <a:t>X0</a:t>
            </a:r>
          </a:p>
        </p:txBody>
      </p:sp>
      <p:cxnSp>
        <p:nvCxnSpPr>
          <p:cNvPr id="33" name="Straight Arrow Connector 32"/>
          <p:cNvCxnSpPr>
            <a:endCxn id="31" idx="1"/>
          </p:cNvCxnSpPr>
          <p:nvPr/>
        </p:nvCxnSpPr>
        <p:spPr>
          <a:xfrm flipV="1">
            <a:off x="8717872" y="4555986"/>
            <a:ext cx="310535" cy="96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20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929516" y="78723"/>
            <a:ext cx="3092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שקילות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970538"/>
            <a:ext cx="117416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פעולות מתנגשות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שתי פעולות תקראנה מתנגשות אם הן מתייחסות לאותו פריט נתונים ולפחות אחת מהן כתיבה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Read-Write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Write-Read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Write-Write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algn="r" rtl="1">
              <a:lnSpc>
                <a:spcPct val="150000"/>
              </a:lnSpc>
            </a:pPr>
            <a:endParaRPr lang="he-IL" sz="2400" b="1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תרחיש שאינו מכיל פעולות מתנגשות אינו מכיל תרחישים גרועים (קריאה שגויה, עדכון שנדרס, קריאה מלוכלכת וכו').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algn="r" rtl="1">
              <a:lnSpc>
                <a:spcPct val="150000"/>
              </a:lnSpc>
            </a:pPr>
            <a:endParaRPr lang="he-IL" sz="2000" b="1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שני תרחישים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מסכימים על הסדר בין פעולות מתנגשות </a:t>
            </a:r>
            <a:r>
              <a:rPr lang="en-US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P1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P2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כאשר אם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P1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מקדימה את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P2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אז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P1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מקדימה את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P2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גם בתרחיש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350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929516" y="78723"/>
            <a:ext cx="3092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שקילות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970538"/>
            <a:ext cx="11741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שני תרחישים הם </a:t>
            </a:r>
            <a:r>
              <a:rPr lang="he-IL" sz="2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שקולי קונפליקט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אם הם: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א. מוגדרים על אותה קבוצת תנועות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ב. מסכימים על הסדר בין פעולות מתנגשות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תרחיש הוא 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בר סידור קונפליקט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אם הוא שקול קונפליקט לתרחיש סדרתי כלשהו.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תרחיש סדרתי הוא תרחיש בר סידור קונפליקט (שקול לעצמו).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תרחיש בר סידור קונפליקט הוא בר סידור מצב סופי (אבל לא הפוך – הקשר הוא לא א"םם, יתכן תרחיש שהוא אינו בר סידור קונפליקט אך כן בר סידור מצב סופי).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622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03828" y="78723"/>
            <a:ext cx="911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אלגוריתם לבדיקה האם תרחיש הוא בר-סידור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72884"/>
            <a:ext cx="1174168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נבנה את 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התלויות/קונפליקטים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G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עבור 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תנועה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תהיה צומת בגרף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נמתח קשת מ-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ל-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j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אם יש בין שתיהן פעולה מתנגשת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</a:t>
            </a:r>
            <a:r>
              <a:rPr lang="en-US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“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ם הגרף המתקבל הוא </a:t>
            </a:r>
            <a:r>
              <a:rPr lang="en-US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DAG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(חסר מעגלים) אז התרחיש הוא בר-סידור קונפליקט</a:t>
            </a:r>
          </a:p>
          <a:p>
            <a:pPr algn="r" rtl="1">
              <a:lnSpc>
                <a:spcPct val="150000"/>
              </a:lnSpc>
            </a:pPr>
            <a:endParaRPr lang="he-IL" sz="9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u="sng" dirty="0">
                <a:latin typeface="Gisha" panose="020B0502040204020203" pitchFamily="34" charset="-79"/>
                <a:cs typeface="Gisha" panose="020B0502040204020203" pitchFamily="34" charset="-79"/>
              </a:rPr>
              <a:t>דוגמא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נניח וקיים התזמון הבא: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T1: R A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T3: WA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T4: R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W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 A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618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03828" y="78723"/>
            <a:ext cx="911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אלגוריתם לבדיקה האם תרחיש הוא בר-סידור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72884"/>
            <a:ext cx="1174168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נבנה גרף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G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עבור 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תנועה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תהיה צומת בגרף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נמתח קשת מ-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ל-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j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אם יש בין שתיהן פעולה מתנגשת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הגרף המתקבל הוא </a:t>
            </a:r>
            <a:r>
              <a:rPr lang="en-US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DAG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(חסר מעגלים) אז התרחיש הוא בר-סידור קונפליקט</a:t>
            </a:r>
          </a:p>
          <a:p>
            <a:pPr algn="r" rtl="1">
              <a:lnSpc>
                <a:spcPct val="150000"/>
              </a:lnSpc>
            </a:pPr>
            <a:endParaRPr lang="he-IL" sz="9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u="sng" dirty="0">
                <a:latin typeface="Gisha" panose="020B0502040204020203" pitchFamily="34" charset="-79"/>
                <a:cs typeface="Gisha" panose="020B0502040204020203" pitchFamily="34" charset="-79"/>
              </a:rPr>
              <a:t>דוגמא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נניח וקיים התזמון הבא: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T1: R A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T3: WA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T4: R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W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 A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0919477" y="3977201"/>
            <a:ext cx="239754" cy="825623"/>
          </a:xfrm>
          <a:custGeom>
            <a:avLst/>
            <a:gdLst>
              <a:gd name="connsiteX0" fmla="*/ 221999 w 239754"/>
              <a:gd name="connsiteY0" fmla="*/ 0 h 825623"/>
              <a:gd name="connsiteX1" fmla="*/ 57 w 239754"/>
              <a:gd name="connsiteY1" fmla="*/ 284085 h 825623"/>
              <a:gd name="connsiteX2" fmla="*/ 239754 w 239754"/>
              <a:gd name="connsiteY2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54" h="825623">
                <a:moveTo>
                  <a:pt x="221999" y="0"/>
                </a:moveTo>
                <a:cubicBezTo>
                  <a:pt x="109548" y="73240"/>
                  <a:pt x="-2902" y="146481"/>
                  <a:pt x="57" y="284085"/>
                </a:cubicBezTo>
                <a:cubicBezTo>
                  <a:pt x="3016" y="421689"/>
                  <a:pt x="121385" y="623656"/>
                  <a:pt x="239754" y="8256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0857291" y="4838335"/>
            <a:ext cx="310818" cy="1216241"/>
          </a:xfrm>
          <a:custGeom>
            <a:avLst/>
            <a:gdLst>
              <a:gd name="connsiteX0" fmla="*/ 284185 w 310818"/>
              <a:gd name="connsiteY0" fmla="*/ 0 h 1216241"/>
              <a:gd name="connsiteX1" fmla="*/ 99 w 310818"/>
              <a:gd name="connsiteY1" fmla="*/ 470516 h 1216241"/>
              <a:gd name="connsiteX2" fmla="*/ 310818 w 310818"/>
              <a:gd name="connsiteY2" fmla="*/ 1216241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818" h="1216241">
                <a:moveTo>
                  <a:pt x="284185" y="0"/>
                </a:moveTo>
                <a:cubicBezTo>
                  <a:pt x="139922" y="133904"/>
                  <a:pt x="-4340" y="267809"/>
                  <a:pt x="99" y="470516"/>
                </a:cubicBezTo>
                <a:cubicBezTo>
                  <a:pt x="4538" y="673223"/>
                  <a:pt x="157678" y="944732"/>
                  <a:pt x="310818" y="121624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070240" y="5201353"/>
            <a:ext cx="71236" cy="427094"/>
          </a:xfrm>
          <a:custGeom>
            <a:avLst/>
            <a:gdLst>
              <a:gd name="connsiteX0" fmla="*/ 71236 w 71236"/>
              <a:gd name="connsiteY0" fmla="*/ 9844 h 427094"/>
              <a:gd name="connsiteX1" fmla="*/ 214 w 71236"/>
              <a:gd name="connsiteY1" fmla="*/ 54232 h 427094"/>
              <a:gd name="connsiteX2" fmla="*/ 53480 w 71236"/>
              <a:gd name="connsiteY2" fmla="*/ 427094 h 4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36" h="427094">
                <a:moveTo>
                  <a:pt x="71236" y="9844"/>
                </a:moveTo>
                <a:cubicBezTo>
                  <a:pt x="37204" y="-2733"/>
                  <a:pt x="3173" y="-15310"/>
                  <a:pt x="214" y="54232"/>
                </a:cubicBezTo>
                <a:cubicBezTo>
                  <a:pt x="-2745" y="123774"/>
                  <a:pt x="25367" y="275434"/>
                  <a:pt x="53480" y="42709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94625" y="413699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9" name="Oval 8"/>
          <p:cNvSpPr/>
          <p:nvPr/>
        </p:nvSpPr>
        <p:spPr>
          <a:xfrm>
            <a:off x="4447713" y="348892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/>
          <p:cNvSpPr/>
          <p:nvPr/>
        </p:nvSpPr>
        <p:spPr>
          <a:xfrm>
            <a:off x="6267635" y="440332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11" name="Oval 10"/>
          <p:cNvSpPr/>
          <p:nvPr/>
        </p:nvSpPr>
        <p:spPr>
          <a:xfrm>
            <a:off x="4398857" y="537099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>
            <a:off x="3142695" y="4461029"/>
            <a:ext cx="3124940" cy="266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9" idx="4"/>
          </p:cNvCxnSpPr>
          <p:nvPr/>
        </p:nvCxnSpPr>
        <p:spPr>
          <a:xfrm flipV="1">
            <a:off x="4722892" y="4136994"/>
            <a:ext cx="48856" cy="1233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9" idx="6"/>
          </p:cNvCxnSpPr>
          <p:nvPr/>
        </p:nvCxnSpPr>
        <p:spPr>
          <a:xfrm flipH="1" flipV="1">
            <a:off x="5095783" y="3812959"/>
            <a:ext cx="1266760" cy="685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9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702437" y="78723"/>
            <a:ext cx="131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תנועות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3884" y="721682"/>
            <a:ext cx="11741687" cy="699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תנועה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(טרנזקציה) היא סדרת פעולות בסיסיות, המבוצעות כיחידה לוגית, המביאות את המערכת ממצב אחד למצב אחר, תוך כדי שמירה על קונסיסטנטיות המערכת.</a:t>
            </a:r>
          </a:p>
          <a:p>
            <a:pPr algn="r" rtl="1">
              <a:lnSpc>
                <a:spcPct val="150000"/>
              </a:lnSpc>
            </a:pPr>
            <a:endParaRPr lang="he-IL" sz="11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תזמון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Schedule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 או תרחיש, הוא סדרת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הפעולות שהתרחשו במערכת, לפי סדר ביצוען.</a:t>
            </a:r>
          </a:p>
          <a:p>
            <a:pPr algn="r" rtl="1">
              <a:lnSpc>
                <a:spcPct val="150000"/>
              </a:lnSpc>
            </a:pP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u="sng" dirty="0">
                <a:latin typeface="Gisha" panose="020B0502040204020203" pitchFamily="34" charset="-79"/>
                <a:cs typeface="Gisha" panose="020B0502040204020203" pitchFamily="34" charset="-79"/>
              </a:rPr>
              <a:t>תכונות של תנועות (</a:t>
            </a:r>
            <a:r>
              <a:rPr lang="en-US" sz="2400" b="1" u="sng" dirty="0">
                <a:latin typeface="Gisha" panose="020B0502040204020203" pitchFamily="34" charset="-79"/>
                <a:cs typeface="Gisha" panose="020B0502040204020203" pitchFamily="34" charset="-79"/>
              </a:rPr>
              <a:t>ACID</a:t>
            </a:r>
            <a:r>
              <a:rPr lang="he-IL" sz="2400" b="1" u="sng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אטומיות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Atomicity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עקביות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Consistency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בידוד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Isolation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שרידות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Durability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80" y="2515558"/>
            <a:ext cx="5422435" cy="27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03828" y="78723"/>
            <a:ext cx="911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אלגוריתם לבדיקה האם תרחיש הוא בר-סידור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72884"/>
            <a:ext cx="1174168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אם שני תרחישים בעלי גרף קונפליקטים זהה הם </a:t>
            </a:r>
            <a:r>
              <a:rPr lang="he-IL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שקולי קונפליקט</a:t>
            </a: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ושקולי מצב סופי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כאשר גרף הקונפליקטים של שני תרחישים אינו זהה הם </a:t>
            </a:r>
            <a:r>
              <a:rPr lang="he-IL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אינם שקולי קונפליט ואינם שקולי מצב סופי</a:t>
            </a:r>
          </a:p>
          <a:p>
            <a:pPr algn="r" rtl="1">
              <a:lnSpc>
                <a:spcPct val="150000"/>
              </a:lnSpc>
            </a:pPr>
            <a:endParaRPr lang="he-IL" sz="9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94625" y="413699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9" name="Oval 8"/>
          <p:cNvSpPr/>
          <p:nvPr/>
        </p:nvSpPr>
        <p:spPr>
          <a:xfrm>
            <a:off x="4447713" y="348892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/>
          <p:cNvSpPr/>
          <p:nvPr/>
        </p:nvSpPr>
        <p:spPr>
          <a:xfrm>
            <a:off x="6267635" y="440332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11" name="Oval 10"/>
          <p:cNvSpPr/>
          <p:nvPr/>
        </p:nvSpPr>
        <p:spPr>
          <a:xfrm>
            <a:off x="4398857" y="537099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>
            <a:off x="3142695" y="4461029"/>
            <a:ext cx="3124940" cy="266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9" idx="4"/>
          </p:cNvCxnSpPr>
          <p:nvPr/>
        </p:nvCxnSpPr>
        <p:spPr>
          <a:xfrm flipV="1">
            <a:off x="4722892" y="4136994"/>
            <a:ext cx="48856" cy="1233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9" idx="6"/>
          </p:cNvCxnSpPr>
          <p:nvPr/>
        </p:nvCxnSpPr>
        <p:spPr>
          <a:xfrm flipH="1" flipV="1">
            <a:off x="5095783" y="3812959"/>
            <a:ext cx="1266760" cy="685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8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8168" y="7872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נתון 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המורכב מ- 4 תנועות. האם התרחיש בר סידור מצב סופי? הוכח.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7898"/>
              </p:ext>
            </p:extLst>
          </p:nvPr>
        </p:nvGraphicFramePr>
        <p:xfrm>
          <a:off x="581729" y="1215470"/>
          <a:ext cx="38716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01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נתון תרחיש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המורכב מ- 4 תנועות. האם התרחיש בר סידור מצב סופי? הוכח.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u="sng" dirty="0">
                <a:latin typeface="Gisha" panose="020B0502040204020203" pitchFamily="34" charset="-79"/>
                <a:cs typeface="Gisha" panose="020B0502040204020203" pitchFamily="34" charset="-79"/>
              </a:rPr>
              <a:t>פתרון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ראשית ננסה לבדוק האם התרחיש הוא בר-סידור קונפליקט ומכאן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בר-סידור מצב סופי. נצייר את גרף התלויות: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קיים מעגל בגרף הקונפליקטים ולכן הסידור אינו בר-סידור קונפליקט. למרות זאת, 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עדיין ישנה אפשרות שהסידור הוא בר-סידור מצב סופי. 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54093"/>
              </p:ext>
            </p:extLst>
          </p:nvPr>
        </p:nvGraphicFramePr>
        <p:xfrm>
          <a:off x="581729" y="1215470"/>
          <a:ext cx="38716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865424" y="373007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" name="Oval 5"/>
          <p:cNvSpPr/>
          <p:nvPr/>
        </p:nvSpPr>
        <p:spPr>
          <a:xfrm>
            <a:off x="7454526" y="373007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7" name="Oval 6"/>
          <p:cNvSpPr/>
          <p:nvPr/>
        </p:nvSpPr>
        <p:spPr>
          <a:xfrm>
            <a:off x="9043628" y="373007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8" name="Oval 7"/>
          <p:cNvSpPr/>
          <p:nvPr/>
        </p:nvSpPr>
        <p:spPr>
          <a:xfrm>
            <a:off x="10694875" y="373007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310684" y="2022108"/>
            <a:ext cx="2388093" cy="3906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2649" y="5431133"/>
            <a:ext cx="506028" cy="21306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053232" y="4321424"/>
            <a:ext cx="1731147" cy="1787666"/>
          </a:xfrm>
          <a:custGeom>
            <a:avLst/>
            <a:gdLst>
              <a:gd name="connsiteX0" fmla="*/ 0 w 2663300"/>
              <a:gd name="connsiteY0" fmla="*/ 0 h 1784412"/>
              <a:gd name="connsiteX1" fmla="*/ 585926 w 2663300"/>
              <a:gd name="connsiteY1" fmla="*/ 1251752 h 1784412"/>
              <a:gd name="connsiteX2" fmla="*/ 2663300 w 2663300"/>
              <a:gd name="connsiteY2" fmla="*/ 1784412 h 17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300" h="1784412">
                <a:moveTo>
                  <a:pt x="0" y="0"/>
                </a:moveTo>
                <a:cubicBezTo>
                  <a:pt x="71021" y="477175"/>
                  <a:pt x="142043" y="954350"/>
                  <a:pt x="585926" y="1251752"/>
                </a:cubicBezTo>
                <a:cubicBezTo>
                  <a:pt x="1029809" y="1549154"/>
                  <a:pt x="1846554" y="1666783"/>
                  <a:pt x="2663300" y="1784412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96105" y="3371514"/>
            <a:ext cx="1566917" cy="1778787"/>
          </a:xfrm>
          <a:custGeom>
            <a:avLst/>
            <a:gdLst>
              <a:gd name="connsiteX0" fmla="*/ 0 w 1566917"/>
              <a:gd name="connsiteY0" fmla="*/ 0 h 1778787"/>
              <a:gd name="connsiteX1" fmla="*/ 1331651 w 1566917"/>
              <a:gd name="connsiteY1" fmla="*/ 452761 h 1778787"/>
              <a:gd name="connsiteX2" fmla="*/ 1535837 w 1566917"/>
              <a:gd name="connsiteY2" fmla="*/ 1624613 h 1778787"/>
              <a:gd name="connsiteX3" fmla="*/ 967666 w 1566917"/>
              <a:gd name="connsiteY3" fmla="*/ 1731145 h 177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917" h="1778787">
                <a:moveTo>
                  <a:pt x="0" y="0"/>
                </a:moveTo>
                <a:cubicBezTo>
                  <a:pt x="537839" y="90996"/>
                  <a:pt x="1075678" y="181992"/>
                  <a:pt x="1331651" y="452761"/>
                </a:cubicBezTo>
                <a:cubicBezTo>
                  <a:pt x="1587624" y="723530"/>
                  <a:pt x="1596501" y="1411549"/>
                  <a:pt x="1535837" y="1624613"/>
                </a:cubicBezTo>
                <a:cubicBezTo>
                  <a:pt x="1475173" y="1837677"/>
                  <a:pt x="1221419" y="1784411"/>
                  <a:pt x="967666" y="1731145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10684" y="4072850"/>
            <a:ext cx="488272" cy="2485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6167265" y="3311371"/>
            <a:ext cx="1606858" cy="408373"/>
          </a:xfrm>
          <a:custGeom>
            <a:avLst/>
            <a:gdLst>
              <a:gd name="connsiteX0" fmla="*/ 0 w 1606858"/>
              <a:gd name="connsiteY0" fmla="*/ 408373 h 408373"/>
              <a:gd name="connsiteX1" fmla="*/ 674703 w 1606858"/>
              <a:gd name="connsiteY1" fmla="*/ 0 h 408373"/>
              <a:gd name="connsiteX2" fmla="*/ 1606858 w 1606858"/>
              <a:gd name="connsiteY2" fmla="*/ 408373 h 4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6858" h="408373">
                <a:moveTo>
                  <a:pt x="0" y="408373"/>
                </a:moveTo>
                <a:cubicBezTo>
                  <a:pt x="203446" y="204186"/>
                  <a:pt x="406893" y="0"/>
                  <a:pt x="674703" y="0"/>
                </a:cubicBezTo>
                <a:cubicBezTo>
                  <a:pt x="942513" y="0"/>
                  <a:pt x="1274685" y="204186"/>
                  <a:pt x="1606858" y="40837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854020" y="3321697"/>
            <a:ext cx="1429307" cy="408373"/>
          </a:xfrm>
          <a:custGeom>
            <a:avLst/>
            <a:gdLst>
              <a:gd name="connsiteX0" fmla="*/ 0 w 1606858"/>
              <a:gd name="connsiteY0" fmla="*/ 408373 h 408373"/>
              <a:gd name="connsiteX1" fmla="*/ 674703 w 1606858"/>
              <a:gd name="connsiteY1" fmla="*/ 0 h 408373"/>
              <a:gd name="connsiteX2" fmla="*/ 1606858 w 1606858"/>
              <a:gd name="connsiteY2" fmla="*/ 408373 h 4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6858" h="408373">
                <a:moveTo>
                  <a:pt x="0" y="408373"/>
                </a:moveTo>
                <a:cubicBezTo>
                  <a:pt x="203446" y="204186"/>
                  <a:pt x="406893" y="0"/>
                  <a:pt x="674703" y="0"/>
                </a:cubicBezTo>
                <a:cubicBezTo>
                  <a:pt x="942513" y="0"/>
                  <a:pt x="1274685" y="204186"/>
                  <a:pt x="1606858" y="40837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456438" y="3311370"/>
            <a:ext cx="1429307" cy="408373"/>
          </a:xfrm>
          <a:custGeom>
            <a:avLst/>
            <a:gdLst>
              <a:gd name="connsiteX0" fmla="*/ 0 w 1606858"/>
              <a:gd name="connsiteY0" fmla="*/ 408373 h 408373"/>
              <a:gd name="connsiteX1" fmla="*/ 674703 w 1606858"/>
              <a:gd name="connsiteY1" fmla="*/ 0 h 408373"/>
              <a:gd name="connsiteX2" fmla="*/ 1606858 w 1606858"/>
              <a:gd name="connsiteY2" fmla="*/ 408373 h 4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6858" h="408373">
                <a:moveTo>
                  <a:pt x="0" y="408373"/>
                </a:moveTo>
                <a:cubicBezTo>
                  <a:pt x="203446" y="204186"/>
                  <a:pt x="406893" y="0"/>
                  <a:pt x="674703" y="0"/>
                </a:cubicBezTo>
                <a:cubicBezTo>
                  <a:pt x="942513" y="0"/>
                  <a:pt x="1274685" y="204186"/>
                  <a:pt x="1606858" y="40837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86861" y="4208014"/>
            <a:ext cx="4390006" cy="800489"/>
          </a:xfrm>
          <a:custGeom>
            <a:avLst/>
            <a:gdLst>
              <a:gd name="connsiteX0" fmla="*/ 4527612 w 4527612"/>
              <a:gd name="connsiteY0" fmla="*/ 159798 h 800489"/>
              <a:gd name="connsiteX1" fmla="*/ 2707689 w 4527612"/>
              <a:gd name="connsiteY1" fmla="*/ 798991 h 800489"/>
              <a:gd name="connsiteX2" fmla="*/ 0 w 4527612"/>
              <a:gd name="connsiteY2" fmla="*/ 0 h 80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7612" h="800489">
                <a:moveTo>
                  <a:pt x="4527612" y="159798"/>
                </a:moveTo>
                <a:cubicBezTo>
                  <a:pt x="3994951" y="492711"/>
                  <a:pt x="3462291" y="825624"/>
                  <a:pt x="2707689" y="798991"/>
                </a:cubicBezTo>
                <a:cubicBezTo>
                  <a:pt x="1953087" y="772358"/>
                  <a:pt x="976543" y="386179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540127" y="4048218"/>
            <a:ext cx="2663301" cy="569724"/>
          </a:xfrm>
          <a:custGeom>
            <a:avLst/>
            <a:gdLst>
              <a:gd name="connsiteX0" fmla="*/ 0 w 2663301"/>
              <a:gd name="connsiteY0" fmla="*/ 0 h 569724"/>
              <a:gd name="connsiteX1" fmla="*/ 1384917 w 2663301"/>
              <a:gd name="connsiteY1" fmla="*/ 559293 h 569724"/>
              <a:gd name="connsiteX2" fmla="*/ 2663301 w 2663301"/>
              <a:gd name="connsiteY2" fmla="*/ 310718 h 56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301" h="569724">
                <a:moveTo>
                  <a:pt x="0" y="0"/>
                </a:moveTo>
                <a:cubicBezTo>
                  <a:pt x="470517" y="253753"/>
                  <a:pt x="941034" y="507507"/>
                  <a:pt x="1384917" y="559293"/>
                </a:cubicBezTo>
                <a:cubicBezTo>
                  <a:pt x="1828800" y="611079"/>
                  <a:pt x="2246050" y="460898"/>
                  <a:pt x="2663301" y="31071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40127" y="306800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8905" y="3044698"/>
            <a:ext cx="47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13148" y="3068005"/>
            <a:ext cx="47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63891" y="424738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72010" y="496771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WRX</a:t>
            </a:r>
          </a:p>
        </p:txBody>
      </p:sp>
    </p:spTree>
    <p:extLst>
      <p:ext uri="{BB962C8B-B14F-4D97-AF65-F5344CB8AC3E}">
        <p14:creationId xmlns:p14="http://schemas.microsoft.com/office/powerpoint/2010/main" val="415549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דרך א': נשים לב שהקריאות האחרונות בתנועות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T2, T3, T4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הן קריאות מיותרות – קריאות ללא כתיבה אחריהן, ולמעשה 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אינן משפיעות על מצב המערכת. נסיר אותן ונבנה את גרף הקונפליקטים עבור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תרחיש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S’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שאינו מכיל את קריאות אלה. 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קיבלנו גרף קונפליקטים ללא מעגל ולכן התרחיש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S’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הוא בר-סידור קונפליקט ומכאן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גם בר-סידור מצב סופי. מאחר ושני התרחישים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S’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זהים למעט קריאות מיותרות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שאינן משפיעות על מצב הזכרון, אז גם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תרחיש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בר-סידור מצב סופי.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18905"/>
              </p:ext>
            </p:extLst>
          </p:nvPr>
        </p:nvGraphicFramePr>
        <p:xfrm>
          <a:off x="581729" y="1215470"/>
          <a:ext cx="38716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689694" y="289357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" name="Oval 5"/>
          <p:cNvSpPr/>
          <p:nvPr/>
        </p:nvSpPr>
        <p:spPr>
          <a:xfrm>
            <a:off x="7278796" y="289357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7" name="Oval 6"/>
          <p:cNvSpPr/>
          <p:nvPr/>
        </p:nvSpPr>
        <p:spPr>
          <a:xfrm>
            <a:off x="8867898" y="289357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8" name="Oval 7"/>
          <p:cNvSpPr/>
          <p:nvPr/>
        </p:nvSpPr>
        <p:spPr>
          <a:xfrm>
            <a:off x="10519145" y="289357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310684" y="2022108"/>
            <a:ext cx="2388093" cy="3906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2649" y="5431133"/>
            <a:ext cx="506028" cy="21306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053232" y="4321424"/>
            <a:ext cx="1731147" cy="1787666"/>
          </a:xfrm>
          <a:custGeom>
            <a:avLst/>
            <a:gdLst>
              <a:gd name="connsiteX0" fmla="*/ 0 w 2663300"/>
              <a:gd name="connsiteY0" fmla="*/ 0 h 1784412"/>
              <a:gd name="connsiteX1" fmla="*/ 585926 w 2663300"/>
              <a:gd name="connsiteY1" fmla="*/ 1251752 h 1784412"/>
              <a:gd name="connsiteX2" fmla="*/ 2663300 w 2663300"/>
              <a:gd name="connsiteY2" fmla="*/ 1784412 h 17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300" h="1784412">
                <a:moveTo>
                  <a:pt x="0" y="0"/>
                </a:moveTo>
                <a:cubicBezTo>
                  <a:pt x="71021" y="477175"/>
                  <a:pt x="142043" y="954350"/>
                  <a:pt x="585926" y="1251752"/>
                </a:cubicBezTo>
                <a:cubicBezTo>
                  <a:pt x="1029809" y="1549154"/>
                  <a:pt x="1846554" y="1666783"/>
                  <a:pt x="2663300" y="1784412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96105" y="3371514"/>
            <a:ext cx="1566917" cy="1778787"/>
          </a:xfrm>
          <a:custGeom>
            <a:avLst/>
            <a:gdLst>
              <a:gd name="connsiteX0" fmla="*/ 0 w 1566917"/>
              <a:gd name="connsiteY0" fmla="*/ 0 h 1778787"/>
              <a:gd name="connsiteX1" fmla="*/ 1331651 w 1566917"/>
              <a:gd name="connsiteY1" fmla="*/ 452761 h 1778787"/>
              <a:gd name="connsiteX2" fmla="*/ 1535837 w 1566917"/>
              <a:gd name="connsiteY2" fmla="*/ 1624613 h 1778787"/>
              <a:gd name="connsiteX3" fmla="*/ 967666 w 1566917"/>
              <a:gd name="connsiteY3" fmla="*/ 1731145 h 177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917" h="1778787">
                <a:moveTo>
                  <a:pt x="0" y="0"/>
                </a:moveTo>
                <a:cubicBezTo>
                  <a:pt x="537839" y="90996"/>
                  <a:pt x="1075678" y="181992"/>
                  <a:pt x="1331651" y="452761"/>
                </a:cubicBezTo>
                <a:cubicBezTo>
                  <a:pt x="1587624" y="723530"/>
                  <a:pt x="1596501" y="1411549"/>
                  <a:pt x="1535837" y="1624613"/>
                </a:cubicBezTo>
                <a:cubicBezTo>
                  <a:pt x="1475173" y="1837677"/>
                  <a:pt x="1221419" y="1784411"/>
                  <a:pt x="967666" y="1731145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10684" y="4072850"/>
            <a:ext cx="488272" cy="2485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7678290" y="2485197"/>
            <a:ext cx="1429307" cy="408373"/>
          </a:xfrm>
          <a:custGeom>
            <a:avLst/>
            <a:gdLst>
              <a:gd name="connsiteX0" fmla="*/ 0 w 1606858"/>
              <a:gd name="connsiteY0" fmla="*/ 408373 h 408373"/>
              <a:gd name="connsiteX1" fmla="*/ 674703 w 1606858"/>
              <a:gd name="connsiteY1" fmla="*/ 0 h 408373"/>
              <a:gd name="connsiteX2" fmla="*/ 1606858 w 1606858"/>
              <a:gd name="connsiteY2" fmla="*/ 408373 h 4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6858" h="408373">
                <a:moveTo>
                  <a:pt x="0" y="408373"/>
                </a:moveTo>
                <a:cubicBezTo>
                  <a:pt x="203446" y="204186"/>
                  <a:pt x="406893" y="0"/>
                  <a:pt x="674703" y="0"/>
                </a:cubicBezTo>
                <a:cubicBezTo>
                  <a:pt x="942513" y="0"/>
                  <a:pt x="1274685" y="204186"/>
                  <a:pt x="1606858" y="40837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311131" y="3371514"/>
            <a:ext cx="4390006" cy="800489"/>
          </a:xfrm>
          <a:custGeom>
            <a:avLst/>
            <a:gdLst>
              <a:gd name="connsiteX0" fmla="*/ 4527612 w 4527612"/>
              <a:gd name="connsiteY0" fmla="*/ 159798 h 800489"/>
              <a:gd name="connsiteX1" fmla="*/ 2707689 w 4527612"/>
              <a:gd name="connsiteY1" fmla="*/ 798991 h 800489"/>
              <a:gd name="connsiteX2" fmla="*/ 0 w 4527612"/>
              <a:gd name="connsiteY2" fmla="*/ 0 h 80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7612" h="800489">
                <a:moveTo>
                  <a:pt x="4527612" y="159798"/>
                </a:moveTo>
                <a:cubicBezTo>
                  <a:pt x="3994951" y="492711"/>
                  <a:pt x="3462291" y="825624"/>
                  <a:pt x="2707689" y="798991"/>
                </a:cubicBezTo>
                <a:cubicBezTo>
                  <a:pt x="1953087" y="772358"/>
                  <a:pt x="976543" y="38617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73175" y="2208198"/>
            <a:ext cx="47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96280" y="413121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WRX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842083" y="5725327"/>
            <a:ext cx="372862" cy="665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754565" y="4099175"/>
            <a:ext cx="372862" cy="665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15084" y="5448917"/>
            <a:ext cx="372862" cy="665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347418" y="4035805"/>
            <a:ext cx="215283" cy="272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352200" y="5434141"/>
            <a:ext cx="215283" cy="272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409164" y="5400368"/>
            <a:ext cx="215283" cy="272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221175" y="5711066"/>
            <a:ext cx="745725" cy="44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32999" y="5339676"/>
            <a:ext cx="3009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dirty="0">
                <a:solidFill>
                  <a:srgbClr val="FF0000"/>
                </a:solidFill>
              </a:rPr>
              <a:t>קריאות מיותרות. אין כתיבה אחריהן ולכן לא משפיעות על הסמלים הסופיים של המשתנים. לצורך חיפוש תרחיש סדרתי שקול מצב סופי, ניתן להתעלם מהן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5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550417" y="712607"/>
            <a:ext cx="114716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דרך ב': ננסה למצוא תרחיש סדרתי השקול מצב סופי לתרחיש המקבילי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98592"/>
              </p:ext>
            </p:extLst>
          </p:nvPr>
        </p:nvGraphicFramePr>
        <p:xfrm>
          <a:off x="750899" y="1625844"/>
          <a:ext cx="38716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R(Z)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>
            <a:spLocks noChangeAspect="1"/>
          </p:cNvSpPr>
          <p:nvPr/>
        </p:nvSpPr>
        <p:spPr>
          <a:xfrm>
            <a:off x="4696287" y="1733539"/>
            <a:ext cx="7325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T4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חייב להיות לפני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משום שהערך ש-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T4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כותב ל-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משפיע על הערך הסופי ש-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כותב ל-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:    </a:t>
            </a:r>
            <a:r>
              <a:rPr lang="en-US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T4 -&gt; T1</a:t>
            </a:r>
            <a:endParaRPr lang="he-IL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חייב לבוא אחרי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משום ש-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כותב לערך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Y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ש-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קורא, אשר לבסוף קובע את הערך הסופי של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Z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:    </a:t>
            </a:r>
            <a:r>
              <a:rPr lang="en-US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T2 -&gt; T3</a:t>
            </a:r>
            <a:endParaRPr lang="he-IL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מהמסקנות לעיל, נבדוק שקילות מצב סופי מול תרחיש סדרתי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T4-&gt;T1-&gt;T2-&gt;T3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3718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550417" y="712607"/>
            <a:ext cx="114716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בדיקת שקילות מצב סופי: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48168"/>
              </p:ext>
            </p:extLst>
          </p:nvPr>
        </p:nvGraphicFramePr>
        <p:xfrm>
          <a:off x="2726747" y="1763141"/>
          <a:ext cx="231577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29014"/>
              </p:ext>
            </p:extLst>
          </p:nvPr>
        </p:nvGraphicFramePr>
        <p:xfrm>
          <a:off x="5042516" y="1763142"/>
          <a:ext cx="5237826" cy="460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8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>
            <a:spLocks noChangeAspect="1"/>
          </p:cNvSpPr>
          <p:nvPr/>
        </p:nvSpPr>
        <p:spPr>
          <a:xfrm>
            <a:off x="2555295" y="1411001"/>
            <a:ext cx="2658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תרחיש מקבילי</a:t>
            </a:r>
            <a:endParaRPr lang="en-US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5543272" y="1411001"/>
            <a:ext cx="26586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</a:t>
            </a:r>
            <a:endParaRPr lang="en-US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4350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550417" y="712607"/>
            <a:ext cx="114716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בדיקת שקילות מצב סופי: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48168"/>
              </p:ext>
            </p:extLst>
          </p:nvPr>
        </p:nvGraphicFramePr>
        <p:xfrm>
          <a:off x="2726747" y="1763141"/>
          <a:ext cx="231577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81650"/>
              </p:ext>
            </p:extLst>
          </p:nvPr>
        </p:nvGraphicFramePr>
        <p:xfrm>
          <a:off x="5042516" y="1763142"/>
          <a:ext cx="5237826" cy="460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8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4,1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4,1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>
            <a:spLocks noChangeAspect="1"/>
          </p:cNvSpPr>
          <p:nvPr/>
        </p:nvSpPr>
        <p:spPr>
          <a:xfrm>
            <a:off x="2555295" y="1411001"/>
            <a:ext cx="2658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תרחיש מקבילי</a:t>
            </a:r>
            <a:endParaRPr lang="en-US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5543272" y="1411001"/>
            <a:ext cx="26586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</a:t>
            </a:r>
            <a:endParaRPr lang="en-US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8011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550417" y="712607"/>
            <a:ext cx="114716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בדיקת שקילות מצב סופי: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95131"/>
              </p:ext>
            </p:extLst>
          </p:nvPr>
        </p:nvGraphicFramePr>
        <p:xfrm>
          <a:off x="2726747" y="1763141"/>
          <a:ext cx="231577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R(Z)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47688"/>
              </p:ext>
            </p:extLst>
          </p:nvPr>
        </p:nvGraphicFramePr>
        <p:xfrm>
          <a:off x="5042516" y="1763142"/>
          <a:ext cx="5237826" cy="460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8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>
            <a:spLocks noChangeAspect="1"/>
          </p:cNvSpPr>
          <p:nvPr/>
        </p:nvSpPr>
        <p:spPr>
          <a:xfrm>
            <a:off x="2555295" y="1411001"/>
            <a:ext cx="26586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תרחיש סדרתי </a:t>
            </a: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T4-&gt;T1-&gt;T2-&gt;T3</a:t>
            </a: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5543272" y="1411001"/>
            <a:ext cx="26586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</a:t>
            </a:r>
            <a:endParaRPr lang="en-US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73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550417" y="712607"/>
            <a:ext cx="114716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בדיקת שקילות מצב סופי: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95131"/>
              </p:ext>
            </p:extLst>
          </p:nvPr>
        </p:nvGraphicFramePr>
        <p:xfrm>
          <a:off x="2726747" y="1763141"/>
          <a:ext cx="231577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R(Z)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W(Z)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34871"/>
              </p:ext>
            </p:extLst>
          </p:nvPr>
        </p:nvGraphicFramePr>
        <p:xfrm>
          <a:off x="5042516" y="1763142"/>
          <a:ext cx="6070243" cy="4606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8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4,1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4,1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>
            <a:spLocks noChangeAspect="1"/>
          </p:cNvSpPr>
          <p:nvPr/>
        </p:nvSpPr>
        <p:spPr>
          <a:xfrm>
            <a:off x="2555295" y="1411001"/>
            <a:ext cx="26586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תרחיש סדרתי </a:t>
            </a:r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T4-&gt;T1-&gt;T2-&gt;T3</a:t>
            </a: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5543272" y="1411001"/>
            <a:ext cx="26586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</a:t>
            </a:r>
            <a:endParaRPr lang="en-US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5831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550416" y="771319"/>
            <a:ext cx="114716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בדיקת שקילות מצב סופי: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5235"/>
              </p:ext>
            </p:extLst>
          </p:nvPr>
        </p:nvGraphicFramePr>
        <p:xfrm>
          <a:off x="2716567" y="1683243"/>
          <a:ext cx="6773661" cy="188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28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</a:t>
                      </a:r>
                      <a:r>
                        <a:rPr lang="en-US" sz="1050" dirty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ערכים התחלתיים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סמלים סופיים בתרחיש מקבילי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1050" dirty="0"/>
                        <a:t>1,1</a:t>
                      </a:r>
                      <a:r>
                        <a:rPr lang="en-US" sz="1400" dirty="0"/>
                        <a:t>(f</a:t>
                      </a:r>
                      <a:r>
                        <a:rPr lang="en-US" sz="1050" dirty="0"/>
                        <a:t>4 </a:t>
                      </a:r>
                      <a:r>
                        <a:rPr lang="en-US" sz="1400" dirty="0"/>
                        <a:t>(X</a:t>
                      </a:r>
                      <a:r>
                        <a:rPr lang="en-US" sz="1050" dirty="0"/>
                        <a:t>0</a:t>
                      </a:r>
                      <a:r>
                        <a:rPr lang="en-US" sz="1400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(Z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סמלים סופיים בתרחיש סדרתי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550416" y="3977096"/>
            <a:ext cx="1147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הסמלים הסופיים זהים ולכן התרחיש המקבילי שקול מצב סופי לתרחיש הסדרתי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T4-&gt;T1-&gt;T2-&gt;T3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. מכאן נובע שהתרחיש המקבילי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הוא בר-סידור מצב סופי.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009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986810" y="78723"/>
            <a:ext cx="103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ACID</a:t>
            </a: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970538"/>
            <a:ext cx="117416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אטומיות </a:t>
            </a:r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Atomicity</a:t>
            </a:r>
            <a:endParaRPr lang="he-IL" sz="2400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תנועה תקרא אטומית אם המערכת מבטיחה את ביצועה כמקשה אחת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עקביות </a:t>
            </a:r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Consistency</a:t>
            </a:r>
            <a:endParaRPr lang="he-IL" sz="2400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תנועה תקרא עקבית אם ביצועה שומר על נכונות מבנה הנתונים ואינו מפר את האילוצים 	המוגדרים על הנתונים</a:t>
            </a: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בידוד </a:t>
            </a:r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Isolation</a:t>
            </a:r>
            <a:endParaRPr lang="he-IL" sz="2400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הפעולה שמבצעת תנועה (הסמנטיקה) אינה תלויה בתנועות אחרות</a:t>
            </a: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שרידות </a:t>
            </a:r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Durability</a:t>
            </a:r>
            <a:endParaRPr lang="he-IL" sz="2400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האפקט של תנועה שהסתיימה לא יעלם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887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346571" y="78723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תרחישים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970538"/>
            <a:ext cx="117416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תרחיש הוא סדרת הפעולות שביצעה מערכת המחשוב לפי סדר ביצוען בעבור מס' תנועות. תרחיש כלשהו הוא 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בר-סידור (סופי)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אם הוא 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שקול מצב (סופי) לתרחיש סדרתי כלשהו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שני תרחישים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H1, H2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 הם 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שקולי מצב סופי</a:t>
            </a:r>
            <a:r>
              <a:rPr lang="he-IL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אם מצב המערכת בתום ביצוע התרחיש הראשון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H1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 הוא זהה למצב המערכת בתום ביצוע התרחיש השני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H2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), לכל סמנטיקה (לכל חישוב).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כלומר, ע"מ להראות שתרחיש הוא בר סידור מצב סופי, עלינו למצוא תרחיש סדרתי כלשהו (מספיק תרחיש סדרתי אחד) ששקול מצב סופי אל התרחיש המקבילי.</a:t>
            </a:r>
          </a:p>
        </p:txBody>
      </p:sp>
    </p:spTree>
    <p:extLst>
      <p:ext uri="{BB962C8B-B14F-4D97-AF65-F5344CB8AC3E}">
        <p14:creationId xmlns:p14="http://schemas.microsoft.com/office/powerpoint/2010/main" val="265846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346571" y="78723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תרחישים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92440" y="719382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דוגמא: נניח שתי תנועות,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ערך התחלתי של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 = 500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81011"/>
              </p:ext>
            </p:extLst>
          </p:nvPr>
        </p:nvGraphicFramePr>
        <p:xfrm>
          <a:off x="927960" y="1909055"/>
          <a:ext cx="281779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911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1">
                <a:tc>
                  <a:txBody>
                    <a:bodyPr/>
                    <a:lstStyle/>
                    <a:p>
                      <a:r>
                        <a:rPr lang="en-US" sz="1600" dirty="0"/>
                        <a:t>X = Read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= Read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1">
                <a:tc>
                  <a:txBody>
                    <a:bodyPr/>
                    <a:lstStyle/>
                    <a:p>
                      <a:r>
                        <a:rPr lang="en-US" sz="1600" dirty="0"/>
                        <a:t>X = X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= Y –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11">
                <a:tc>
                  <a:txBody>
                    <a:bodyPr/>
                    <a:lstStyle/>
                    <a:p>
                      <a:r>
                        <a:rPr lang="en-US" sz="1600" dirty="0"/>
                        <a:t>Write X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Y 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11"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5006"/>
              </p:ext>
            </p:extLst>
          </p:nvPr>
        </p:nvGraphicFramePr>
        <p:xfrm>
          <a:off x="4650128" y="1909055"/>
          <a:ext cx="281779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/>
                        <a:t>X = Read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= X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/>
                        <a:t>Write X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= Read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 = Y –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Y 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43400"/>
              </p:ext>
            </p:extLst>
          </p:nvPr>
        </p:nvGraphicFramePr>
        <p:xfrm>
          <a:off x="8372296" y="1916878"/>
          <a:ext cx="281779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302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0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= Read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0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 = Y –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0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Y 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02">
                <a:tc>
                  <a:txBody>
                    <a:bodyPr/>
                    <a:lstStyle/>
                    <a:p>
                      <a:r>
                        <a:rPr lang="en-US" sz="1600" dirty="0"/>
                        <a:t>X = Read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= X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02">
                <a:tc>
                  <a:txBody>
                    <a:bodyPr/>
                    <a:lstStyle/>
                    <a:p>
                      <a:r>
                        <a:rPr lang="en-US" sz="1600" dirty="0"/>
                        <a:t>Write X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02"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8646012" y="1437299"/>
            <a:ext cx="227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תרחיש סדרתי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4923844" y="1482643"/>
            <a:ext cx="227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תרחיש סדרתי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T1-&gt;T2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792400" y="1463513"/>
            <a:ext cx="227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תרחיש מקבילי</a:t>
            </a: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9000751" y="4499337"/>
            <a:ext cx="2270360" cy="87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מצב סופי: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 = 400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5238072" y="4499337"/>
            <a:ext cx="2270360" cy="87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מצב סופי: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 = 400 </a:t>
            </a:r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1538560" y="4499337"/>
            <a:ext cx="2270360" cy="87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מצב סופי: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 = 300</a:t>
            </a: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502408" y="5485708"/>
            <a:ext cx="11741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אין שום תרחיש סדרתי שנותן את אותו המצב הסופי כמו התרחיש המקבילי</a:t>
            </a:r>
          </a:p>
          <a:p>
            <a:pPr algn="r" rtl="1">
              <a:lnSpc>
                <a:spcPct val="150000"/>
              </a:lnSpc>
            </a:pP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ולכן הסידור המקבילי אינו בר סידור סופי!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האם זה נכון לכל ערכים התחלתיים ולכל חישוב אפשרי? לא בטוח...</a:t>
            </a:r>
          </a:p>
        </p:txBody>
      </p:sp>
    </p:spTree>
    <p:extLst>
      <p:ext uri="{BB962C8B-B14F-4D97-AF65-F5344CB8AC3E}">
        <p14:creationId xmlns:p14="http://schemas.microsoft.com/office/powerpoint/2010/main" val="14412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346571" y="78723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תרחישים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970538"/>
            <a:ext cx="11741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נחזור על ההגדרה</a:t>
            </a:r>
            <a:endParaRPr lang="en-US" sz="2400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תרחיש כלשהו הוא בר-סידור מצב סופי אם הוא שקול מצב סופי לתרחיש סדרתי כלשהו.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שני תרחישים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H1, H2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 הם שקולי מצב סופי אם מצב המערכת בתום ביצוע התרחיש הראשון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H1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 הוא זהה למצב המערכת בתום ביצוע התרחיש השני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H2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), </a:t>
            </a:r>
            <a:r>
              <a:rPr lang="he-IL" sz="2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לכל סמנטיקה (לכל חישוב).</a:t>
            </a:r>
          </a:p>
          <a:p>
            <a:pPr algn="r" rtl="1">
              <a:lnSpc>
                <a:spcPct val="150000"/>
              </a:lnSpc>
            </a:pPr>
            <a:endParaRPr lang="he-IL" sz="2400" b="1" u="sng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לכן נסתיר את הסמנטיקה ונציג רק את פעולות הקריאה וכתיבה!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7489" y="4281865"/>
          <a:ext cx="2817792" cy="237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X = Read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= Read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X = X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= Y –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Write X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Y 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30275" y="4292355"/>
          <a:ext cx="2817792" cy="237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X = Read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 = Read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X = X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Y = Y –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Write X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Y 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28119" y="5698797"/>
            <a:ext cx="963598" cy="19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9030" y="5382574"/>
            <a:ext cx="963598" cy="19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83062" y="4517681"/>
          <a:ext cx="2817792" cy="170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READ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8">
                <a:tc>
                  <a:txBody>
                    <a:bodyPr/>
                    <a:lstStyle/>
                    <a:p>
                      <a:r>
                        <a:rPr lang="en-US" sz="1600" dirty="0"/>
                        <a:t>WRITE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</a:t>
                      </a:r>
                      <a:r>
                        <a:rPr lang="en-US" sz="1600" baseline="0" dirty="0"/>
                        <a:t> 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845491" y="5357521"/>
            <a:ext cx="601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53612" y="5438940"/>
            <a:ext cx="601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09029" y="4654604"/>
            <a:ext cx="261277" cy="2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14060" y="4985246"/>
            <a:ext cx="261277" cy="2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90829" y="6028892"/>
            <a:ext cx="382002" cy="22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1040" y="6369290"/>
            <a:ext cx="382002" cy="22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8168" y="7872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1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07699"/>
            <a:ext cx="11741687" cy="113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נתונים שני תרחישים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S2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. האם שני התרחישים שקולי מצב סופי? הוכח.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2624455" y="1363963"/>
            <a:ext cx="81899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6335"/>
              </p:ext>
            </p:extLst>
          </p:nvPr>
        </p:nvGraphicFramePr>
        <p:xfrm>
          <a:off x="1371148" y="2003243"/>
          <a:ext cx="3875556" cy="426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= READ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10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= A * 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0" dirty="0"/>
                        <a:t> = READ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 = B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WRITE</a:t>
                      </a:r>
                      <a:r>
                        <a:rPr lang="en-US" sz="1400" baseline="0" dirty="0"/>
                        <a:t> A TO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= C * 0.1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C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C TO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B TO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spect="1"/>
          </p:cNvSpPr>
          <p:nvPr/>
        </p:nvSpPr>
        <p:spPr>
          <a:xfrm>
            <a:off x="7757228" y="1363963"/>
            <a:ext cx="8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S2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17336"/>
              </p:ext>
            </p:extLst>
          </p:nvPr>
        </p:nvGraphicFramePr>
        <p:xfrm>
          <a:off x="6503921" y="2003243"/>
          <a:ext cx="3875556" cy="426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 10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0" dirty="0"/>
                        <a:t> = READ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 = 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= READ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 = B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= A * 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</a:t>
                      </a:r>
                      <a:r>
                        <a:rPr lang="en-US" sz="1400" baseline="0" dirty="0"/>
                        <a:t> A TO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= C * 0.1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C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C TO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B TO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2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1 -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07699"/>
            <a:ext cx="1174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שלב א': נסתיר את הסמנטיקה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2624455" y="1363963"/>
            <a:ext cx="81899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148" y="2003243"/>
          <a:ext cx="3875556" cy="426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= READ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10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= A * 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0" dirty="0"/>
                        <a:t> = READ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 = B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WRITE</a:t>
                      </a:r>
                      <a:r>
                        <a:rPr lang="en-US" sz="1400" baseline="0" dirty="0"/>
                        <a:t> A TO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= C * 0.1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C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C TO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B TO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spect="1"/>
          </p:cNvSpPr>
          <p:nvPr/>
        </p:nvSpPr>
        <p:spPr>
          <a:xfrm>
            <a:off x="7757228" y="1363963"/>
            <a:ext cx="8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S2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03921" y="2003243"/>
          <a:ext cx="3875556" cy="426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 10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0" dirty="0"/>
                        <a:t> = READ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 = 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= READ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 = B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= A * 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</a:t>
                      </a:r>
                      <a:r>
                        <a:rPr lang="en-US" sz="1400" baseline="0" dirty="0"/>
                        <a:t> A TO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= C * 0.1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C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C TO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B TO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35514" y="2361459"/>
            <a:ext cx="26127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19719" y="3355758"/>
            <a:ext cx="26127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15859" y="3693110"/>
            <a:ext cx="26127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70560" y="2708525"/>
            <a:ext cx="26127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95275" y="3355758"/>
            <a:ext cx="26127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34289" y="3028019"/>
            <a:ext cx="26127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58322" y="3684231"/>
            <a:ext cx="788528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77519" y="4015546"/>
            <a:ext cx="788528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34289" y="4647826"/>
            <a:ext cx="788528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3490" y="5325419"/>
            <a:ext cx="788528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05945" y="4647826"/>
            <a:ext cx="788528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05945" y="5310465"/>
            <a:ext cx="788528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19719" y="4004275"/>
            <a:ext cx="788528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35514" y="3028019"/>
            <a:ext cx="788528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52235" y="2699646"/>
            <a:ext cx="437015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59958" y="4336969"/>
            <a:ext cx="392626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47983" y="4996901"/>
            <a:ext cx="340019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47983" y="5650023"/>
            <a:ext cx="340019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64558" y="5973888"/>
            <a:ext cx="340019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0833" y="4336969"/>
            <a:ext cx="340019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656480" y="2380646"/>
            <a:ext cx="464064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56480" y="4986622"/>
            <a:ext cx="37528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56479" y="5627127"/>
            <a:ext cx="37528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88575" y="5979447"/>
            <a:ext cx="375287" cy="24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274162" y="78723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1 - פתרון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07699"/>
            <a:ext cx="1174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לאחר הסתרת הסמנטיקה אלו התזמונים: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2624455" y="1363963"/>
            <a:ext cx="81899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148" y="2003243"/>
          <a:ext cx="3875556" cy="295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READ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WRITE</a:t>
                      </a:r>
                      <a:r>
                        <a:rPr lang="he-IL" sz="1400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spect="1"/>
          </p:cNvSpPr>
          <p:nvPr/>
        </p:nvSpPr>
        <p:spPr>
          <a:xfrm>
            <a:off x="7757228" y="1363963"/>
            <a:ext cx="8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S2</a:t>
            </a:r>
            <a:endParaRPr lang="he-IL" sz="2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03921" y="2003243"/>
          <a:ext cx="3875556" cy="295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0"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READ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READ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</a:t>
                      </a:r>
                      <a:r>
                        <a:rPr lang="en-US" sz="1400" baseline="0" dirty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44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3360</Words>
  <Application>Microsoft Office PowerPoint</Application>
  <PresentationFormat>מסך רחב</PresentationFormat>
  <Paragraphs>842</Paragraphs>
  <Slides>29</Slides>
  <Notes>29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Gisha</vt:lpstr>
      <vt:lpstr>Segoe UI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עדן יבין</cp:lastModifiedBy>
  <cp:revision>539</cp:revision>
  <dcterms:created xsi:type="dcterms:W3CDTF">2016-03-01T13:50:43Z</dcterms:created>
  <dcterms:modified xsi:type="dcterms:W3CDTF">2020-06-04T08:35:54Z</dcterms:modified>
</cp:coreProperties>
</file>