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36"/>
  </p:notesMasterIdLst>
  <p:sldIdLst>
    <p:sldId id="257" r:id="rId2"/>
    <p:sldId id="260" r:id="rId3"/>
    <p:sldId id="274" r:id="rId4"/>
    <p:sldId id="275" r:id="rId5"/>
    <p:sldId id="276" r:id="rId6"/>
    <p:sldId id="321" r:id="rId7"/>
    <p:sldId id="291" r:id="rId8"/>
    <p:sldId id="323" r:id="rId9"/>
    <p:sldId id="293" r:id="rId10"/>
    <p:sldId id="298" r:id="rId11"/>
    <p:sldId id="324" r:id="rId12"/>
    <p:sldId id="295" r:id="rId13"/>
    <p:sldId id="299" r:id="rId14"/>
    <p:sldId id="329" r:id="rId15"/>
    <p:sldId id="296" r:id="rId16"/>
    <p:sldId id="330" r:id="rId17"/>
    <p:sldId id="325" r:id="rId18"/>
    <p:sldId id="327" r:id="rId19"/>
    <p:sldId id="328" r:id="rId20"/>
    <p:sldId id="300" r:id="rId21"/>
    <p:sldId id="326" r:id="rId22"/>
    <p:sldId id="259" r:id="rId23"/>
    <p:sldId id="301" r:id="rId24"/>
    <p:sldId id="302" r:id="rId25"/>
    <p:sldId id="304" r:id="rId26"/>
    <p:sldId id="305" r:id="rId27"/>
    <p:sldId id="303" r:id="rId28"/>
    <p:sldId id="307" r:id="rId29"/>
    <p:sldId id="308" r:id="rId30"/>
    <p:sldId id="309" r:id="rId31"/>
    <p:sldId id="310" r:id="rId32"/>
    <p:sldId id="311" r:id="rId33"/>
    <p:sldId id="312" r:id="rId34"/>
    <p:sldId id="31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8FAADC"/>
    <a:srgbClr val="41719C"/>
    <a:srgbClr val="92B1BA"/>
    <a:srgbClr val="0000FF"/>
    <a:srgbClr val="E23E32"/>
    <a:srgbClr val="B94C4C"/>
    <a:srgbClr val="00BCD4"/>
    <a:srgbClr val="00AEC4"/>
    <a:srgbClr val="FF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76628" autoAdjust="0"/>
  </p:normalViewPr>
  <p:slideViewPr>
    <p:cSldViewPr snapToGrid="0">
      <p:cViewPr varScale="1">
        <p:scale>
          <a:sx n="66" d="100"/>
          <a:sy n="66" d="100"/>
        </p:scale>
        <p:origin x="7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783A1-8F84-4770-92C9-1C6D566A0C5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31CE-2C4A-4A5F-A014-E5246171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0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9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5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2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5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78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2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41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כדאי לכתוב את </a:t>
            </a:r>
            <a:r>
              <a:rPr lang="he-IL" dirty="0" err="1"/>
              <a:t>המקבול</a:t>
            </a:r>
            <a:r>
              <a:rPr lang="he-IL" dirty="0"/>
              <a:t> המינימלי – הפעולה האחרונה ב-</a:t>
            </a:r>
            <a:r>
              <a:rPr lang="en-US" dirty="0"/>
              <a:t>T1</a:t>
            </a:r>
            <a:r>
              <a:rPr lang="he-IL" dirty="0"/>
              <a:t> תקרה לפני הפעולה הראשונה ב-</a:t>
            </a:r>
            <a:r>
              <a:rPr lang="en-US" dirty="0"/>
              <a:t>T2</a:t>
            </a:r>
            <a:r>
              <a:rPr lang="he-IL" dirty="0"/>
              <a:t> (או הפוך). אם המינימלי לא נותן תזמון שקול מצב סופי לתזמון הסדרתי אז אין צורך לבדוק </a:t>
            </a:r>
            <a:r>
              <a:rPr lang="he-IL" dirty="0" err="1"/>
              <a:t>מקבולים</a:t>
            </a:r>
            <a:r>
              <a:rPr lang="he-IL" dirty="0"/>
              <a:t> אחרים ואפשר לומר שאין פתרון כך שהתזמון המקבילי יהיה שקול מצב סופי לסדרתי.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2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כדאי לכתוב את </a:t>
            </a:r>
            <a:r>
              <a:rPr lang="he-IL" dirty="0" err="1"/>
              <a:t>המקבול</a:t>
            </a:r>
            <a:r>
              <a:rPr lang="he-IL" dirty="0"/>
              <a:t> המינימלי – הפעולה האחרונה ב-</a:t>
            </a:r>
            <a:r>
              <a:rPr lang="en-US" dirty="0"/>
              <a:t>T1</a:t>
            </a:r>
            <a:r>
              <a:rPr lang="he-IL" dirty="0"/>
              <a:t> תקרה לפני הפעולה הראשונה ב-</a:t>
            </a:r>
            <a:r>
              <a:rPr lang="en-US" dirty="0"/>
              <a:t>T2</a:t>
            </a:r>
            <a:r>
              <a:rPr lang="he-IL" dirty="0"/>
              <a:t> (או הפוך). אם המינימלי לא נותן תזמון שקול מצב סופי לתזמון הסדרתי אז אין צורך לבדוק </a:t>
            </a:r>
            <a:r>
              <a:rPr lang="he-IL" dirty="0" err="1"/>
              <a:t>מקבולים</a:t>
            </a:r>
            <a:r>
              <a:rPr lang="he-IL" dirty="0"/>
              <a:t> אחרים ואפשר לומר שאין פתרון כך שהתזמון המקבילי יהיה שקול מצב סופי לסדרתי.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1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3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83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0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15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9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48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4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5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6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0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00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77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40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075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3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9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4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אם לא נתון אילוץ אז אפשר לבצע רק פעולות קריאה והתזמון יהיה בוודאות בר-סידור מצב סופי או בר-סידור מצב קונפליקט.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8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60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פעולת</a:t>
            </a:r>
            <a:r>
              <a:rPr lang="he-IL" baseline="0" dirty="0"/>
              <a:t> ה</a:t>
            </a:r>
            <a:r>
              <a:rPr lang="en-US" baseline="0" dirty="0"/>
              <a:t>commit</a:t>
            </a:r>
            <a:r>
              <a:rPr lang="he-IL" baseline="0" dirty="0"/>
              <a:t> בבקר "לוקאלי" מעדכנת את העותקים הגלובאלים בהתאם לשינויים שבוצעו</a:t>
            </a:r>
            <a:br>
              <a:rPr lang="en-US" baseline="0" dirty="0"/>
            </a:br>
            <a:br>
              <a:rPr lang="en-US" baseline="0" dirty="0"/>
            </a:br>
            <a:r>
              <a:rPr lang="he-IL" baseline="0" dirty="0"/>
              <a:t>במידה וטרנזקציה ביצעה פעולות קריאה בלבד לא יתבצע שום שינוי בעותקים הגלובאלים.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7A2C-A752-402A-832D-F81DF8850250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1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554962" y="7872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תרגול 9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3225" y="3007461"/>
            <a:ext cx="8993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000" b="1" dirty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בקרת מקביליות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95595" y="6604084"/>
            <a:ext cx="5596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050" dirty="0">
                <a:solidFill>
                  <a:schemeClr val="bg1"/>
                </a:solidFill>
              </a:rPr>
              <a:t>חלק מהשקופיות נלקחו מהקורס המקביל בטכניון, ממצגת בנושא מאת פרופ' ליאור רוקח וממקורות נוספים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7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877947" y="78723"/>
            <a:ext cx="414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המשך: תרגיל 1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(2014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ב. צרו תרחיש מקבילי לפי בקר המקביליות "לוקלי", שיש בו רק שתי תנועות, כך שהתרחיש אינו בר-סידור מצב סופי. 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   הוכיחו שהוא אינו כזה.</a:t>
            </a:r>
            <a:endParaRPr lang="he-IL" sz="1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273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833063" y="78723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 : תרגיל 1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(2014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ב. צרו תרחיש מקבילי לפי בקר המקביליות "לוקלי", שיש בו רק שתי תנועות, כך שהתרחיש אינו בר-סידור מצב סופי. 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   הוכיחו שהוא אינו כזה.</a:t>
            </a:r>
            <a:endParaRPr lang="he-IL" sz="1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16361"/>
              </p:ext>
            </p:extLst>
          </p:nvPr>
        </p:nvGraphicFramePr>
        <p:xfrm>
          <a:off x="417811" y="2476487"/>
          <a:ext cx="162209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08429"/>
              </p:ext>
            </p:extLst>
          </p:nvPr>
        </p:nvGraphicFramePr>
        <p:xfrm>
          <a:off x="2059897" y="2476487"/>
          <a:ext cx="1858960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7748"/>
              </p:ext>
            </p:extLst>
          </p:nvPr>
        </p:nvGraphicFramePr>
        <p:xfrm>
          <a:off x="5913715" y="2474141"/>
          <a:ext cx="2091950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3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5580"/>
              </p:ext>
            </p:extLst>
          </p:nvPr>
        </p:nvGraphicFramePr>
        <p:xfrm>
          <a:off x="9957047" y="2425821"/>
          <a:ext cx="1892782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spect="1"/>
          </p:cNvSpPr>
          <p:nvPr/>
        </p:nvSpPr>
        <p:spPr>
          <a:xfrm>
            <a:off x="1807242" y="2084010"/>
            <a:ext cx="221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(מקבילי)</a:t>
            </a:r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5747730" y="2084010"/>
            <a:ext cx="221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T1-&gt;T2</a:t>
            </a:r>
            <a:endParaRPr lang="he-IL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9673954" y="2084009"/>
            <a:ext cx="221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T2-&gt;T1</a:t>
            </a:r>
            <a:endParaRPr lang="he-IL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64174"/>
              </p:ext>
            </p:extLst>
          </p:nvPr>
        </p:nvGraphicFramePr>
        <p:xfrm>
          <a:off x="4268523" y="2478780"/>
          <a:ext cx="162209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 (B)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Commit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R (A)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 (B)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 (A)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547924"/>
              </p:ext>
            </p:extLst>
          </p:nvPr>
        </p:nvGraphicFramePr>
        <p:xfrm>
          <a:off x="8321186" y="2432126"/>
          <a:ext cx="162209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15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833063" y="78723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 : תרגיל 1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(2014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ב. צרו תרחיש מקבילי לפי בקר המקביליות "לוקלי", שיש בו רק שתי תנועות, כך שהתרחיש אינו בר-סידור מצב סופי. 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   הוכיחו שהוא אינו כזה.</a:t>
            </a:r>
            <a:endParaRPr lang="he-IL" sz="1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16361"/>
              </p:ext>
            </p:extLst>
          </p:nvPr>
        </p:nvGraphicFramePr>
        <p:xfrm>
          <a:off x="417811" y="2476487"/>
          <a:ext cx="162209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56616"/>
              </p:ext>
            </p:extLst>
          </p:nvPr>
        </p:nvGraphicFramePr>
        <p:xfrm>
          <a:off x="2059897" y="2476487"/>
          <a:ext cx="1858960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43650"/>
              </p:ext>
            </p:extLst>
          </p:nvPr>
        </p:nvGraphicFramePr>
        <p:xfrm>
          <a:off x="5913715" y="2474141"/>
          <a:ext cx="2091950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3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(), 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11020"/>
              </p:ext>
            </p:extLst>
          </p:nvPr>
        </p:nvGraphicFramePr>
        <p:xfrm>
          <a:off x="9957047" y="2425821"/>
          <a:ext cx="1892782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spect="1"/>
          </p:cNvSpPr>
          <p:nvPr/>
        </p:nvSpPr>
        <p:spPr>
          <a:xfrm>
            <a:off x="1807242" y="2084010"/>
            <a:ext cx="221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(מקבילי)</a:t>
            </a:r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5747730" y="2084010"/>
            <a:ext cx="221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T1-&gt;T2</a:t>
            </a:r>
            <a:endParaRPr lang="he-IL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9673954" y="2084009"/>
            <a:ext cx="221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T2-&gt;T1</a:t>
            </a:r>
            <a:endParaRPr lang="he-IL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64174"/>
              </p:ext>
            </p:extLst>
          </p:nvPr>
        </p:nvGraphicFramePr>
        <p:xfrm>
          <a:off x="4268523" y="2478780"/>
          <a:ext cx="162209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547924"/>
              </p:ext>
            </p:extLst>
          </p:nvPr>
        </p:nvGraphicFramePr>
        <p:xfrm>
          <a:off x="8321186" y="2432126"/>
          <a:ext cx="162209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spect="1"/>
          </p:cNvSpPr>
          <p:nvPr/>
        </p:nvSpPr>
        <p:spPr>
          <a:xfrm>
            <a:off x="280342" y="5505291"/>
            <a:ext cx="1174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אין תרחיש סדרתי בו הסמלים שווים למקבילי ולכן התזמון אינו בר סידור מצב סופי.</a:t>
            </a:r>
          </a:p>
        </p:txBody>
      </p:sp>
    </p:spTree>
    <p:extLst>
      <p:ext uri="{BB962C8B-B14F-4D97-AF65-F5344CB8AC3E}">
        <p14:creationId xmlns:p14="http://schemas.microsoft.com/office/powerpoint/2010/main" val="150663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778560" y="78723"/>
            <a:ext cx="4243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המשך : תרגיל 1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(2014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ג. צרו תרחיש מקבילי שיש בו רק שתי תנועות, אשר לפי בקר המקביליות "לוקלי" הוא בר-סידור מצב סופי, אבל לפי בקר המקביליות שלא שומר נתונים באופן לוקלי אלא כותב\קורא ישירות מהמשתנה הגלובלי, הוא </a:t>
            </a:r>
            <a:r>
              <a:rPr lang="he-IL" sz="2000" b="1" dirty="0">
                <a:latin typeface="Gisha" panose="020B0502040204020203" pitchFamily="34" charset="-79"/>
                <a:cs typeface="Gisha" panose="020B0502040204020203" pitchFamily="34" charset="-79"/>
              </a:rPr>
              <a:t>אינו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בר-סידור מצב סופי. הוכיחו.</a:t>
            </a: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380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833063" y="78723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 : תרגיל 1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(2014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ג. צרו תרחיש מקבילי שיש בו רק שתי תנועות, אשר לפי בקר המקביליות "לוקלי" הוא בר-סידור מצב סופי, אבל לפי בקר המקביליות שלא שומר נתונים באופן לוקלי אלא כותב\קורא ישירות מהמשתנה הגלובלי, הוא </a:t>
            </a:r>
            <a:r>
              <a:rPr lang="he-IL" sz="2000" b="1" dirty="0">
                <a:latin typeface="Gisha" panose="020B0502040204020203" pitchFamily="34" charset="-79"/>
                <a:cs typeface="Gisha" panose="020B0502040204020203" pitchFamily="34" charset="-79"/>
              </a:rPr>
              <a:t>אינו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בר-סידור מצב סופי. הוכיחו.</a:t>
            </a: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86869"/>
              </p:ext>
            </p:extLst>
          </p:nvPr>
        </p:nvGraphicFramePr>
        <p:xfrm>
          <a:off x="1518049" y="2672429"/>
          <a:ext cx="162209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1623"/>
              </p:ext>
            </p:extLst>
          </p:nvPr>
        </p:nvGraphicFramePr>
        <p:xfrm>
          <a:off x="3160135" y="2672429"/>
          <a:ext cx="2260950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spect="1"/>
          </p:cNvSpPr>
          <p:nvPr/>
        </p:nvSpPr>
        <p:spPr>
          <a:xfrm>
            <a:off x="1857075" y="2264573"/>
            <a:ext cx="3197181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מקבילי – בקר לוקלי</a:t>
            </a:r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6774025" y="2310739"/>
            <a:ext cx="3258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T2-&gt;T1</a:t>
            </a: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 – בקר לוקלי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3128"/>
              </p:ext>
            </p:extLst>
          </p:nvPr>
        </p:nvGraphicFramePr>
        <p:xfrm>
          <a:off x="6497133" y="2672429"/>
          <a:ext cx="162209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0526"/>
              </p:ext>
            </p:extLst>
          </p:nvPr>
        </p:nvGraphicFramePr>
        <p:xfrm>
          <a:off x="8128560" y="2672429"/>
          <a:ext cx="2260950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60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833063" y="78723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 : תרגיל 1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(2014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ג. צרו תרחיש מקבילי שיש בו רק שתי תנועות, אשר לפי בקר המקביליות "לוקלי" הוא בר-סידור מצב סופי, אבל לפי בקר המקביליות שלא שומר נתונים באופן לוקלי אלא כותב\קורא ישירות מהמשתנה הגלובלי, הוא </a:t>
            </a:r>
            <a:r>
              <a:rPr lang="he-IL" sz="2000" b="1" dirty="0">
                <a:latin typeface="Gisha" panose="020B0502040204020203" pitchFamily="34" charset="-79"/>
                <a:cs typeface="Gisha" panose="020B0502040204020203" pitchFamily="34" charset="-79"/>
              </a:rPr>
              <a:t>אינו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בר-סידור מצב סופי. הוכיחו.</a:t>
            </a: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86869"/>
              </p:ext>
            </p:extLst>
          </p:nvPr>
        </p:nvGraphicFramePr>
        <p:xfrm>
          <a:off x="1518049" y="2672429"/>
          <a:ext cx="162209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77453"/>
              </p:ext>
            </p:extLst>
          </p:nvPr>
        </p:nvGraphicFramePr>
        <p:xfrm>
          <a:off x="3160135" y="2672429"/>
          <a:ext cx="2260950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spect="1"/>
          </p:cNvSpPr>
          <p:nvPr/>
        </p:nvSpPr>
        <p:spPr>
          <a:xfrm>
            <a:off x="1857075" y="2264573"/>
            <a:ext cx="3197181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מקבילי – בקר לוקלי</a:t>
            </a:r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6774025" y="2310739"/>
            <a:ext cx="3258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T2-&gt;T1</a:t>
            </a: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 – בקר לוקלי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3128"/>
              </p:ext>
            </p:extLst>
          </p:nvPr>
        </p:nvGraphicFramePr>
        <p:xfrm>
          <a:off x="6497133" y="2672429"/>
          <a:ext cx="162209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36539"/>
              </p:ext>
            </p:extLst>
          </p:nvPr>
        </p:nvGraphicFramePr>
        <p:xfrm>
          <a:off x="8128560" y="2672429"/>
          <a:ext cx="2260950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>
            <a:spLocks noChangeAspect="1"/>
          </p:cNvSpPr>
          <p:nvPr/>
        </p:nvSpPr>
        <p:spPr>
          <a:xfrm>
            <a:off x="280342" y="5505291"/>
            <a:ext cx="1174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הסמלים הסופיים שווים ולכן התזמון הוא בר סידור מצב סופי.</a:t>
            </a:r>
          </a:p>
        </p:txBody>
      </p:sp>
    </p:spTree>
    <p:extLst>
      <p:ext uri="{BB962C8B-B14F-4D97-AF65-F5344CB8AC3E}">
        <p14:creationId xmlns:p14="http://schemas.microsoft.com/office/powerpoint/2010/main" val="344982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833063" y="78723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 : תרגיל 1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(2014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ג. צרו תרחיש מקבילי שיש בו רק שתי תנועות, אשר לפי בקר המקביליות "לוקלי" הוא בר-סידור מצב סופי, אבל לפי בקר המקביליות שלא שומר נתונים באופן לוקלי אלא כותב\קורא ישירות מהמשתנה הגלובלי, הוא </a:t>
            </a:r>
            <a:r>
              <a:rPr lang="he-IL" sz="2000" b="1" dirty="0">
                <a:latin typeface="Gisha" panose="020B0502040204020203" pitchFamily="34" charset="-79"/>
                <a:cs typeface="Gisha" panose="020B0502040204020203" pitchFamily="34" charset="-79"/>
              </a:rPr>
              <a:t>אינו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בר-סידור מצב סופי. הוכיחו.</a:t>
            </a: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72582"/>
              </p:ext>
            </p:extLst>
          </p:nvPr>
        </p:nvGraphicFramePr>
        <p:xfrm>
          <a:off x="193103" y="2709751"/>
          <a:ext cx="13024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 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51034"/>
              </p:ext>
            </p:extLst>
          </p:nvPr>
        </p:nvGraphicFramePr>
        <p:xfrm>
          <a:off x="1533007" y="2696651"/>
          <a:ext cx="2158861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2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spect="1"/>
          </p:cNvSpPr>
          <p:nvPr/>
        </p:nvSpPr>
        <p:spPr>
          <a:xfrm>
            <a:off x="532129" y="2301895"/>
            <a:ext cx="3197181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מקבילי – בקר גלובלי</a:t>
            </a:r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4218196" y="2301895"/>
            <a:ext cx="3258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T2-&gt;T1</a:t>
            </a: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 – בקר גלובלי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365443"/>
              </p:ext>
            </p:extLst>
          </p:nvPr>
        </p:nvGraphicFramePr>
        <p:xfrm>
          <a:off x="3936442" y="2709751"/>
          <a:ext cx="13015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54948"/>
              </p:ext>
            </p:extLst>
          </p:nvPr>
        </p:nvGraphicFramePr>
        <p:xfrm>
          <a:off x="5286108" y="2709751"/>
          <a:ext cx="226095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spect="1"/>
          </p:cNvSpPr>
          <p:nvPr/>
        </p:nvSpPr>
        <p:spPr>
          <a:xfrm>
            <a:off x="8433493" y="2360961"/>
            <a:ext cx="3258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T2-&gt;T1</a:t>
            </a: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 – בקר גלובלי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80541"/>
              </p:ext>
            </p:extLst>
          </p:nvPr>
        </p:nvGraphicFramePr>
        <p:xfrm>
          <a:off x="7946865" y="2722651"/>
          <a:ext cx="13979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91395"/>
              </p:ext>
            </p:extLst>
          </p:nvPr>
        </p:nvGraphicFramePr>
        <p:xfrm>
          <a:off x="9387997" y="2709751"/>
          <a:ext cx="266570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53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833063" y="78723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 : תרגיל 1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(2014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ג. צרו תרחיש מקבילי שיש בו רק שתי תנועות, אשר לפי בקר המקביליות "לוקלי" הוא בר-סידור מצב סופי, אבל לפי בקר המקביליות שלא שומר נתונים באופן לוקלי אלא כותב\קורא ישירות מהמשתנה הגלובלי, הוא </a:t>
            </a:r>
            <a:r>
              <a:rPr lang="he-IL" sz="2000" b="1" dirty="0">
                <a:latin typeface="Gisha" panose="020B0502040204020203" pitchFamily="34" charset="-79"/>
                <a:cs typeface="Gisha" panose="020B0502040204020203" pitchFamily="34" charset="-79"/>
              </a:rPr>
              <a:t>אינו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בר-סידור מצב סופי. הוכיחו.</a:t>
            </a: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72582"/>
              </p:ext>
            </p:extLst>
          </p:nvPr>
        </p:nvGraphicFramePr>
        <p:xfrm>
          <a:off x="193103" y="2709751"/>
          <a:ext cx="13024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 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12696"/>
              </p:ext>
            </p:extLst>
          </p:nvPr>
        </p:nvGraphicFramePr>
        <p:xfrm>
          <a:off x="1533007" y="2696651"/>
          <a:ext cx="2158861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2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(), 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spect="1"/>
          </p:cNvSpPr>
          <p:nvPr/>
        </p:nvSpPr>
        <p:spPr>
          <a:xfrm>
            <a:off x="532129" y="2301895"/>
            <a:ext cx="3197181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מקבילי – בקר גלובלי</a:t>
            </a:r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4218196" y="2301895"/>
            <a:ext cx="3258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T2-&gt;T1</a:t>
            </a: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 – בקר גלובלי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365443"/>
              </p:ext>
            </p:extLst>
          </p:nvPr>
        </p:nvGraphicFramePr>
        <p:xfrm>
          <a:off x="3936442" y="2709751"/>
          <a:ext cx="13015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75250"/>
              </p:ext>
            </p:extLst>
          </p:nvPr>
        </p:nvGraphicFramePr>
        <p:xfrm>
          <a:off x="5286108" y="2709751"/>
          <a:ext cx="226095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>
            <a:spLocks noChangeAspect="1"/>
          </p:cNvSpPr>
          <p:nvPr/>
        </p:nvSpPr>
        <p:spPr>
          <a:xfrm>
            <a:off x="280342" y="5505291"/>
            <a:ext cx="1174168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אין תרחיש סדרתי בו הסמלים שווים למקבילי ולכן התזמון אינו בר סידור מצב סופי.</a:t>
            </a:r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8433493" y="2360961"/>
            <a:ext cx="3258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T2-&gt;T1</a:t>
            </a: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 – בקר גלובלי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80541"/>
              </p:ext>
            </p:extLst>
          </p:nvPr>
        </p:nvGraphicFramePr>
        <p:xfrm>
          <a:off x="7946865" y="2722651"/>
          <a:ext cx="13979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 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78301"/>
              </p:ext>
            </p:extLst>
          </p:nvPr>
        </p:nvGraphicFramePr>
        <p:xfrm>
          <a:off x="9387997" y="2709751"/>
          <a:ext cx="266570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(), f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116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458782" y="78723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2 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נתונות שתי תנועות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T1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ו-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הכוללות את הפעולות הבאות: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						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T1: R(A), W(A), R(B), W(B) 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	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						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T2: R(B), W(B), R(A), W(A) </a:t>
            </a:r>
          </a:p>
          <a:p>
            <a:pPr algn="r" rtl="1">
              <a:lnSpc>
                <a:spcPct val="150000"/>
              </a:lnSpc>
            </a:pPr>
            <a:endParaRPr lang="he-IL" sz="1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א. כמה תזמונים מקביליים קיימים (לא כולל תזמונים סדרתיים) אשר שקולי מצב סופי לתזמון הסדרתי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T1-&gt;T2</a:t>
            </a: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?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ב. כמה תזמונים מקביליים קיימים (לא כולל תזמונים סדרתיים) אשר שקולי מצב סופי לתזמון הסדרתי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T2-&gt;T1</a:t>
            </a: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?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163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458782" y="78723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2 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נתונות שתי תנועות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T1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ו-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הכוללות את הפעולות הבאות: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						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T1: R(A), W(A), R(B), W(B) 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	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						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T2: R(B), W(B), R(A), W(A) </a:t>
            </a:r>
          </a:p>
          <a:p>
            <a:pPr algn="r" rtl="1">
              <a:lnSpc>
                <a:spcPct val="150000"/>
              </a:lnSpc>
            </a:pPr>
            <a:endParaRPr lang="he-IL" sz="1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א. כמה תזמונים מקביליים קיימים (לא כולל תזמונים סדרתיים) אשר שקולי מצב סופי לתזמון הסדרתי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T1-&gt;T2</a:t>
            </a: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?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	</a:t>
            </a: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פתרון: 0, לא קיימים תזמונים מקביליים שיתנו אותם סמלים סופיים.</a:t>
            </a:r>
            <a:endParaRPr lang="en-US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ב. כמה תזמונים מקביליים קיימים (לא כולל תזמונים סדרתיים) אשר שקולי מצב סופי לתזמון הסדרתי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T2-&gt;T1</a:t>
            </a: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?</a:t>
            </a:r>
          </a:p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	</a:t>
            </a: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פתרון: 0, לא קיימים תזמונים מקביליים שיתנו אותם סמלים סופיים.</a:t>
            </a:r>
            <a:endParaRPr lang="en-US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665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948753" y="78723"/>
            <a:ext cx="3073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תזכורת: תרחישים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970538"/>
            <a:ext cx="117416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תרחיש (תנועה, טרנזקציה) הוא סדרת הפעולות שביצעה מערכת המחשוב לפי סדר ביצוען בעבור מס' תנועות. תרחיש כלשהו הוא </a:t>
            </a:r>
            <a:r>
              <a:rPr lang="he-IL" sz="24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בר-סידור (סופי)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אם הוא </a:t>
            </a:r>
            <a:r>
              <a:rPr lang="he-IL" sz="24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שקול מצב (סופי) לתרחיש סדרתי כלשהו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שני תרחישים 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H1, H2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) הם </a:t>
            </a:r>
            <a:r>
              <a:rPr lang="he-IL" sz="24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שקולי מצב סופי</a:t>
            </a:r>
            <a:r>
              <a:rPr lang="he-IL" sz="2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אם מצב המערכת בתום ביצוע התרחיש הראשון 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H1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) הוא זהה למצב המערכת בתום ביצוע התרחיש השני 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H2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), לכל סמנטיקה (לכל חישוב).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כלומר, ע"מ להראות שתרחיש הוא בר סידור מצב סופי, עלינו למצוא תרחיש סדרתי כלשהו (מספיק תרחיש סדרתי אחד) ששקול מצב סופי אל התרחיש המקבילי.</a:t>
            </a:r>
          </a:p>
        </p:txBody>
      </p:sp>
    </p:spTree>
    <p:extLst>
      <p:ext uri="{BB962C8B-B14F-4D97-AF65-F5344CB8AC3E}">
        <p14:creationId xmlns:p14="http://schemas.microsoft.com/office/powerpoint/2010/main" val="265846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068977" y="78723"/>
            <a:ext cx="2953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3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(2010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40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נתונים שני תזמונים שונים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S1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ו-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S2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מעל אותה קבוצת תנועות.</a:t>
            </a:r>
          </a:p>
          <a:p>
            <a:pPr algn="r" rtl="1">
              <a:lnSpc>
                <a:spcPct val="150000"/>
              </a:lnSpc>
            </a:pPr>
            <a:endParaRPr lang="he-IL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עבור כל סעיף ציינו האם התזמונים הם:</a:t>
            </a:r>
          </a:p>
          <a:p>
            <a:pPr marL="457200" indent="-457200" algn="r" rtl="1">
              <a:lnSpc>
                <a:spcPct val="150000"/>
              </a:lnSpc>
              <a:buAutoNum type="arabicPeriod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שקולי מצב סופי		4. שקולי קונפליקט		7. ברי סידור מצב סופי</a:t>
            </a:r>
          </a:p>
          <a:p>
            <a:pPr marL="457200" indent="-457200" algn="r" rtl="1">
              <a:lnSpc>
                <a:spcPct val="150000"/>
              </a:lnSpc>
              <a:buAutoNum type="arabicPeriod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אינם שקולי מצב סופי		5. אינם שקולי קונפליקט	8. אינם ברי סידור מצב סופי</a:t>
            </a:r>
          </a:p>
          <a:p>
            <a:pPr marL="457200" indent="-457200" algn="r" rtl="1">
              <a:lnSpc>
                <a:spcPct val="150000"/>
              </a:lnSpc>
              <a:buAutoNum type="arabicPeriod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לא ניתן לדעת			6. לא ניתן לדעת		9. לא ניתן לדעת</a:t>
            </a:r>
          </a:p>
          <a:p>
            <a:pPr marL="457200" indent="-457200" algn="r" rtl="1">
              <a:lnSpc>
                <a:spcPct val="150000"/>
              </a:lnSpc>
              <a:buAutoNum type="arabicPeriod"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א. שני גרפי הקונפליקט של התזמונים אינם זהים והם חסרי מעגלים.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ב. שני גרפי הקונפליקט של התזמונים אינם זהים ויש בהם מעגלים.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ג. שני גרפי הקונפליקט של התזמונים זהים והם חסרי מעגלים.</a:t>
            </a:r>
          </a:p>
          <a:p>
            <a:pPr algn="r" rtl="1">
              <a:lnSpc>
                <a:spcPct val="150000"/>
              </a:lnSpc>
            </a:pPr>
            <a:endParaRPr lang="he-IL" sz="1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5303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932449" y="78723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פתרון: תרגיל 3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(2010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נתונים שני תזמונים שונים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S1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ו-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S2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מעל אותה קבוצת תנועות.</a:t>
            </a:r>
            <a:endParaRPr lang="he-IL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עבור כל סעיף ציינו האם התזמונים הם:</a:t>
            </a:r>
          </a:p>
          <a:p>
            <a:pPr marL="457200" indent="-457200" algn="r" rtl="1">
              <a:lnSpc>
                <a:spcPct val="150000"/>
              </a:lnSpc>
              <a:buAutoNum type="arabicPeriod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שקולי מצב סופי		4. שקולי קונפליקט			7. ברי סידור מצב סופי</a:t>
            </a:r>
          </a:p>
          <a:p>
            <a:pPr marL="457200" indent="-457200" algn="r" rtl="1">
              <a:lnSpc>
                <a:spcPct val="150000"/>
              </a:lnSpc>
              <a:buAutoNum type="arabicPeriod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אינם שקולי מצב סופי		5. אינם שקולי קונפליקט		8. אינם ברי סידור מצב סופי</a:t>
            </a:r>
          </a:p>
          <a:p>
            <a:pPr marL="457200" indent="-457200" algn="r" rtl="1">
              <a:lnSpc>
                <a:spcPct val="150000"/>
              </a:lnSpc>
              <a:buAutoNum type="arabicPeriod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לא ניתן לדעת			6. לא ניתן לדעת			9. לא ניתן לדעת</a:t>
            </a:r>
          </a:p>
          <a:p>
            <a:pPr marL="457200" indent="-457200" algn="r" rtl="1">
              <a:lnSpc>
                <a:spcPct val="150000"/>
              </a:lnSpc>
              <a:buAutoNum type="arabicPeriod"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א. שני גרפי הקונפליקט של התזמונים אינם זהים והם חסרי מעגלים.</a:t>
            </a:r>
          </a:p>
          <a:p>
            <a:pPr algn="r" rtl="1">
              <a:lnSpc>
                <a:spcPct val="150000"/>
              </a:lnSpc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  (5,3,7) – הגרפים אינם זהים ולכן אינם שקולי קונפליקט. עם זאת, לא ניתן להסיק מכך על הסמלים הסופיים.</a:t>
            </a:r>
          </a:p>
          <a:p>
            <a:pPr algn="r" rtl="1">
              <a:lnSpc>
                <a:spcPct val="150000"/>
              </a:lnSpc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	    מאחר והגרפים חסרי מעגלים, כל אחד מהם הוא בר סידור קונפליקט ולכן גם בר סידור מצב סופי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ב. שני גרפי הקונפליקט של התזמונים אינם זהים ויש בהם מעגלים.</a:t>
            </a:r>
          </a:p>
          <a:p>
            <a:pPr algn="r" rtl="1">
              <a:lnSpc>
                <a:spcPct val="150000"/>
              </a:lnSpc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(5,3,9) – הגרפים אינם זהים ולכן אינם שקולי קונפליקט. עם זאת, לא ניתן להסיק מכך על הסמלים הסופיים.</a:t>
            </a:r>
          </a:p>
          <a:p>
            <a:pPr algn="r" rtl="1">
              <a:lnSpc>
                <a:spcPct val="150000"/>
              </a:lnSpc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	    מאחר והגרפים הם עם מעגלים, הם לא ברי-סידור קונפליקט, אך זה לא מספיק לשלול שהם ברי סידור מצב סופי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ג. שני גרפי הקונפליקט של התזמונים זהים והם חסרי מעגלים.</a:t>
            </a:r>
          </a:p>
          <a:p>
            <a:pPr algn="r" rtl="1">
              <a:lnSpc>
                <a:spcPct val="150000"/>
              </a:lnSpc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(4,1,7) – הגרפים זהים ולכן שקולי קונפליקט ומכאן שהסמלים הסופיים שלהם זהים ולכן הם שקולי מצב סופי. מאחר והגרפים חסרי מעגלים, </a:t>
            </a:r>
          </a:p>
          <a:p>
            <a:pPr algn="r" rtl="1">
              <a:lnSpc>
                <a:spcPct val="150000"/>
              </a:lnSpc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כל אחד מהם הוא בר סידור קונפליקט ולכן גם בר סידור מצב סופי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7401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437243" y="78723"/>
            <a:ext cx="8584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בקרת מקביליות מבוססת זמן – </a:t>
            </a:r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Timestamp Protocol</a:t>
            </a: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3884" y="721682"/>
            <a:ext cx="11741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נרצה לוודא שהתזמון הנוצר בפועל הינו שקול לתזמון הסדרתי שבו התנועות מתבצעות לפי הסדר של חותמות הזמן.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למעשה, חותמת הזמן תקבע לנו תזמון סדרתי כלשהו וזה יהיה שקול למה שמתצבע. 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"כאילו" כל תנועה מתבצעת בצורה אטומית מיד כשהיא מתחילה.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303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65757" y="78723"/>
            <a:ext cx="7456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Timestamp Protocol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אופן מימוש הפרוטוקול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3884" y="721682"/>
            <a:ext cx="1174168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AutoNum type="arabicPeriod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כל תנועה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מקבלת 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חותמת זמן יחודית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TS(T)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בתחילתה </a:t>
            </a:r>
          </a:p>
          <a:p>
            <a:pPr marL="457200" indent="-457200" algn="r" rtl="1">
              <a:lnSpc>
                <a:spcPct val="150000"/>
              </a:lnSpc>
              <a:buAutoNum type="arabicPeriod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נגדיר: תנועה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T2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מאוחרת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מתנועה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T1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אם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TS(T1) &lt; TS(T2)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 rtl="1">
              <a:lnSpc>
                <a:spcPct val="150000"/>
              </a:lnSpc>
              <a:buAutoNum type="arabicPeriod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נבטל תנועה אם:</a:t>
            </a: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קוראת אובייקט שנכתב ע"י תנועה מאוחרת יותר</a:t>
            </a: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מנסה לכתוב לאובייקט שכבר נקרא או נכתב ע"י תנועה מאוחרת יותר</a:t>
            </a: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קראה נתון שכבר נכתב ע"י תנועה שנפסקה (גם בעבר)</a:t>
            </a: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 rtl="1">
              <a:lnSpc>
                <a:spcPct val="150000"/>
              </a:lnSpc>
              <a:buAutoNum type="arabicPeriod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לכל אובייקט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נשמור 2 משתנים:</a:t>
            </a: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(A)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– התנועה המאוחרת שכתבה ל-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(A)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– התנועה המאוחרת שקראה/כתבה ל-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 rtl="1">
              <a:lnSpc>
                <a:spcPct val="150000"/>
              </a:lnSpc>
              <a:buAutoNum type="arabicPeriod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לכל תנועה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נשמור את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Pred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(T)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– קבוצת התנועות שכתבו נתונים לפני שתנועה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קראה אותם.</a:t>
            </a: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513182" y="4474608"/>
            <a:ext cx="48332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מההגדרה נובע </a:t>
            </a:r>
            <a:r>
              <a:rPr lang="en-US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TS(</a:t>
            </a:r>
            <a:r>
              <a:rPr lang="en-US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(A)) &lt;= TS(</a:t>
            </a:r>
            <a:r>
              <a:rPr lang="en-US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(A))</a:t>
            </a:r>
            <a:endParaRPr lang="he-IL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8663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86496" y="78723"/>
            <a:ext cx="663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Timestamp Protocol</a:t>
            </a:r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מימוש הפרוטוקול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3884" y="721682"/>
            <a:ext cx="1174168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6.  </a:t>
            </a:r>
            <a:r>
              <a:rPr lang="he-IL" sz="2000" b="1" u="sng" dirty="0">
                <a:latin typeface="Gisha" panose="020B0502040204020203" pitchFamily="34" charset="-79"/>
                <a:cs typeface="Gisha" panose="020B0502040204020203" pitchFamily="34" charset="-79"/>
              </a:rPr>
              <a:t>קריאה מ- </a:t>
            </a:r>
            <a:r>
              <a:rPr lang="en-US" sz="2000" b="1" u="sng" dirty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2000" b="1" u="sng" dirty="0">
                <a:latin typeface="Gisha" panose="020B0502040204020203" pitchFamily="34" charset="-79"/>
                <a:cs typeface="Gisha" panose="020B0502040204020203" pitchFamily="34" charset="-79"/>
              </a:rPr>
              <a:t> ע"י תנועה </a:t>
            </a:r>
            <a:r>
              <a:rPr lang="en-US" sz="2000" b="1" u="sng" dirty="0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endParaRPr lang="he-IL" sz="2000" b="1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TS(T) &lt; TS(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(A))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אז בטל את תנועה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(Abort(T))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, אחרת: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Read A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Add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(A) to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Pred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(T)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TS(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(A)) &lt; TS(T)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אז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(A) = T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 rtl="1">
              <a:lnSpc>
                <a:spcPct val="150000"/>
              </a:lnSpc>
              <a:buAutoNum type="arabicPeriod" startAt="7"/>
            </a:pPr>
            <a:r>
              <a:rPr lang="he-IL" sz="2000" b="1" u="sng" dirty="0">
                <a:latin typeface="Gisha" panose="020B0502040204020203" pitchFamily="34" charset="-79"/>
                <a:cs typeface="Gisha" panose="020B0502040204020203" pitchFamily="34" charset="-79"/>
              </a:rPr>
              <a:t>כתיבה ל- </a:t>
            </a:r>
            <a:r>
              <a:rPr lang="en-US" sz="2000" b="1" u="sng" dirty="0"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2000" b="1" u="sng" dirty="0">
                <a:latin typeface="Gisha" panose="020B0502040204020203" pitchFamily="34" charset="-79"/>
                <a:cs typeface="Gisha" panose="020B0502040204020203" pitchFamily="34" charset="-79"/>
              </a:rPr>
              <a:t> ע"י תנועה </a:t>
            </a:r>
            <a:r>
              <a:rPr lang="en-US" sz="2000" b="1" u="sng" dirty="0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TS(T) &lt; TS(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(A))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אז בטל את תנועה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(Abort (T))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, אחרת: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Write A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(A) =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LastRW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(A) = T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 rtl="1">
              <a:lnSpc>
                <a:spcPct val="150000"/>
              </a:lnSpc>
              <a:buAutoNum type="arabicPeriod" startAt="8"/>
            </a:pPr>
            <a:r>
              <a:rPr lang="he-IL" sz="2000" b="1" u="sng" dirty="0">
                <a:latin typeface="Gisha" panose="020B0502040204020203" pitchFamily="34" charset="-79"/>
                <a:cs typeface="Gisha" panose="020B0502040204020203" pitchFamily="34" charset="-79"/>
              </a:rPr>
              <a:t>סיום תנועה </a:t>
            </a:r>
            <a:r>
              <a:rPr lang="en-US" sz="2000" b="1" u="sng" dirty="0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אם ב-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Pred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(T)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קיימות תנועות שבוטלו, נבטל את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אם ב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-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Pred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(T)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קיימות תנועות שלא הסתיימו, נמתין שהכל יסתיים ונבדוק שוב</a:t>
            </a:r>
          </a:p>
          <a:p>
            <a:pPr algn="r" rtl="1">
              <a:lnSpc>
                <a:spcPct val="150000"/>
              </a:lnSpc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9145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068979" y="78723"/>
            <a:ext cx="2953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4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(2012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0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להלן תזמון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 נתון שבקר המקיבליות מבוסס על פרוטקול חותמות זמן. הסבר מה יקרה לכל תהליך.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6303" y="1643397"/>
          <a:ext cx="449942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0" dirty="0"/>
                        <a:t> (C)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080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932449" y="78723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פתרון: תרגיל 4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(2012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0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להלן תזמון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 נתון שבקר המקיבליות מבוסס על פרוטקול חותמות זמן. הסבר מה יקרה לכל תהליך.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90761"/>
              </p:ext>
            </p:extLst>
          </p:nvPr>
        </p:nvGraphicFramePr>
        <p:xfrm>
          <a:off x="341089" y="1531430"/>
          <a:ext cx="449942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0" dirty="0"/>
                        <a:t> (C)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61439"/>
              </p:ext>
            </p:extLst>
          </p:nvPr>
        </p:nvGraphicFramePr>
        <p:xfrm>
          <a:off x="5046851" y="3033660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70237"/>
              </p:ext>
            </p:extLst>
          </p:nvPr>
        </p:nvGraphicFramePr>
        <p:xfrm>
          <a:off x="6161579" y="3033660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84728"/>
              </p:ext>
            </p:extLst>
          </p:nvPr>
        </p:nvGraphicFramePr>
        <p:xfrm>
          <a:off x="7276307" y="3033659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771"/>
              </p:ext>
            </p:extLst>
          </p:nvPr>
        </p:nvGraphicFramePr>
        <p:xfrm>
          <a:off x="7276307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88892"/>
              </p:ext>
            </p:extLst>
          </p:nvPr>
        </p:nvGraphicFramePr>
        <p:xfrm>
          <a:off x="8401428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51550"/>
              </p:ext>
            </p:extLst>
          </p:nvPr>
        </p:nvGraphicFramePr>
        <p:xfrm>
          <a:off x="5036458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26557"/>
              </p:ext>
            </p:extLst>
          </p:nvPr>
        </p:nvGraphicFramePr>
        <p:xfrm>
          <a:off x="6161579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21818"/>
              </p:ext>
            </p:extLst>
          </p:nvPr>
        </p:nvGraphicFramePr>
        <p:xfrm>
          <a:off x="9526549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27230"/>
              </p:ext>
            </p:extLst>
          </p:nvPr>
        </p:nvGraphicFramePr>
        <p:xfrm>
          <a:off x="10651670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107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932449" y="78723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פתרון: תרגיל 4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(2012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0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להלן תזמון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 נתון שבקר המקיבליות מבוסס על פרוטקול חותמות זמן. הסבר מה יקרה לכל תהליך.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36311"/>
              </p:ext>
            </p:extLst>
          </p:nvPr>
        </p:nvGraphicFramePr>
        <p:xfrm>
          <a:off x="341089" y="1531430"/>
          <a:ext cx="449942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W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0" dirty="0"/>
                        <a:t> (C)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61439"/>
              </p:ext>
            </p:extLst>
          </p:nvPr>
        </p:nvGraphicFramePr>
        <p:xfrm>
          <a:off x="5046851" y="3033660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70237"/>
              </p:ext>
            </p:extLst>
          </p:nvPr>
        </p:nvGraphicFramePr>
        <p:xfrm>
          <a:off x="6161579" y="3033660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84728"/>
              </p:ext>
            </p:extLst>
          </p:nvPr>
        </p:nvGraphicFramePr>
        <p:xfrm>
          <a:off x="7276307" y="3033659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771"/>
              </p:ext>
            </p:extLst>
          </p:nvPr>
        </p:nvGraphicFramePr>
        <p:xfrm>
          <a:off x="7276307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88892"/>
              </p:ext>
            </p:extLst>
          </p:nvPr>
        </p:nvGraphicFramePr>
        <p:xfrm>
          <a:off x="8401428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28798"/>
              </p:ext>
            </p:extLst>
          </p:nvPr>
        </p:nvGraphicFramePr>
        <p:xfrm>
          <a:off x="5036458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29109"/>
              </p:ext>
            </p:extLst>
          </p:nvPr>
        </p:nvGraphicFramePr>
        <p:xfrm>
          <a:off x="6161579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21818"/>
              </p:ext>
            </p:extLst>
          </p:nvPr>
        </p:nvGraphicFramePr>
        <p:xfrm>
          <a:off x="9526549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27230"/>
              </p:ext>
            </p:extLst>
          </p:nvPr>
        </p:nvGraphicFramePr>
        <p:xfrm>
          <a:off x="10651670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13655" y="1326101"/>
            <a:ext cx="67083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 algn="r" rtl="1">
              <a:lnSpc>
                <a:spcPct val="150000"/>
              </a:lnSpc>
              <a:buFontTx/>
              <a:buAutoNum type="arabicPeriod" startAt="7"/>
            </a:pPr>
            <a:r>
              <a:rPr lang="he-IL" sz="16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כתיבה ל- </a:t>
            </a:r>
            <a:r>
              <a:rPr lang="en-US" sz="16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16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ע"י תנועה </a:t>
            </a:r>
            <a:r>
              <a:rPr lang="en-US" sz="16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TS(T) &lt; TS(</a:t>
            </a:r>
            <a:r>
              <a:rPr lang="en-US" sz="16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(A))</a:t>
            </a: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אז בטל את תנועה 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(Abort (T))</a:t>
            </a: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אחרת: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Write A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 = </a:t>
            </a:r>
            <a:r>
              <a:rPr lang="en-US" sz="16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LastRW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 = T</a:t>
            </a: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932449" y="78723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פתרון: תרגיל 4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(2012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0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להלן תזמון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 נתון שבקר המקיבליות מבוסס על פרוטקול חותמות זמן. הסבר מה יקרה לכל תהליך.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24081"/>
              </p:ext>
            </p:extLst>
          </p:nvPr>
        </p:nvGraphicFramePr>
        <p:xfrm>
          <a:off x="341089" y="1531430"/>
          <a:ext cx="449942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0" dirty="0"/>
                        <a:t> (C)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46851" y="3033660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60817"/>
              </p:ext>
            </p:extLst>
          </p:nvPr>
        </p:nvGraphicFramePr>
        <p:xfrm>
          <a:off x="6161579" y="3033660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76307" y="3033659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276307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401428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89309"/>
              </p:ext>
            </p:extLst>
          </p:nvPr>
        </p:nvGraphicFramePr>
        <p:xfrm>
          <a:off x="5036458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74647"/>
              </p:ext>
            </p:extLst>
          </p:nvPr>
        </p:nvGraphicFramePr>
        <p:xfrm>
          <a:off x="6161579" y="4501624"/>
          <a:ext cx="1000448" cy="100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26549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0651670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1053" y="1326101"/>
            <a:ext cx="591097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6.  </a:t>
            </a:r>
            <a:r>
              <a:rPr lang="he-IL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קריאה מ- </a:t>
            </a:r>
            <a:r>
              <a:rPr lang="en-US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ע"י תנועה </a:t>
            </a:r>
            <a:r>
              <a:rPr lang="en-US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endParaRPr lang="he-IL" sz="1400" b="1" u="sng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TS(T) &lt; TS(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(A)) 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אז בטל את תנועה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(Abort(T))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אחרת: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Read A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Add 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 to 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Pred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(T)</a:t>
            </a:r>
            <a:endParaRPr lang="he-IL" sz="1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TS(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(A)) &lt; TS(T)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אז 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 = T</a:t>
            </a:r>
            <a:endParaRPr lang="he-IL" sz="1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8436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932449" y="78723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פתרון: תרגיל 4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(2012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0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להלן תזמון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 נתון שבקר המקיבליות מבוסס על פרוטקול חותמות זמן. הסבר מה יקרה לכל תהליך.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62841"/>
              </p:ext>
            </p:extLst>
          </p:nvPr>
        </p:nvGraphicFramePr>
        <p:xfrm>
          <a:off x="341089" y="1531430"/>
          <a:ext cx="449942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 (C)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46851" y="3033660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389082"/>
              </p:ext>
            </p:extLst>
          </p:nvPr>
        </p:nvGraphicFramePr>
        <p:xfrm>
          <a:off x="6161579" y="3033660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76307" y="3033659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276307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401428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036458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521951"/>
              </p:ext>
            </p:extLst>
          </p:nvPr>
        </p:nvGraphicFramePr>
        <p:xfrm>
          <a:off x="6161579" y="4501624"/>
          <a:ext cx="1000448" cy="100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26549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79656"/>
              </p:ext>
            </p:extLst>
          </p:nvPr>
        </p:nvGraphicFramePr>
        <p:xfrm>
          <a:off x="10651670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1053" y="1326101"/>
            <a:ext cx="591097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6.  </a:t>
            </a:r>
            <a:r>
              <a:rPr lang="he-IL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קריאה מ- </a:t>
            </a:r>
            <a:r>
              <a:rPr lang="en-US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ע"י תנועה </a:t>
            </a:r>
            <a:r>
              <a:rPr lang="en-US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endParaRPr lang="he-IL" sz="1400" b="1" u="sng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TS(T) &lt; TS(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(A)) 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אז בטל את תנועה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(Abort(T))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אחרת: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Read A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Add 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 to 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Pred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(T)</a:t>
            </a:r>
            <a:endParaRPr lang="he-IL" sz="1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TS(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(A)) &lt; TS(T)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אז 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 = T</a:t>
            </a:r>
            <a:endParaRPr lang="he-IL" sz="1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358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531698" y="78723"/>
            <a:ext cx="4490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תזכורת: שקילות קונפליקט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970538"/>
            <a:ext cx="117416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פעולות מתנגשות</a:t>
            </a:r>
            <a:r>
              <a:rPr lang="he-IL" sz="24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שתי פעולות תקראנה מתנגשות אם הן מתייחסות לאותו פריט נתונים ולפחות אחת מהן כתיבה (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Read-Write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,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Write-Read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, 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Write-Write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</a:p>
          <a:p>
            <a:pPr algn="r" rtl="1">
              <a:lnSpc>
                <a:spcPct val="150000"/>
              </a:lnSpc>
            </a:pPr>
            <a:endParaRPr lang="he-IL" sz="2400" b="1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תרחיש שאינו מכיל פעולות מתנגשות אינו מכיל תרחישים גרועים (קריאה שגויה, עדכון שנדרס, קריאה מלוכלכת וכו').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  <a:p>
            <a:pPr algn="r" rtl="1">
              <a:lnSpc>
                <a:spcPct val="150000"/>
              </a:lnSpc>
            </a:pPr>
            <a:endParaRPr lang="he-IL" sz="2000" b="1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שני תרחישים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H1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ו-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H2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מסכימים על הסדר בין פעולות מתנגשות </a:t>
            </a:r>
            <a:r>
              <a:rPr lang="en-US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P1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ו- </a:t>
            </a:r>
            <a:r>
              <a:rPr lang="en-US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P2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כאשר אם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P1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מקדימה את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P2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בתרחיש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H1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אז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P1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מקדימה את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P2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גם בתרחיש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H2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63509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932449" y="78723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פתרון: תרגיל 4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(2012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0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להלן תזמון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 נתון שבקר המקיבליות מבוסס על פרוטקול חותמות זמן. הסבר מה יקרה לכל תהליך.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8549"/>
              </p:ext>
            </p:extLst>
          </p:nvPr>
        </p:nvGraphicFramePr>
        <p:xfrm>
          <a:off x="341089" y="1531430"/>
          <a:ext cx="449942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(C)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46851" y="3033660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61579" y="3033660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76307" y="3033659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276307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16712"/>
              </p:ext>
            </p:extLst>
          </p:nvPr>
        </p:nvGraphicFramePr>
        <p:xfrm>
          <a:off x="8401428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036458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161579" y="4501624"/>
          <a:ext cx="1000448" cy="100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26549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79876"/>
              </p:ext>
            </p:extLst>
          </p:nvPr>
        </p:nvGraphicFramePr>
        <p:xfrm>
          <a:off x="10651670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1053" y="1326101"/>
            <a:ext cx="591097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6.  </a:t>
            </a:r>
            <a:r>
              <a:rPr lang="he-IL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קריאה מ- </a:t>
            </a:r>
            <a:r>
              <a:rPr lang="en-US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ע"י תנועה </a:t>
            </a:r>
            <a:r>
              <a:rPr lang="en-US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endParaRPr lang="he-IL" sz="1400" b="1" u="sng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TS(T) &lt; TS(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(A)) 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אז בטל את תנועה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(Abort(T))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אחרת: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Read A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Add 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 to 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Pred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(T)</a:t>
            </a:r>
            <a:endParaRPr lang="he-IL" sz="1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TS(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(A)) &lt; TS(T)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אז 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 = T</a:t>
            </a:r>
            <a:endParaRPr lang="he-IL" sz="1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2802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932449" y="78723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פתרון: תרגיל 4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(2012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0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להלן תזמון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 נתון שבקר המקיבליות מבוסס על פרוטקול חותמות זמן. הסבר מה יקרה לכל תהליך.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78968"/>
              </p:ext>
            </p:extLst>
          </p:nvPr>
        </p:nvGraphicFramePr>
        <p:xfrm>
          <a:off x="341089" y="1531430"/>
          <a:ext cx="449942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(C)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W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46851" y="3033660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61579" y="3033660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76307" y="3033659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276307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93652"/>
              </p:ext>
            </p:extLst>
          </p:nvPr>
        </p:nvGraphicFramePr>
        <p:xfrm>
          <a:off x="8401428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036458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161579" y="4501624"/>
          <a:ext cx="1000448" cy="100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26549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0651670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13655" y="1326101"/>
            <a:ext cx="67083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 algn="r" rtl="1">
              <a:lnSpc>
                <a:spcPct val="150000"/>
              </a:lnSpc>
              <a:buFontTx/>
              <a:buAutoNum type="arabicPeriod" startAt="7"/>
            </a:pPr>
            <a:r>
              <a:rPr lang="he-IL" sz="16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כתיבה ל- </a:t>
            </a:r>
            <a:r>
              <a:rPr lang="en-US" sz="16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16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ע"י תנועה </a:t>
            </a:r>
            <a:r>
              <a:rPr lang="en-US" sz="16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TS(T) &lt; TS(</a:t>
            </a:r>
            <a:r>
              <a:rPr lang="en-US" sz="16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(A))</a:t>
            </a: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אז בטל את תנועה 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(Abort (T))</a:t>
            </a: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אחרת: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Write A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 = </a:t>
            </a:r>
            <a:r>
              <a:rPr lang="en-US" sz="16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LastRW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 = T</a:t>
            </a: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45248" y="4951702"/>
            <a:ext cx="10371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ABORT</a:t>
            </a:r>
            <a:endParaRPr lang="he-IL" sz="2000" b="1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7781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932449" y="78723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פתרון: תרגיל 4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(2012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0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להלן תזמון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 נתון שבקר המקיבליות מבוסס על פרוטקול חותמות זמן. הסבר מה יקרה לכל תהליך.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62707"/>
              </p:ext>
            </p:extLst>
          </p:nvPr>
        </p:nvGraphicFramePr>
        <p:xfrm>
          <a:off x="341089" y="1531430"/>
          <a:ext cx="449942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(C)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W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46851" y="3033660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61579" y="3033660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76307" y="3033659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88709"/>
              </p:ext>
            </p:extLst>
          </p:nvPr>
        </p:nvGraphicFramePr>
        <p:xfrm>
          <a:off x="7276307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93833"/>
              </p:ext>
            </p:extLst>
          </p:nvPr>
        </p:nvGraphicFramePr>
        <p:xfrm>
          <a:off x="8401428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036458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161579" y="4501624"/>
          <a:ext cx="1000448" cy="100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26549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0651670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13655" y="1326101"/>
            <a:ext cx="67083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 algn="r" rtl="1">
              <a:lnSpc>
                <a:spcPct val="150000"/>
              </a:lnSpc>
              <a:buFontTx/>
              <a:buAutoNum type="arabicPeriod" startAt="7"/>
            </a:pPr>
            <a:r>
              <a:rPr lang="he-IL" sz="16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כתיבה ל- </a:t>
            </a:r>
            <a:r>
              <a:rPr lang="en-US" sz="16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16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ע"י תנועה </a:t>
            </a:r>
            <a:r>
              <a:rPr lang="en-US" sz="16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TS(T) &lt; TS(</a:t>
            </a:r>
            <a:r>
              <a:rPr lang="en-US" sz="16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(A))</a:t>
            </a: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אז בטל את תנועה 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(Abort (T))</a:t>
            </a: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אחרת: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Write A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 = </a:t>
            </a:r>
            <a:r>
              <a:rPr lang="en-US" sz="16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LastRW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 = T</a:t>
            </a: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45249" y="4951702"/>
            <a:ext cx="1037142" cy="502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en-US" sz="2000" b="1" dirty="0">
                <a:latin typeface="Gisha" panose="020B0502040204020203" pitchFamily="34" charset="-79"/>
                <a:cs typeface="Gisha" panose="020B0502040204020203" pitchFamily="34" charset="-79"/>
              </a:rPr>
              <a:t>ABORT</a:t>
            </a:r>
            <a:endParaRPr lang="he-IL" sz="20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0831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932449" y="78723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פתרון: תרגיל 4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(2012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0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להלן תזמון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 נתון שבקר המקיבליות מבוסס על פרוטקול חותמות זמן. הסבר מה יקרה לכל תהליך.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08785"/>
              </p:ext>
            </p:extLst>
          </p:nvPr>
        </p:nvGraphicFramePr>
        <p:xfrm>
          <a:off x="341089" y="1531430"/>
          <a:ext cx="449942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(C)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R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46851" y="3033660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61579" y="3033660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76307" y="3033659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4896"/>
              </p:ext>
            </p:extLst>
          </p:nvPr>
        </p:nvGraphicFramePr>
        <p:xfrm>
          <a:off x="7276307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15614"/>
              </p:ext>
            </p:extLst>
          </p:nvPr>
        </p:nvGraphicFramePr>
        <p:xfrm>
          <a:off x="8401428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036458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161579" y="4501624"/>
          <a:ext cx="1000448" cy="100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26549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0651670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45249" y="4951702"/>
            <a:ext cx="1037142" cy="502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en-US" sz="2000" b="1" dirty="0">
                <a:latin typeface="Gisha" panose="020B0502040204020203" pitchFamily="34" charset="-79"/>
                <a:cs typeface="Gisha" panose="020B0502040204020203" pitchFamily="34" charset="-79"/>
              </a:rPr>
              <a:t>ABORT</a:t>
            </a:r>
            <a:endParaRPr lang="he-IL" sz="20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1053" y="1326101"/>
            <a:ext cx="591097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6.  </a:t>
            </a:r>
            <a:r>
              <a:rPr lang="he-IL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קריאה מ- </a:t>
            </a:r>
            <a:r>
              <a:rPr lang="en-US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</a:t>
            </a:r>
            <a:r>
              <a:rPr lang="he-IL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ע"י תנועה </a:t>
            </a:r>
            <a:r>
              <a:rPr lang="en-US" sz="1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endParaRPr lang="he-IL" sz="1400" b="1" u="sng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TS(T) &lt; TS(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(A)) 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אז בטל את תנועה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(Abort(T))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אחרת: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Read A</a:t>
            </a: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Add 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 to 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Pred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(T)</a:t>
            </a:r>
            <a:endParaRPr lang="he-IL" sz="1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TS(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(A)) &lt; TS(T)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אז </a:t>
            </a:r>
            <a:r>
              <a:rPr lang="en-US" sz="1400" dirty="0" err="1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LastWR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(A) = T</a:t>
            </a:r>
            <a:endParaRPr lang="he-IL" sz="14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012" y="5359255"/>
            <a:ext cx="1037142" cy="502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ABORT</a:t>
            </a:r>
            <a:endParaRPr lang="he-IL" sz="2000" b="1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5788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932449" y="78723"/>
            <a:ext cx="4089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פתרון: תרגיל 4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(2012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0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להלן תזמון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S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. נתון שבקר המקיבליות מבוסס על פרוטקול חותמות זמן. הסבר מה יקרה לכל תהליך.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04263"/>
              </p:ext>
            </p:extLst>
          </p:nvPr>
        </p:nvGraphicFramePr>
        <p:xfrm>
          <a:off x="341089" y="1531430"/>
          <a:ext cx="449942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Begin (08:02)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(C)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46851" y="3033660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61579" y="3033660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76307" y="3033659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Pred</a:t>
                      </a:r>
                      <a:r>
                        <a:rPr lang="en-US" sz="1200" dirty="0"/>
                        <a:t> (T3)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276307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401428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036458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161579" y="4501624"/>
          <a:ext cx="1000448" cy="100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strike="sngStrike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26549" y="4501624"/>
          <a:ext cx="1000448" cy="33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0651670" y="4501624"/>
          <a:ext cx="1000448" cy="66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6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LastWR</a:t>
                      </a:r>
                      <a:r>
                        <a:rPr lang="en-US" sz="1200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9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45249" y="4951702"/>
            <a:ext cx="1037142" cy="502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en-US" sz="2000" b="1" dirty="0">
                <a:latin typeface="Gisha" panose="020B0502040204020203" pitchFamily="34" charset="-79"/>
                <a:cs typeface="Gisha" panose="020B0502040204020203" pitchFamily="34" charset="-79"/>
              </a:rPr>
              <a:t>ABORT</a:t>
            </a:r>
            <a:endParaRPr lang="he-IL" sz="20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36682" y="1531430"/>
            <a:ext cx="63530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סיכום: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T2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תבוטל מאחר וניסתה לכתוב נתון שכבר נקרא בעבר ע"י תנועה מאוחרת יותר.</a:t>
            </a:r>
          </a:p>
          <a:p>
            <a:pPr lvl="0" algn="r" rtl="1">
              <a:lnSpc>
                <a:spcPct val="150000"/>
              </a:lnSpc>
            </a:pP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T1</a:t>
            </a:r>
            <a:r>
              <a:rPr lang="he-IL" sz="14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תבוטל מאחר וניסתה לקרוא נתון שכתב נכתב בעבר ע"י תנועה מאוחרת יותר.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995" y="5359255"/>
            <a:ext cx="1037142" cy="502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en-US" sz="2000" b="1" dirty="0">
                <a:latin typeface="Gisha" panose="020B0502040204020203" pitchFamily="34" charset="-79"/>
                <a:cs typeface="Gisha" panose="020B0502040204020203" pitchFamily="34" charset="-79"/>
              </a:rPr>
              <a:t>ABORT</a:t>
            </a:r>
            <a:endParaRPr lang="he-IL" sz="20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777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531698" y="78723"/>
            <a:ext cx="4490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תזכורת: שקילות קונפליקט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970538"/>
            <a:ext cx="117416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שני תרחישים הם </a:t>
            </a:r>
            <a:r>
              <a:rPr lang="he-IL" sz="2400" b="1" u="sng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שקולי קונפליקט</a:t>
            </a:r>
            <a:r>
              <a:rPr lang="he-IL" sz="24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אם הם: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	א. מוגדרים על אותה קבוצת תנועות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	ב. מסכימים על הסדר בין פעולות מתנגשות</a:t>
            </a:r>
          </a:p>
          <a:p>
            <a:pPr algn="r" rtl="1">
              <a:lnSpc>
                <a:spcPct val="150000"/>
              </a:lnSpc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תרחיש הוא </a:t>
            </a:r>
            <a:r>
              <a:rPr lang="he-IL" sz="2000" b="1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בר סידור קונפליקט</a:t>
            </a:r>
            <a:r>
              <a:rPr lang="he-IL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אם הוא שקול קונפליקט לתרחיש סדרתי כלשהו.</a:t>
            </a:r>
          </a:p>
          <a:p>
            <a:pPr algn="r" rtl="1">
              <a:lnSpc>
                <a:spcPct val="150000"/>
              </a:lnSpc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כל תרחיש סדרתי הוא תרחיש בר סידור קונפליקט (שקול לעצמו).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כל תרחיש בר סידור קונפליקט הוא בר סידור מצב סופי (אבל לא הפוך – הקשר הוא לא א"םם, יתכן תרחיש שהוא אינו בר סידור קונפליקט אך כן בר סידור מצב סופי).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622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506010" y="78723"/>
            <a:ext cx="1051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תזכורת: אלגוריתם לבדיקה האם תרחיש הוא בר-סידור קונפליקט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872884"/>
            <a:ext cx="1174168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נבנה גרף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G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עבור תרחיש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H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כל תנועה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sz="1600" dirty="0" err="1">
                <a:latin typeface="Gisha" panose="020B0502040204020203" pitchFamily="34" charset="-79"/>
                <a:cs typeface="Gisha" panose="020B0502040204020203" pitchFamily="34" charset="-79"/>
              </a:rPr>
              <a:t>i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תהיה צומת בגרף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נמתח קשת מ-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sz="1600" dirty="0" err="1">
                <a:latin typeface="Gisha" panose="020B0502040204020203" pitchFamily="34" charset="-79"/>
                <a:cs typeface="Gisha" panose="020B0502040204020203" pitchFamily="34" charset="-79"/>
              </a:rPr>
              <a:t>i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ל-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sz="1600" dirty="0" err="1">
                <a:latin typeface="Gisha" panose="020B0502040204020203" pitchFamily="34" charset="-79"/>
                <a:cs typeface="Gisha" panose="020B0502040204020203" pitchFamily="34" charset="-79"/>
              </a:rPr>
              <a:t>j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אם יש בין שתיהן פעולה מתנגשת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הגרף המתקבל הוא </a:t>
            </a:r>
            <a:r>
              <a:rPr lang="en-US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DAG</a:t>
            </a:r>
            <a:r>
              <a:rPr lang="he-IL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(חסר מעגלים) אז התרחיש הוא בר-סידור קונפליקט</a:t>
            </a:r>
          </a:p>
          <a:p>
            <a:pPr algn="r" rtl="1">
              <a:lnSpc>
                <a:spcPct val="150000"/>
              </a:lnSpc>
            </a:pPr>
            <a:endParaRPr lang="he-IL" sz="9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u="sng" dirty="0">
                <a:latin typeface="Gisha" panose="020B0502040204020203" pitchFamily="34" charset="-79"/>
                <a:cs typeface="Gisha" panose="020B0502040204020203" pitchFamily="34" charset="-79"/>
              </a:rPr>
              <a:t>דוגמא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נניח וקיים התזמון הבא: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T1: R A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T2: R B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T3: WA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T4: R B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T2: W B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T2: R A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019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506010" y="78723"/>
            <a:ext cx="1051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תזכורת: אלגוריתם לבדיקה האם תרחיש הוא בר-סידור קונפליקט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872884"/>
            <a:ext cx="1174168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נבנה גרף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G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עבור תרחיש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H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כל תנועה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sz="1600" dirty="0" err="1">
                <a:latin typeface="Gisha" panose="020B0502040204020203" pitchFamily="34" charset="-79"/>
                <a:cs typeface="Gisha" panose="020B0502040204020203" pitchFamily="34" charset="-79"/>
              </a:rPr>
              <a:t>i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תהיה צומת בגרף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נמתח קשת מ-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sz="1600" dirty="0" err="1">
                <a:latin typeface="Gisha" panose="020B0502040204020203" pitchFamily="34" charset="-79"/>
                <a:cs typeface="Gisha" panose="020B0502040204020203" pitchFamily="34" charset="-79"/>
              </a:rPr>
              <a:t>i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ל- </a:t>
            </a: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T</a:t>
            </a:r>
            <a:r>
              <a:rPr lang="en-US" sz="1600" dirty="0" err="1">
                <a:latin typeface="Gisha" panose="020B0502040204020203" pitchFamily="34" charset="-79"/>
                <a:cs typeface="Gisha" panose="020B0502040204020203" pitchFamily="34" charset="-79"/>
              </a:rPr>
              <a:t>j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אם יש בין שתיהן פעולה מתנגשת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הגרף המתקבל הוא </a:t>
            </a:r>
            <a:r>
              <a:rPr lang="en-US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DAG</a:t>
            </a:r>
            <a:r>
              <a:rPr lang="he-IL" sz="20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(חסר מעגלים) אז התרחיש הוא בר-סידור קונפליקט</a:t>
            </a:r>
          </a:p>
          <a:p>
            <a:pPr algn="r" rtl="1">
              <a:lnSpc>
                <a:spcPct val="150000"/>
              </a:lnSpc>
            </a:pPr>
            <a:endParaRPr lang="he-IL" sz="9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u="sng" dirty="0">
                <a:latin typeface="Gisha" panose="020B0502040204020203" pitchFamily="34" charset="-79"/>
                <a:cs typeface="Gisha" panose="020B0502040204020203" pitchFamily="34" charset="-79"/>
              </a:rPr>
              <a:t>דוגמא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נניח וקיים התזמון הבא: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T1: R A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T2: R B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T3: WA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T4: R B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T2: W B</a:t>
            </a: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T2: R A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0919477" y="3977201"/>
            <a:ext cx="239754" cy="825623"/>
          </a:xfrm>
          <a:custGeom>
            <a:avLst/>
            <a:gdLst>
              <a:gd name="connsiteX0" fmla="*/ 221999 w 239754"/>
              <a:gd name="connsiteY0" fmla="*/ 0 h 825623"/>
              <a:gd name="connsiteX1" fmla="*/ 57 w 239754"/>
              <a:gd name="connsiteY1" fmla="*/ 284085 h 825623"/>
              <a:gd name="connsiteX2" fmla="*/ 239754 w 239754"/>
              <a:gd name="connsiteY2" fmla="*/ 825623 h 82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54" h="825623">
                <a:moveTo>
                  <a:pt x="221999" y="0"/>
                </a:moveTo>
                <a:cubicBezTo>
                  <a:pt x="109548" y="73240"/>
                  <a:pt x="-2902" y="146481"/>
                  <a:pt x="57" y="284085"/>
                </a:cubicBezTo>
                <a:cubicBezTo>
                  <a:pt x="3016" y="421689"/>
                  <a:pt x="121385" y="623656"/>
                  <a:pt x="239754" y="82562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0857291" y="4838335"/>
            <a:ext cx="310818" cy="1216241"/>
          </a:xfrm>
          <a:custGeom>
            <a:avLst/>
            <a:gdLst>
              <a:gd name="connsiteX0" fmla="*/ 284185 w 310818"/>
              <a:gd name="connsiteY0" fmla="*/ 0 h 1216241"/>
              <a:gd name="connsiteX1" fmla="*/ 99 w 310818"/>
              <a:gd name="connsiteY1" fmla="*/ 470516 h 1216241"/>
              <a:gd name="connsiteX2" fmla="*/ 310818 w 310818"/>
              <a:gd name="connsiteY2" fmla="*/ 1216241 h 121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818" h="1216241">
                <a:moveTo>
                  <a:pt x="284185" y="0"/>
                </a:moveTo>
                <a:cubicBezTo>
                  <a:pt x="139922" y="133904"/>
                  <a:pt x="-4340" y="267809"/>
                  <a:pt x="99" y="470516"/>
                </a:cubicBezTo>
                <a:cubicBezTo>
                  <a:pt x="4538" y="673223"/>
                  <a:pt x="157678" y="944732"/>
                  <a:pt x="310818" y="121624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1070240" y="5201353"/>
            <a:ext cx="71236" cy="427094"/>
          </a:xfrm>
          <a:custGeom>
            <a:avLst/>
            <a:gdLst>
              <a:gd name="connsiteX0" fmla="*/ 71236 w 71236"/>
              <a:gd name="connsiteY0" fmla="*/ 9844 h 427094"/>
              <a:gd name="connsiteX1" fmla="*/ 214 w 71236"/>
              <a:gd name="connsiteY1" fmla="*/ 54232 h 427094"/>
              <a:gd name="connsiteX2" fmla="*/ 53480 w 71236"/>
              <a:gd name="connsiteY2" fmla="*/ 427094 h 4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36" h="427094">
                <a:moveTo>
                  <a:pt x="71236" y="9844"/>
                </a:moveTo>
                <a:cubicBezTo>
                  <a:pt x="37204" y="-2733"/>
                  <a:pt x="3173" y="-15310"/>
                  <a:pt x="214" y="54232"/>
                </a:cubicBezTo>
                <a:cubicBezTo>
                  <a:pt x="-2745" y="123774"/>
                  <a:pt x="25367" y="275434"/>
                  <a:pt x="53480" y="42709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94625" y="4136994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9" name="Oval 8"/>
          <p:cNvSpPr/>
          <p:nvPr/>
        </p:nvSpPr>
        <p:spPr>
          <a:xfrm>
            <a:off x="4447713" y="3488924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0" name="Oval 9"/>
          <p:cNvSpPr/>
          <p:nvPr/>
        </p:nvSpPr>
        <p:spPr>
          <a:xfrm>
            <a:off x="6267635" y="4403324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11" name="Oval 10"/>
          <p:cNvSpPr/>
          <p:nvPr/>
        </p:nvSpPr>
        <p:spPr>
          <a:xfrm>
            <a:off x="4398857" y="5370990"/>
            <a:ext cx="648070" cy="64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cxnSp>
        <p:nvCxnSpPr>
          <p:cNvPr id="12" name="Straight Arrow Connector 11"/>
          <p:cNvCxnSpPr>
            <a:stCxn id="7" idx="6"/>
            <a:endCxn id="10" idx="2"/>
          </p:cNvCxnSpPr>
          <p:nvPr/>
        </p:nvCxnSpPr>
        <p:spPr>
          <a:xfrm>
            <a:off x="3142695" y="4461029"/>
            <a:ext cx="3124940" cy="266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9" idx="4"/>
          </p:cNvCxnSpPr>
          <p:nvPr/>
        </p:nvCxnSpPr>
        <p:spPr>
          <a:xfrm flipV="1">
            <a:off x="4722892" y="4136994"/>
            <a:ext cx="48856" cy="1233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9" idx="6"/>
          </p:cNvCxnSpPr>
          <p:nvPr/>
        </p:nvCxnSpPr>
        <p:spPr>
          <a:xfrm flipH="1" flipV="1">
            <a:off x="5095783" y="3812959"/>
            <a:ext cx="1266760" cy="685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5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068979" y="78723"/>
            <a:ext cx="2953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תרגיל 1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(2014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הוצע בקר מקביליות ששמו "לוקלי" הפועל באופן הבא: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פעולת כתיבה\קריאה של משתנה מייצרת עותק לוקלי של המשתנה. אם התנועה כבר קראה\כתבה את המשתנה    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    קודם לכן, אזי פעולת הכתיבה\קריאה נעשית על המשתנה הלוקלי.	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כאשר תנועה מסתיימת היא מבצעת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commit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ומעדכנת את העותקים הגלובליים של המשתנים אותה עדכנה (לפי 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  העותק המקומי).</a:t>
            </a:r>
          </a:p>
          <a:p>
            <a:pPr algn="r" rtl="1">
              <a:lnSpc>
                <a:spcPct val="150000"/>
              </a:lnSpc>
            </a:pP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א.  צרו תרחיש מקבילי לפי בקר המקביליות "לוקלי", שיש בו רק שתי תנועות, כך שהתרחיש הוא בר-סידור מצב סופי. 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    הוכיחו שהוא כזה.</a:t>
            </a:r>
          </a:p>
        </p:txBody>
      </p:sp>
    </p:spTree>
    <p:extLst>
      <p:ext uri="{BB962C8B-B14F-4D97-AF65-F5344CB8AC3E}">
        <p14:creationId xmlns:p14="http://schemas.microsoft.com/office/powerpoint/2010/main" val="126114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833063" y="78723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 : תרגיל 1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(2014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א.  צרו תרחיש מקבילי לפי בקר המקביליות "לוקלי", שיש בו רק שתי תנועות, כך שהתרחיש הוא בר-סידור מצב סופי. 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    הוכיחו שהוא כזה.</a:t>
            </a:r>
          </a:p>
          <a:p>
            <a:pPr algn="r" rtl="1">
              <a:lnSpc>
                <a:spcPct val="150000"/>
              </a:lnSpc>
            </a:pPr>
            <a:endParaRPr lang="he-IL" sz="1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נשים לב שבתזמון הנ"ל אין התנגשויות כלל. לכן, גרף הקונפליקטים של תנועה זו יהיה ללא מעגלים</a:t>
            </a:r>
          </a:p>
          <a:p>
            <a:pPr algn="r" rtl="1">
              <a:lnSpc>
                <a:spcPct val="150000"/>
              </a:lnSpc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ולכן התזמון הוא בר-סידור קונפליקט ומכאן בר סידור מצב סופי. ניתן לראות זאת גם לפי הסמלים הסופיים:</a:t>
            </a: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23048"/>
              </p:ext>
            </p:extLst>
          </p:nvPr>
        </p:nvGraphicFramePr>
        <p:xfrm>
          <a:off x="3660831" y="3119085"/>
          <a:ext cx="218013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</a:t>
                      </a:r>
                      <a:r>
                        <a:rPr lang="en-US" sz="1400" baseline="0" dirty="0"/>
                        <a:t> (B)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42247"/>
              </p:ext>
            </p:extLst>
          </p:nvPr>
        </p:nvGraphicFramePr>
        <p:xfrm>
          <a:off x="5861906" y="3112865"/>
          <a:ext cx="2180132" cy="21216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116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31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9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11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spect="1"/>
          </p:cNvSpPr>
          <p:nvPr/>
        </p:nvSpPr>
        <p:spPr>
          <a:xfrm>
            <a:off x="6120882" y="2765826"/>
            <a:ext cx="1438802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</a:t>
            </a:r>
          </a:p>
        </p:txBody>
      </p:sp>
    </p:spTree>
    <p:extLst>
      <p:ext uri="{BB962C8B-B14F-4D97-AF65-F5344CB8AC3E}">
        <p14:creationId xmlns:p14="http://schemas.microsoft.com/office/powerpoint/2010/main" val="3621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833063" y="78723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 : תרגיל 1 </a:t>
            </a:r>
            <a:r>
              <a:rPr lang="he-I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(2014 מועד א')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280343" y="712607"/>
            <a:ext cx="11741687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א.  צרו תרחיש מקבילי לפי בקר המקביליות "לוקלי", שיש בו רק שתי תנועות, כך שהתרחיש הוא בר-סידור מצב סופי. 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    הוכיחו שהוא כזה.</a:t>
            </a:r>
          </a:p>
          <a:p>
            <a:pPr algn="r" rtl="1">
              <a:lnSpc>
                <a:spcPct val="150000"/>
              </a:lnSpc>
            </a:pPr>
            <a:endParaRPr lang="he-IL" sz="1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נשים לב שבתזמון הנ"ל אין התנגשויות כלל. לכן, גרף הקונפליקטים של תנועה זו יהיה ללא מעגלים</a:t>
            </a:r>
          </a:p>
          <a:p>
            <a:pPr algn="r" rtl="1">
              <a:lnSpc>
                <a:spcPct val="150000"/>
              </a:lnSpc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ולכן התזמון הוא בר-סידור קונפליקט ומכאן בר סידור מצב סופי. ניתן לראות זאת גם לפי הסמלים הסופיים:</a:t>
            </a: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600" dirty="0">
              <a:solidFill>
                <a:srgbClr val="FF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שימו לב – כל תרחיש שיכיל רק פקודות </a:t>
            </a:r>
            <a:r>
              <a:rPr lang="en-US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Read</a:t>
            </a: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יענה על הדרישה של סעיף זה. קל יהיה לראות </a:t>
            </a:r>
          </a:p>
          <a:p>
            <a:pPr algn="r" rtl="1">
              <a:lnSpc>
                <a:spcPct val="150000"/>
              </a:lnSpc>
            </a:pPr>
            <a:r>
              <a:rPr lang="he-IL" sz="1600" dirty="0">
                <a:solidFill>
                  <a:srgbClr val="FF00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מטבלת הערכים הסימבולים שאין השפעה על הערכים הסופיים במקרה זה.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23048"/>
              </p:ext>
            </p:extLst>
          </p:nvPr>
        </p:nvGraphicFramePr>
        <p:xfrm>
          <a:off x="3660831" y="3119085"/>
          <a:ext cx="218013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1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0" dirty="0"/>
                        <a:t> (A)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 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</a:t>
                      </a:r>
                      <a:r>
                        <a:rPr lang="en-US" sz="1400" baseline="0" dirty="0"/>
                        <a:t> (B)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06238"/>
              </p:ext>
            </p:extLst>
          </p:nvPr>
        </p:nvGraphicFramePr>
        <p:xfrm>
          <a:off x="5861906" y="3119085"/>
          <a:ext cx="2180132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68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</a:t>
                      </a:r>
                      <a:r>
                        <a:rPr lang="en-US" sz="900" dirty="0"/>
                        <a:t>1,1</a:t>
                      </a:r>
                      <a:r>
                        <a:rPr lang="en-US" sz="1400" dirty="0"/>
                        <a:t>(A</a:t>
                      </a:r>
                      <a:r>
                        <a:rPr lang="en-US" sz="1100" dirty="0"/>
                        <a:t>0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spect="1"/>
          </p:cNvSpPr>
          <p:nvPr/>
        </p:nvSpPr>
        <p:spPr>
          <a:xfrm>
            <a:off x="6120882" y="2765826"/>
            <a:ext cx="1438802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dirty="0">
                <a:latin typeface="Gisha" panose="020B0502040204020203" pitchFamily="34" charset="-79"/>
                <a:cs typeface="Gisha" panose="020B0502040204020203" pitchFamily="34" charset="-79"/>
              </a:rPr>
              <a:t>סמלים סופיים</a:t>
            </a:r>
          </a:p>
        </p:txBody>
      </p:sp>
    </p:spTree>
    <p:extLst>
      <p:ext uri="{BB962C8B-B14F-4D97-AF65-F5344CB8AC3E}">
        <p14:creationId xmlns:p14="http://schemas.microsoft.com/office/powerpoint/2010/main" val="130202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7247</TotalTime>
  <Words>3962</Words>
  <Application>Microsoft Office PowerPoint</Application>
  <PresentationFormat>מסך רחב</PresentationFormat>
  <Paragraphs>944</Paragraphs>
  <Slides>34</Slides>
  <Notes>34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Gisha</vt:lpstr>
      <vt:lpstr>Segoe UI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עדן יבין</cp:lastModifiedBy>
  <cp:revision>572</cp:revision>
  <dcterms:created xsi:type="dcterms:W3CDTF">2016-03-01T13:50:43Z</dcterms:created>
  <dcterms:modified xsi:type="dcterms:W3CDTF">2020-06-11T08:35:24Z</dcterms:modified>
</cp:coreProperties>
</file>