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5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97" r:id="rId21"/>
    <p:sldId id="298" r:id="rId22"/>
    <p:sldId id="299" r:id="rId23"/>
    <p:sldId id="30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80881" autoAdjust="0"/>
  </p:normalViewPr>
  <p:slideViewPr>
    <p:cSldViewPr snapToGrid="0">
      <p:cViewPr varScale="1">
        <p:scale>
          <a:sx n="69" d="100"/>
          <a:sy n="69" d="100"/>
        </p:scale>
        <p:origin x="10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r" rtl="1"/>
            <a:r>
              <a:rPr lang="he-IL" sz="1800" b="0" strike="noStrike" spc="-1">
                <a:solidFill>
                  <a:srgbClr val="000000"/>
                </a:solidFill>
                <a:latin typeface="Garamond"/>
              </a:rPr>
              <a:t>Click to move the slide</a:t>
            </a:r>
          </a:p>
        </p:txBody>
      </p:sp>
      <p:sp>
        <p:nvSpPr>
          <p:cNvPr id="2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 sz="2000" b="0" strike="noStrike" spc="-1">
                <a:latin typeface="Arial"/>
              </a:rPr>
              <a:t>Click to edit the notes format</a:t>
            </a:r>
          </a:p>
        </p:txBody>
      </p:sp>
      <p:sp>
        <p:nvSpPr>
          <p:cNvPr id="241" name="PlaceHolder 3"/>
          <p:cNvSpPr>
            <a:spLocks noGrp="1"/>
          </p:cNvSpPr>
          <p:nvPr>
            <p:ph type="hdr"/>
          </p:nvPr>
        </p:nvSpPr>
        <p:spPr>
          <a:xfrm>
            <a:off x="0" y="0"/>
            <a:ext cx="3280680" cy="534240"/>
          </a:xfrm>
          <a:prstGeom prst="rect">
            <a:avLst/>
          </a:prstGeom>
        </p:spPr>
        <p:txBody>
          <a:bodyPr lIns="0" tIns="0" rIns="0" bIns="0">
            <a:noAutofit/>
          </a:bodyPr>
          <a:lstStyle/>
          <a:p>
            <a:r>
              <a:rPr lang="en" sz="1400" b="0" strike="noStrike" spc="-1">
                <a:latin typeface="Times New Roman"/>
              </a:rPr>
              <a:t> </a:t>
            </a:r>
          </a:p>
        </p:txBody>
      </p:sp>
      <p:sp>
        <p:nvSpPr>
          <p:cNvPr id="2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 sz="1400" b="0" strike="noStrike" spc="-1">
                <a:latin typeface="Times New Roman"/>
              </a:rPr>
              <a:t> </a:t>
            </a:r>
          </a:p>
        </p:txBody>
      </p:sp>
      <p:sp>
        <p:nvSpPr>
          <p:cNvPr id="2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 sz="1400" b="0" strike="noStrike" spc="-1">
                <a:latin typeface="Times New Roman"/>
              </a:rPr>
              <a:t> </a:t>
            </a:r>
          </a:p>
        </p:txBody>
      </p:sp>
      <p:sp>
        <p:nvSpPr>
          <p:cNvPr id="2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761DAF2-50B7-4664-87D3-AEDEFB2AFF9F}" type="slidenum">
              <a:rPr lang="en" sz="1400" b="0" strike="noStrike" spc="-1">
                <a:latin typeface="Times New Roman"/>
              </a:rPr>
              <a:t>‹#›</a:t>
            </a:fld>
            <a:endParaRPr lang="e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Shape 1"/>
          <p:cNvSpPr txBox="1"/>
          <p:nvPr/>
        </p:nvSpPr>
        <p:spPr>
          <a:xfrm>
            <a:off x="3886200" y="0"/>
            <a:ext cx="2971440" cy="458280"/>
          </a:xfrm>
          <a:prstGeom prst="rect">
            <a:avLst/>
          </a:prstGeom>
          <a:noFill/>
          <a:ln>
            <a:noFill/>
          </a:ln>
        </p:spPr>
        <p:txBody>
          <a:bodyPr>
            <a:noAutofit/>
          </a:bodyPr>
          <a:lstStyle/>
          <a:p>
            <a:pPr algn="r" rtl="1">
              <a:lnSpc>
                <a:spcPct val="100000"/>
              </a:lnSpc>
            </a:pPr>
            <a:r>
              <a:rPr lang="en" sz="1300" b="0" strike="noStrike" spc="-1">
                <a:solidFill>
                  <a:srgbClr val="000000"/>
                </a:solidFill>
                <a:latin typeface="Arial"/>
                <a:ea typeface="+mn-ea"/>
              </a:rPr>
              <a:t>ניהול היצור למערכות מידע- תשס"ו סמסטר ב'</a:t>
            </a:r>
            <a:endParaRPr lang="en" sz="1300" b="0" strike="noStrike" spc="-1">
              <a:latin typeface="Times New Roman"/>
            </a:endParaRPr>
          </a:p>
        </p:txBody>
      </p:sp>
      <p:sp>
        <p:nvSpPr>
          <p:cNvPr id="736" name="PlaceHolder 2"/>
          <p:cNvSpPr>
            <a:spLocks noGrp="1" noRot="1" noChangeAspect="1"/>
          </p:cNvSpPr>
          <p:nvPr>
            <p:ph type="sldImg"/>
          </p:nvPr>
        </p:nvSpPr>
        <p:spPr>
          <a:xfrm>
            <a:off x="685800" y="1143000"/>
            <a:ext cx="5486400" cy="3086100"/>
          </a:xfrm>
          <a:prstGeom prst="rect">
            <a:avLst/>
          </a:prstGeom>
        </p:spPr>
      </p:sp>
      <p:sp>
        <p:nvSpPr>
          <p:cNvPr id="737" name="PlaceHolder 3"/>
          <p:cNvSpPr>
            <a:spLocks noGrp="1"/>
          </p:cNvSpPr>
          <p:nvPr>
            <p:ph type="body"/>
          </p:nvPr>
        </p:nvSpPr>
        <p:spPr>
          <a:xfrm>
            <a:off x="685800" y="4400640"/>
            <a:ext cx="5486040" cy="3600000"/>
          </a:xfrm>
          <a:prstGeom prst="rect">
            <a:avLst/>
          </a:prstGeom>
        </p:spPr>
        <p:txBody>
          <a:bodyPr>
            <a:noAutofit/>
          </a:bodyPr>
          <a:lstStyle/>
          <a:p>
            <a:endParaRPr lang="en"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noRot="1" noChangeAspect="1"/>
          </p:cNvSpPr>
          <p:nvPr>
            <p:ph type="sldImg"/>
          </p:nvPr>
        </p:nvSpPr>
        <p:spPr>
          <a:xfrm>
            <a:off x="685800" y="1143000"/>
            <a:ext cx="5486400" cy="3086100"/>
          </a:xfrm>
          <a:prstGeom prst="rect">
            <a:avLst/>
          </a:prstGeom>
        </p:spPr>
      </p:sp>
      <p:sp>
        <p:nvSpPr>
          <p:cNvPr id="75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 sz="2000" b="0" strike="noStrike" spc="-1">
                <a:latin typeface="Arial"/>
              </a:rPr>
              <a:t>Slack   - מה שלא מנוצל</a:t>
            </a:r>
          </a:p>
          <a:p>
            <a:pPr marL="216000" indent="-216000">
              <a:lnSpc>
                <a:spcPct val="100000"/>
              </a:lnSpc>
            </a:pPr>
            <a:r>
              <a:rPr lang="en" sz="2000" b="0" strike="noStrike" spc="-1">
                <a:latin typeface="Arial"/>
              </a:rPr>
              <a:t>Dual = shadow</a:t>
            </a:r>
          </a:p>
          <a:p>
            <a:pPr marL="216000" indent="-216000">
              <a:lnSpc>
                <a:spcPct val="100000"/>
              </a:lnSpc>
            </a:pPr>
            <a:r>
              <a:rPr lang="en" sz="2000" b="0" strike="noStrike" spc="-1">
                <a:latin typeface="Arial"/>
              </a:rPr>
              <a:t>Dual = 0 : change in constraint will not effect the optimal solution</a:t>
            </a:r>
          </a:p>
        </p:txBody>
      </p:sp>
      <p:sp>
        <p:nvSpPr>
          <p:cNvPr id="759"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4DEC5232-C60E-4D81-9228-D3E958999AFB}" type="slidenum">
              <a:rPr lang="en" sz="1800" b="0" strike="noStrike" spc="-1">
                <a:solidFill>
                  <a:srgbClr val="000000"/>
                </a:solidFill>
                <a:latin typeface="+mn-lt"/>
                <a:ea typeface="+mn-ea"/>
              </a:rPr>
              <a:t>39</a:t>
            </a:fld>
            <a:endParaRPr lang="en" sz="1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laceHolder 1"/>
          <p:cNvSpPr>
            <a:spLocks noGrp="1" noRot="1" noChangeAspect="1"/>
          </p:cNvSpPr>
          <p:nvPr>
            <p:ph type="sldImg"/>
          </p:nvPr>
        </p:nvSpPr>
        <p:spPr>
          <a:xfrm>
            <a:off x="685800" y="1143000"/>
            <a:ext cx="5486400" cy="3086100"/>
          </a:xfrm>
          <a:prstGeom prst="rect">
            <a:avLst/>
          </a:prstGeom>
        </p:spPr>
      </p:sp>
      <p:sp>
        <p:nvSpPr>
          <p:cNvPr id="76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 sz="2000" b="0" strike="noStrike" spc="-1">
                <a:latin typeface="Arial"/>
              </a:rPr>
              <a:t>Slack   -</a:t>
            </a:r>
          </a:p>
          <a:p>
            <a:pPr marL="216000" indent="-216000">
              <a:lnSpc>
                <a:spcPct val="100000"/>
              </a:lnSpc>
            </a:pPr>
            <a:r>
              <a:rPr lang="en" sz="2000" b="0" strike="noStrike" spc="-1">
                <a:latin typeface="Arial"/>
              </a:rPr>
              <a:t>מה שלא מנוצל</a:t>
            </a:r>
          </a:p>
          <a:p>
            <a:pPr marL="216000" indent="-216000">
              <a:lnSpc>
                <a:spcPct val="100000"/>
              </a:lnSpc>
            </a:pPr>
            <a:r>
              <a:rPr lang="en" sz="2000" b="0" strike="noStrike" spc="-1">
                <a:latin typeface="Arial"/>
              </a:rPr>
              <a:t>Dual = shadow</a:t>
            </a:r>
          </a:p>
          <a:p>
            <a:pPr marL="216000" indent="-216000">
              <a:lnSpc>
                <a:spcPct val="100000"/>
              </a:lnSpc>
            </a:pPr>
            <a:r>
              <a:rPr lang="en" sz="2000" b="0" strike="noStrike" spc="-1">
                <a:latin typeface="Arial"/>
              </a:rPr>
              <a:t>Dual = 0 : change in constraint will not effect the optimal solution</a:t>
            </a:r>
          </a:p>
        </p:txBody>
      </p:sp>
      <p:sp>
        <p:nvSpPr>
          <p:cNvPr id="762"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8155143B-6B4F-47C1-BABA-CE587C40D018}" type="slidenum">
              <a:rPr lang="en" sz="1800" b="0" strike="noStrike" spc="-1">
                <a:solidFill>
                  <a:srgbClr val="000000"/>
                </a:solidFill>
                <a:latin typeface="+mn-lt"/>
                <a:ea typeface="+mn-ea"/>
              </a:rPr>
              <a:t>40</a:t>
            </a:fld>
            <a:endParaRPr lang="en" sz="1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PlaceHolder 1"/>
          <p:cNvSpPr>
            <a:spLocks noGrp="1" noRot="1" noChangeAspect="1"/>
          </p:cNvSpPr>
          <p:nvPr>
            <p:ph type="sldImg"/>
          </p:nvPr>
        </p:nvSpPr>
        <p:spPr>
          <a:xfrm>
            <a:off x="685800" y="1143000"/>
            <a:ext cx="5486040" cy="3085920"/>
          </a:xfrm>
          <a:prstGeom prst="rect">
            <a:avLst/>
          </a:prstGeom>
        </p:spPr>
      </p:sp>
      <p:sp>
        <p:nvSpPr>
          <p:cNvPr id="764" name="PlaceHolder 2"/>
          <p:cNvSpPr>
            <a:spLocks noGrp="1"/>
          </p:cNvSpPr>
          <p:nvPr>
            <p:ph type="body"/>
          </p:nvPr>
        </p:nvSpPr>
        <p:spPr>
          <a:xfrm>
            <a:off x="685800" y="4400640"/>
            <a:ext cx="5486040" cy="3600000"/>
          </a:xfrm>
          <a:prstGeom prst="rect">
            <a:avLst/>
          </a:prstGeom>
        </p:spPr>
        <p:txBody>
          <a:bodyPr>
            <a:noAutofit/>
          </a:bodyPr>
          <a:lstStyle/>
          <a:p>
            <a:pPr marL="216000" indent="-216000" algn="r" rtl="1">
              <a:lnSpc>
                <a:spcPct val="100000"/>
              </a:lnSpc>
            </a:pPr>
            <a:r>
              <a:rPr lang="en" sz="2000" b="0" strike="noStrike" spc="-1">
                <a:latin typeface="Arial"/>
              </a:rPr>
              <a:t>כדי להריץ בלינדו:</a:t>
            </a:r>
          </a:p>
          <a:p>
            <a:pPr marL="216000" indent="-216000" rtl="1">
              <a:lnSpc>
                <a:spcPct val="100000"/>
              </a:lnSpc>
            </a:pPr>
            <a:r>
              <a:rPr lang="en" sz="2000" b="0" strike="noStrike" spc="-1">
                <a:latin typeface="Arial"/>
              </a:rPr>
              <a:t>max 200x1+90x2+135x3</a:t>
            </a:r>
          </a:p>
          <a:p>
            <a:pPr marL="216000" indent="-216000" rtl="1">
              <a:lnSpc>
                <a:spcPct val="100000"/>
              </a:lnSpc>
            </a:pPr>
            <a:r>
              <a:rPr lang="en" sz="2000" b="0" strike="noStrike" spc="-1">
                <a:latin typeface="Arial"/>
              </a:rPr>
              <a:t>4x1+8x2+2x3&lt;=120</a:t>
            </a:r>
          </a:p>
          <a:p>
            <a:pPr marL="216000" indent="-216000" rtl="1">
              <a:lnSpc>
                <a:spcPct val="100000"/>
              </a:lnSpc>
            </a:pPr>
            <a:r>
              <a:rPr lang="en" sz="2000" b="0" strike="noStrike" spc="-1">
                <a:latin typeface="Arial"/>
              </a:rPr>
              <a:t>10x1+3x2+6x3&lt;=80</a:t>
            </a:r>
          </a:p>
          <a:p>
            <a:pPr marL="216000" indent="-216000" rtl="1">
              <a:lnSpc>
                <a:spcPct val="100000"/>
              </a:lnSpc>
            </a:pPr>
            <a:r>
              <a:rPr lang="en" sz="2000" b="0" strike="noStrike" spc="-1">
                <a:latin typeface="Arial"/>
              </a:rPr>
              <a:t>7x1+5x2+9x3&lt;=160</a:t>
            </a:r>
          </a:p>
          <a:p>
            <a:pPr marL="216000" indent="-216000" rtl="1">
              <a:lnSpc>
                <a:spcPct val="100000"/>
              </a:lnSpc>
            </a:pPr>
            <a:r>
              <a:rPr lang="en" sz="2000" b="0" strike="noStrike" spc="-1">
                <a:latin typeface="Arial"/>
              </a:rPr>
              <a:t>x1&gt;=0</a:t>
            </a:r>
          </a:p>
          <a:p>
            <a:pPr marL="216000" indent="-216000" rtl="1">
              <a:lnSpc>
                <a:spcPct val="100000"/>
              </a:lnSpc>
            </a:pPr>
            <a:r>
              <a:rPr lang="en" sz="2000" b="0" strike="noStrike" spc="-1">
                <a:latin typeface="Arial"/>
              </a:rPr>
              <a:t>x2&gt;=0</a:t>
            </a:r>
          </a:p>
          <a:p>
            <a:pPr marL="216000" indent="-216000" rtl="1">
              <a:lnSpc>
                <a:spcPct val="100000"/>
              </a:lnSpc>
            </a:pPr>
            <a:r>
              <a:rPr lang="en" sz="2000" b="0" strike="noStrike" spc="-1">
                <a:latin typeface="Arial"/>
              </a:rPr>
              <a:t>x3&gt;=0</a:t>
            </a:r>
          </a:p>
          <a:p>
            <a:pPr marL="216000" indent="-216000" rtl="1">
              <a:lnSpc>
                <a:spcPct val="100000"/>
              </a:lnSpc>
            </a:pPr>
            <a:r>
              <a:rPr lang="en" sz="2000" b="0" strike="noStrike" spc="-1">
                <a:latin typeface="Arial"/>
              </a:rPr>
              <a:t>s.t.</a:t>
            </a:r>
          </a:p>
          <a:p>
            <a:pPr marL="216000" indent="-216000" rtl="1">
              <a:lnSpc>
                <a:spcPct val="100000"/>
              </a:lnSpc>
            </a:pPr>
            <a:r>
              <a:rPr lang="en" sz="2000" b="0" strike="noStrike" spc="-1">
                <a:latin typeface="Arial"/>
              </a:rPr>
              <a:t>end</a:t>
            </a:r>
          </a:p>
        </p:txBody>
      </p:sp>
      <p:sp>
        <p:nvSpPr>
          <p:cNvPr id="765"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9003DA57-9ECE-40A0-8D61-0655EAE0457E}" type="slidenum">
              <a:rPr lang="en" sz="1800" b="0" strike="noStrike" spc="-1">
                <a:solidFill>
                  <a:srgbClr val="000000"/>
                </a:solidFill>
                <a:latin typeface="+mn-lt"/>
                <a:ea typeface="+mn-ea"/>
              </a:rPr>
              <a:t>43</a:t>
            </a:fld>
            <a:endParaRPr lang="en" sz="1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he-IL" dirty="0"/>
              <a:t>עשוי להשתנות</a:t>
            </a:r>
            <a:endParaRPr lang="en-US" dirty="0"/>
          </a:p>
        </p:txBody>
      </p:sp>
      <p:sp>
        <p:nvSpPr>
          <p:cNvPr id="4" name="Slide Number Placeholder 3"/>
          <p:cNvSpPr>
            <a:spLocks noGrp="1"/>
          </p:cNvSpPr>
          <p:nvPr>
            <p:ph type="sldNum" idx="10"/>
          </p:nvPr>
        </p:nvSpPr>
        <p:spPr/>
        <p:txBody>
          <a:bodyPr/>
          <a:lstStyle/>
          <a:p>
            <a:pPr algn="r"/>
            <a:fld id="{7761DAF2-50B7-4664-87D3-AEDEFB2AFF9F}" type="slidenum">
              <a:rPr lang="en" sz="1400" b="0" strike="noStrike" spc="-1" smtClean="0">
                <a:latin typeface="Times New Roman"/>
              </a:rPr>
              <a:t>3</a:t>
            </a:fld>
            <a:endParaRPr lang="en" sz="1400" b="0" strike="noStrike" spc="-1">
              <a:latin typeface="Times New Roman"/>
            </a:endParaRPr>
          </a:p>
        </p:txBody>
      </p:sp>
    </p:spTree>
    <p:extLst>
      <p:ext uri="{BB962C8B-B14F-4D97-AF65-F5344CB8AC3E}">
        <p14:creationId xmlns:p14="http://schemas.microsoft.com/office/powerpoint/2010/main" val="146456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noRot="1" noChangeAspect="1"/>
          </p:cNvSpPr>
          <p:nvPr>
            <p:ph type="sldImg"/>
          </p:nvPr>
        </p:nvSpPr>
        <p:spPr>
          <a:xfrm>
            <a:off x="685800" y="1143000"/>
            <a:ext cx="5486400" cy="3086100"/>
          </a:xfrm>
          <a:prstGeom prst="rect">
            <a:avLst/>
          </a:prstGeom>
        </p:spPr>
      </p:sp>
      <p:sp>
        <p:nvSpPr>
          <p:cNvPr id="739" name="PlaceHolder 2"/>
          <p:cNvSpPr>
            <a:spLocks noGrp="1"/>
          </p:cNvSpPr>
          <p:nvPr>
            <p:ph type="body"/>
          </p:nvPr>
        </p:nvSpPr>
        <p:spPr>
          <a:xfrm>
            <a:off x="685800" y="4400640"/>
            <a:ext cx="5486040" cy="3600000"/>
          </a:xfrm>
          <a:prstGeom prst="rect">
            <a:avLst/>
          </a:prstGeom>
        </p:spPr>
        <p:txBody>
          <a:bodyPr>
            <a:noAutofit/>
          </a:bodyPr>
          <a:lstStyle/>
          <a:p>
            <a:r>
              <a:rPr lang="he-IL" sz="2000" b="0" strike="noStrike" spc="-1" dirty="0">
                <a:latin typeface="Arial"/>
              </a:rPr>
              <a:t>עשוי להשתנות</a:t>
            </a:r>
            <a:endParaRPr lang="en" sz="2000" b="0" strike="noStrike" spc="-1" dirty="0">
              <a:latin typeface="Arial"/>
            </a:endParaRPr>
          </a:p>
        </p:txBody>
      </p:sp>
      <p:sp>
        <p:nvSpPr>
          <p:cNvPr id="740" name="TextShape 3"/>
          <p:cNvSpPr txBox="1"/>
          <p:nvPr/>
        </p:nvSpPr>
        <p:spPr>
          <a:xfrm>
            <a:off x="3886200" y="0"/>
            <a:ext cx="2971440" cy="458280"/>
          </a:xfrm>
          <a:prstGeom prst="rect">
            <a:avLst/>
          </a:prstGeom>
          <a:noFill/>
          <a:ln>
            <a:noFill/>
          </a:ln>
        </p:spPr>
        <p:txBody>
          <a:bodyPr>
            <a:noAutofit/>
          </a:bodyPr>
          <a:lstStyle/>
          <a:p>
            <a:pPr algn="r" rtl="1">
              <a:lnSpc>
                <a:spcPct val="100000"/>
              </a:lnSpc>
            </a:pPr>
            <a:r>
              <a:rPr lang="en" sz="1300" b="0" strike="noStrike" spc="-1">
                <a:solidFill>
                  <a:srgbClr val="000000"/>
                </a:solidFill>
                <a:latin typeface="Arial"/>
                <a:ea typeface="+mn-ea"/>
              </a:rPr>
              <a:t>ניהול היצור למערכות מידע- תשס"ו סמסטר ב'</a:t>
            </a:r>
            <a:endParaRPr lang="en" sz="1300" b="0" strike="noStrike" spc="-1">
              <a:latin typeface="Times New Roman"/>
            </a:endParaRPr>
          </a:p>
        </p:txBody>
      </p:sp>
      <p:sp>
        <p:nvSpPr>
          <p:cNvPr id="741" name="TextShape 4"/>
          <p:cNvSpPr txBox="1"/>
          <p:nvPr/>
        </p:nvSpPr>
        <p:spPr>
          <a:xfrm>
            <a:off x="1440" y="8685360"/>
            <a:ext cx="2971440" cy="458280"/>
          </a:xfrm>
          <a:prstGeom prst="rect">
            <a:avLst/>
          </a:prstGeom>
          <a:noFill/>
          <a:ln>
            <a:noFill/>
          </a:ln>
        </p:spPr>
        <p:txBody>
          <a:bodyPr anchor="b">
            <a:noAutofit/>
          </a:bodyPr>
          <a:lstStyle/>
          <a:p>
            <a:pPr rtl="1">
              <a:lnSpc>
                <a:spcPct val="100000"/>
              </a:lnSpc>
            </a:pPr>
            <a:fld id="{671F8AB3-6B98-481A-86A1-FB7C3617768D}" type="slidenum">
              <a:rPr lang="en" sz="1300" b="0" strike="noStrike" spc="-1">
                <a:solidFill>
                  <a:srgbClr val="000000"/>
                </a:solidFill>
                <a:latin typeface="Arial"/>
                <a:ea typeface="+mn-ea"/>
              </a:rPr>
              <a:t>4</a:t>
            </a:fld>
            <a:endParaRPr lang="en" sz="13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he-IL" dirty="0"/>
              <a:t>עשוי להשתנות</a:t>
            </a:r>
            <a:endParaRPr lang="en-US" dirty="0"/>
          </a:p>
        </p:txBody>
      </p:sp>
      <p:sp>
        <p:nvSpPr>
          <p:cNvPr id="4" name="Slide Number Placeholder 3"/>
          <p:cNvSpPr>
            <a:spLocks noGrp="1"/>
          </p:cNvSpPr>
          <p:nvPr>
            <p:ph type="sldNum" idx="10"/>
          </p:nvPr>
        </p:nvSpPr>
        <p:spPr/>
        <p:txBody>
          <a:bodyPr/>
          <a:lstStyle/>
          <a:p>
            <a:pPr algn="r"/>
            <a:fld id="{7761DAF2-50B7-4664-87D3-AEDEFB2AFF9F}" type="slidenum">
              <a:rPr lang="en" sz="1400" b="0" strike="noStrike" spc="-1" smtClean="0">
                <a:latin typeface="Times New Roman"/>
              </a:rPr>
              <a:t>5</a:t>
            </a:fld>
            <a:endParaRPr lang="en" sz="1400" b="0" strike="noStrike" spc="-1">
              <a:latin typeface="Times New Roman"/>
            </a:endParaRPr>
          </a:p>
        </p:txBody>
      </p:sp>
    </p:spTree>
    <p:extLst>
      <p:ext uri="{BB962C8B-B14F-4D97-AF65-F5344CB8AC3E}">
        <p14:creationId xmlns:p14="http://schemas.microsoft.com/office/powerpoint/2010/main" val="24161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noRot="1" noChangeAspect="1"/>
          </p:cNvSpPr>
          <p:nvPr>
            <p:ph type="sldImg"/>
          </p:nvPr>
        </p:nvSpPr>
        <p:spPr>
          <a:xfrm>
            <a:off x="685800" y="1143000"/>
            <a:ext cx="5486040" cy="3085920"/>
          </a:xfrm>
          <a:prstGeom prst="rect">
            <a:avLst/>
          </a:prstGeom>
        </p:spPr>
      </p:sp>
      <p:sp>
        <p:nvSpPr>
          <p:cNvPr id="743" name="PlaceHolder 2"/>
          <p:cNvSpPr>
            <a:spLocks noGrp="1"/>
          </p:cNvSpPr>
          <p:nvPr>
            <p:ph type="body"/>
          </p:nvPr>
        </p:nvSpPr>
        <p:spPr>
          <a:xfrm>
            <a:off x="685800" y="4400640"/>
            <a:ext cx="5486040" cy="3600000"/>
          </a:xfrm>
          <a:prstGeom prst="rect">
            <a:avLst/>
          </a:prstGeom>
        </p:spPr>
        <p:txBody>
          <a:bodyPr>
            <a:noAutofit/>
          </a:bodyPr>
          <a:lstStyle/>
          <a:p>
            <a:pPr marL="216000" indent="-216000" algn="l" rtl="1">
              <a:lnSpc>
                <a:spcPct val="100000"/>
              </a:lnSpc>
            </a:pPr>
            <a:r>
              <a:rPr lang="en" sz="1200" b="0" strike="noStrike" spc="-1" dirty="0">
                <a:solidFill>
                  <a:srgbClr val="000000"/>
                </a:solidFill>
                <a:latin typeface="+mn-lt"/>
                <a:ea typeface="+mn-ea"/>
              </a:rPr>
              <a:t>בבעיות מקסימום הזזת הקו המתאר את פונקצית המטרה מתבצעת לכיוון שהמשתנים ישאפו לאינסוף. בבעיות מינימום נזיז לכיוון שהמשתנים ישאפו למינוס אינסוף.</a:t>
            </a:r>
            <a:endParaRPr lang="en" sz="1200" b="0" strike="noStrike" spc="-1" dirty="0">
              <a:latin typeface="Arial"/>
            </a:endParaRPr>
          </a:p>
        </p:txBody>
      </p:sp>
      <p:sp>
        <p:nvSpPr>
          <p:cNvPr id="744"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DB8BC330-00EB-4E4E-B079-70700C6E79F0}" type="slidenum">
              <a:rPr lang="en" sz="1800" b="0" strike="noStrike" spc="-1">
                <a:solidFill>
                  <a:srgbClr val="000000"/>
                </a:solidFill>
                <a:latin typeface="+mn-lt"/>
                <a:ea typeface="+mn-ea"/>
              </a:rPr>
              <a:t>21</a:t>
            </a:fld>
            <a:endParaRPr lang="en" sz="1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noRot="1" noChangeAspect="1"/>
          </p:cNvSpPr>
          <p:nvPr>
            <p:ph type="sldImg"/>
          </p:nvPr>
        </p:nvSpPr>
        <p:spPr>
          <a:xfrm>
            <a:off x="685800" y="1143000"/>
            <a:ext cx="5486400" cy="3086100"/>
          </a:xfrm>
          <a:prstGeom prst="rect">
            <a:avLst/>
          </a:prstGeom>
        </p:spPr>
      </p:sp>
      <p:sp>
        <p:nvSpPr>
          <p:cNvPr id="746" name="PlaceHolder 2"/>
          <p:cNvSpPr>
            <a:spLocks noGrp="1"/>
          </p:cNvSpPr>
          <p:nvPr>
            <p:ph type="body"/>
          </p:nvPr>
        </p:nvSpPr>
        <p:spPr>
          <a:xfrm>
            <a:off x="685800" y="4400640"/>
            <a:ext cx="5486040" cy="3600000"/>
          </a:xfrm>
          <a:prstGeom prst="rect">
            <a:avLst/>
          </a:prstGeom>
        </p:spPr>
        <p:txBody>
          <a:bodyPr>
            <a:noAutofit/>
          </a:bodyPr>
          <a:lstStyle/>
          <a:p>
            <a:pPr marL="216000" indent="-216000" algn="r" rtl="1">
              <a:lnSpc>
                <a:spcPct val="100000"/>
              </a:lnSpc>
            </a:pPr>
            <a:r>
              <a:rPr lang="en" sz="2000" b="0" strike="noStrike" spc="-1" dirty="0">
                <a:latin typeface="Arial"/>
              </a:rPr>
              <a:t>להחליף לשימוש ב</a:t>
            </a:r>
            <a:r>
              <a:rPr lang="he-IL" sz="2000" b="0" strike="noStrike" spc="-1" dirty="0">
                <a:latin typeface="Arial"/>
              </a:rPr>
              <a:t>-</a:t>
            </a:r>
            <a:r>
              <a:rPr lang="en" sz="2000" b="0" strike="noStrike" spc="-1" dirty="0">
                <a:latin typeface="Arial"/>
              </a:rPr>
              <a:t>scipy.optimize.linprog</a:t>
            </a:r>
            <a:r>
              <a:rPr lang="he-IL" sz="2000" b="0" strike="noStrike" spc="-1" dirty="0">
                <a:latin typeface="Arial"/>
              </a:rPr>
              <a:t>, </a:t>
            </a:r>
            <a:r>
              <a:rPr lang="en" sz="2000" b="0" strike="noStrike" spc="-1" dirty="0">
                <a:latin typeface="Arial"/>
              </a:rPr>
              <a:t>אחרי אישור מהמתרגל השני, ואישור שהסטודנטים יודעים פייתון</a:t>
            </a:r>
            <a:r>
              <a:rPr lang="he-IL" sz="2000" b="0" strike="noStrike" spc="-1" dirty="0">
                <a:latin typeface="Arial"/>
              </a:rPr>
              <a:t>, </a:t>
            </a:r>
            <a:r>
              <a:rPr lang="en" sz="2000" b="0" strike="noStrike" spc="-1" dirty="0">
                <a:latin typeface="Arial"/>
              </a:rPr>
              <a:t>ואישור מהמרצה</a:t>
            </a:r>
            <a:r>
              <a:rPr lang="he-IL" sz="2000" b="0" strike="noStrike" spc="-1" dirty="0">
                <a:latin typeface="Arial"/>
              </a:rPr>
              <a:t>.</a:t>
            </a:r>
            <a:endParaRPr lang="en" sz="2000" b="0" strike="noStrike" spc="-1" dirty="0">
              <a:latin typeface="Arial"/>
            </a:endParaRPr>
          </a:p>
          <a:p>
            <a:pPr marL="216000" indent="-216000" algn="l" rtl="0">
              <a:lnSpc>
                <a:spcPct val="100000"/>
              </a:lnSpc>
            </a:pPr>
            <a:r>
              <a:rPr lang="en-US" sz="2000" b="0" strike="noStrike" spc="-1" dirty="0">
                <a:latin typeface="Arial"/>
              </a:rPr>
              <a:t>f</a:t>
            </a:r>
            <a:r>
              <a:rPr lang="en" sz="2000" b="0" strike="noStrike" spc="-1" dirty="0">
                <a:latin typeface="Arial"/>
              </a:rPr>
              <a:t>rom scipy.optimize import linprog</a:t>
            </a:r>
          </a:p>
          <a:p>
            <a:pPr marL="216000" indent="-216000" algn="l" rtl="0">
              <a:lnSpc>
                <a:spcPct val="100000"/>
              </a:lnSpc>
            </a:pPr>
            <a:r>
              <a:rPr lang="en" sz="2000" b="0" strike="noStrike" spc="-1" dirty="0">
                <a:latin typeface="Arial"/>
              </a:rPr>
              <a:t>A = [[1, 1], [4, 1], [1, -3], [-1, 2]]</a:t>
            </a:r>
          </a:p>
          <a:p>
            <a:pPr marL="216000" indent="-216000" algn="l" rtl="0">
              <a:lnSpc>
                <a:spcPct val="100000"/>
              </a:lnSpc>
            </a:pPr>
            <a:r>
              <a:rPr lang="en" sz="2000" b="0" strike="noStrike" spc="-1" dirty="0">
                <a:latin typeface="Arial"/>
              </a:rPr>
              <a:t>b = [11, 29, 4, 10]</a:t>
            </a:r>
          </a:p>
          <a:p>
            <a:pPr marL="216000" indent="-216000" algn="l" rtl="0">
              <a:lnSpc>
                <a:spcPct val="100000"/>
              </a:lnSpc>
            </a:pPr>
            <a:r>
              <a:rPr lang="en" sz="2000" b="0" strike="noStrike" spc="-1" dirty="0">
                <a:latin typeface="Arial"/>
              </a:rPr>
              <a:t>c = [-3, -2]</a:t>
            </a:r>
          </a:p>
          <a:p>
            <a:pPr marL="216000" indent="-216000" algn="l" rtl="0">
              <a:lnSpc>
                <a:spcPct val="100000"/>
              </a:lnSpc>
            </a:pPr>
            <a:r>
              <a:rPr lang="en" sz="2000" b="0" strike="noStrike" spc="-1" dirty="0">
                <a:latin typeface="Arial"/>
              </a:rPr>
              <a:t>res = linprog(c, A_ub=A, b_ub=b, options={"disp": True})</a:t>
            </a:r>
          </a:p>
        </p:txBody>
      </p:sp>
      <p:sp>
        <p:nvSpPr>
          <p:cNvPr id="747" name="TextShape 3"/>
          <p:cNvSpPr txBox="1"/>
          <p:nvPr/>
        </p:nvSpPr>
        <p:spPr>
          <a:xfrm>
            <a:off x="1440" y="8685360"/>
            <a:ext cx="2971440" cy="458280"/>
          </a:xfrm>
          <a:prstGeom prst="rect">
            <a:avLst/>
          </a:prstGeom>
          <a:noFill/>
          <a:ln>
            <a:noFill/>
          </a:ln>
        </p:spPr>
        <p:txBody>
          <a:bodyPr anchor="b">
            <a:noAutofit/>
          </a:bodyPr>
          <a:lstStyle/>
          <a:p>
            <a:pPr>
              <a:lnSpc>
                <a:spcPct val="100000"/>
              </a:lnSpc>
            </a:pPr>
            <a:fld id="{CC051873-FD94-4E7B-8EC1-B803F492C295}" type="slidenum">
              <a:rPr lang="en" sz="1200" b="0" strike="noStrike" spc="-1">
                <a:latin typeface="Times New Roman"/>
              </a:rPr>
              <a:t>29</a:t>
            </a:fld>
            <a:endParaRPr lang="e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noRot="1" noChangeAspect="1"/>
          </p:cNvSpPr>
          <p:nvPr>
            <p:ph type="sldImg"/>
          </p:nvPr>
        </p:nvSpPr>
        <p:spPr>
          <a:xfrm>
            <a:off x="685800" y="1143000"/>
            <a:ext cx="5486400" cy="3086100"/>
          </a:xfrm>
          <a:prstGeom prst="rect">
            <a:avLst/>
          </a:prstGeom>
        </p:spPr>
      </p:sp>
      <p:sp>
        <p:nvSpPr>
          <p:cNvPr id="749" name="PlaceHolder 2"/>
          <p:cNvSpPr>
            <a:spLocks noGrp="1"/>
          </p:cNvSpPr>
          <p:nvPr>
            <p:ph type="body"/>
          </p:nvPr>
        </p:nvSpPr>
        <p:spPr>
          <a:xfrm>
            <a:off x="685800" y="4400640"/>
            <a:ext cx="5486040" cy="3600000"/>
          </a:xfrm>
          <a:prstGeom prst="rect">
            <a:avLst/>
          </a:prstGeom>
        </p:spPr>
        <p:txBody>
          <a:bodyPr>
            <a:noAutofit/>
          </a:bodyPr>
          <a:lstStyle/>
          <a:p>
            <a:endParaRPr lang="en" sz="2000" b="0" strike="noStrike" spc="-1">
              <a:latin typeface="Arial"/>
            </a:endParaRPr>
          </a:p>
        </p:txBody>
      </p:sp>
      <p:sp>
        <p:nvSpPr>
          <p:cNvPr id="750"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421D3B27-FBD8-4AFA-BB18-A24B82D76E31}" type="slidenum">
              <a:rPr lang="en" sz="1800" b="0" strike="noStrike" spc="-1">
                <a:solidFill>
                  <a:srgbClr val="000000"/>
                </a:solidFill>
                <a:latin typeface="+mn-lt"/>
                <a:ea typeface="+mn-ea"/>
              </a:rPr>
              <a:t>33</a:t>
            </a:fld>
            <a:endParaRPr lang="en" sz="1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noRot="1" noChangeAspect="1"/>
          </p:cNvSpPr>
          <p:nvPr>
            <p:ph type="sldImg"/>
          </p:nvPr>
        </p:nvSpPr>
        <p:spPr>
          <a:xfrm>
            <a:off x="685800" y="1143000"/>
            <a:ext cx="5486400" cy="3086100"/>
          </a:xfrm>
          <a:prstGeom prst="rect">
            <a:avLst/>
          </a:prstGeom>
        </p:spPr>
      </p:sp>
      <p:sp>
        <p:nvSpPr>
          <p:cNvPr id="75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 sz="2000" b="0" strike="noStrike" spc="-1">
                <a:latin typeface="Arial"/>
              </a:rPr>
              <a:t> </a:t>
            </a:r>
          </a:p>
        </p:txBody>
      </p:sp>
      <p:sp>
        <p:nvSpPr>
          <p:cNvPr id="753"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652D7784-4500-49F1-B8A4-45FB1180A063}" type="slidenum">
              <a:rPr lang="en" sz="1800" b="0" strike="noStrike" spc="-1">
                <a:solidFill>
                  <a:srgbClr val="000000"/>
                </a:solidFill>
                <a:latin typeface="+mn-lt"/>
                <a:ea typeface="+mn-ea"/>
              </a:rPr>
              <a:t>35</a:t>
            </a:fld>
            <a:endParaRPr lang="en" sz="1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noRot="1" noChangeAspect="1"/>
          </p:cNvSpPr>
          <p:nvPr>
            <p:ph type="sldImg"/>
          </p:nvPr>
        </p:nvSpPr>
        <p:spPr>
          <a:xfrm>
            <a:off x="685800" y="1143000"/>
            <a:ext cx="5486400" cy="3086100"/>
          </a:xfrm>
          <a:prstGeom prst="rect">
            <a:avLst/>
          </a:prstGeom>
        </p:spPr>
      </p:sp>
      <p:sp>
        <p:nvSpPr>
          <p:cNvPr id="75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90000"/>
              </a:lnSpc>
            </a:pPr>
            <a:r>
              <a:rPr lang="en" sz="2000" b="0" strike="noStrike" spc="-1" dirty="0">
                <a:latin typeface="Arial"/>
              </a:rPr>
              <a:t>Constraint Section</a:t>
            </a:r>
          </a:p>
          <a:p>
            <a:pPr marL="216000" indent="-216000">
              <a:lnSpc>
                <a:spcPct val="90000"/>
              </a:lnSpc>
            </a:pPr>
            <a:r>
              <a:rPr lang="en" sz="1800" b="0" strike="noStrike" spc="-1" dirty="0">
                <a:latin typeface="Arial"/>
              </a:rPr>
              <a:t>Shadow Price: This is the amount the optimal objective value will change by if the RHS of the constraint is increased by one unit.</a:t>
            </a:r>
          </a:p>
          <a:p>
            <a:pPr marL="216000" indent="-216000">
              <a:lnSpc>
                <a:spcPct val="90000"/>
              </a:lnSpc>
            </a:pPr>
            <a:r>
              <a:rPr lang="en" sz="1800" b="0" strike="noStrike" spc="-1" dirty="0">
                <a:latin typeface="Arial"/>
              </a:rPr>
              <a:t>Units of shadow price: (objective function units/constraint units). Example: for the steel constraint, the units are $/lb; for the labor constraint, the units are $/hour.</a:t>
            </a:r>
          </a:p>
          <a:p>
            <a:pPr marL="216000" indent="-216000">
              <a:lnSpc>
                <a:spcPct val="90000"/>
              </a:lnSpc>
            </a:pPr>
            <a:r>
              <a:rPr lang="en" sz="1800" b="0" strike="noStrike" spc="-1" dirty="0">
                <a:latin typeface="Arial"/>
              </a:rPr>
              <a:t>Allowable Increase/Decrease: Provides the increase/decrease of the RHS of the constraint for which the shadow price stays the same; that is, the effect on the objective value stays the same in this range.</a:t>
            </a:r>
          </a:p>
          <a:p>
            <a:pPr marL="216000" indent="-216000">
              <a:lnSpc>
                <a:spcPct val="90000"/>
              </a:lnSpc>
            </a:pPr>
            <a:r>
              <a:rPr lang="en" sz="2000" b="0" strike="noStrike" spc="-1" dirty="0">
                <a:latin typeface="Arial"/>
              </a:rPr>
              <a:t>Changing Cells Section</a:t>
            </a:r>
          </a:p>
          <a:p>
            <a:pPr marL="216000" indent="-216000">
              <a:lnSpc>
                <a:spcPct val="90000"/>
              </a:lnSpc>
            </a:pPr>
            <a:r>
              <a:rPr lang="en" sz="1800" b="0" strike="noStrike" spc="-1" dirty="0">
                <a:latin typeface="Arial"/>
              </a:rPr>
              <a:t>Allowable Increase/Decrease: This is the amount the objective coefficient for a decision variable can be increased/decreased without changing the optimal solution.</a:t>
            </a:r>
          </a:p>
          <a:p>
            <a:pPr marL="216000" indent="-216000">
              <a:lnSpc>
                <a:spcPct val="90000"/>
              </a:lnSpc>
            </a:pPr>
            <a:r>
              <a:rPr lang="en" sz="2000" b="0" strike="noStrike" spc="-1" dirty="0">
                <a:latin typeface="Arial"/>
              </a:rPr>
              <a:t>Example</a:t>
            </a:r>
          </a:p>
          <a:p>
            <a:pPr marL="216000" indent="-216000">
              <a:lnSpc>
                <a:spcPct val="90000"/>
              </a:lnSpc>
            </a:pPr>
            <a:r>
              <a:rPr lang="en" sz="1800" b="0" strike="noStrike" spc="-1" dirty="0">
                <a:latin typeface="Arial"/>
              </a:rPr>
              <a:t>Gears currently have a profit of $18/unit (objective coefficient).</a:t>
            </a:r>
          </a:p>
          <a:p>
            <a:pPr marL="216000" indent="-216000">
              <a:lnSpc>
                <a:spcPct val="90000"/>
              </a:lnSpc>
            </a:pPr>
            <a:r>
              <a:rPr lang="en" sz="1800" b="0" strike="noStrike" spc="-1" dirty="0">
                <a:latin typeface="Arial"/>
              </a:rPr>
              <a:t>Allowable Increase/Decrease is $82 and $1.33, respectively.</a:t>
            </a:r>
          </a:p>
          <a:p>
            <a:pPr marL="216000" indent="-216000">
              <a:lnSpc>
                <a:spcPct val="90000"/>
              </a:lnSpc>
            </a:pPr>
            <a:r>
              <a:rPr lang="en" sz="1800" b="0" strike="noStrike" spc="-1" dirty="0">
                <a:latin typeface="Arial"/>
              </a:rPr>
              <a:t>Interpretation: As long as the unit profit for gears is between $16.67 and $100, the optimal solution (production plan) will be to make 100 camshafts and 350 gears.</a:t>
            </a:r>
          </a:p>
          <a:p>
            <a:pPr marL="216000" indent="-216000">
              <a:lnSpc>
                <a:spcPct val="90000"/>
              </a:lnSpc>
            </a:pPr>
            <a:r>
              <a:rPr lang="en" sz="1800" b="0" strike="noStrike" spc="-1" dirty="0">
                <a:latin typeface="Arial"/>
              </a:rPr>
              <a:t>Note: The optimal solution (production plan) stays the same within this range, but the optimal objective value (profit) changes since the unit profit is changing. So, if the profit on gears goes up to $20/unit, profit will increase by ($20-$18)(350) = $700.</a:t>
            </a:r>
          </a:p>
          <a:p>
            <a:pPr marL="216000" indent="-216000">
              <a:lnSpc>
                <a:spcPct val="90000"/>
              </a:lnSpc>
            </a:pPr>
            <a:endParaRPr lang="en" sz="1800" b="0" strike="noStrike" spc="-1" dirty="0">
              <a:latin typeface="Arial"/>
            </a:endParaRPr>
          </a:p>
          <a:p>
            <a:pPr marL="216000" indent="-216000">
              <a:lnSpc>
                <a:spcPct val="100000"/>
              </a:lnSpc>
            </a:pPr>
            <a:r>
              <a:rPr lang="en" sz="1200" b="0" strike="noStrike" spc="-1" dirty="0">
                <a:latin typeface="Arial"/>
              </a:rPr>
              <a:t>Effects identified in the Sensitivity Report need to be carefully interpreted.</a:t>
            </a:r>
          </a:p>
          <a:p>
            <a:pPr marL="216000" indent="-216000">
              <a:lnSpc>
                <a:spcPct val="100000"/>
              </a:lnSpc>
            </a:pPr>
            <a:r>
              <a:rPr lang="en" sz="1200" b="0" strike="noStrike" spc="-1" dirty="0">
                <a:latin typeface="Arial"/>
              </a:rPr>
              <a:t>Specifically, the effect of the change of one parameter (e.g., a RHS value or an objective coefficient) assume that all other parameters of the model stay at their base case values.</a:t>
            </a:r>
          </a:p>
          <a:p>
            <a:pPr marL="216000" indent="-216000">
              <a:lnSpc>
                <a:spcPct val="100000"/>
              </a:lnSpc>
            </a:pPr>
            <a:r>
              <a:rPr lang="en" sz="1200" b="0" strike="noStrike" spc="-1" dirty="0">
                <a:latin typeface="Arial"/>
              </a:rPr>
              <a:t>For example, the Sensitivity Report does not tell us what happens if additional quantities of both Labor and Machine Time become available. In this scenario, we would need to enter the new values and re-solve the model.</a:t>
            </a:r>
          </a:p>
          <a:p>
            <a:pPr marL="216000" indent="-216000">
              <a:lnSpc>
                <a:spcPct val="100000"/>
              </a:lnSpc>
            </a:pPr>
            <a:endParaRPr lang="he-IL" sz="1200" b="0" strike="noStrike" spc="-1" dirty="0">
              <a:latin typeface="Arial"/>
            </a:endParaRPr>
          </a:p>
          <a:p>
            <a:pPr marL="216000" indent="-216000">
              <a:lnSpc>
                <a:spcPct val="100000"/>
              </a:lnSpc>
            </a:pPr>
            <a:r>
              <a:rPr lang="en-US" sz="1200" b="0" strike="noStrike" spc="-1" dirty="0">
                <a:latin typeface="Arial"/>
              </a:rPr>
              <a:t>Regarding the range in which the shadow price is guaranteed, see top of page 73 in </a:t>
            </a:r>
            <a:r>
              <a:rPr lang="en-US" sz="1200" b="0" strike="noStrike" spc="-1">
                <a:latin typeface="Arial"/>
              </a:rPr>
              <a:t>Lindo’s manual.</a:t>
            </a:r>
            <a:endParaRPr lang="en" sz="1200" b="0" strike="noStrike" spc="-1" dirty="0">
              <a:latin typeface="Arial"/>
            </a:endParaRPr>
          </a:p>
        </p:txBody>
      </p:sp>
      <p:sp>
        <p:nvSpPr>
          <p:cNvPr id="756" name="TextShape 3"/>
          <p:cNvSpPr txBox="1"/>
          <p:nvPr/>
        </p:nvSpPr>
        <p:spPr>
          <a:xfrm>
            <a:off x="1440" y="8685360"/>
            <a:ext cx="2971440" cy="458280"/>
          </a:xfrm>
          <a:prstGeom prst="rect">
            <a:avLst/>
          </a:prstGeom>
          <a:noFill/>
          <a:ln>
            <a:noFill/>
          </a:ln>
        </p:spPr>
        <p:txBody>
          <a:bodyPr anchor="b">
            <a:noAutofit/>
          </a:bodyPr>
          <a:lstStyle/>
          <a:p>
            <a:pPr rtl="1">
              <a:lnSpc>
                <a:spcPct val="100000"/>
              </a:lnSpc>
            </a:pPr>
            <a:fld id="{2FEA5355-0F0F-4B8D-B18E-8B45007F43DF}" type="slidenum">
              <a:rPr lang="en" sz="1800" b="0" strike="noStrike" spc="-1">
                <a:solidFill>
                  <a:srgbClr val="000000"/>
                </a:solidFill>
                <a:latin typeface="+mn-lt"/>
                <a:ea typeface="+mn-ea"/>
              </a:rPr>
              <a:t>37</a:t>
            </a:fld>
            <a:endParaRPr lang="en" sz="1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38" name="PlaceHolder 2"/>
          <p:cNvSpPr>
            <a:spLocks noGrp="1"/>
          </p:cNvSpPr>
          <p:nvPr>
            <p:ph type="body"/>
          </p:nvPr>
        </p:nvSpPr>
        <p:spPr>
          <a:xfrm>
            <a:off x="1569240" y="249012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39" name="PlaceHolder 3"/>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41"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2"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3"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4" name="PlaceHolder 5"/>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46" name="PlaceHolder 2"/>
          <p:cNvSpPr>
            <a:spLocks noGrp="1"/>
          </p:cNvSpPr>
          <p:nvPr>
            <p:ph type="body"/>
          </p:nvPr>
        </p:nvSpPr>
        <p:spPr>
          <a:xfrm>
            <a:off x="156924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7" name="PlaceHolder 3"/>
          <p:cNvSpPr>
            <a:spLocks noGrp="1"/>
          </p:cNvSpPr>
          <p:nvPr>
            <p:ph type="body"/>
          </p:nvPr>
        </p:nvSpPr>
        <p:spPr>
          <a:xfrm>
            <a:off x="463392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8" name="PlaceHolder 4"/>
          <p:cNvSpPr>
            <a:spLocks noGrp="1"/>
          </p:cNvSpPr>
          <p:nvPr>
            <p:ph type="body"/>
          </p:nvPr>
        </p:nvSpPr>
        <p:spPr>
          <a:xfrm>
            <a:off x="769896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49" name="PlaceHolder 5"/>
          <p:cNvSpPr>
            <a:spLocks noGrp="1"/>
          </p:cNvSpPr>
          <p:nvPr>
            <p:ph type="body"/>
          </p:nvPr>
        </p:nvSpPr>
        <p:spPr>
          <a:xfrm>
            <a:off x="156924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50" name="PlaceHolder 6"/>
          <p:cNvSpPr>
            <a:spLocks noGrp="1"/>
          </p:cNvSpPr>
          <p:nvPr>
            <p:ph type="body"/>
          </p:nvPr>
        </p:nvSpPr>
        <p:spPr>
          <a:xfrm>
            <a:off x="463392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51" name="PlaceHolder 7"/>
          <p:cNvSpPr>
            <a:spLocks noGrp="1"/>
          </p:cNvSpPr>
          <p:nvPr>
            <p:ph type="body"/>
          </p:nvPr>
        </p:nvSpPr>
        <p:spPr>
          <a:xfrm>
            <a:off x="769896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64" name="PlaceHolder 2"/>
          <p:cNvSpPr>
            <a:spLocks noGrp="1"/>
          </p:cNvSpPr>
          <p:nvPr>
            <p:ph type="subTitle"/>
          </p:nvPr>
        </p:nvSpPr>
        <p:spPr>
          <a:xfrm>
            <a:off x="1569240" y="2490120"/>
            <a:ext cx="9064800" cy="34444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66" name="PlaceHolder 2"/>
          <p:cNvSpPr>
            <a:spLocks noGrp="1"/>
          </p:cNvSpPr>
          <p:nvPr>
            <p:ph type="body"/>
          </p:nvPr>
        </p:nvSpPr>
        <p:spPr>
          <a:xfrm>
            <a:off x="1569240" y="2490120"/>
            <a:ext cx="906480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68"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69"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1569240" y="915480"/>
            <a:ext cx="9064440" cy="60436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73"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74"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75"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7" name="PlaceHolder 2"/>
          <p:cNvSpPr>
            <a:spLocks noGrp="1"/>
          </p:cNvSpPr>
          <p:nvPr>
            <p:ph type="subTitle"/>
          </p:nvPr>
        </p:nvSpPr>
        <p:spPr>
          <a:xfrm>
            <a:off x="1569240" y="2490120"/>
            <a:ext cx="9064800" cy="34444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77"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78"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79" name="PlaceHolder 4"/>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81"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82"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83" name="PlaceHolder 4"/>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85" name="PlaceHolder 2"/>
          <p:cNvSpPr>
            <a:spLocks noGrp="1"/>
          </p:cNvSpPr>
          <p:nvPr>
            <p:ph type="body"/>
          </p:nvPr>
        </p:nvSpPr>
        <p:spPr>
          <a:xfrm>
            <a:off x="1569240" y="249012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86" name="PlaceHolder 3"/>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88"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89"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0"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1" name="PlaceHolder 5"/>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93" name="PlaceHolder 2"/>
          <p:cNvSpPr>
            <a:spLocks noGrp="1"/>
          </p:cNvSpPr>
          <p:nvPr>
            <p:ph type="body"/>
          </p:nvPr>
        </p:nvSpPr>
        <p:spPr>
          <a:xfrm>
            <a:off x="156924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4" name="PlaceHolder 3"/>
          <p:cNvSpPr>
            <a:spLocks noGrp="1"/>
          </p:cNvSpPr>
          <p:nvPr>
            <p:ph type="body"/>
          </p:nvPr>
        </p:nvSpPr>
        <p:spPr>
          <a:xfrm>
            <a:off x="463392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5" name="PlaceHolder 4"/>
          <p:cNvSpPr>
            <a:spLocks noGrp="1"/>
          </p:cNvSpPr>
          <p:nvPr>
            <p:ph type="body"/>
          </p:nvPr>
        </p:nvSpPr>
        <p:spPr>
          <a:xfrm>
            <a:off x="769896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6" name="PlaceHolder 5"/>
          <p:cNvSpPr>
            <a:spLocks noGrp="1"/>
          </p:cNvSpPr>
          <p:nvPr>
            <p:ph type="body"/>
          </p:nvPr>
        </p:nvSpPr>
        <p:spPr>
          <a:xfrm>
            <a:off x="156924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7" name="PlaceHolder 6"/>
          <p:cNvSpPr>
            <a:spLocks noGrp="1"/>
          </p:cNvSpPr>
          <p:nvPr>
            <p:ph type="body"/>
          </p:nvPr>
        </p:nvSpPr>
        <p:spPr>
          <a:xfrm>
            <a:off x="463392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98" name="PlaceHolder 7"/>
          <p:cNvSpPr>
            <a:spLocks noGrp="1"/>
          </p:cNvSpPr>
          <p:nvPr>
            <p:ph type="body"/>
          </p:nvPr>
        </p:nvSpPr>
        <p:spPr>
          <a:xfrm>
            <a:off x="769896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11" name="PlaceHolder 2"/>
          <p:cNvSpPr>
            <a:spLocks noGrp="1"/>
          </p:cNvSpPr>
          <p:nvPr>
            <p:ph type="subTitle"/>
          </p:nvPr>
        </p:nvSpPr>
        <p:spPr>
          <a:xfrm>
            <a:off x="1569240" y="2490120"/>
            <a:ext cx="9064800" cy="34444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13" name="PlaceHolder 2"/>
          <p:cNvSpPr>
            <a:spLocks noGrp="1"/>
          </p:cNvSpPr>
          <p:nvPr>
            <p:ph type="body"/>
          </p:nvPr>
        </p:nvSpPr>
        <p:spPr>
          <a:xfrm>
            <a:off x="1569240" y="2490120"/>
            <a:ext cx="906480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15"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16"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9" name="PlaceHolder 2"/>
          <p:cNvSpPr>
            <a:spLocks noGrp="1"/>
          </p:cNvSpPr>
          <p:nvPr>
            <p:ph type="body"/>
          </p:nvPr>
        </p:nvSpPr>
        <p:spPr>
          <a:xfrm>
            <a:off x="1569240" y="2490120"/>
            <a:ext cx="906480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1569240" y="915480"/>
            <a:ext cx="9064440" cy="60436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20"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21"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22"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24"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25"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26" name="PlaceHolder 4"/>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28"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29"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30" name="PlaceHolder 4"/>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32" name="PlaceHolder 2"/>
          <p:cNvSpPr>
            <a:spLocks noGrp="1"/>
          </p:cNvSpPr>
          <p:nvPr>
            <p:ph type="body"/>
          </p:nvPr>
        </p:nvSpPr>
        <p:spPr>
          <a:xfrm>
            <a:off x="1569240" y="249012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33" name="PlaceHolder 3"/>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35"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36"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37"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38" name="PlaceHolder 5"/>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40" name="PlaceHolder 2"/>
          <p:cNvSpPr>
            <a:spLocks noGrp="1"/>
          </p:cNvSpPr>
          <p:nvPr>
            <p:ph type="body"/>
          </p:nvPr>
        </p:nvSpPr>
        <p:spPr>
          <a:xfrm>
            <a:off x="156924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41" name="PlaceHolder 3"/>
          <p:cNvSpPr>
            <a:spLocks noGrp="1"/>
          </p:cNvSpPr>
          <p:nvPr>
            <p:ph type="body"/>
          </p:nvPr>
        </p:nvSpPr>
        <p:spPr>
          <a:xfrm>
            <a:off x="463392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42" name="PlaceHolder 4"/>
          <p:cNvSpPr>
            <a:spLocks noGrp="1"/>
          </p:cNvSpPr>
          <p:nvPr>
            <p:ph type="body"/>
          </p:nvPr>
        </p:nvSpPr>
        <p:spPr>
          <a:xfrm>
            <a:off x="769896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43" name="PlaceHolder 5"/>
          <p:cNvSpPr>
            <a:spLocks noGrp="1"/>
          </p:cNvSpPr>
          <p:nvPr>
            <p:ph type="body"/>
          </p:nvPr>
        </p:nvSpPr>
        <p:spPr>
          <a:xfrm>
            <a:off x="156924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44" name="PlaceHolder 6"/>
          <p:cNvSpPr>
            <a:spLocks noGrp="1"/>
          </p:cNvSpPr>
          <p:nvPr>
            <p:ph type="body"/>
          </p:nvPr>
        </p:nvSpPr>
        <p:spPr>
          <a:xfrm>
            <a:off x="463392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45" name="PlaceHolder 7"/>
          <p:cNvSpPr>
            <a:spLocks noGrp="1"/>
          </p:cNvSpPr>
          <p:nvPr>
            <p:ph type="body"/>
          </p:nvPr>
        </p:nvSpPr>
        <p:spPr>
          <a:xfrm>
            <a:off x="769896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57" name="PlaceHolder 2"/>
          <p:cNvSpPr>
            <a:spLocks noGrp="1"/>
          </p:cNvSpPr>
          <p:nvPr>
            <p:ph type="subTitle"/>
          </p:nvPr>
        </p:nvSpPr>
        <p:spPr>
          <a:xfrm>
            <a:off x="1569240" y="2490120"/>
            <a:ext cx="9064800" cy="34444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59" name="PlaceHolder 2"/>
          <p:cNvSpPr>
            <a:spLocks noGrp="1"/>
          </p:cNvSpPr>
          <p:nvPr>
            <p:ph type="body"/>
          </p:nvPr>
        </p:nvSpPr>
        <p:spPr>
          <a:xfrm>
            <a:off x="1569240" y="2490120"/>
            <a:ext cx="906480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1"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2"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61"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62"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1569240" y="915480"/>
            <a:ext cx="9064440" cy="60436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66"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67"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68"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70"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71"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72" name="PlaceHolder 4"/>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74"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75"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76" name="PlaceHolder 4"/>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78" name="PlaceHolder 2"/>
          <p:cNvSpPr>
            <a:spLocks noGrp="1"/>
          </p:cNvSpPr>
          <p:nvPr>
            <p:ph type="body"/>
          </p:nvPr>
        </p:nvSpPr>
        <p:spPr>
          <a:xfrm>
            <a:off x="1569240" y="249012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79" name="PlaceHolder 3"/>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81"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2"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3"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4" name="PlaceHolder 5"/>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186" name="PlaceHolder 2"/>
          <p:cNvSpPr>
            <a:spLocks noGrp="1"/>
          </p:cNvSpPr>
          <p:nvPr>
            <p:ph type="body"/>
          </p:nvPr>
        </p:nvSpPr>
        <p:spPr>
          <a:xfrm>
            <a:off x="156924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7" name="PlaceHolder 3"/>
          <p:cNvSpPr>
            <a:spLocks noGrp="1"/>
          </p:cNvSpPr>
          <p:nvPr>
            <p:ph type="body"/>
          </p:nvPr>
        </p:nvSpPr>
        <p:spPr>
          <a:xfrm>
            <a:off x="463392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8" name="PlaceHolder 4"/>
          <p:cNvSpPr>
            <a:spLocks noGrp="1"/>
          </p:cNvSpPr>
          <p:nvPr>
            <p:ph type="body"/>
          </p:nvPr>
        </p:nvSpPr>
        <p:spPr>
          <a:xfrm>
            <a:off x="769896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89" name="PlaceHolder 5"/>
          <p:cNvSpPr>
            <a:spLocks noGrp="1"/>
          </p:cNvSpPr>
          <p:nvPr>
            <p:ph type="body"/>
          </p:nvPr>
        </p:nvSpPr>
        <p:spPr>
          <a:xfrm>
            <a:off x="156924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90" name="PlaceHolder 6"/>
          <p:cNvSpPr>
            <a:spLocks noGrp="1"/>
          </p:cNvSpPr>
          <p:nvPr>
            <p:ph type="body"/>
          </p:nvPr>
        </p:nvSpPr>
        <p:spPr>
          <a:xfrm>
            <a:off x="463392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191" name="PlaceHolder 7"/>
          <p:cNvSpPr>
            <a:spLocks noGrp="1"/>
          </p:cNvSpPr>
          <p:nvPr>
            <p:ph type="body"/>
          </p:nvPr>
        </p:nvSpPr>
        <p:spPr>
          <a:xfrm>
            <a:off x="769896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04" name="PlaceHolder 2"/>
          <p:cNvSpPr>
            <a:spLocks noGrp="1"/>
          </p:cNvSpPr>
          <p:nvPr>
            <p:ph type="subTitle"/>
          </p:nvPr>
        </p:nvSpPr>
        <p:spPr>
          <a:xfrm>
            <a:off x="1569240" y="2490120"/>
            <a:ext cx="9064800" cy="34444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06" name="PlaceHolder 2"/>
          <p:cNvSpPr>
            <a:spLocks noGrp="1"/>
          </p:cNvSpPr>
          <p:nvPr>
            <p:ph type="body"/>
          </p:nvPr>
        </p:nvSpPr>
        <p:spPr>
          <a:xfrm>
            <a:off x="1569240" y="2490120"/>
            <a:ext cx="906480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08"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09"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1569240" y="915480"/>
            <a:ext cx="9064440" cy="60436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13"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14"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15"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17"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18"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19" name="PlaceHolder 4"/>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21"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22"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23" name="PlaceHolder 4"/>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25" name="PlaceHolder 2"/>
          <p:cNvSpPr>
            <a:spLocks noGrp="1"/>
          </p:cNvSpPr>
          <p:nvPr>
            <p:ph type="body"/>
          </p:nvPr>
        </p:nvSpPr>
        <p:spPr>
          <a:xfrm>
            <a:off x="1569240" y="249012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26" name="PlaceHolder 3"/>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28"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29"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0"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1" name="PlaceHolder 5"/>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569240" y="915480"/>
            <a:ext cx="9064440" cy="6043680"/>
          </a:xfrm>
          <a:prstGeom prst="rect">
            <a:avLst/>
          </a:prstGeom>
        </p:spPr>
        <p:txBody>
          <a:bodyPr lIns="0" tIns="0" rIns="0" bIns="0" anchor="ctr">
            <a:spAutoFit/>
          </a:bodyPr>
          <a:lstStyle/>
          <a:p>
            <a:pPr algn="ctr"/>
            <a:endParaRPr lang="e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33" name="PlaceHolder 2"/>
          <p:cNvSpPr>
            <a:spLocks noGrp="1"/>
          </p:cNvSpPr>
          <p:nvPr>
            <p:ph type="body"/>
          </p:nvPr>
        </p:nvSpPr>
        <p:spPr>
          <a:xfrm>
            <a:off x="156924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4" name="PlaceHolder 3"/>
          <p:cNvSpPr>
            <a:spLocks noGrp="1"/>
          </p:cNvSpPr>
          <p:nvPr>
            <p:ph type="body"/>
          </p:nvPr>
        </p:nvSpPr>
        <p:spPr>
          <a:xfrm>
            <a:off x="463392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5" name="PlaceHolder 4"/>
          <p:cNvSpPr>
            <a:spLocks noGrp="1"/>
          </p:cNvSpPr>
          <p:nvPr>
            <p:ph type="body"/>
          </p:nvPr>
        </p:nvSpPr>
        <p:spPr>
          <a:xfrm>
            <a:off x="7698960" y="249012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6" name="PlaceHolder 5"/>
          <p:cNvSpPr>
            <a:spLocks noGrp="1"/>
          </p:cNvSpPr>
          <p:nvPr>
            <p:ph type="body"/>
          </p:nvPr>
        </p:nvSpPr>
        <p:spPr>
          <a:xfrm>
            <a:off x="156924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7" name="PlaceHolder 6"/>
          <p:cNvSpPr>
            <a:spLocks noGrp="1"/>
          </p:cNvSpPr>
          <p:nvPr>
            <p:ph type="body"/>
          </p:nvPr>
        </p:nvSpPr>
        <p:spPr>
          <a:xfrm>
            <a:off x="463392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38" name="PlaceHolder 7"/>
          <p:cNvSpPr>
            <a:spLocks noGrp="1"/>
          </p:cNvSpPr>
          <p:nvPr>
            <p:ph type="body"/>
          </p:nvPr>
        </p:nvSpPr>
        <p:spPr>
          <a:xfrm>
            <a:off x="7698960" y="4289400"/>
            <a:ext cx="29185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26"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7" name="PlaceHolder 3"/>
          <p:cNvSpPr>
            <a:spLocks noGrp="1"/>
          </p:cNvSpPr>
          <p:nvPr>
            <p:ph type="body"/>
          </p:nvPr>
        </p:nvSpPr>
        <p:spPr>
          <a:xfrm>
            <a:off x="621396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28" name="PlaceHolder 4"/>
          <p:cNvSpPr>
            <a:spLocks noGrp="1"/>
          </p:cNvSpPr>
          <p:nvPr>
            <p:ph type="body"/>
          </p:nvPr>
        </p:nvSpPr>
        <p:spPr>
          <a:xfrm>
            <a:off x="156924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30" name="PlaceHolder 2"/>
          <p:cNvSpPr>
            <a:spLocks noGrp="1"/>
          </p:cNvSpPr>
          <p:nvPr>
            <p:ph type="body"/>
          </p:nvPr>
        </p:nvSpPr>
        <p:spPr>
          <a:xfrm>
            <a:off x="1569240" y="2490120"/>
            <a:ext cx="4423320" cy="34444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31"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32" name="PlaceHolder 4"/>
          <p:cNvSpPr>
            <a:spLocks noGrp="1"/>
          </p:cNvSpPr>
          <p:nvPr>
            <p:ph type="body"/>
          </p:nvPr>
        </p:nvSpPr>
        <p:spPr>
          <a:xfrm>
            <a:off x="6213960" y="428940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69240" y="915480"/>
            <a:ext cx="9064440" cy="1303560"/>
          </a:xfrm>
          <a:prstGeom prst="rect">
            <a:avLst/>
          </a:prstGeom>
        </p:spPr>
        <p:txBody>
          <a:bodyPr lIns="0" tIns="0" rIns="0" bIns="0" anchor="ctr">
            <a:spAutoFit/>
          </a:bodyPr>
          <a:lstStyle/>
          <a:p>
            <a:pPr algn="r" rtl="1"/>
            <a:endParaRPr lang="he-IL" sz="1800" b="0" strike="noStrike" spc="-1">
              <a:solidFill>
                <a:srgbClr val="000000"/>
              </a:solidFill>
              <a:latin typeface="Garamond"/>
            </a:endParaRPr>
          </a:p>
        </p:txBody>
      </p:sp>
      <p:sp>
        <p:nvSpPr>
          <p:cNvPr id="34" name="PlaceHolder 2"/>
          <p:cNvSpPr>
            <a:spLocks noGrp="1"/>
          </p:cNvSpPr>
          <p:nvPr>
            <p:ph type="body"/>
          </p:nvPr>
        </p:nvSpPr>
        <p:spPr>
          <a:xfrm>
            <a:off x="156924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35" name="PlaceHolder 3"/>
          <p:cNvSpPr>
            <a:spLocks noGrp="1"/>
          </p:cNvSpPr>
          <p:nvPr>
            <p:ph type="body"/>
          </p:nvPr>
        </p:nvSpPr>
        <p:spPr>
          <a:xfrm>
            <a:off x="6213960" y="2490120"/>
            <a:ext cx="442332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
        <p:nvSpPr>
          <p:cNvPr id="36" name="PlaceHolder 4"/>
          <p:cNvSpPr>
            <a:spLocks noGrp="1"/>
          </p:cNvSpPr>
          <p:nvPr>
            <p:ph type="body"/>
          </p:nvPr>
        </p:nvSpPr>
        <p:spPr>
          <a:xfrm>
            <a:off x="1569240" y="4289400"/>
            <a:ext cx="9064800" cy="1642680"/>
          </a:xfrm>
          <a:prstGeom prst="rect">
            <a:avLst/>
          </a:prstGeom>
        </p:spPr>
        <p:txBody>
          <a:bodyPr lIns="0" tIns="0" rIns="0" bIns="0">
            <a:normAutofit/>
          </a:bodyPr>
          <a:lstStyle/>
          <a:p>
            <a:endParaRPr lang="he-IL" sz="2400" b="0" strike="noStrike" spc="-1">
              <a:solidFill>
                <a:srgbClr val="262626"/>
              </a:solidFill>
              <a:latin typeface="Garamo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80000"/>
          </a:blip>
          <a:tile/>
        </a:blipFill>
        <a:effectLst/>
      </p:bgPr>
    </p:bg>
    <p:spTree>
      <p:nvGrpSpPr>
        <p:cNvPr id="1" name=""/>
        <p:cNvGrpSpPr/>
        <p:nvPr/>
      </p:nvGrpSpPr>
      <p:grpSpPr>
        <a:xfrm>
          <a:off x="0" y="0"/>
          <a:ext cx="0" cy="0"/>
          <a:chOff x="0" y="0"/>
          <a:chExt cx="0" cy="0"/>
        </a:xfrm>
      </p:grpSpPr>
      <p:grpSp>
        <p:nvGrpSpPr>
          <p:cNvPr id="16" name="Group 1"/>
          <p:cNvGrpSpPr/>
          <p:nvPr/>
        </p:nvGrpSpPr>
        <p:grpSpPr>
          <a:xfrm>
            <a:off x="0" y="0"/>
            <a:ext cx="12202920" cy="6857640"/>
            <a:chOff x="0" y="0"/>
            <a:chExt cx="12202920" cy="6857640"/>
          </a:xfrm>
        </p:grpSpPr>
        <p:pic>
          <p:nvPicPr>
            <p:cNvPr id="17" name="Picture 7"/>
            <p:cNvPicPr/>
            <p:nvPr/>
          </p:nvPicPr>
          <p:blipFill>
            <a:blip r:embed="rId15"/>
            <a:stretch/>
          </p:blipFill>
          <p:spPr>
            <a:xfrm>
              <a:off x="0" y="0"/>
              <a:ext cx="12191760" cy="6857640"/>
            </a:xfrm>
            <a:prstGeom prst="rect">
              <a:avLst/>
            </a:prstGeom>
            <a:ln>
              <a:noFill/>
            </a:ln>
          </p:spPr>
        </p:pic>
        <p:sp>
          <p:nvSpPr>
            <p:cNvPr id="2" name="CustomShape 2"/>
            <p:cNvSpPr/>
            <p:nvPr/>
          </p:nvSpPr>
          <p:spPr>
            <a:xfrm>
              <a:off x="738360" y="542880"/>
              <a:ext cx="10719360" cy="575604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p:cNvPicPr/>
            <p:nvPr/>
          </p:nvPicPr>
          <p:blipFill>
            <a:blip r:embed="rId16"/>
            <a:srcRect r="14236"/>
            <a:stretch/>
          </p:blipFill>
          <p:spPr>
            <a:xfrm>
              <a:off x="0" y="3128400"/>
              <a:ext cx="914040" cy="606240"/>
            </a:xfrm>
            <a:prstGeom prst="rect">
              <a:avLst/>
            </a:prstGeom>
            <a:ln>
              <a:noFill/>
            </a:ln>
          </p:spPr>
        </p:pic>
        <p:pic>
          <p:nvPicPr>
            <p:cNvPr id="4" name="Picture 10"/>
            <p:cNvPicPr/>
            <p:nvPr/>
          </p:nvPicPr>
          <p:blipFill>
            <a:blip r:embed="rId16"/>
            <a:srcRect r="14236"/>
            <a:stretch/>
          </p:blipFill>
          <p:spPr>
            <a:xfrm>
              <a:off x="11288880" y="3128400"/>
              <a:ext cx="914040" cy="606240"/>
            </a:xfrm>
            <a:prstGeom prst="rect">
              <a:avLst/>
            </a:prstGeom>
            <a:ln>
              <a:noFill/>
            </a:ln>
          </p:spPr>
        </p:pic>
      </p:grpSp>
      <p:grpSp>
        <p:nvGrpSpPr>
          <p:cNvPr id="5" name="Group 3"/>
          <p:cNvGrpSpPr/>
          <p:nvPr/>
        </p:nvGrpSpPr>
        <p:grpSpPr>
          <a:xfrm>
            <a:off x="0" y="0"/>
            <a:ext cx="12192480" cy="6857640"/>
            <a:chOff x="0" y="0"/>
            <a:chExt cx="12192480" cy="6857640"/>
          </a:xfrm>
        </p:grpSpPr>
        <p:pic>
          <p:nvPicPr>
            <p:cNvPr id="6" name="Picture 7"/>
            <p:cNvPicPr/>
            <p:nvPr/>
          </p:nvPicPr>
          <p:blipFill>
            <a:blip r:embed="rId17"/>
            <a:stretch/>
          </p:blipFill>
          <p:spPr>
            <a:xfrm>
              <a:off x="0" y="0"/>
              <a:ext cx="12191760" cy="6857640"/>
            </a:xfrm>
            <a:prstGeom prst="rect">
              <a:avLst/>
            </a:prstGeom>
            <a:ln>
              <a:noFill/>
            </a:ln>
          </p:spPr>
        </p:pic>
        <p:sp>
          <p:nvSpPr>
            <p:cNvPr id="7" name="CustomShape 4"/>
            <p:cNvSpPr/>
            <p:nvPr/>
          </p:nvSpPr>
          <p:spPr>
            <a:xfrm>
              <a:off x="2020680" y="1520280"/>
              <a:ext cx="8150400" cy="381816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1"/>
            <p:cNvPicPr/>
            <p:nvPr/>
          </p:nvPicPr>
          <p:blipFill>
            <a:blip r:embed="rId18"/>
            <a:srcRect r="47963"/>
            <a:stretch/>
          </p:blipFill>
          <p:spPr>
            <a:xfrm>
              <a:off x="0" y="3128400"/>
              <a:ext cx="2218680" cy="612360"/>
            </a:xfrm>
            <a:prstGeom prst="rect">
              <a:avLst/>
            </a:prstGeom>
            <a:ln>
              <a:noFill/>
            </a:ln>
          </p:spPr>
        </p:pic>
        <p:pic>
          <p:nvPicPr>
            <p:cNvPr id="9" name="Picture 12"/>
            <p:cNvPicPr/>
            <p:nvPr/>
          </p:nvPicPr>
          <p:blipFill>
            <a:blip r:embed="rId18"/>
            <a:srcRect r="47963"/>
            <a:stretch/>
          </p:blipFill>
          <p:spPr>
            <a:xfrm>
              <a:off x="9973800" y="3128400"/>
              <a:ext cx="2218680" cy="612360"/>
            </a:xfrm>
            <a:prstGeom prst="rect">
              <a:avLst/>
            </a:prstGeom>
            <a:ln>
              <a:noFill/>
            </a:ln>
          </p:spPr>
        </p:pic>
      </p:grpSp>
      <p:sp>
        <p:nvSpPr>
          <p:cNvPr id="10" name="PlaceHolder 5"/>
          <p:cNvSpPr>
            <a:spLocks noGrp="1"/>
          </p:cNvSpPr>
          <p:nvPr>
            <p:ph type="title"/>
          </p:nvPr>
        </p:nvSpPr>
        <p:spPr>
          <a:xfrm>
            <a:off x="2562480" y="1811880"/>
            <a:ext cx="7077960" cy="1515240"/>
          </a:xfrm>
          <a:prstGeom prst="rect">
            <a:avLst/>
          </a:prstGeom>
        </p:spPr>
        <p:txBody>
          <a:bodyPr anchor="b">
            <a:noAutofit/>
          </a:bodyPr>
          <a:lstStyle/>
          <a:p>
            <a:pPr algn="ctr">
              <a:lnSpc>
                <a:spcPct val="100000"/>
              </a:lnSpc>
            </a:pPr>
            <a:r>
              <a:rPr lang="he-IL" sz="4800" b="0" strike="noStrike" spc="-1">
                <a:solidFill>
                  <a:srgbClr val="262626"/>
                </a:solidFill>
                <a:latin typeface="Garamond"/>
              </a:rPr>
              <a:t>Click to edit Master title style</a:t>
            </a:r>
            <a:endParaRPr lang="he-IL" sz="4800" b="0" strike="noStrike" spc="-1">
              <a:solidFill>
                <a:srgbClr val="000000"/>
              </a:solidFill>
              <a:latin typeface="Garamond"/>
            </a:endParaRPr>
          </a:p>
        </p:txBody>
      </p:sp>
      <p:sp>
        <p:nvSpPr>
          <p:cNvPr id="11" name="PlaceHolder 6"/>
          <p:cNvSpPr>
            <a:spLocks noGrp="1"/>
          </p:cNvSpPr>
          <p:nvPr>
            <p:ph type="dt"/>
          </p:nvPr>
        </p:nvSpPr>
        <p:spPr>
          <a:xfrm>
            <a:off x="8087400" y="5054760"/>
            <a:ext cx="897480" cy="279000"/>
          </a:xfrm>
          <a:prstGeom prst="rect">
            <a:avLst/>
          </a:prstGeom>
        </p:spPr>
        <p:txBody>
          <a:bodyPr anchor="ctr">
            <a:noAutofit/>
          </a:bodyPr>
          <a:lstStyle/>
          <a:p>
            <a:endParaRPr lang="en" sz="2400" b="0" strike="noStrike" spc="-1">
              <a:latin typeface="Times New Roman"/>
            </a:endParaRPr>
          </a:p>
        </p:txBody>
      </p:sp>
      <p:sp>
        <p:nvSpPr>
          <p:cNvPr id="12" name="PlaceHolder 7"/>
          <p:cNvSpPr>
            <a:spLocks noGrp="1"/>
          </p:cNvSpPr>
          <p:nvPr>
            <p:ph type="ftr"/>
          </p:nvPr>
        </p:nvSpPr>
        <p:spPr>
          <a:xfrm>
            <a:off x="2562480" y="5054760"/>
            <a:ext cx="5419440" cy="279000"/>
          </a:xfrm>
          <a:prstGeom prst="rect">
            <a:avLst/>
          </a:prstGeom>
        </p:spPr>
        <p:txBody>
          <a:bodyPr anchor="ctr">
            <a:noAutofit/>
          </a:bodyPr>
          <a:lstStyle/>
          <a:p>
            <a:endParaRPr lang="en" sz="2400" b="0" strike="noStrike" spc="-1">
              <a:latin typeface="Times New Roman"/>
            </a:endParaRPr>
          </a:p>
        </p:txBody>
      </p:sp>
      <p:sp>
        <p:nvSpPr>
          <p:cNvPr id="13" name="PlaceHolder 8"/>
          <p:cNvSpPr>
            <a:spLocks noGrp="1"/>
          </p:cNvSpPr>
          <p:nvPr>
            <p:ph type="sldNum"/>
          </p:nvPr>
        </p:nvSpPr>
        <p:spPr>
          <a:xfrm>
            <a:off x="9089640" y="5054760"/>
            <a:ext cx="550800" cy="279000"/>
          </a:xfrm>
          <a:prstGeom prst="rect">
            <a:avLst/>
          </a:prstGeom>
        </p:spPr>
        <p:txBody>
          <a:bodyPr anchor="ctr">
            <a:noAutofit/>
          </a:bodyPr>
          <a:lstStyle/>
          <a:p>
            <a:pPr algn="r" rtl="1">
              <a:lnSpc>
                <a:spcPct val="100000"/>
              </a:lnSpc>
            </a:pPr>
            <a:fld id="{6D3821F8-C329-4900-A216-17D83C680107}" type="slidenum">
              <a:rPr lang="en" sz="1000" b="0" strike="noStrike" spc="-1">
                <a:solidFill>
                  <a:srgbClr val="000000"/>
                </a:solidFill>
                <a:latin typeface="Garamond"/>
              </a:rPr>
              <a:t>‹#›</a:t>
            </a:fld>
            <a:endParaRPr lang="en" sz="1000" b="0" strike="noStrike" spc="-1">
              <a:latin typeface="Times New Roman"/>
            </a:endParaRPr>
          </a:p>
        </p:txBody>
      </p:sp>
      <p:sp>
        <p:nvSpPr>
          <p:cNvPr id="14" name="Line 9"/>
          <p:cNvSpPr/>
          <p:nvPr/>
        </p:nvSpPr>
        <p:spPr>
          <a:xfrm>
            <a:off x="2692800" y="3471120"/>
            <a:ext cx="6817680" cy="360"/>
          </a:xfrm>
          <a:prstGeom prst="line">
            <a:avLst/>
          </a:prstGeom>
          <a:ln>
            <a:round/>
          </a:ln>
        </p:spPr>
        <p:style>
          <a:lnRef idx="2">
            <a:schemeClr val="accent1"/>
          </a:lnRef>
          <a:fillRef idx="0">
            <a:schemeClr val="accent1"/>
          </a:fillRef>
          <a:effectRef idx="1">
            <a:schemeClr val="accent1"/>
          </a:effectRef>
          <a:fontRef idx="minor"/>
        </p:style>
      </p:sp>
      <p:sp>
        <p:nvSpPr>
          <p:cNvPr id="15"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e-IL" sz="2400" b="0" strike="noStrike" spc="-1">
                <a:solidFill>
                  <a:srgbClr val="262626"/>
                </a:solidFill>
                <a:latin typeface="Garamond"/>
              </a:rPr>
              <a:t>Click to edit the outline text format</a:t>
            </a:r>
          </a:p>
          <a:p>
            <a:pPr marL="864000" lvl="1" indent="-324000">
              <a:spcBef>
                <a:spcPts val="1134"/>
              </a:spcBef>
              <a:buClr>
                <a:srgbClr val="000000"/>
              </a:buClr>
              <a:buSzPct val="75000"/>
              <a:buFont typeface="Symbol" charset="2"/>
              <a:buChar char=""/>
            </a:pPr>
            <a:r>
              <a:rPr lang="he-IL" sz="1800" b="0" strike="noStrike" spc="-1">
                <a:solidFill>
                  <a:srgbClr val="262626"/>
                </a:solidFill>
                <a:latin typeface="Garamond"/>
              </a:rPr>
              <a:t>Second Outline Level</a:t>
            </a:r>
          </a:p>
          <a:p>
            <a:pPr marL="1296000" lvl="2" indent="-288000">
              <a:spcBef>
                <a:spcPts val="850"/>
              </a:spcBef>
              <a:buClr>
                <a:srgbClr val="000000"/>
              </a:buClr>
              <a:buSzPct val="45000"/>
              <a:buFont typeface="Wingdings" charset="2"/>
              <a:buChar char=""/>
            </a:pPr>
            <a:r>
              <a:rPr lang="he-IL" sz="1600" b="0" strike="noStrike" spc="-1">
                <a:solidFill>
                  <a:srgbClr val="262626"/>
                </a:solidFill>
                <a:latin typeface="Garamond"/>
              </a:rPr>
              <a:t>Third Outline Level</a:t>
            </a:r>
          </a:p>
          <a:p>
            <a:pPr marL="1728000" lvl="3" indent="-216000">
              <a:spcBef>
                <a:spcPts val="567"/>
              </a:spcBef>
              <a:buClr>
                <a:srgbClr val="000000"/>
              </a:buClr>
              <a:buSzPct val="75000"/>
              <a:buFont typeface="Symbol" charset="2"/>
              <a:buChar char=""/>
            </a:pPr>
            <a:r>
              <a:rPr lang="he-IL" sz="1400" b="0" strike="noStrike" spc="-1">
                <a:solidFill>
                  <a:srgbClr val="262626"/>
                </a:solidFill>
                <a:latin typeface="Garamond"/>
              </a:rPr>
              <a:t>Fourth Outline Level</a:t>
            </a:r>
          </a:p>
          <a:p>
            <a:pPr marL="2160000" lvl="4" indent="-216000">
              <a:spcBef>
                <a:spcPts val="283"/>
              </a:spcBef>
              <a:buClr>
                <a:srgbClr val="000000"/>
              </a:buClr>
              <a:buSzPct val="45000"/>
              <a:buFont typeface="Wingdings" charset="2"/>
              <a:buChar char=""/>
            </a:pPr>
            <a:r>
              <a:rPr lang="he-IL" sz="2000" b="0" strike="noStrike" spc="-1">
                <a:solidFill>
                  <a:srgbClr val="262626"/>
                </a:solidFill>
                <a:latin typeface="Garamond"/>
              </a:rPr>
              <a:t>Fifth Outline Level</a:t>
            </a:r>
          </a:p>
          <a:p>
            <a:pPr marL="2592000" lvl="5" indent="-216000">
              <a:spcBef>
                <a:spcPts val="283"/>
              </a:spcBef>
              <a:buClr>
                <a:srgbClr val="000000"/>
              </a:buClr>
              <a:buSzPct val="45000"/>
              <a:buFont typeface="Wingdings" charset="2"/>
              <a:buChar char=""/>
            </a:pPr>
            <a:r>
              <a:rPr lang="he-IL" sz="2000" b="0" strike="noStrike" spc="-1">
                <a:solidFill>
                  <a:srgbClr val="262626"/>
                </a:solidFill>
                <a:latin typeface="Garamond"/>
              </a:rPr>
              <a:t>Sixth Outline Level</a:t>
            </a:r>
          </a:p>
          <a:p>
            <a:pPr marL="3024000" lvl="6" indent="-216000">
              <a:spcBef>
                <a:spcPts val="283"/>
              </a:spcBef>
              <a:buClr>
                <a:srgbClr val="000000"/>
              </a:buClr>
              <a:buSzPct val="45000"/>
              <a:buFont typeface="Wingdings" charset="2"/>
              <a:buChar char=""/>
            </a:pPr>
            <a:r>
              <a:rPr lang="he-IL" sz="2000" b="0" strike="noStrike" spc="-1">
                <a:solidFill>
                  <a:srgbClr val="262626"/>
                </a:solidFill>
                <a:latin typeface="Garamond"/>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80000"/>
          </a:blip>
          <a:tile/>
        </a:blipFill>
        <a:effectLst/>
      </p:bgPr>
    </p:bg>
    <p:spTree>
      <p:nvGrpSpPr>
        <p:cNvPr id="1" name=""/>
        <p:cNvGrpSpPr/>
        <p:nvPr/>
      </p:nvGrpSpPr>
      <p:grpSpPr>
        <a:xfrm>
          <a:off x="0" y="0"/>
          <a:ext cx="0" cy="0"/>
          <a:chOff x="0" y="0"/>
          <a:chExt cx="0" cy="0"/>
        </a:xfrm>
      </p:grpSpPr>
      <p:grpSp>
        <p:nvGrpSpPr>
          <p:cNvPr id="52" name="Group 1"/>
          <p:cNvGrpSpPr/>
          <p:nvPr/>
        </p:nvGrpSpPr>
        <p:grpSpPr>
          <a:xfrm>
            <a:off x="0" y="0"/>
            <a:ext cx="12202920" cy="6857640"/>
            <a:chOff x="0" y="0"/>
            <a:chExt cx="12202920" cy="6857640"/>
          </a:xfrm>
        </p:grpSpPr>
        <p:pic>
          <p:nvPicPr>
            <p:cNvPr id="53" name="Picture 7"/>
            <p:cNvPicPr/>
            <p:nvPr/>
          </p:nvPicPr>
          <p:blipFill>
            <a:blip r:embed="rId15"/>
            <a:stretch/>
          </p:blipFill>
          <p:spPr>
            <a:xfrm>
              <a:off x="0" y="0"/>
              <a:ext cx="12191760" cy="6857640"/>
            </a:xfrm>
            <a:prstGeom prst="rect">
              <a:avLst/>
            </a:prstGeom>
            <a:ln>
              <a:noFill/>
            </a:ln>
          </p:spPr>
        </p:pic>
        <p:sp>
          <p:nvSpPr>
            <p:cNvPr id="54" name="CustomShape 2"/>
            <p:cNvSpPr/>
            <p:nvPr/>
          </p:nvSpPr>
          <p:spPr>
            <a:xfrm>
              <a:off x="738360" y="542880"/>
              <a:ext cx="10719360" cy="575604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p:cNvPicPr/>
            <p:nvPr/>
          </p:nvPicPr>
          <p:blipFill>
            <a:blip r:embed="rId16"/>
            <a:srcRect r="14236"/>
            <a:stretch/>
          </p:blipFill>
          <p:spPr>
            <a:xfrm>
              <a:off x="0" y="3128400"/>
              <a:ext cx="914040" cy="606240"/>
            </a:xfrm>
            <a:prstGeom prst="rect">
              <a:avLst/>
            </a:prstGeom>
            <a:ln>
              <a:noFill/>
            </a:ln>
          </p:spPr>
        </p:pic>
        <p:pic>
          <p:nvPicPr>
            <p:cNvPr id="56" name="Picture 10"/>
            <p:cNvPicPr/>
            <p:nvPr/>
          </p:nvPicPr>
          <p:blipFill>
            <a:blip r:embed="rId16"/>
            <a:srcRect r="14236"/>
            <a:stretch/>
          </p:blipFill>
          <p:spPr>
            <a:xfrm>
              <a:off x="11288880" y="3128400"/>
              <a:ext cx="914040" cy="606240"/>
            </a:xfrm>
            <a:prstGeom prst="rect">
              <a:avLst/>
            </a:prstGeom>
            <a:ln>
              <a:noFill/>
            </a:ln>
          </p:spPr>
        </p:pic>
      </p:grpSp>
      <p:sp>
        <p:nvSpPr>
          <p:cNvPr id="57" name="Line 3"/>
          <p:cNvSpPr/>
          <p:nvPr/>
        </p:nvSpPr>
        <p:spPr>
          <a:xfrm>
            <a:off x="1704600" y="2356200"/>
            <a:ext cx="8793720" cy="360"/>
          </a:xfrm>
          <a:prstGeom prst="line">
            <a:avLst/>
          </a:prstGeom>
          <a:ln>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569240" y="915480"/>
            <a:ext cx="9064440" cy="1303560"/>
          </a:xfrm>
          <a:prstGeom prst="rect">
            <a:avLst/>
          </a:prstGeom>
        </p:spPr>
        <p:txBody>
          <a:bodyPr anchor="ctr">
            <a:noAutofit/>
          </a:bodyPr>
          <a:lstStyle/>
          <a:p>
            <a:pPr algn="ctr">
              <a:lnSpc>
                <a:spcPct val="100000"/>
              </a:lnSpc>
            </a:pPr>
            <a:r>
              <a:rPr lang="he-IL" sz="4000" b="0" strike="noStrike" spc="-1">
                <a:solidFill>
                  <a:srgbClr val="262626"/>
                </a:solidFill>
                <a:latin typeface="Garamond"/>
              </a:rPr>
              <a:t>Click to edit Master title style</a:t>
            </a:r>
            <a:endParaRPr lang="he-IL" sz="4000" b="0" strike="noStrike" spc="-1">
              <a:solidFill>
                <a:srgbClr val="000000"/>
              </a:solidFill>
              <a:latin typeface="Garamond"/>
            </a:endParaRPr>
          </a:p>
        </p:txBody>
      </p:sp>
      <p:sp>
        <p:nvSpPr>
          <p:cNvPr id="59" name="PlaceHolder 5"/>
          <p:cNvSpPr>
            <a:spLocks noGrp="1"/>
          </p:cNvSpPr>
          <p:nvPr>
            <p:ph type="body"/>
          </p:nvPr>
        </p:nvSpPr>
        <p:spPr>
          <a:xfrm>
            <a:off x="1569240" y="2490120"/>
            <a:ext cx="9064800" cy="3444480"/>
          </a:xfrm>
          <a:prstGeom prst="rect">
            <a:avLst/>
          </a:prstGeom>
        </p:spPr>
        <p:txBody>
          <a:bodyPr>
            <a:noAutofit/>
          </a:bodyPr>
          <a:lstStyle/>
          <a:p>
            <a:pPr marL="285840" indent="-285480">
              <a:lnSpc>
                <a:spcPct val="100000"/>
              </a:lnSpc>
              <a:spcBef>
                <a:spcPts val="479"/>
              </a:spcBef>
              <a:spcAft>
                <a:spcPts val="601"/>
              </a:spcAft>
              <a:buClr>
                <a:srgbClr val="83992A"/>
              </a:buClr>
              <a:buSzPct val="115000"/>
              <a:buFont typeface="Arial"/>
              <a:buChar char="•"/>
            </a:pPr>
            <a:r>
              <a:rPr lang="he-IL" sz="2400" b="0" strike="noStrike" spc="-1">
                <a:solidFill>
                  <a:srgbClr val="262626"/>
                </a:solidFill>
                <a:latin typeface="Garamond"/>
              </a:rPr>
              <a:t>Click to edit Master text styles</a:t>
            </a:r>
          </a:p>
          <a:p>
            <a:pPr marL="743040" lvl="1" indent="-285480">
              <a:lnSpc>
                <a:spcPct val="100000"/>
              </a:lnSpc>
              <a:spcBef>
                <a:spcPts val="400"/>
              </a:spcBef>
              <a:spcAft>
                <a:spcPts val="601"/>
              </a:spcAft>
              <a:buClr>
                <a:srgbClr val="83992A"/>
              </a:buClr>
              <a:buSzPct val="115000"/>
              <a:buFont typeface="Arial"/>
              <a:buChar char="•"/>
            </a:pPr>
            <a:r>
              <a:rPr lang="he-IL" sz="2000" b="0" strike="noStrike" spc="-1">
                <a:solidFill>
                  <a:srgbClr val="262626"/>
                </a:solidFill>
                <a:latin typeface="Garamond"/>
              </a:rPr>
              <a:t>Second level</a:t>
            </a:r>
          </a:p>
          <a:p>
            <a:pPr marL="1200240" lvl="2" indent="-285480">
              <a:lnSpc>
                <a:spcPct val="100000"/>
              </a:lnSpc>
              <a:spcBef>
                <a:spcPts val="360"/>
              </a:spcBef>
              <a:spcAft>
                <a:spcPts val="601"/>
              </a:spcAft>
              <a:buClr>
                <a:srgbClr val="83992A"/>
              </a:buClr>
              <a:buSzPct val="115000"/>
              <a:buFont typeface="Arial"/>
              <a:buChar char="•"/>
            </a:pPr>
            <a:r>
              <a:rPr lang="he-IL" sz="1800" b="0" strike="noStrike" spc="-1">
                <a:solidFill>
                  <a:srgbClr val="262626"/>
                </a:solidFill>
                <a:latin typeface="Garamond"/>
              </a:rPr>
              <a:t>Third level</a:t>
            </a:r>
          </a:p>
          <a:p>
            <a:pPr marL="1542960" lvl="3" indent="-171000">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Garamond"/>
              </a:rPr>
              <a:t>Fourth level</a:t>
            </a:r>
          </a:p>
          <a:p>
            <a:pPr marL="2000160" lvl="4" indent="-171000">
              <a:lnSpc>
                <a:spcPct val="100000"/>
              </a:lnSpc>
              <a:spcBef>
                <a:spcPts val="281"/>
              </a:spcBef>
              <a:spcAft>
                <a:spcPts val="601"/>
              </a:spcAft>
              <a:buClr>
                <a:srgbClr val="83992A"/>
              </a:buClr>
              <a:buSzPct val="115000"/>
              <a:buFont typeface="Arial"/>
              <a:buChar char="•"/>
            </a:pPr>
            <a:r>
              <a:rPr lang="he-IL" sz="1400" b="0" strike="noStrike" spc="-1">
                <a:solidFill>
                  <a:srgbClr val="262626"/>
                </a:solidFill>
                <a:latin typeface="Garamond"/>
              </a:rPr>
              <a:t>Fifth level</a:t>
            </a:r>
          </a:p>
        </p:txBody>
      </p:sp>
      <p:sp>
        <p:nvSpPr>
          <p:cNvPr id="60" name="PlaceHolder 6"/>
          <p:cNvSpPr>
            <a:spLocks noGrp="1"/>
          </p:cNvSpPr>
          <p:nvPr>
            <p:ph type="dt"/>
          </p:nvPr>
        </p:nvSpPr>
        <p:spPr>
          <a:xfrm>
            <a:off x="8475480" y="5960520"/>
            <a:ext cx="1530720" cy="279000"/>
          </a:xfrm>
          <a:prstGeom prst="rect">
            <a:avLst/>
          </a:prstGeom>
        </p:spPr>
        <p:txBody>
          <a:bodyPr anchor="ctr">
            <a:noAutofit/>
          </a:bodyPr>
          <a:lstStyle/>
          <a:p>
            <a:endParaRPr lang="en" sz="2400" b="0" strike="noStrike" spc="-1">
              <a:latin typeface="Times New Roman"/>
            </a:endParaRPr>
          </a:p>
        </p:txBody>
      </p:sp>
      <p:sp>
        <p:nvSpPr>
          <p:cNvPr id="61" name="PlaceHolder 7"/>
          <p:cNvSpPr>
            <a:spLocks noGrp="1"/>
          </p:cNvSpPr>
          <p:nvPr>
            <p:ph type="ftr"/>
          </p:nvPr>
        </p:nvSpPr>
        <p:spPr>
          <a:xfrm>
            <a:off x="1569240" y="5960520"/>
            <a:ext cx="6805800" cy="279000"/>
          </a:xfrm>
          <a:prstGeom prst="rect">
            <a:avLst/>
          </a:prstGeom>
        </p:spPr>
        <p:txBody>
          <a:bodyPr anchor="ctr">
            <a:noAutofit/>
          </a:bodyPr>
          <a:lstStyle/>
          <a:p>
            <a:endParaRPr lang="en" sz="2400" b="0" strike="noStrike" spc="-1">
              <a:latin typeface="Times New Roman"/>
            </a:endParaRPr>
          </a:p>
        </p:txBody>
      </p:sp>
      <p:sp>
        <p:nvSpPr>
          <p:cNvPr id="62" name="PlaceHolder 8"/>
          <p:cNvSpPr>
            <a:spLocks noGrp="1"/>
          </p:cNvSpPr>
          <p:nvPr>
            <p:ph type="sldNum"/>
          </p:nvPr>
        </p:nvSpPr>
        <p:spPr>
          <a:xfrm>
            <a:off x="10106640" y="5960520"/>
            <a:ext cx="527040" cy="279000"/>
          </a:xfrm>
          <a:prstGeom prst="rect">
            <a:avLst/>
          </a:prstGeom>
        </p:spPr>
        <p:txBody>
          <a:bodyPr anchor="ctr">
            <a:noAutofit/>
          </a:bodyPr>
          <a:lstStyle/>
          <a:p>
            <a:pPr algn="r" rtl="1">
              <a:lnSpc>
                <a:spcPct val="100000"/>
              </a:lnSpc>
            </a:pPr>
            <a:fld id="{F8FC108A-6FE6-4EEE-8C13-2F37778D95CE}" type="slidenum">
              <a:rPr lang="en" sz="1000" b="0" strike="noStrike" spc="-1">
                <a:solidFill>
                  <a:srgbClr val="000000"/>
                </a:solidFill>
                <a:latin typeface="Garamond"/>
              </a:rPr>
              <a:t>‹#›</a:t>
            </a:fld>
            <a:endParaRPr lang="e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80000"/>
          </a:blip>
          <a:tile/>
        </a:blipFill>
        <a:effectLst/>
      </p:bgPr>
    </p:bg>
    <p:spTree>
      <p:nvGrpSpPr>
        <p:cNvPr id="1" name=""/>
        <p:cNvGrpSpPr/>
        <p:nvPr/>
      </p:nvGrpSpPr>
      <p:grpSpPr>
        <a:xfrm>
          <a:off x="0" y="0"/>
          <a:ext cx="0" cy="0"/>
          <a:chOff x="0" y="0"/>
          <a:chExt cx="0" cy="0"/>
        </a:xfrm>
      </p:grpSpPr>
      <p:grpSp>
        <p:nvGrpSpPr>
          <p:cNvPr id="99" name="Group 1"/>
          <p:cNvGrpSpPr/>
          <p:nvPr/>
        </p:nvGrpSpPr>
        <p:grpSpPr>
          <a:xfrm>
            <a:off x="0" y="0"/>
            <a:ext cx="12202920" cy="6857640"/>
            <a:chOff x="0" y="0"/>
            <a:chExt cx="12202920" cy="6857640"/>
          </a:xfrm>
        </p:grpSpPr>
        <p:pic>
          <p:nvPicPr>
            <p:cNvPr id="100" name="Picture 7"/>
            <p:cNvPicPr/>
            <p:nvPr/>
          </p:nvPicPr>
          <p:blipFill>
            <a:blip r:embed="rId15"/>
            <a:stretch/>
          </p:blipFill>
          <p:spPr>
            <a:xfrm>
              <a:off x="0" y="0"/>
              <a:ext cx="12191760" cy="6857640"/>
            </a:xfrm>
            <a:prstGeom prst="rect">
              <a:avLst/>
            </a:prstGeom>
            <a:ln>
              <a:noFill/>
            </a:ln>
          </p:spPr>
        </p:pic>
        <p:sp>
          <p:nvSpPr>
            <p:cNvPr id="101" name="CustomShape 2"/>
            <p:cNvSpPr/>
            <p:nvPr/>
          </p:nvSpPr>
          <p:spPr>
            <a:xfrm>
              <a:off x="738360" y="542880"/>
              <a:ext cx="10719360" cy="575604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02" name="Picture 9"/>
            <p:cNvPicPr/>
            <p:nvPr/>
          </p:nvPicPr>
          <p:blipFill>
            <a:blip r:embed="rId16"/>
            <a:srcRect r="14236"/>
            <a:stretch/>
          </p:blipFill>
          <p:spPr>
            <a:xfrm>
              <a:off x="0" y="3128400"/>
              <a:ext cx="914040" cy="606240"/>
            </a:xfrm>
            <a:prstGeom prst="rect">
              <a:avLst/>
            </a:prstGeom>
            <a:ln>
              <a:noFill/>
            </a:ln>
          </p:spPr>
        </p:pic>
        <p:pic>
          <p:nvPicPr>
            <p:cNvPr id="103" name="Picture 10"/>
            <p:cNvPicPr/>
            <p:nvPr/>
          </p:nvPicPr>
          <p:blipFill>
            <a:blip r:embed="rId16"/>
            <a:srcRect r="14236"/>
            <a:stretch/>
          </p:blipFill>
          <p:spPr>
            <a:xfrm>
              <a:off x="11288880" y="3128400"/>
              <a:ext cx="914040" cy="606240"/>
            </a:xfrm>
            <a:prstGeom prst="rect">
              <a:avLst/>
            </a:prstGeom>
            <a:ln>
              <a:noFill/>
            </a:ln>
          </p:spPr>
        </p:pic>
      </p:grpSp>
      <p:sp>
        <p:nvSpPr>
          <p:cNvPr id="104" name="Line 3"/>
          <p:cNvSpPr/>
          <p:nvPr/>
        </p:nvSpPr>
        <p:spPr>
          <a:xfrm>
            <a:off x="1704600" y="2356200"/>
            <a:ext cx="8793720" cy="360"/>
          </a:xfrm>
          <a:prstGeom prst="line">
            <a:avLst/>
          </a:prstGeom>
          <a:ln>
            <a:round/>
          </a:ln>
        </p:spPr>
        <p:style>
          <a:lnRef idx="2">
            <a:schemeClr val="accent1"/>
          </a:lnRef>
          <a:fillRef idx="0">
            <a:schemeClr val="accent1"/>
          </a:fillRef>
          <a:effectRef idx="1">
            <a:schemeClr val="accent1"/>
          </a:effectRef>
          <a:fontRef idx="minor"/>
        </p:style>
      </p:sp>
      <p:sp>
        <p:nvSpPr>
          <p:cNvPr id="105" name="PlaceHolder 4"/>
          <p:cNvSpPr>
            <a:spLocks noGrp="1"/>
          </p:cNvSpPr>
          <p:nvPr>
            <p:ph type="title"/>
          </p:nvPr>
        </p:nvSpPr>
        <p:spPr>
          <a:xfrm>
            <a:off x="1569240" y="915480"/>
            <a:ext cx="9064440" cy="1303560"/>
          </a:xfrm>
          <a:prstGeom prst="rect">
            <a:avLst/>
          </a:prstGeom>
        </p:spPr>
        <p:txBody>
          <a:bodyPr anchor="ctr">
            <a:noAutofit/>
          </a:bodyPr>
          <a:lstStyle/>
          <a:p>
            <a:pPr algn="ctr">
              <a:lnSpc>
                <a:spcPct val="100000"/>
              </a:lnSpc>
            </a:pPr>
            <a:r>
              <a:rPr lang="he-IL" sz="4000" b="0" strike="noStrike" spc="-1">
                <a:solidFill>
                  <a:srgbClr val="262626"/>
                </a:solidFill>
                <a:latin typeface="Garamond"/>
              </a:rPr>
              <a:t>Click to edit Master title style</a:t>
            </a:r>
            <a:endParaRPr lang="he-IL" sz="4000" b="0" strike="noStrike" spc="-1">
              <a:solidFill>
                <a:srgbClr val="000000"/>
              </a:solidFill>
              <a:latin typeface="Garamond"/>
            </a:endParaRPr>
          </a:p>
        </p:txBody>
      </p:sp>
      <p:sp>
        <p:nvSpPr>
          <p:cNvPr id="106" name="PlaceHolder 5"/>
          <p:cNvSpPr>
            <a:spLocks noGrp="1"/>
          </p:cNvSpPr>
          <p:nvPr>
            <p:ph type="body"/>
          </p:nvPr>
        </p:nvSpPr>
        <p:spPr>
          <a:xfrm>
            <a:off x="1569240" y="2490120"/>
            <a:ext cx="9064800" cy="3444480"/>
          </a:xfrm>
          <a:prstGeom prst="rect">
            <a:avLst/>
          </a:prstGeom>
        </p:spPr>
        <p:txBody>
          <a:bodyPr>
            <a:noAutofit/>
          </a:bodyPr>
          <a:lstStyle/>
          <a:p>
            <a:pPr marL="285840" indent="-285480">
              <a:lnSpc>
                <a:spcPct val="100000"/>
              </a:lnSpc>
              <a:spcBef>
                <a:spcPts val="479"/>
              </a:spcBef>
              <a:spcAft>
                <a:spcPts val="601"/>
              </a:spcAft>
              <a:buClr>
                <a:srgbClr val="83992A"/>
              </a:buClr>
              <a:buSzPct val="115000"/>
              <a:buFont typeface="Arial"/>
              <a:buChar char="•"/>
            </a:pPr>
            <a:r>
              <a:rPr lang="he-IL" sz="2400" b="0" strike="noStrike" spc="-1">
                <a:solidFill>
                  <a:srgbClr val="262626"/>
                </a:solidFill>
                <a:latin typeface="Garamond"/>
              </a:rPr>
              <a:t>Click to edit Master text styles</a:t>
            </a:r>
          </a:p>
          <a:p>
            <a:pPr marL="743040" lvl="1" indent="-285480">
              <a:lnSpc>
                <a:spcPct val="100000"/>
              </a:lnSpc>
              <a:spcBef>
                <a:spcPts val="400"/>
              </a:spcBef>
              <a:spcAft>
                <a:spcPts val="601"/>
              </a:spcAft>
              <a:buClr>
                <a:srgbClr val="83992A"/>
              </a:buClr>
              <a:buSzPct val="115000"/>
              <a:buFont typeface="Arial"/>
              <a:buChar char="•"/>
            </a:pPr>
            <a:r>
              <a:rPr lang="he-IL" sz="2000" b="0" strike="noStrike" spc="-1">
                <a:solidFill>
                  <a:srgbClr val="262626"/>
                </a:solidFill>
                <a:latin typeface="Garamond"/>
              </a:rPr>
              <a:t>Second level</a:t>
            </a:r>
          </a:p>
          <a:p>
            <a:pPr marL="1200240" lvl="2" indent="-285480">
              <a:lnSpc>
                <a:spcPct val="100000"/>
              </a:lnSpc>
              <a:spcBef>
                <a:spcPts val="360"/>
              </a:spcBef>
              <a:spcAft>
                <a:spcPts val="601"/>
              </a:spcAft>
              <a:buClr>
                <a:srgbClr val="83992A"/>
              </a:buClr>
              <a:buSzPct val="115000"/>
              <a:buFont typeface="Arial"/>
              <a:buChar char="•"/>
            </a:pPr>
            <a:r>
              <a:rPr lang="he-IL" sz="1800" b="0" strike="noStrike" spc="-1">
                <a:solidFill>
                  <a:srgbClr val="262626"/>
                </a:solidFill>
                <a:latin typeface="Garamond"/>
              </a:rPr>
              <a:t>Third level</a:t>
            </a:r>
          </a:p>
          <a:p>
            <a:pPr marL="1542960" lvl="3" indent="-171000">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Garamond"/>
              </a:rPr>
              <a:t>Fourth level</a:t>
            </a:r>
          </a:p>
          <a:p>
            <a:pPr marL="2000160" lvl="4" indent="-171000">
              <a:lnSpc>
                <a:spcPct val="100000"/>
              </a:lnSpc>
              <a:spcBef>
                <a:spcPts val="281"/>
              </a:spcBef>
              <a:spcAft>
                <a:spcPts val="601"/>
              </a:spcAft>
              <a:buClr>
                <a:srgbClr val="83992A"/>
              </a:buClr>
              <a:buSzPct val="115000"/>
              <a:buFont typeface="Arial"/>
              <a:buChar char="•"/>
            </a:pPr>
            <a:r>
              <a:rPr lang="he-IL" sz="1400" b="0" strike="noStrike" spc="-1">
                <a:solidFill>
                  <a:srgbClr val="262626"/>
                </a:solidFill>
                <a:latin typeface="Garamond"/>
              </a:rPr>
              <a:t>Fifth level</a:t>
            </a:r>
          </a:p>
        </p:txBody>
      </p:sp>
      <p:sp>
        <p:nvSpPr>
          <p:cNvPr id="107" name="PlaceHolder 6"/>
          <p:cNvSpPr>
            <a:spLocks noGrp="1"/>
          </p:cNvSpPr>
          <p:nvPr>
            <p:ph type="dt"/>
          </p:nvPr>
        </p:nvSpPr>
        <p:spPr>
          <a:xfrm>
            <a:off x="8475480" y="5960520"/>
            <a:ext cx="1530720" cy="279000"/>
          </a:xfrm>
          <a:prstGeom prst="rect">
            <a:avLst/>
          </a:prstGeom>
        </p:spPr>
        <p:txBody>
          <a:bodyPr anchor="ctr">
            <a:noAutofit/>
          </a:bodyPr>
          <a:lstStyle/>
          <a:p>
            <a:endParaRPr lang="en" sz="2400" b="0" strike="noStrike" spc="-1">
              <a:latin typeface="Times New Roman"/>
            </a:endParaRPr>
          </a:p>
        </p:txBody>
      </p:sp>
      <p:sp>
        <p:nvSpPr>
          <p:cNvPr id="108" name="PlaceHolder 7"/>
          <p:cNvSpPr>
            <a:spLocks noGrp="1"/>
          </p:cNvSpPr>
          <p:nvPr>
            <p:ph type="ftr"/>
          </p:nvPr>
        </p:nvSpPr>
        <p:spPr>
          <a:xfrm>
            <a:off x="1569240" y="5960520"/>
            <a:ext cx="6805800" cy="279000"/>
          </a:xfrm>
          <a:prstGeom prst="rect">
            <a:avLst/>
          </a:prstGeom>
        </p:spPr>
        <p:txBody>
          <a:bodyPr anchor="ctr">
            <a:noAutofit/>
          </a:bodyPr>
          <a:lstStyle/>
          <a:p>
            <a:endParaRPr lang="en" sz="2400" b="0" strike="noStrike" spc="-1">
              <a:latin typeface="Times New Roman"/>
            </a:endParaRPr>
          </a:p>
        </p:txBody>
      </p:sp>
      <p:sp>
        <p:nvSpPr>
          <p:cNvPr id="109" name="PlaceHolder 8"/>
          <p:cNvSpPr>
            <a:spLocks noGrp="1"/>
          </p:cNvSpPr>
          <p:nvPr>
            <p:ph type="sldNum"/>
          </p:nvPr>
        </p:nvSpPr>
        <p:spPr>
          <a:xfrm>
            <a:off x="10106640" y="5960520"/>
            <a:ext cx="527040" cy="279000"/>
          </a:xfrm>
          <a:prstGeom prst="rect">
            <a:avLst/>
          </a:prstGeom>
        </p:spPr>
        <p:txBody>
          <a:bodyPr anchor="ctr">
            <a:noAutofit/>
          </a:bodyPr>
          <a:lstStyle/>
          <a:p>
            <a:pPr algn="r" rtl="1">
              <a:lnSpc>
                <a:spcPct val="100000"/>
              </a:lnSpc>
            </a:pPr>
            <a:fld id="{F6F1D062-8C0E-4B01-AE9A-9DC5DABB16FD}" type="slidenum">
              <a:rPr lang="en" sz="1000" b="0" strike="noStrike" spc="-1">
                <a:solidFill>
                  <a:srgbClr val="000000"/>
                </a:solidFill>
                <a:latin typeface="Garamond"/>
              </a:rPr>
              <a:t>‹#›</a:t>
            </a:fld>
            <a:endParaRPr lang="e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80000"/>
          </a:blip>
          <a:tile/>
        </a:blipFill>
        <a:effectLst/>
      </p:bgPr>
    </p:bg>
    <p:spTree>
      <p:nvGrpSpPr>
        <p:cNvPr id="1" name=""/>
        <p:cNvGrpSpPr/>
        <p:nvPr/>
      </p:nvGrpSpPr>
      <p:grpSpPr>
        <a:xfrm>
          <a:off x="0" y="0"/>
          <a:ext cx="0" cy="0"/>
          <a:chOff x="0" y="0"/>
          <a:chExt cx="0" cy="0"/>
        </a:xfrm>
      </p:grpSpPr>
      <p:grpSp>
        <p:nvGrpSpPr>
          <p:cNvPr id="146" name="Group 1"/>
          <p:cNvGrpSpPr/>
          <p:nvPr/>
        </p:nvGrpSpPr>
        <p:grpSpPr>
          <a:xfrm>
            <a:off x="0" y="0"/>
            <a:ext cx="12202920" cy="6857640"/>
            <a:chOff x="0" y="0"/>
            <a:chExt cx="12202920" cy="6857640"/>
          </a:xfrm>
        </p:grpSpPr>
        <p:pic>
          <p:nvPicPr>
            <p:cNvPr id="147" name="Picture 7"/>
            <p:cNvPicPr/>
            <p:nvPr/>
          </p:nvPicPr>
          <p:blipFill>
            <a:blip r:embed="rId15"/>
            <a:stretch/>
          </p:blipFill>
          <p:spPr>
            <a:xfrm>
              <a:off x="0" y="0"/>
              <a:ext cx="12191760" cy="6857640"/>
            </a:xfrm>
            <a:prstGeom prst="rect">
              <a:avLst/>
            </a:prstGeom>
            <a:ln>
              <a:noFill/>
            </a:ln>
          </p:spPr>
        </p:pic>
        <p:sp>
          <p:nvSpPr>
            <p:cNvPr id="148" name="CustomShape 2"/>
            <p:cNvSpPr/>
            <p:nvPr/>
          </p:nvSpPr>
          <p:spPr>
            <a:xfrm>
              <a:off x="738360" y="542880"/>
              <a:ext cx="10719360" cy="575604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49" name="Picture 9"/>
            <p:cNvPicPr/>
            <p:nvPr/>
          </p:nvPicPr>
          <p:blipFill>
            <a:blip r:embed="rId16"/>
            <a:srcRect r="14236"/>
            <a:stretch/>
          </p:blipFill>
          <p:spPr>
            <a:xfrm>
              <a:off x="0" y="3128400"/>
              <a:ext cx="914040" cy="606240"/>
            </a:xfrm>
            <a:prstGeom prst="rect">
              <a:avLst/>
            </a:prstGeom>
            <a:ln>
              <a:noFill/>
            </a:ln>
          </p:spPr>
        </p:pic>
        <p:pic>
          <p:nvPicPr>
            <p:cNvPr id="150" name="Picture 10"/>
            <p:cNvPicPr/>
            <p:nvPr/>
          </p:nvPicPr>
          <p:blipFill>
            <a:blip r:embed="rId16"/>
            <a:srcRect r="14236"/>
            <a:stretch/>
          </p:blipFill>
          <p:spPr>
            <a:xfrm>
              <a:off x="11288880" y="3128400"/>
              <a:ext cx="914040" cy="606240"/>
            </a:xfrm>
            <a:prstGeom prst="rect">
              <a:avLst/>
            </a:prstGeom>
            <a:ln>
              <a:noFill/>
            </a:ln>
          </p:spPr>
        </p:pic>
      </p:grpSp>
      <p:sp>
        <p:nvSpPr>
          <p:cNvPr id="151" name="PlaceHolder 3"/>
          <p:cNvSpPr>
            <a:spLocks noGrp="1"/>
          </p:cNvSpPr>
          <p:nvPr>
            <p:ph type="dt"/>
          </p:nvPr>
        </p:nvSpPr>
        <p:spPr>
          <a:xfrm>
            <a:off x="8475480" y="5960520"/>
            <a:ext cx="1530720" cy="279000"/>
          </a:xfrm>
          <a:prstGeom prst="rect">
            <a:avLst/>
          </a:prstGeom>
        </p:spPr>
        <p:txBody>
          <a:bodyPr anchor="ctr">
            <a:noAutofit/>
          </a:bodyPr>
          <a:lstStyle/>
          <a:p>
            <a:endParaRPr lang="en" sz="2400" b="0" strike="noStrike" spc="-1">
              <a:latin typeface="Times New Roman"/>
            </a:endParaRPr>
          </a:p>
        </p:txBody>
      </p:sp>
      <p:sp>
        <p:nvSpPr>
          <p:cNvPr id="152" name="PlaceHolder 4"/>
          <p:cNvSpPr>
            <a:spLocks noGrp="1"/>
          </p:cNvSpPr>
          <p:nvPr>
            <p:ph type="ftr"/>
          </p:nvPr>
        </p:nvSpPr>
        <p:spPr>
          <a:xfrm>
            <a:off x="1569240" y="5960520"/>
            <a:ext cx="6805800" cy="279000"/>
          </a:xfrm>
          <a:prstGeom prst="rect">
            <a:avLst/>
          </a:prstGeom>
        </p:spPr>
        <p:txBody>
          <a:bodyPr anchor="ctr">
            <a:noAutofit/>
          </a:bodyPr>
          <a:lstStyle/>
          <a:p>
            <a:endParaRPr lang="en" sz="2400" b="0" strike="noStrike" spc="-1">
              <a:latin typeface="Times New Roman"/>
            </a:endParaRPr>
          </a:p>
        </p:txBody>
      </p:sp>
      <p:sp>
        <p:nvSpPr>
          <p:cNvPr id="153" name="PlaceHolder 5"/>
          <p:cNvSpPr>
            <a:spLocks noGrp="1"/>
          </p:cNvSpPr>
          <p:nvPr>
            <p:ph type="sldNum"/>
          </p:nvPr>
        </p:nvSpPr>
        <p:spPr>
          <a:xfrm>
            <a:off x="10106640" y="5960520"/>
            <a:ext cx="527040" cy="279000"/>
          </a:xfrm>
          <a:prstGeom prst="rect">
            <a:avLst/>
          </a:prstGeom>
        </p:spPr>
        <p:txBody>
          <a:bodyPr anchor="ctr">
            <a:noAutofit/>
          </a:bodyPr>
          <a:lstStyle/>
          <a:p>
            <a:pPr algn="r" rtl="1">
              <a:lnSpc>
                <a:spcPct val="100000"/>
              </a:lnSpc>
            </a:pPr>
            <a:fld id="{CC585DE6-C2A0-4DAE-8466-7D402C2290BB}" type="slidenum">
              <a:rPr lang="en" sz="1000" b="0" strike="noStrike" spc="-1">
                <a:solidFill>
                  <a:srgbClr val="000000"/>
                </a:solidFill>
                <a:latin typeface="Garamond"/>
              </a:rPr>
              <a:t>‹#›</a:t>
            </a:fld>
            <a:endParaRPr lang="en" sz="1000" b="0" strike="noStrike" spc="-1">
              <a:latin typeface="Times New Roman"/>
            </a:endParaRPr>
          </a:p>
        </p:txBody>
      </p:sp>
      <p:sp>
        <p:nvSpPr>
          <p:cNvPr id="154"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r" rtl="1"/>
            <a:r>
              <a:rPr lang="he-IL" sz="1800" b="0" strike="noStrike" spc="-1">
                <a:solidFill>
                  <a:srgbClr val="000000"/>
                </a:solidFill>
                <a:latin typeface="Garamond"/>
              </a:rPr>
              <a:t>Click to edit the title text format</a:t>
            </a:r>
          </a:p>
        </p:txBody>
      </p:sp>
      <p:sp>
        <p:nvSpPr>
          <p:cNvPr id="155"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e-IL" sz="2400" b="0" strike="noStrike" spc="-1">
                <a:solidFill>
                  <a:srgbClr val="262626"/>
                </a:solidFill>
                <a:latin typeface="Garamond"/>
              </a:rPr>
              <a:t>Click to edit the outline text format</a:t>
            </a:r>
          </a:p>
          <a:p>
            <a:pPr marL="864000" lvl="1" indent="-324000">
              <a:spcBef>
                <a:spcPts val="1134"/>
              </a:spcBef>
              <a:buClr>
                <a:srgbClr val="000000"/>
              </a:buClr>
              <a:buSzPct val="75000"/>
              <a:buFont typeface="Symbol" charset="2"/>
              <a:buChar char=""/>
            </a:pPr>
            <a:r>
              <a:rPr lang="he-IL" sz="1800" b="0" strike="noStrike" spc="-1">
                <a:solidFill>
                  <a:srgbClr val="262626"/>
                </a:solidFill>
                <a:latin typeface="Garamond"/>
              </a:rPr>
              <a:t>Second Outline Level</a:t>
            </a:r>
          </a:p>
          <a:p>
            <a:pPr marL="1296000" lvl="2" indent="-288000">
              <a:spcBef>
                <a:spcPts val="850"/>
              </a:spcBef>
              <a:buClr>
                <a:srgbClr val="000000"/>
              </a:buClr>
              <a:buSzPct val="45000"/>
              <a:buFont typeface="Wingdings" charset="2"/>
              <a:buChar char=""/>
            </a:pPr>
            <a:r>
              <a:rPr lang="he-IL" sz="1600" b="0" strike="noStrike" spc="-1">
                <a:solidFill>
                  <a:srgbClr val="262626"/>
                </a:solidFill>
                <a:latin typeface="Garamond"/>
              </a:rPr>
              <a:t>Third Outline Level</a:t>
            </a:r>
          </a:p>
          <a:p>
            <a:pPr marL="1728000" lvl="3" indent="-216000">
              <a:spcBef>
                <a:spcPts val="567"/>
              </a:spcBef>
              <a:buClr>
                <a:srgbClr val="000000"/>
              </a:buClr>
              <a:buSzPct val="75000"/>
              <a:buFont typeface="Symbol" charset="2"/>
              <a:buChar char=""/>
            </a:pPr>
            <a:r>
              <a:rPr lang="he-IL" sz="1400" b="0" strike="noStrike" spc="-1">
                <a:solidFill>
                  <a:srgbClr val="262626"/>
                </a:solidFill>
                <a:latin typeface="Garamond"/>
              </a:rPr>
              <a:t>Fourth Outline Level</a:t>
            </a:r>
          </a:p>
          <a:p>
            <a:pPr marL="2160000" lvl="4" indent="-216000">
              <a:spcBef>
                <a:spcPts val="283"/>
              </a:spcBef>
              <a:buClr>
                <a:srgbClr val="000000"/>
              </a:buClr>
              <a:buSzPct val="45000"/>
              <a:buFont typeface="Wingdings" charset="2"/>
              <a:buChar char=""/>
            </a:pPr>
            <a:r>
              <a:rPr lang="he-IL" sz="2000" b="0" strike="noStrike" spc="-1">
                <a:solidFill>
                  <a:srgbClr val="262626"/>
                </a:solidFill>
                <a:latin typeface="Garamond"/>
              </a:rPr>
              <a:t>Fifth Outline Level</a:t>
            </a:r>
          </a:p>
          <a:p>
            <a:pPr marL="2592000" lvl="5" indent="-216000">
              <a:spcBef>
                <a:spcPts val="283"/>
              </a:spcBef>
              <a:buClr>
                <a:srgbClr val="000000"/>
              </a:buClr>
              <a:buSzPct val="45000"/>
              <a:buFont typeface="Wingdings" charset="2"/>
              <a:buChar char=""/>
            </a:pPr>
            <a:r>
              <a:rPr lang="he-IL" sz="2000" b="0" strike="noStrike" spc="-1">
                <a:solidFill>
                  <a:srgbClr val="262626"/>
                </a:solidFill>
                <a:latin typeface="Garamond"/>
              </a:rPr>
              <a:t>Sixth Outline Level</a:t>
            </a:r>
          </a:p>
          <a:p>
            <a:pPr marL="3024000" lvl="6" indent="-216000">
              <a:spcBef>
                <a:spcPts val="283"/>
              </a:spcBef>
              <a:buClr>
                <a:srgbClr val="000000"/>
              </a:buClr>
              <a:buSzPct val="45000"/>
              <a:buFont typeface="Wingdings" charset="2"/>
              <a:buChar char=""/>
            </a:pPr>
            <a:r>
              <a:rPr lang="he-IL" sz="2000" b="0" strike="noStrike" spc="-1">
                <a:solidFill>
                  <a:srgbClr val="262626"/>
                </a:solidFill>
                <a:latin typeface="Garamond"/>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alphaModFix amt="80000"/>
          </a:blip>
          <a:tile/>
        </a:blipFill>
        <a:effectLst/>
      </p:bgPr>
    </p:bg>
    <p:spTree>
      <p:nvGrpSpPr>
        <p:cNvPr id="1" name=""/>
        <p:cNvGrpSpPr/>
        <p:nvPr/>
      </p:nvGrpSpPr>
      <p:grpSpPr>
        <a:xfrm>
          <a:off x="0" y="0"/>
          <a:ext cx="0" cy="0"/>
          <a:chOff x="0" y="0"/>
          <a:chExt cx="0" cy="0"/>
        </a:xfrm>
      </p:grpSpPr>
      <p:grpSp>
        <p:nvGrpSpPr>
          <p:cNvPr id="192" name="Group 1"/>
          <p:cNvGrpSpPr/>
          <p:nvPr/>
        </p:nvGrpSpPr>
        <p:grpSpPr>
          <a:xfrm>
            <a:off x="0" y="0"/>
            <a:ext cx="12202920" cy="6857640"/>
            <a:chOff x="0" y="0"/>
            <a:chExt cx="12202920" cy="6857640"/>
          </a:xfrm>
        </p:grpSpPr>
        <p:pic>
          <p:nvPicPr>
            <p:cNvPr id="193" name="Picture 7"/>
            <p:cNvPicPr/>
            <p:nvPr/>
          </p:nvPicPr>
          <p:blipFill>
            <a:blip r:embed="rId15"/>
            <a:stretch/>
          </p:blipFill>
          <p:spPr>
            <a:xfrm>
              <a:off x="0" y="0"/>
              <a:ext cx="12191760" cy="6857640"/>
            </a:xfrm>
            <a:prstGeom prst="rect">
              <a:avLst/>
            </a:prstGeom>
            <a:ln>
              <a:noFill/>
            </a:ln>
          </p:spPr>
        </p:pic>
        <p:sp>
          <p:nvSpPr>
            <p:cNvPr id="194" name="CustomShape 2"/>
            <p:cNvSpPr/>
            <p:nvPr/>
          </p:nvSpPr>
          <p:spPr>
            <a:xfrm>
              <a:off x="738360" y="542880"/>
              <a:ext cx="10719360" cy="575604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195" name="Picture 9"/>
            <p:cNvPicPr/>
            <p:nvPr/>
          </p:nvPicPr>
          <p:blipFill>
            <a:blip r:embed="rId16"/>
            <a:srcRect r="14236"/>
            <a:stretch/>
          </p:blipFill>
          <p:spPr>
            <a:xfrm>
              <a:off x="0" y="3128400"/>
              <a:ext cx="914040" cy="606240"/>
            </a:xfrm>
            <a:prstGeom prst="rect">
              <a:avLst/>
            </a:prstGeom>
            <a:ln>
              <a:noFill/>
            </a:ln>
          </p:spPr>
        </p:pic>
        <p:pic>
          <p:nvPicPr>
            <p:cNvPr id="196" name="Picture 10"/>
            <p:cNvPicPr/>
            <p:nvPr/>
          </p:nvPicPr>
          <p:blipFill>
            <a:blip r:embed="rId16"/>
            <a:srcRect r="14236"/>
            <a:stretch/>
          </p:blipFill>
          <p:spPr>
            <a:xfrm>
              <a:off x="11288880" y="3128400"/>
              <a:ext cx="914040" cy="606240"/>
            </a:xfrm>
            <a:prstGeom prst="rect">
              <a:avLst/>
            </a:prstGeom>
            <a:ln>
              <a:noFill/>
            </a:ln>
          </p:spPr>
        </p:pic>
      </p:grpSp>
      <p:sp>
        <p:nvSpPr>
          <p:cNvPr id="197" name="PlaceHolder 3"/>
          <p:cNvSpPr>
            <a:spLocks noGrp="1"/>
          </p:cNvSpPr>
          <p:nvPr>
            <p:ph type="title"/>
          </p:nvPr>
        </p:nvSpPr>
        <p:spPr>
          <a:xfrm>
            <a:off x="1569240" y="915480"/>
            <a:ext cx="9064800" cy="1303560"/>
          </a:xfrm>
          <a:prstGeom prst="rect">
            <a:avLst/>
          </a:prstGeom>
        </p:spPr>
        <p:txBody>
          <a:bodyPr anchor="ctr">
            <a:noAutofit/>
          </a:bodyPr>
          <a:lstStyle/>
          <a:p>
            <a:pPr algn="ctr">
              <a:lnSpc>
                <a:spcPct val="100000"/>
              </a:lnSpc>
            </a:pPr>
            <a:r>
              <a:rPr lang="he-IL" sz="4000" b="0" strike="noStrike" spc="-1">
                <a:solidFill>
                  <a:srgbClr val="262626"/>
                </a:solidFill>
                <a:latin typeface="Garamond"/>
              </a:rPr>
              <a:t>Click to edit Master title style</a:t>
            </a:r>
            <a:endParaRPr lang="he-IL" sz="4000" b="0" strike="noStrike" spc="-1">
              <a:solidFill>
                <a:srgbClr val="000000"/>
              </a:solidFill>
              <a:latin typeface="Garamond"/>
            </a:endParaRPr>
          </a:p>
        </p:txBody>
      </p:sp>
      <p:sp>
        <p:nvSpPr>
          <p:cNvPr id="198" name="PlaceHolder 4"/>
          <p:cNvSpPr>
            <a:spLocks noGrp="1"/>
          </p:cNvSpPr>
          <p:nvPr>
            <p:ph type="dt"/>
          </p:nvPr>
        </p:nvSpPr>
        <p:spPr>
          <a:xfrm>
            <a:off x="8475480" y="5960520"/>
            <a:ext cx="1530720" cy="279000"/>
          </a:xfrm>
          <a:prstGeom prst="rect">
            <a:avLst/>
          </a:prstGeom>
        </p:spPr>
        <p:txBody>
          <a:bodyPr anchor="ctr">
            <a:noAutofit/>
          </a:bodyPr>
          <a:lstStyle/>
          <a:p>
            <a:endParaRPr lang="en" sz="2400" b="0" strike="noStrike" spc="-1">
              <a:latin typeface="Times New Roman"/>
            </a:endParaRPr>
          </a:p>
        </p:txBody>
      </p:sp>
      <p:sp>
        <p:nvSpPr>
          <p:cNvPr id="199" name="PlaceHolder 5"/>
          <p:cNvSpPr>
            <a:spLocks noGrp="1"/>
          </p:cNvSpPr>
          <p:nvPr>
            <p:ph type="ftr"/>
          </p:nvPr>
        </p:nvSpPr>
        <p:spPr>
          <a:xfrm>
            <a:off x="1569240" y="5960520"/>
            <a:ext cx="6805800" cy="279000"/>
          </a:xfrm>
          <a:prstGeom prst="rect">
            <a:avLst/>
          </a:prstGeom>
        </p:spPr>
        <p:txBody>
          <a:bodyPr anchor="ctr">
            <a:noAutofit/>
          </a:bodyPr>
          <a:lstStyle/>
          <a:p>
            <a:endParaRPr lang="en" sz="2400" b="0" strike="noStrike" spc="-1">
              <a:latin typeface="Times New Roman"/>
            </a:endParaRPr>
          </a:p>
        </p:txBody>
      </p:sp>
      <p:sp>
        <p:nvSpPr>
          <p:cNvPr id="200" name="PlaceHolder 6"/>
          <p:cNvSpPr>
            <a:spLocks noGrp="1"/>
          </p:cNvSpPr>
          <p:nvPr>
            <p:ph type="sldNum"/>
          </p:nvPr>
        </p:nvSpPr>
        <p:spPr>
          <a:xfrm>
            <a:off x="10106640" y="5960520"/>
            <a:ext cx="527040" cy="279000"/>
          </a:xfrm>
          <a:prstGeom prst="rect">
            <a:avLst/>
          </a:prstGeom>
        </p:spPr>
        <p:txBody>
          <a:bodyPr anchor="ctr">
            <a:noAutofit/>
          </a:bodyPr>
          <a:lstStyle/>
          <a:p>
            <a:pPr algn="r" rtl="1">
              <a:lnSpc>
                <a:spcPct val="100000"/>
              </a:lnSpc>
            </a:pPr>
            <a:fld id="{54B6547F-C0C0-4093-86BD-541B223C5EC4}" type="slidenum">
              <a:rPr lang="en" sz="1000" b="0" strike="noStrike" spc="-1">
                <a:solidFill>
                  <a:srgbClr val="000000"/>
                </a:solidFill>
                <a:latin typeface="Garamond"/>
              </a:rPr>
              <a:t>‹#›</a:t>
            </a:fld>
            <a:endParaRPr lang="en" sz="1000" b="0" strike="noStrike" spc="-1">
              <a:latin typeface="Times New Roman"/>
            </a:endParaRPr>
          </a:p>
        </p:txBody>
      </p:sp>
      <p:sp>
        <p:nvSpPr>
          <p:cNvPr id="201" name="Line 7"/>
          <p:cNvSpPr/>
          <p:nvPr/>
        </p:nvSpPr>
        <p:spPr>
          <a:xfrm>
            <a:off x="1704600" y="2354400"/>
            <a:ext cx="8793720" cy="360"/>
          </a:xfrm>
          <a:prstGeom prst="line">
            <a:avLst/>
          </a:prstGeom>
          <a:ln>
            <a:round/>
          </a:ln>
        </p:spPr>
        <p:style>
          <a:lnRef idx="2">
            <a:schemeClr val="accent1"/>
          </a:lnRef>
          <a:fillRef idx="0">
            <a:schemeClr val="accent1"/>
          </a:fillRef>
          <a:effectRef idx="1">
            <a:schemeClr val="accent1"/>
          </a:effectRef>
          <a:fontRef idx="minor"/>
        </p:style>
      </p:sp>
      <p:sp>
        <p:nvSpPr>
          <p:cNvPr id="202"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he-IL" sz="2400" b="0" strike="noStrike" spc="-1">
                <a:solidFill>
                  <a:srgbClr val="262626"/>
                </a:solidFill>
                <a:latin typeface="Garamond"/>
              </a:rPr>
              <a:t>Click to edit the outline text format</a:t>
            </a:r>
          </a:p>
          <a:p>
            <a:pPr marL="864000" lvl="1" indent="-324000">
              <a:spcBef>
                <a:spcPts val="1134"/>
              </a:spcBef>
              <a:buClr>
                <a:srgbClr val="000000"/>
              </a:buClr>
              <a:buSzPct val="75000"/>
              <a:buFont typeface="Symbol" charset="2"/>
              <a:buChar char=""/>
            </a:pPr>
            <a:r>
              <a:rPr lang="he-IL" sz="1800" b="0" strike="noStrike" spc="-1">
                <a:solidFill>
                  <a:srgbClr val="262626"/>
                </a:solidFill>
                <a:latin typeface="Garamond"/>
              </a:rPr>
              <a:t>Second Outline Level</a:t>
            </a:r>
          </a:p>
          <a:p>
            <a:pPr marL="1296000" lvl="2" indent="-288000">
              <a:spcBef>
                <a:spcPts val="850"/>
              </a:spcBef>
              <a:buClr>
                <a:srgbClr val="000000"/>
              </a:buClr>
              <a:buSzPct val="45000"/>
              <a:buFont typeface="Wingdings" charset="2"/>
              <a:buChar char=""/>
            </a:pPr>
            <a:r>
              <a:rPr lang="he-IL" sz="1600" b="0" strike="noStrike" spc="-1">
                <a:solidFill>
                  <a:srgbClr val="262626"/>
                </a:solidFill>
                <a:latin typeface="Garamond"/>
              </a:rPr>
              <a:t>Third Outline Level</a:t>
            </a:r>
          </a:p>
          <a:p>
            <a:pPr marL="1728000" lvl="3" indent="-216000">
              <a:spcBef>
                <a:spcPts val="567"/>
              </a:spcBef>
              <a:buClr>
                <a:srgbClr val="000000"/>
              </a:buClr>
              <a:buSzPct val="75000"/>
              <a:buFont typeface="Symbol" charset="2"/>
              <a:buChar char=""/>
            </a:pPr>
            <a:r>
              <a:rPr lang="he-IL" sz="1400" b="0" strike="noStrike" spc="-1">
                <a:solidFill>
                  <a:srgbClr val="262626"/>
                </a:solidFill>
                <a:latin typeface="Garamond"/>
              </a:rPr>
              <a:t>Fourth Outline Level</a:t>
            </a:r>
          </a:p>
          <a:p>
            <a:pPr marL="2160000" lvl="4" indent="-216000">
              <a:spcBef>
                <a:spcPts val="283"/>
              </a:spcBef>
              <a:buClr>
                <a:srgbClr val="000000"/>
              </a:buClr>
              <a:buSzPct val="45000"/>
              <a:buFont typeface="Wingdings" charset="2"/>
              <a:buChar char=""/>
            </a:pPr>
            <a:r>
              <a:rPr lang="he-IL" sz="2000" b="0" strike="noStrike" spc="-1">
                <a:solidFill>
                  <a:srgbClr val="262626"/>
                </a:solidFill>
                <a:latin typeface="Garamond"/>
              </a:rPr>
              <a:t>Fifth Outline Level</a:t>
            </a:r>
          </a:p>
          <a:p>
            <a:pPr marL="2592000" lvl="5" indent="-216000">
              <a:spcBef>
                <a:spcPts val="283"/>
              </a:spcBef>
              <a:buClr>
                <a:srgbClr val="000000"/>
              </a:buClr>
              <a:buSzPct val="45000"/>
              <a:buFont typeface="Wingdings" charset="2"/>
              <a:buChar char=""/>
            </a:pPr>
            <a:r>
              <a:rPr lang="he-IL" sz="2000" b="0" strike="noStrike" spc="-1">
                <a:solidFill>
                  <a:srgbClr val="262626"/>
                </a:solidFill>
                <a:latin typeface="Garamond"/>
              </a:rPr>
              <a:t>Sixth Outline Level</a:t>
            </a:r>
          </a:p>
          <a:p>
            <a:pPr marL="3024000" lvl="6" indent="-216000">
              <a:spcBef>
                <a:spcPts val="283"/>
              </a:spcBef>
              <a:buClr>
                <a:srgbClr val="000000"/>
              </a:buClr>
              <a:buSzPct val="45000"/>
              <a:buFont typeface="Wingdings" charset="2"/>
              <a:buChar char=""/>
            </a:pPr>
            <a:r>
              <a:rPr lang="he-IL" sz="2000" b="0" strike="noStrike" spc="-1">
                <a:solidFill>
                  <a:srgbClr val="262626"/>
                </a:solidFill>
                <a:latin typeface="Garamond"/>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5.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5.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hyperlink" Target="https://www.lindo.com/index.php/ls-downloads"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2927520" y="2061000"/>
            <a:ext cx="6404040" cy="1871640"/>
          </a:xfrm>
          <a:prstGeom prst="rect">
            <a:avLst/>
          </a:prstGeom>
          <a:noFill/>
          <a:ln>
            <a:noFill/>
          </a:ln>
        </p:spPr>
        <p:txBody>
          <a:bodyPr anchor="ctr" anchorCtr="0">
            <a:noAutofit/>
          </a:bodyPr>
          <a:lstStyle/>
          <a:p>
            <a:pPr algn="ctr" rtl="1">
              <a:lnSpc>
                <a:spcPct val="100000"/>
              </a:lnSpc>
            </a:pPr>
            <a:r>
              <a:rPr lang="he-IL" sz="4000" b="0" strike="noStrike" spc="-1" dirty="0">
                <a:solidFill>
                  <a:srgbClr val="262626"/>
                </a:solidFill>
                <a:latin typeface="Garamond"/>
              </a:rPr>
              <a:t>שיטות נומריות </a:t>
            </a:r>
            <a:r>
              <a:rPr lang="he-IL" sz="4000" b="0" strike="noStrike" spc="-1" dirty="0" err="1">
                <a:solidFill>
                  <a:srgbClr val="262626"/>
                </a:solidFill>
                <a:latin typeface="Garamond"/>
              </a:rPr>
              <a:t>בתעשיה</a:t>
            </a:r>
            <a:endParaRPr lang="he-IL" sz="4000" b="0" strike="noStrike" spc="-1" dirty="0">
              <a:solidFill>
                <a:srgbClr val="000000"/>
              </a:solidFill>
              <a:latin typeface="Garamond"/>
            </a:endParaRPr>
          </a:p>
        </p:txBody>
      </p:sp>
      <p:sp>
        <p:nvSpPr>
          <p:cNvPr id="246" name="TextShape 2"/>
          <p:cNvSpPr txBox="1"/>
          <p:nvPr/>
        </p:nvSpPr>
        <p:spPr>
          <a:xfrm>
            <a:off x="3033360" y="3476520"/>
            <a:ext cx="6193080" cy="1857240"/>
          </a:xfrm>
          <a:prstGeom prst="rect">
            <a:avLst/>
          </a:prstGeom>
          <a:noFill/>
          <a:ln>
            <a:noFill/>
          </a:ln>
        </p:spPr>
        <p:txBody>
          <a:bodyPr>
            <a:noAutofit/>
          </a:bodyPr>
          <a:lstStyle/>
          <a:p>
            <a:pPr algn="ctr">
              <a:lnSpc>
                <a:spcPct val="100000"/>
              </a:lnSpc>
              <a:spcBef>
                <a:spcPts val="479"/>
              </a:spcBef>
              <a:spcAft>
                <a:spcPts val="601"/>
              </a:spcAft>
            </a:pPr>
            <a:r>
              <a:rPr lang="en" sz="1800" b="0" strike="noStrike" spc="-1" dirty="0">
                <a:solidFill>
                  <a:srgbClr val="000000"/>
                </a:solidFill>
                <a:latin typeface="Garamond"/>
              </a:rPr>
              <a:t> </a:t>
            </a:r>
            <a:r>
              <a:rPr lang="en" sz="2400" b="0" strike="noStrike" spc="-1" dirty="0">
                <a:solidFill>
                  <a:srgbClr val="262626"/>
                </a:solidFill>
                <a:latin typeface="Arial"/>
              </a:rPr>
              <a:t>תרגול 1 – תכנון לינארי</a:t>
            </a:r>
            <a:endParaRPr lang="en" sz="2400" b="0" strike="noStrike" spc="-1" dirty="0">
              <a:latin typeface="Arial"/>
            </a:endParaRPr>
          </a:p>
          <a:p>
            <a:pPr algn="ctr">
              <a:lnSpc>
                <a:spcPct val="100000"/>
              </a:lnSpc>
              <a:spcBef>
                <a:spcPts val="479"/>
              </a:spcBef>
              <a:spcAft>
                <a:spcPts val="601"/>
              </a:spcAft>
            </a:pPr>
            <a:endParaRPr lang="en" sz="2400" b="0" strike="noStrike" spc="-1" dirty="0">
              <a:latin typeface="Arial"/>
            </a:endParaRPr>
          </a:p>
          <a:p>
            <a:pPr algn="ctr">
              <a:lnSpc>
                <a:spcPct val="100000"/>
              </a:lnSpc>
              <a:spcBef>
                <a:spcPts val="479"/>
              </a:spcBef>
              <a:spcAft>
                <a:spcPts val="601"/>
              </a:spcAft>
            </a:pPr>
            <a:r>
              <a:rPr lang="he-IL" sz="2400" b="0" strike="noStrike" spc="-1" dirty="0" err="1">
                <a:solidFill>
                  <a:srgbClr val="262626"/>
                </a:solidFill>
                <a:latin typeface="Arial"/>
              </a:rPr>
              <a:t>סמ</a:t>
            </a:r>
            <a:r>
              <a:rPr lang="en" sz="2400" b="0" strike="noStrike" spc="-1" dirty="0">
                <a:solidFill>
                  <a:srgbClr val="262626"/>
                </a:solidFill>
                <a:latin typeface="Arial"/>
              </a:rPr>
              <a:t>סטר אביב </a:t>
            </a:r>
            <a:r>
              <a:rPr lang="he-IL" sz="2400" spc="-1" dirty="0">
                <a:solidFill>
                  <a:srgbClr val="262626"/>
                </a:solidFill>
                <a:latin typeface="Arial"/>
              </a:rPr>
              <a:t>2020</a:t>
            </a:r>
            <a:endParaRPr lang="en" sz="2400" b="0" strike="noStrike" spc="-1" dirty="0">
              <a:latin typeface="Arial"/>
            </a:endParaRPr>
          </a:p>
        </p:txBody>
      </p:sp>
      <p:sp>
        <p:nvSpPr>
          <p:cNvPr id="247" name="TextShape 3"/>
          <p:cNvSpPr txBox="1"/>
          <p:nvPr/>
        </p:nvSpPr>
        <p:spPr>
          <a:xfrm>
            <a:off x="9089640" y="5054760"/>
            <a:ext cx="550800" cy="279000"/>
          </a:xfrm>
          <a:prstGeom prst="rect">
            <a:avLst/>
          </a:prstGeom>
          <a:noFill/>
          <a:ln>
            <a:noFill/>
          </a:ln>
        </p:spPr>
        <p:txBody>
          <a:bodyPr anchor="ctr">
            <a:noAutofit/>
          </a:bodyPr>
          <a:lstStyle/>
          <a:p>
            <a:pPr algn="r" rtl="1">
              <a:lnSpc>
                <a:spcPct val="100000"/>
              </a:lnSpc>
            </a:pPr>
            <a:fld id="{A734C9C2-9DA4-46D9-9EE4-1B6E718AC5D4}" type="slidenum">
              <a:rPr lang="en" sz="1200" b="0" strike="noStrike" spc="-1">
                <a:solidFill>
                  <a:srgbClr val="DADADA"/>
                </a:solidFill>
                <a:latin typeface="Tahoma"/>
              </a:rPr>
              <a:t>1</a:t>
            </a:fld>
            <a:endParaRPr lang="en"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1047240" y="2421000"/>
            <a:ext cx="9999000" cy="3960000"/>
          </a:xfrm>
          <a:prstGeom prst="rect">
            <a:avLst/>
          </a:prstGeom>
          <a:noFill/>
          <a:ln>
            <a:noFill/>
          </a:ln>
        </p:spPr>
        <p:txBody>
          <a:bodyPr>
            <a:normAutofit lnSpcReduction="10000"/>
          </a:bodyPr>
          <a:lstStyle/>
          <a:p>
            <a:pPr marL="285840" indent="-285480" algn="r" rtl="1">
              <a:lnSpc>
                <a:spcPct val="100000"/>
              </a:lnSpc>
              <a:spcBef>
                <a:spcPts val="479"/>
              </a:spcBef>
              <a:spcAft>
                <a:spcPts val="601"/>
              </a:spcAft>
            </a:pPr>
            <a:r>
              <a:rPr lang="he-IL" sz="2000" b="1" u="sng" strike="noStrike" spc="-1" dirty="0">
                <a:solidFill>
                  <a:srgbClr val="262626"/>
                </a:solidFill>
                <a:uFillTx/>
                <a:latin typeface="Arial"/>
              </a:rPr>
              <a:t>משתני החלטה</a:t>
            </a:r>
            <a:r>
              <a:rPr lang="he-IL" sz="2000" b="1" strike="noStrike" spc="-1" dirty="0">
                <a:solidFill>
                  <a:srgbClr val="262626"/>
                </a:solidFill>
                <a:latin typeface="Arial"/>
              </a:rPr>
              <a:t> </a:t>
            </a:r>
            <a:r>
              <a:rPr lang="he-IL" sz="2000" b="0" strike="noStrike" spc="-1" dirty="0">
                <a:solidFill>
                  <a:srgbClr val="262626"/>
                </a:solidFill>
                <a:latin typeface="Arial"/>
              </a:rPr>
              <a:t>–</a:t>
            </a:r>
          </a:p>
          <a:p>
            <a:pPr marL="285840" indent="-285480" algn="r" rtl="1">
              <a:lnSpc>
                <a:spcPct val="100000"/>
              </a:lnSpc>
              <a:spcBef>
                <a:spcPts val="479"/>
              </a:spcBef>
              <a:spcAft>
                <a:spcPts val="601"/>
              </a:spcAft>
            </a:pPr>
            <a:r>
              <a:rPr lang="he-IL" sz="2000" b="0" strike="noStrike" spc="-1" dirty="0">
                <a:solidFill>
                  <a:srgbClr val="262626"/>
                </a:solidFill>
                <a:latin typeface="Arial"/>
              </a:rPr>
              <a:t>	</a:t>
            </a:r>
            <a:r>
              <a:rPr lang="he-IL" sz="2000" spc="-1" baseline="-25000" dirty="0">
                <a:solidFill>
                  <a:srgbClr val="262626"/>
                </a:solidFill>
              </a:rPr>
              <a:t>1</a:t>
            </a:r>
            <a:r>
              <a:rPr lang="he-IL" sz="2000" b="0" strike="noStrike" spc="-1" dirty="0">
                <a:solidFill>
                  <a:srgbClr val="262626"/>
                </a:solidFill>
                <a:latin typeface="Arial"/>
              </a:rPr>
              <a:t>x אלפי </a:t>
            </a:r>
            <a:r>
              <a:rPr lang="he-IL" sz="2000" spc="-1" dirty="0">
                <a:solidFill>
                  <a:srgbClr val="262626"/>
                </a:solidFill>
              </a:rPr>
              <a:t>מ"ר חנויות ביגוד, </a:t>
            </a:r>
            <a:r>
              <a:rPr lang="he-IL" sz="2000" spc="-1" baseline="-25000" dirty="0">
                <a:solidFill>
                  <a:srgbClr val="262626"/>
                </a:solidFill>
              </a:rPr>
              <a:t>2</a:t>
            </a:r>
            <a:r>
              <a:rPr lang="he-IL" sz="2000" b="0" strike="noStrike" spc="-1" dirty="0">
                <a:solidFill>
                  <a:srgbClr val="262626"/>
                </a:solidFill>
                <a:latin typeface="Arial"/>
              </a:rPr>
              <a:t>x אלפי </a:t>
            </a:r>
            <a:r>
              <a:rPr lang="he-IL" sz="2000" spc="-1" dirty="0">
                <a:solidFill>
                  <a:srgbClr val="262626"/>
                </a:solidFill>
              </a:rPr>
              <a:t>מ"ר עסקי מזון, </a:t>
            </a:r>
            <a:r>
              <a:rPr lang="he-IL" sz="2000" spc="-1" baseline="-25000" dirty="0">
                <a:solidFill>
                  <a:srgbClr val="262626"/>
                </a:solidFill>
              </a:rPr>
              <a:t>3</a:t>
            </a:r>
            <a:r>
              <a:rPr lang="he-IL" sz="2000" b="0" strike="noStrike" spc="-1" dirty="0">
                <a:solidFill>
                  <a:srgbClr val="262626"/>
                </a:solidFill>
                <a:latin typeface="Arial"/>
              </a:rPr>
              <a:t>x אלפי </a:t>
            </a:r>
            <a:r>
              <a:rPr lang="he-IL" sz="2000" spc="-1" dirty="0">
                <a:solidFill>
                  <a:srgbClr val="262626"/>
                </a:solidFill>
              </a:rPr>
              <a:t>מ"ר חנויות אחרות.</a:t>
            </a:r>
            <a:endParaRPr lang="he-IL" sz="2000" b="0" strike="noStrike" spc="-1" dirty="0">
              <a:solidFill>
                <a:srgbClr val="262626"/>
              </a:solidFill>
              <a:latin typeface="Garamond"/>
            </a:endParaRPr>
          </a:p>
          <a:p>
            <a:pPr marL="285840" indent="-285480" algn="r" rtl="1">
              <a:lnSpc>
                <a:spcPct val="100000"/>
              </a:lnSpc>
              <a:spcBef>
                <a:spcPts val="479"/>
              </a:spcBef>
              <a:spcAft>
                <a:spcPts val="601"/>
              </a:spcAft>
            </a:pPr>
            <a:r>
              <a:rPr lang="he-IL" sz="2000" b="1" u="sng" strike="noStrike" spc="-1" dirty="0">
                <a:solidFill>
                  <a:srgbClr val="262626"/>
                </a:solidFill>
                <a:uFillTx/>
                <a:latin typeface="Arial"/>
              </a:rPr>
              <a:t>פונקציית מטרה</a:t>
            </a:r>
            <a:r>
              <a:rPr lang="he-IL" sz="2000" b="1" strike="noStrike" spc="-1" dirty="0">
                <a:solidFill>
                  <a:srgbClr val="262626"/>
                </a:solidFill>
                <a:latin typeface="Arial"/>
              </a:rPr>
              <a:t> </a:t>
            </a:r>
            <a:r>
              <a:rPr lang="he-IL" sz="2000" b="0" strike="noStrike" spc="-1" dirty="0">
                <a:solidFill>
                  <a:srgbClr val="262626"/>
                </a:solidFill>
                <a:latin typeface="Arial"/>
              </a:rPr>
              <a:t>– דמי שכירות חודשיים (אלפי דולרים) : </a:t>
            </a:r>
            <a:r>
              <a:rPr lang="en-US" sz="2000" b="0" strike="noStrike" spc="-1" dirty="0">
                <a:solidFill>
                  <a:srgbClr val="262626"/>
                </a:solidFill>
                <a:latin typeface="Arial"/>
              </a:rPr>
              <a:t>max Z = 5x</a:t>
            </a:r>
            <a:r>
              <a:rPr lang="en-US" sz="2000" spc="-1" baseline="-25000" dirty="0">
                <a:solidFill>
                  <a:srgbClr val="262626"/>
                </a:solidFill>
                <a:latin typeface="Arial"/>
              </a:rPr>
              <a:t>1</a:t>
            </a:r>
            <a:r>
              <a:rPr lang="en-US" sz="2000" b="0" strike="noStrike" spc="-1" dirty="0">
                <a:solidFill>
                  <a:srgbClr val="262626"/>
                </a:solidFill>
                <a:latin typeface="Arial"/>
              </a:rPr>
              <a:t> + 4x</a:t>
            </a:r>
            <a:r>
              <a:rPr lang="en-US" sz="2000" spc="-1" baseline="-25000" dirty="0">
                <a:solidFill>
                  <a:srgbClr val="262626"/>
                </a:solidFill>
                <a:latin typeface="Arial"/>
              </a:rPr>
              <a:t>2</a:t>
            </a:r>
            <a:r>
              <a:rPr lang="en-US" sz="2000" b="0" strike="noStrike" spc="-1" dirty="0">
                <a:solidFill>
                  <a:srgbClr val="262626"/>
                </a:solidFill>
                <a:latin typeface="Arial"/>
              </a:rPr>
              <a:t> + 2x</a:t>
            </a:r>
            <a:r>
              <a:rPr lang="en-US" sz="2000" b="0" strike="noStrike" spc="-1" baseline="-25000" dirty="0">
                <a:solidFill>
                  <a:srgbClr val="262626"/>
                </a:solidFill>
                <a:latin typeface="Arial"/>
              </a:rPr>
              <a:t>3</a:t>
            </a:r>
            <a:endParaRPr lang="he-IL" sz="2000" b="0" strike="noStrike" spc="-1" baseline="-25000" dirty="0">
              <a:solidFill>
                <a:srgbClr val="262626"/>
              </a:solidFill>
              <a:latin typeface="Garamond"/>
            </a:endParaRPr>
          </a:p>
          <a:p>
            <a:pPr marL="285840" indent="-285480" algn="r" rtl="1">
              <a:lnSpc>
                <a:spcPct val="100000"/>
              </a:lnSpc>
              <a:spcBef>
                <a:spcPts val="479"/>
              </a:spcBef>
              <a:spcAft>
                <a:spcPts val="601"/>
              </a:spcAft>
            </a:pPr>
            <a:r>
              <a:rPr lang="he-IL" sz="2000" b="1" u="sng" strike="noStrike" spc="-1" dirty="0">
                <a:solidFill>
                  <a:srgbClr val="262626"/>
                </a:solidFill>
                <a:uFillTx/>
                <a:latin typeface="Arial"/>
              </a:rPr>
              <a:t>אילוצים</a:t>
            </a:r>
            <a:r>
              <a:rPr lang="he-IL" sz="2000" b="0" strike="noStrike" spc="-1" dirty="0">
                <a:solidFill>
                  <a:srgbClr val="262626"/>
                </a:solidFill>
                <a:latin typeface="Arial"/>
              </a:rPr>
              <a:t> –</a:t>
            </a:r>
            <a:endParaRPr lang="he-IL" sz="2000" b="0" strike="noStrike" spc="-1" dirty="0">
              <a:solidFill>
                <a:srgbClr val="262626"/>
              </a:solidFill>
              <a:latin typeface="Garamond"/>
            </a:endParaRPr>
          </a:p>
          <a:p>
            <a:pPr marL="285840" indent="-285480" algn="r" rtl="1">
              <a:lnSpc>
                <a:spcPct val="105000"/>
              </a:lnSpc>
              <a:spcBef>
                <a:spcPts val="479"/>
              </a:spcBef>
              <a:spcAft>
                <a:spcPts val="601"/>
              </a:spcAft>
            </a:pPr>
            <a:r>
              <a:rPr lang="he-IL" sz="2000" b="0" strike="noStrike" spc="-1" dirty="0">
                <a:solidFill>
                  <a:srgbClr val="262626"/>
                </a:solidFill>
                <a:latin typeface="Arial"/>
              </a:rPr>
              <a:t>שטח בנוי: </a:t>
            </a:r>
            <a:endParaRPr lang="he-IL" sz="2000" b="0" strike="noStrike" spc="-1" dirty="0">
              <a:solidFill>
                <a:srgbClr val="262626"/>
              </a:solidFill>
              <a:latin typeface="Garamond"/>
            </a:endParaRPr>
          </a:p>
          <a:p>
            <a:pPr marL="285840" indent="-285480" algn="r" rtl="1">
              <a:lnSpc>
                <a:spcPct val="105000"/>
              </a:lnSpc>
              <a:spcBef>
                <a:spcPts val="479"/>
              </a:spcBef>
              <a:spcAft>
                <a:spcPts val="601"/>
              </a:spcAft>
            </a:pPr>
            <a:r>
              <a:rPr lang="he-IL" sz="2000" b="0" strike="noStrike" spc="-1" dirty="0">
                <a:solidFill>
                  <a:srgbClr val="262626"/>
                </a:solidFill>
                <a:latin typeface="Arial"/>
              </a:rPr>
              <a:t>מבקרים:</a:t>
            </a:r>
            <a:endParaRPr lang="he-IL" sz="2000" b="0" strike="noStrike" spc="-1" dirty="0">
              <a:solidFill>
                <a:srgbClr val="262626"/>
              </a:solidFill>
              <a:latin typeface="Garamond"/>
            </a:endParaRPr>
          </a:p>
          <a:p>
            <a:pPr marL="285840" indent="-285480" algn="r" rtl="1">
              <a:lnSpc>
                <a:spcPct val="105000"/>
              </a:lnSpc>
              <a:spcBef>
                <a:spcPts val="479"/>
              </a:spcBef>
              <a:spcAft>
                <a:spcPts val="601"/>
              </a:spcAft>
            </a:pPr>
            <a:r>
              <a:rPr lang="he-IL" sz="2000" b="0" strike="noStrike" spc="-1" dirty="0">
                <a:solidFill>
                  <a:srgbClr val="262626"/>
                </a:solidFill>
                <a:latin typeface="Arial"/>
              </a:rPr>
              <a:t>חניה:</a:t>
            </a:r>
            <a:endParaRPr lang="he-IL" sz="2000" b="0" strike="noStrike" spc="-1" dirty="0">
              <a:solidFill>
                <a:srgbClr val="262626"/>
              </a:solidFill>
              <a:latin typeface="Garamond"/>
            </a:endParaRPr>
          </a:p>
          <a:p>
            <a:pPr marL="285840" indent="-285480" algn="r" rtl="1">
              <a:lnSpc>
                <a:spcPct val="105000"/>
              </a:lnSpc>
              <a:spcBef>
                <a:spcPts val="479"/>
              </a:spcBef>
              <a:spcAft>
                <a:spcPts val="601"/>
              </a:spcAft>
            </a:pPr>
            <a:r>
              <a:rPr lang="he-IL" sz="2000" b="0" strike="noStrike" spc="-1" dirty="0">
                <a:solidFill>
                  <a:srgbClr val="262626"/>
                </a:solidFill>
                <a:latin typeface="Arial"/>
              </a:rPr>
              <a:t>משאיות:</a:t>
            </a:r>
            <a:endParaRPr lang="he-IL" sz="2000" b="0" strike="noStrike" spc="-1" dirty="0">
              <a:solidFill>
                <a:srgbClr val="262626"/>
              </a:solidFill>
              <a:latin typeface="Garamond"/>
            </a:endParaRPr>
          </a:p>
          <a:p>
            <a:pPr marL="285840" indent="-285480" algn="r" rtl="1">
              <a:lnSpc>
                <a:spcPct val="105000"/>
              </a:lnSpc>
              <a:spcBef>
                <a:spcPts val="479"/>
              </a:spcBef>
              <a:spcAft>
                <a:spcPts val="601"/>
              </a:spcAft>
            </a:pPr>
            <a:r>
              <a:rPr lang="he-IL" sz="2000" b="0" strike="noStrike" spc="-1" dirty="0">
                <a:solidFill>
                  <a:srgbClr val="262626"/>
                </a:solidFill>
                <a:latin typeface="Arial"/>
              </a:rPr>
              <a:t>אי שליליות:</a:t>
            </a:r>
            <a:endParaRPr lang="he-IL" sz="2000" b="0" strike="noStrike" spc="-1" dirty="0">
              <a:solidFill>
                <a:srgbClr val="262626"/>
              </a:solidFill>
              <a:latin typeface="Garamond"/>
            </a:endParaRPr>
          </a:p>
        </p:txBody>
      </p:sp>
      <p:sp>
        <p:nvSpPr>
          <p:cNvPr id="298" name="CustomShape 2"/>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8000"/>
          </a:bodyPr>
          <a:lstStyle/>
          <a:p>
            <a:pPr algn="ctr" rtl="1">
              <a:lnSpc>
                <a:spcPct val="100000"/>
              </a:lnSpc>
            </a:pPr>
            <a:r>
              <a:rPr lang="en" sz="4000" b="0" strike="noStrike" spc="-1" dirty="0">
                <a:solidFill>
                  <a:srgbClr val="262626"/>
                </a:solidFill>
                <a:latin typeface="Garamond"/>
              </a:rPr>
              <a:t>פתרון לדוגמה</a:t>
            </a:r>
            <a:r>
              <a:rPr lang="he-IL" sz="4000" b="0" strike="noStrike" spc="-1" dirty="0">
                <a:solidFill>
                  <a:srgbClr val="262626"/>
                </a:solidFill>
                <a:latin typeface="Garamond"/>
              </a:rPr>
              <a:t> 1 - </a:t>
            </a:r>
            <a:r>
              <a:rPr lang="en" sz="4000" b="0" strike="noStrike" spc="-1" dirty="0">
                <a:solidFill>
                  <a:srgbClr val="262626"/>
                </a:solidFill>
                <a:latin typeface="Garamond"/>
              </a:rPr>
              <a:t>תכנון ליניארי</a:t>
            </a:r>
            <a:r>
              <a:rPr lang="he-IL" sz="4000" b="0" strike="noStrike" spc="-1" dirty="0">
                <a:solidFill>
                  <a:srgbClr val="262626"/>
                </a:solidFill>
                <a:latin typeface="Garamond"/>
              </a:rPr>
              <a:t> </a:t>
            </a:r>
            <a:r>
              <a:rPr lang="en" sz="4000" b="0" strike="noStrike" spc="-1" dirty="0">
                <a:solidFill>
                  <a:srgbClr val="262626"/>
                </a:solidFill>
                <a:latin typeface="Garamond"/>
              </a:rPr>
              <a:t>ניסוח</a:t>
            </a:r>
            <a:endParaRPr lang="en" sz="4000" b="0" strike="noStrike" spc="-1" dirty="0">
              <a:latin typeface="Arial"/>
            </a:endParaRPr>
          </a:p>
        </p:txBody>
      </p:sp>
      <p:pic>
        <p:nvPicPr>
          <p:cNvPr id="299" name="Picture 298"/>
          <p:cNvPicPr/>
          <p:nvPr/>
        </p:nvPicPr>
        <p:blipFill>
          <a:blip r:embed="rId2"/>
          <a:stretch/>
        </p:blipFill>
        <p:spPr>
          <a:xfrm>
            <a:off x="6006960" y="3238560"/>
            <a:ext cx="177840" cy="368280"/>
          </a:xfrm>
          <a:prstGeom prst="rect">
            <a:avLst/>
          </a:prstGeom>
          <a:ln>
            <a:noFill/>
          </a:ln>
        </p:spPr>
      </p:pic>
      <p:pic>
        <p:nvPicPr>
          <p:cNvPr id="300" name="Picture 299"/>
          <p:cNvPicPr/>
          <p:nvPr/>
        </p:nvPicPr>
        <p:blipFill>
          <a:blip r:embed="rId3"/>
          <a:stretch/>
        </p:blipFill>
        <p:spPr>
          <a:xfrm>
            <a:off x="4965840" y="4035971"/>
            <a:ext cx="4178160" cy="221768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en" sz="4000" b="0" strike="noStrike" spc="-1">
                <a:solidFill>
                  <a:srgbClr val="262626"/>
                </a:solidFill>
                <a:latin typeface="Garamond"/>
              </a:rPr>
              <a:t>מעבר לצורה סטנדרטית</a:t>
            </a:r>
            <a:endParaRPr lang="en" sz="4000" b="0" strike="noStrike" spc="-1">
              <a:latin typeface="Arial"/>
            </a:endParaRPr>
          </a:p>
        </p:txBody>
      </p:sp>
      <p:sp>
        <p:nvSpPr>
          <p:cNvPr id="302" name="TextShape 2"/>
          <p:cNvSpPr txBox="1"/>
          <p:nvPr/>
        </p:nvSpPr>
        <p:spPr>
          <a:xfrm>
            <a:off x="1166648" y="2565000"/>
            <a:ext cx="9879724" cy="3600000"/>
          </a:xfrm>
          <a:prstGeom prst="rect">
            <a:avLst/>
          </a:prstGeom>
          <a:noFill/>
          <a:ln>
            <a:noFill/>
          </a:ln>
        </p:spPr>
        <p:txBody>
          <a:bodyPr>
            <a:normAutofit/>
          </a:bodyPr>
          <a:lstStyle/>
          <a:p>
            <a:pPr algn="r" rtl="1">
              <a:lnSpc>
                <a:spcPct val="100000"/>
              </a:lnSpc>
              <a:spcBef>
                <a:spcPts val="479"/>
              </a:spcBef>
              <a:spcAft>
                <a:spcPts val="601"/>
              </a:spcAft>
            </a:pPr>
            <a:r>
              <a:rPr lang="he-IL" sz="2400" b="0" strike="noStrike" spc="-1" dirty="0">
                <a:solidFill>
                  <a:srgbClr val="262626"/>
                </a:solidFill>
                <a:latin typeface="Arial"/>
              </a:rPr>
              <a:t>ניתן להעביר את הבעיה שלנו לצורה סטנדרטית (ללא </a:t>
            </a:r>
            <a:r>
              <a:rPr lang="he-IL" sz="2400" b="0" strike="noStrike" spc="-1" dirty="0" err="1">
                <a:solidFill>
                  <a:srgbClr val="262626"/>
                </a:solidFill>
                <a:latin typeface="Arial"/>
              </a:rPr>
              <a:t>שיוויונים</a:t>
            </a:r>
            <a:r>
              <a:rPr lang="he-IL" sz="2400" b="0" strike="noStrike" spc="-1" dirty="0">
                <a:solidFill>
                  <a:srgbClr val="262626"/>
                </a:solidFill>
                <a:latin typeface="Arial"/>
              </a:rPr>
              <a:t>) מצומצמת כדי לפשט את חישוב הפתרון.</a:t>
            </a:r>
            <a:endParaRPr lang="he-IL" sz="2400" b="0" strike="noStrike" spc="-1" dirty="0">
              <a:solidFill>
                <a:srgbClr val="262626"/>
              </a:solidFill>
              <a:latin typeface="Garamond"/>
            </a:endParaRPr>
          </a:p>
          <a:p>
            <a:pPr algn="r" rtl="1">
              <a:lnSpc>
                <a:spcPct val="100000"/>
              </a:lnSpc>
              <a:spcBef>
                <a:spcPts val="479"/>
              </a:spcBef>
              <a:spcAft>
                <a:spcPts val="601"/>
              </a:spcAft>
            </a:pPr>
            <a:endParaRPr lang="he-IL" sz="2400" b="0" strike="noStrike" spc="-1" dirty="0">
              <a:solidFill>
                <a:srgbClr val="262626"/>
              </a:solidFill>
              <a:latin typeface="Garamond"/>
            </a:endParaRPr>
          </a:p>
          <a:p>
            <a:pPr algn="r" rtl="1">
              <a:lnSpc>
                <a:spcPct val="100000"/>
              </a:lnSpc>
              <a:spcBef>
                <a:spcPts val="479"/>
              </a:spcBef>
              <a:spcAft>
                <a:spcPts val="601"/>
              </a:spcAft>
            </a:pPr>
            <a:r>
              <a:rPr lang="he-IL" sz="2400" b="0" strike="noStrike" spc="-1" dirty="0">
                <a:solidFill>
                  <a:srgbClr val="262626"/>
                </a:solidFill>
                <a:latin typeface="Arial"/>
              </a:rPr>
              <a:t>נגדיר: </a:t>
            </a:r>
            <a:r>
              <a:rPr lang="en-US" sz="2400" b="0" strike="noStrike" spc="-1" dirty="0">
                <a:solidFill>
                  <a:srgbClr val="262626"/>
                </a:solidFill>
                <a:latin typeface="Arial"/>
              </a:rPr>
              <a:t>x</a:t>
            </a:r>
            <a:r>
              <a:rPr lang="en-US" sz="2400" spc="-1" baseline="-25000" dirty="0">
                <a:solidFill>
                  <a:srgbClr val="262626"/>
                </a:solidFill>
                <a:latin typeface="Arial"/>
              </a:rPr>
              <a:t>3</a:t>
            </a:r>
            <a:r>
              <a:rPr lang="en-US" sz="2400" b="0" strike="noStrike" spc="-1" dirty="0">
                <a:solidFill>
                  <a:srgbClr val="262626"/>
                </a:solidFill>
                <a:latin typeface="Arial"/>
              </a:rPr>
              <a:t> = 11 – x</a:t>
            </a:r>
            <a:r>
              <a:rPr lang="en-US" sz="2400" spc="-1" baseline="-25000" dirty="0">
                <a:solidFill>
                  <a:srgbClr val="262626"/>
                </a:solidFill>
                <a:latin typeface="Arial"/>
              </a:rPr>
              <a:t>1</a:t>
            </a:r>
            <a:r>
              <a:rPr lang="en-US" sz="2400" b="0" strike="noStrike" spc="-1" dirty="0">
                <a:solidFill>
                  <a:srgbClr val="262626"/>
                </a:solidFill>
                <a:latin typeface="Arial"/>
              </a:rPr>
              <a:t> – x</a:t>
            </a:r>
            <a:r>
              <a:rPr lang="en-US" sz="2400" spc="-1" baseline="-25000" dirty="0">
                <a:solidFill>
                  <a:srgbClr val="262626"/>
                </a:solidFill>
                <a:latin typeface="Arial"/>
              </a:rPr>
              <a:t>2</a:t>
            </a:r>
          </a:p>
          <a:p>
            <a:pPr algn="r" rtl="1">
              <a:lnSpc>
                <a:spcPct val="150000"/>
              </a:lnSpc>
              <a:spcBef>
                <a:spcPts val="479"/>
              </a:spcBef>
              <a:spcAft>
                <a:spcPts val="601"/>
              </a:spcAft>
            </a:pPr>
            <a:endParaRPr lang="en-US" sz="2400" b="0" strike="noStrike" spc="-1" dirty="0">
              <a:solidFill>
                <a:srgbClr val="262626"/>
              </a:solidFill>
              <a:latin typeface="Arial"/>
            </a:endParaRPr>
          </a:p>
          <a:p>
            <a:pPr algn="r" rtl="1">
              <a:lnSpc>
                <a:spcPct val="150000"/>
              </a:lnSpc>
              <a:spcBef>
                <a:spcPts val="479"/>
              </a:spcBef>
              <a:spcAft>
                <a:spcPts val="601"/>
              </a:spcAft>
            </a:pPr>
            <a:r>
              <a:rPr lang="he-IL" sz="2400" b="0" strike="noStrike" spc="-1" dirty="0">
                <a:solidFill>
                  <a:srgbClr val="262626"/>
                </a:solidFill>
                <a:latin typeface="Arial"/>
              </a:rPr>
              <a:t>נמיר את האילוצים ואת פונקציית המטרה בהתאם לשינוי זה.</a:t>
            </a:r>
            <a:endParaRPr lang="he-IL" sz="24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8000"/>
          </a:bodyPr>
          <a:lstStyle/>
          <a:p>
            <a:pPr algn="ctr" rtl="1">
              <a:lnSpc>
                <a:spcPct val="100000"/>
              </a:lnSpc>
            </a:pPr>
            <a:r>
              <a:rPr lang="en" sz="4000" b="0" strike="noStrike" spc="-1" dirty="0">
                <a:solidFill>
                  <a:srgbClr val="262626"/>
                </a:solidFill>
                <a:latin typeface="Garamond"/>
              </a:rPr>
              <a:t> מעבר לצורה סטנדרטית - המשך</a:t>
            </a:r>
            <a:endParaRPr lang="en" sz="4000" b="0" strike="noStrike" spc="-1" dirty="0">
              <a:latin typeface="Arial"/>
            </a:endParaRPr>
          </a:p>
        </p:txBody>
      </p:sp>
      <p:pic>
        <p:nvPicPr>
          <p:cNvPr id="304" name="Picture 303"/>
          <p:cNvPicPr/>
          <p:nvPr/>
        </p:nvPicPr>
        <p:blipFill>
          <a:blip r:embed="rId2"/>
          <a:stretch/>
        </p:blipFill>
        <p:spPr>
          <a:xfrm>
            <a:off x="2832120" y="2552760"/>
            <a:ext cx="6578640" cy="368280"/>
          </a:xfrm>
          <a:prstGeom prst="rect">
            <a:avLst/>
          </a:prstGeom>
          <a:ln>
            <a:noFill/>
          </a:ln>
        </p:spPr>
      </p:pic>
      <p:pic>
        <p:nvPicPr>
          <p:cNvPr id="305" name="Picture 304"/>
          <p:cNvPicPr/>
          <p:nvPr/>
        </p:nvPicPr>
        <p:blipFill>
          <a:blip r:embed="rId3"/>
          <a:stretch/>
        </p:blipFill>
        <p:spPr>
          <a:xfrm>
            <a:off x="4000680" y="3429000"/>
            <a:ext cx="5702400" cy="2666880"/>
          </a:xfrm>
          <a:prstGeom prst="rect">
            <a:avLst/>
          </a:prstGeom>
          <a:ln>
            <a:noFill/>
          </a:ln>
        </p:spPr>
      </p:pic>
      <p:pic>
        <p:nvPicPr>
          <p:cNvPr id="306" name="Picture 305"/>
          <p:cNvPicPr/>
          <p:nvPr/>
        </p:nvPicPr>
        <p:blipFill>
          <a:blip r:embed="rId4"/>
          <a:stretch/>
        </p:blipFill>
        <p:spPr>
          <a:xfrm>
            <a:off x="2629080" y="3429000"/>
            <a:ext cx="368280" cy="254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en" sz="4000" b="0" strike="noStrike" spc="-1">
                <a:solidFill>
                  <a:srgbClr val="262626"/>
                </a:solidFill>
                <a:latin typeface="Garamond"/>
              </a:rPr>
              <a:t>צמצום הבעיה</a:t>
            </a:r>
            <a:endParaRPr lang="en" sz="4000" b="0" strike="noStrike" spc="-1">
              <a:latin typeface="Arial"/>
            </a:endParaRPr>
          </a:p>
        </p:txBody>
      </p:sp>
      <p:pic>
        <p:nvPicPr>
          <p:cNvPr id="308" name="Picture 307"/>
          <p:cNvPicPr/>
          <p:nvPr/>
        </p:nvPicPr>
        <p:blipFill>
          <a:blip r:embed="rId2"/>
          <a:stretch/>
        </p:blipFill>
        <p:spPr>
          <a:xfrm>
            <a:off x="2374920" y="3784680"/>
            <a:ext cx="368280" cy="254160"/>
          </a:xfrm>
          <a:prstGeom prst="rect">
            <a:avLst/>
          </a:prstGeom>
          <a:ln>
            <a:noFill/>
          </a:ln>
        </p:spPr>
      </p:pic>
      <p:pic>
        <p:nvPicPr>
          <p:cNvPr id="309" name="Picture 308"/>
          <p:cNvPicPr/>
          <p:nvPr/>
        </p:nvPicPr>
        <p:blipFill>
          <a:blip r:embed="rId3"/>
          <a:stretch/>
        </p:blipFill>
        <p:spPr>
          <a:xfrm>
            <a:off x="7353360" y="3720960"/>
            <a:ext cx="2540160" cy="2209680"/>
          </a:xfrm>
          <a:prstGeom prst="rect">
            <a:avLst/>
          </a:prstGeom>
          <a:ln>
            <a:noFill/>
          </a:ln>
        </p:spPr>
      </p:pic>
      <p:pic>
        <p:nvPicPr>
          <p:cNvPr id="310" name="Picture 309"/>
          <p:cNvPicPr/>
          <p:nvPr/>
        </p:nvPicPr>
        <p:blipFill>
          <a:blip r:embed="rId4"/>
          <a:stretch/>
        </p:blipFill>
        <p:spPr>
          <a:xfrm>
            <a:off x="2997360" y="3784680"/>
            <a:ext cx="3187800" cy="2209680"/>
          </a:xfrm>
          <a:prstGeom prst="rect">
            <a:avLst/>
          </a:prstGeom>
          <a:ln>
            <a:noFill/>
          </a:ln>
        </p:spPr>
      </p:pic>
      <p:pic>
        <p:nvPicPr>
          <p:cNvPr id="311" name="Picture 310"/>
          <p:cNvPicPr/>
          <p:nvPr/>
        </p:nvPicPr>
        <p:blipFill>
          <a:blip r:embed="rId5"/>
          <a:stretch/>
        </p:blipFill>
        <p:spPr>
          <a:xfrm>
            <a:off x="6642000" y="4457880"/>
            <a:ext cx="368280" cy="228600"/>
          </a:xfrm>
          <a:prstGeom prst="rect">
            <a:avLst/>
          </a:prstGeom>
          <a:ln>
            <a:noFill/>
          </a:ln>
        </p:spPr>
      </p:pic>
      <p:pic>
        <p:nvPicPr>
          <p:cNvPr id="312" name="Picture 311"/>
          <p:cNvPicPr/>
          <p:nvPr/>
        </p:nvPicPr>
        <p:blipFill>
          <a:blip r:embed="rId6"/>
          <a:stretch/>
        </p:blipFill>
        <p:spPr>
          <a:xfrm>
            <a:off x="2311560" y="2781360"/>
            <a:ext cx="3238560" cy="431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1569240" y="915480"/>
            <a:ext cx="9064440" cy="1303560"/>
          </a:xfrm>
          <a:prstGeom prst="rect">
            <a:avLst/>
          </a:prstGeom>
          <a:noFill/>
          <a:ln>
            <a:noFill/>
          </a:ln>
        </p:spPr>
        <p:txBody>
          <a:bodyPr anchor="ctr">
            <a:normAutofit/>
          </a:bodyPr>
          <a:lstStyle/>
          <a:p>
            <a:pPr algn="ctr">
              <a:lnSpc>
                <a:spcPct val="100000"/>
              </a:lnSpc>
            </a:pPr>
            <a:r>
              <a:rPr lang="he-IL" sz="4000" b="0" strike="noStrike" spc="-1">
                <a:solidFill>
                  <a:srgbClr val="262626"/>
                </a:solidFill>
                <a:latin typeface="Garamond"/>
              </a:rPr>
              <a:t>דוגמה 1 – פתרון בשיטה הגרפית</a:t>
            </a:r>
            <a:endParaRPr lang="he-IL" sz="4000" b="0" strike="noStrike" spc="-1">
              <a:solidFill>
                <a:srgbClr val="000000"/>
              </a:solidFill>
              <a:latin typeface="Garamond"/>
            </a:endParaRPr>
          </a:p>
        </p:txBody>
      </p:sp>
      <p:sp>
        <p:nvSpPr>
          <p:cNvPr id="314" name="TextShape 2"/>
          <p:cNvSpPr txBox="1"/>
          <p:nvPr/>
        </p:nvSpPr>
        <p:spPr>
          <a:xfrm>
            <a:off x="1569239" y="2490120"/>
            <a:ext cx="9613767" cy="3444480"/>
          </a:xfrm>
          <a:prstGeom prst="rect">
            <a:avLst/>
          </a:prstGeom>
          <a:noFill/>
          <a:ln>
            <a:noFill/>
          </a:ln>
        </p:spPr>
        <p:txBody>
          <a:bodyPr>
            <a:noAutofit/>
          </a:bodyPr>
          <a:lstStyle/>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ציור שטח הפתרון האפשרי, במגבלת האילוצים.</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פתרון גרפי יעיל בפתרון בעיות תכנון ליניארי בעלות </a:t>
            </a:r>
            <a:r>
              <a:rPr lang="he-IL" sz="2400" b="1" u="sng" strike="noStrike" spc="-1" dirty="0">
                <a:solidFill>
                  <a:srgbClr val="262626"/>
                </a:solidFill>
                <a:uFillTx/>
                <a:latin typeface="Arial"/>
              </a:rPr>
              <a:t>שני</a:t>
            </a:r>
            <a:r>
              <a:rPr lang="he-IL" sz="2400" b="0" strike="noStrike" spc="-1" dirty="0">
                <a:solidFill>
                  <a:srgbClr val="262626"/>
                </a:solidFill>
                <a:latin typeface="Arial"/>
              </a:rPr>
              <a:t> משתני החלטה.</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שתי שיטות לפתרון:</a:t>
            </a:r>
            <a:endParaRPr lang="he-IL" sz="2400" b="0" strike="noStrike" spc="-1" dirty="0">
              <a:solidFill>
                <a:srgbClr val="262626"/>
              </a:solidFill>
              <a:latin typeface="Garamond"/>
            </a:endParaRPr>
          </a:p>
          <a:p>
            <a:pPr marL="743040" lvl="1" indent="-285480" algn="r" rtl="1">
              <a:lnSpc>
                <a:spcPct val="100000"/>
              </a:lnSpc>
              <a:spcBef>
                <a:spcPts val="400"/>
              </a:spcBef>
              <a:spcAft>
                <a:spcPts val="601"/>
              </a:spcAft>
              <a:buClr>
                <a:srgbClr val="83992A"/>
              </a:buClr>
              <a:buSzPct val="115000"/>
              <a:buFont typeface="Arial"/>
              <a:buChar char="•"/>
            </a:pPr>
            <a:r>
              <a:rPr lang="he-IL" sz="2400" b="0" strike="noStrike" spc="-1" dirty="0">
                <a:solidFill>
                  <a:srgbClr val="262626"/>
                </a:solidFill>
                <a:latin typeface="Arial"/>
              </a:rPr>
              <a:t>בעזרת שימוש בפונקציית המטרה</a:t>
            </a:r>
            <a:endParaRPr lang="he-IL" sz="2400" b="0" strike="noStrike" spc="-1" dirty="0">
              <a:solidFill>
                <a:srgbClr val="262626"/>
              </a:solidFill>
              <a:latin typeface="Garamond"/>
            </a:endParaRPr>
          </a:p>
          <a:p>
            <a:pPr marL="743040" lvl="1" indent="-285480" algn="r" rtl="1">
              <a:lnSpc>
                <a:spcPct val="100000"/>
              </a:lnSpc>
              <a:spcBef>
                <a:spcPts val="400"/>
              </a:spcBef>
              <a:spcAft>
                <a:spcPts val="601"/>
              </a:spcAft>
              <a:buClr>
                <a:srgbClr val="83992A"/>
              </a:buClr>
              <a:buSzPct val="115000"/>
              <a:buFont typeface="Arial"/>
              <a:buChar char="•"/>
            </a:pPr>
            <a:r>
              <a:rPr lang="he-IL" sz="2400" b="0" strike="noStrike" spc="-1" dirty="0">
                <a:solidFill>
                  <a:srgbClr val="262626"/>
                </a:solidFill>
                <a:latin typeface="Arial"/>
              </a:rPr>
              <a:t>בעזרת חישוב כל הקודקודים</a:t>
            </a:r>
            <a:endParaRPr lang="he-IL" sz="24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29"/>
          <p:cNvSpPr/>
          <p:nvPr/>
        </p:nvSpPr>
        <p:spPr>
          <a:xfrm>
            <a:off x="1752480" y="56437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4" name="CustomShape 30"/>
          <p:cNvSpPr/>
          <p:nvPr/>
        </p:nvSpPr>
        <p:spPr>
          <a:xfrm>
            <a:off x="216930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45" name="CustomShape 31"/>
          <p:cNvSpPr/>
          <p:nvPr/>
        </p:nvSpPr>
        <p:spPr>
          <a:xfrm>
            <a:off x="1828800" y="373392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6" name="CustomShape 32"/>
          <p:cNvSpPr/>
          <p:nvPr/>
        </p:nvSpPr>
        <p:spPr>
          <a:xfrm>
            <a:off x="4724280" y="571500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7" name="CustomShape 33"/>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48" name="Line 34"/>
          <p:cNvSpPr/>
          <p:nvPr/>
        </p:nvSpPr>
        <p:spPr>
          <a:xfrm flipV="1">
            <a:off x="2707920" y="228600"/>
            <a:ext cx="360" cy="60958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16" name="CustomShape 2"/>
          <p:cNvSpPr/>
          <p:nvPr/>
        </p:nvSpPr>
        <p:spPr>
          <a:xfrm>
            <a:off x="2721974" y="226800"/>
            <a:ext cx="7945906" cy="5412240"/>
          </a:xfrm>
          <a:prstGeom prst="rect">
            <a:avLst/>
          </a:prstGeom>
          <a:solidFill>
            <a:schemeClr val="hlink"/>
          </a:solidFill>
          <a:ln>
            <a:noFill/>
          </a:ln>
        </p:spPr>
        <p:style>
          <a:lnRef idx="0">
            <a:scrgbClr r="0" g="0" b="0"/>
          </a:lnRef>
          <a:fillRef idx="0">
            <a:scrgbClr r="0" g="0" b="0"/>
          </a:fillRef>
          <a:effectRef idx="0">
            <a:scrgbClr r="0" g="0" b="0"/>
          </a:effectRef>
          <a:fontRef idx="minor"/>
        </p:style>
      </p:sp>
      <p:grpSp>
        <p:nvGrpSpPr>
          <p:cNvPr id="320" name="Group 6"/>
          <p:cNvGrpSpPr/>
          <p:nvPr/>
        </p:nvGrpSpPr>
        <p:grpSpPr>
          <a:xfrm>
            <a:off x="1523880" y="0"/>
            <a:ext cx="9144000" cy="7010280"/>
            <a:chOff x="1523880" y="0"/>
            <a:chExt cx="9144000" cy="7010280"/>
          </a:xfrm>
        </p:grpSpPr>
        <p:grpSp>
          <p:nvGrpSpPr>
            <p:cNvPr id="321" name="Group 7"/>
            <p:cNvGrpSpPr/>
            <p:nvPr/>
          </p:nvGrpSpPr>
          <p:grpSpPr>
            <a:xfrm>
              <a:off x="1752480" y="0"/>
              <a:ext cx="8610840" cy="7010280"/>
              <a:chOff x="1752480" y="0"/>
              <a:chExt cx="8610840" cy="7010280"/>
            </a:xfrm>
          </p:grpSpPr>
          <p:sp>
            <p:nvSpPr>
              <p:cNvPr id="322" name="Line 8"/>
              <p:cNvSpPr/>
              <p:nvPr/>
            </p:nvSpPr>
            <p:spPr>
              <a:xfrm flipV="1">
                <a:off x="27079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3" name="Line 9"/>
              <p:cNvSpPr/>
              <p:nvPr/>
            </p:nvSpPr>
            <p:spPr>
              <a:xfrm flipV="1">
                <a:off x="1752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4" name="Line 10"/>
              <p:cNvSpPr/>
              <p:nvPr/>
            </p:nvSpPr>
            <p:spPr>
              <a:xfrm flipV="1">
                <a:off x="36655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5" name="Line 11"/>
              <p:cNvSpPr/>
              <p:nvPr/>
            </p:nvSpPr>
            <p:spPr>
              <a:xfrm flipV="1">
                <a:off x="46227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6" name="Line 12"/>
              <p:cNvSpPr/>
              <p:nvPr/>
            </p:nvSpPr>
            <p:spPr>
              <a:xfrm flipV="1">
                <a:off x="94057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7" name="Line 13"/>
              <p:cNvSpPr/>
              <p:nvPr/>
            </p:nvSpPr>
            <p:spPr>
              <a:xfrm flipV="1">
                <a:off x="103629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8" name="Line 14"/>
              <p:cNvSpPr/>
              <p:nvPr/>
            </p:nvSpPr>
            <p:spPr>
              <a:xfrm flipV="1">
                <a:off x="557820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9" name="Line 15"/>
              <p:cNvSpPr/>
              <p:nvPr/>
            </p:nvSpPr>
            <p:spPr>
              <a:xfrm flipV="1">
                <a:off x="653544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0" name="Line 16"/>
              <p:cNvSpPr/>
              <p:nvPr/>
            </p:nvSpPr>
            <p:spPr>
              <a:xfrm flipV="1">
                <a:off x="74926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1" name="Line 17"/>
              <p:cNvSpPr/>
              <p:nvPr/>
            </p:nvSpPr>
            <p:spPr>
              <a:xfrm flipV="1">
                <a:off x="8448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32" name="Group 18"/>
            <p:cNvGrpSpPr/>
            <p:nvPr/>
          </p:nvGrpSpPr>
          <p:grpSpPr>
            <a:xfrm>
              <a:off x="1523880" y="228600"/>
              <a:ext cx="9144000" cy="6096240"/>
              <a:chOff x="1523880" y="228600"/>
              <a:chExt cx="9144000" cy="6096240"/>
            </a:xfrm>
          </p:grpSpPr>
          <p:sp>
            <p:nvSpPr>
              <p:cNvPr id="338" name="Line 24"/>
              <p:cNvSpPr/>
              <p:nvPr/>
            </p:nvSpPr>
            <p:spPr>
              <a:xfrm>
                <a:off x="1523880" y="63244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3" name="Line 19"/>
              <p:cNvSpPr/>
              <p:nvPr/>
            </p:nvSpPr>
            <p:spPr>
              <a:xfrm>
                <a:off x="1523880" y="90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4" name="Line 20"/>
              <p:cNvSpPr/>
              <p:nvPr/>
            </p:nvSpPr>
            <p:spPr>
              <a:xfrm>
                <a:off x="1523880" y="22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5" name="Line 21"/>
              <p:cNvSpPr/>
              <p:nvPr/>
            </p:nvSpPr>
            <p:spPr>
              <a:xfrm>
                <a:off x="1523880" y="15825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6" name="Line 22"/>
              <p:cNvSpPr/>
              <p:nvPr/>
            </p:nvSpPr>
            <p:spPr>
              <a:xfrm>
                <a:off x="1523880" y="226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7" name="Line 23"/>
              <p:cNvSpPr/>
              <p:nvPr/>
            </p:nvSpPr>
            <p:spPr>
              <a:xfrm>
                <a:off x="1523880" y="5646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9" name="Line 25"/>
              <p:cNvSpPr/>
              <p:nvPr/>
            </p:nvSpPr>
            <p:spPr>
              <a:xfrm>
                <a:off x="1523880" y="29368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0" name="Line 26"/>
              <p:cNvSpPr/>
              <p:nvPr/>
            </p:nvSpPr>
            <p:spPr>
              <a:xfrm>
                <a:off x="1523880" y="361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1" name="Line 27"/>
              <p:cNvSpPr/>
              <p:nvPr/>
            </p:nvSpPr>
            <p:spPr>
              <a:xfrm>
                <a:off x="1523880" y="42922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2" name="Line 28"/>
              <p:cNvSpPr/>
              <p:nvPr/>
            </p:nvSpPr>
            <p:spPr>
              <a:xfrm>
                <a:off x="1523880" y="49690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
        <p:nvSpPr>
          <p:cNvPr id="40" name="CustomShape 37">
            <a:extLst>
              <a:ext uri="{FF2B5EF4-FFF2-40B4-BE49-F238E27FC236}">
                <a16:creationId xmlns:a16="http://schemas.microsoft.com/office/drawing/2014/main" id="{981D2739-E739-40D0-8134-2DDAA8A5793B}"/>
              </a:ext>
            </a:extLst>
          </p:cNvPr>
          <p:cNvSpPr/>
          <p:nvPr/>
        </p:nvSpPr>
        <p:spPr>
          <a:xfrm>
            <a:off x="7591320" y="1065240"/>
            <a:ext cx="11016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11</a:t>
            </a:r>
            <a:endParaRPr lang="en"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4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499"/>
                                          </p:stCondLst>
                                        </p:cTn>
                                        <p:tgtEl>
                                          <p:spTgt spid="345"/>
                                        </p:tgtEl>
                                        <p:attrNameLst>
                                          <p:attrName>style.visibility</p:attrName>
                                        </p:attrNameLst>
                                      </p:cBhvr>
                                      <p:to>
                                        <p:strVal val="visible"/>
                                      </p:to>
                                    </p:set>
                                  </p:childTnLst>
                                </p:cTn>
                              </p:par>
                            </p:childTnLst>
                          </p:cTn>
                        </p:par>
                      </p:childTnLst>
                    </p:cTn>
                  </p:par>
                  <p:par>
                    <p:cTn id="9" fill="hold">
                      <p:stCondLst>
                        <p:cond delay="indefinite"/>
                      </p:stCondLst>
                      <p:childTnLst>
                        <p:par>
                          <p:cTn id="10" fill="hold" nodeType="afterEffect">
                            <p:stCondLst>
                              <p:cond delay="0"/>
                            </p:stCondLst>
                            <p:childTnLst>
                              <p:par>
                                <p:cTn id="11" presetID="1" presetClass="entr" fill="hold" nodeType="clickEffect">
                                  <p:stCondLst>
                                    <p:cond delay="0"/>
                                  </p:stCondLst>
                                  <p:childTnLst>
                                    <p:set>
                                      <p:cBhvr>
                                        <p:cTn id="12" dur="1" fill="hold">
                                          <p:stCondLst>
                                            <p:cond delay="499"/>
                                          </p:stCondLst>
                                        </p:cTn>
                                        <p:tgtEl>
                                          <p:spTgt spid="316"/>
                                        </p:tgtEl>
                                        <p:attrNameLst>
                                          <p:attrName>style.visibility</p:attrName>
                                        </p:attrNameLst>
                                      </p:cBhvr>
                                      <p:to>
                                        <p:strVal val="visible"/>
                                      </p:to>
                                    </p:set>
                                    <p:set>
                                      <p:cBhvr>
                                        <p:cTn id="13" dur="1" fill="hold"/>
                                        <p:tgtEl>
                                          <p:spTgt spid="3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707920" y="228240"/>
            <a:ext cx="7898040" cy="5414400"/>
          </a:xfrm>
          <a:custGeom>
            <a:avLst/>
            <a:gdLst/>
            <a:ahLst/>
            <a:cxnLst/>
            <a:rect l="l" t="t" r="r" b="b"/>
            <a:pathLst>
              <a:path w="5030" h="3577">
                <a:moveTo>
                  <a:pt x="0" y="3571"/>
                </a:moveTo>
                <a:lnTo>
                  <a:pt x="0" y="8"/>
                </a:lnTo>
                <a:lnTo>
                  <a:pt x="1599" y="0"/>
                </a:lnTo>
                <a:lnTo>
                  <a:pt x="5030" y="2450"/>
                </a:lnTo>
                <a:lnTo>
                  <a:pt x="5014" y="3577"/>
                </a:lnTo>
                <a:lnTo>
                  <a:pt x="0" y="3571"/>
                </a:lnTo>
                <a:close/>
              </a:path>
            </a:pathLst>
          </a:custGeom>
          <a:solidFill>
            <a:schemeClr val="hlink"/>
          </a:solidFill>
          <a:ln>
            <a:noFill/>
          </a:ln>
        </p:spPr>
        <p:style>
          <a:lnRef idx="0">
            <a:scrgbClr r="0" g="0" b="0"/>
          </a:lnRef>
          <a:fillRef idx="0">
            <a:scrgbClr r="0" g="0" b="0"/>
          </a:fillRef>
          <a:effectRef idx="0">
            <a:scrgbClr r="0" g="0" b="0"/>
          </a:effectRef>
          <a:fontRef idx="minor"/>
        </p:style>
      </p:sp>
      <p:sp>
        <p:nvSpPr>
          <p:cNvPr id="343" name="CustomShape 29"/>
          <p:cNvSpPr/>
          <p:nvPr/>
        </p:nvSpPr>
        <p:spPr>
          <a:xfrm>
            <a:off x="1752480" y="56437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4" name="CustomShape 30"/>
          <p:cNvSpPr/>
          <p:nvPr/>
        </p:nvSpPr>
        <p:spPr>
          <a:xfrm>
            <a:off x="216930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45" name="CustomShape 31"/>
          <p:cNvSpPr/>
          <p:nvPr/>
        </p:nvSpPr>
        <p:spPr>
          <a:xfrm>
            <a:off x="1828800" y="373392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6" name="CustomShape 32"/>
          <p:cNvSpPr/>
          <p:nvPr/>
        </p:nvSpPr>
        <p:spPr>
          <a:xfrm>
            <a:off x="4724280" y="571500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7" name="CustomShape 33"/>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48" name="Line 34"/>
          <p:cNvSpPr/>
          <p:nvPr/>
        </p:nvSpPr>
        <p:spPr>
          <a:xfrm flipV="1">
            <a:off x="2707920" y="228600"/>
            <a:ext cx="360" cy="60958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51" name="CustomShape 37"/>
          <p:cNvSpPr/>
          <p:nvPr/>
        </p:nvSpPr>
        <p:spPr>
          <a:xfrm>
            <a:off x="7591320" y="1065240"/>
            <a:ext cx="11016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11</a:t>
            </a:r>
            <a:endParaRPr lang="en" sz="1800" b="0" strike="noStrike" spc="-1" dirty="0">
              <a:latin typeface="Arial"/>
            </a:endParaRPr>
          </a:p>
        </p:txBody>
      </p:sp>
      <p:grpSp>
        <p:nvGrpSpPr>
          <p:cNvPr id="320" name="Group 6"/>
          <p:cNvGrpSpPr/>
          <p:nvPr/>
        </p:nvGrpSpPr>
        <p:grpSpPr>
          <a:xfrm>
            <a:off x="1523880" y="0"/>
            <a:ext cx="9144000" cy="7010280"/>
            <a:chOff x="1523880" y="0"/>
            <a:chExt cx="9144000" cy="7010280"/>
          </a:xfrm>
        </p:grpSpPr>
        <p:grpSp>
          <p:nvGrpSpPr>
            <p:cNvPr id="321" name="Group 7"/>
            <p:cNvGrpSpPr/>
            <p:nvPr/>
          </p:nvGrpSpPr>
          <p:grpSpPr>
            <a:xfrm>
              <a:off x="1752480" y="0"/>
              <a:ext cx="8610840" cy="7010280"/>
              <a:chOff x="1752480" y="0"/>
              <a:chExt cx="8610840" cy="7010280"/>
            </a:xfrm>
          </p:grpSpPr>
          <p:sp>
            <p:nvSpPr>
              <p:cNvPr id="322" name="Line 8"/>
              <p:cNvSpPr/>
              <p:nvPr/>
            </p:nvSpPr>
            <p:spPr>
              <a:xfrm flipV="1">
                <a:off x="27079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3" name="Line 9"/>
              <p:cNvSpPr/>
              <p:nvPr/>
            </p:nvSpPr>
            <p:spPr>
              <a:xfrm flipV="1">
                <a:off x="1752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4" name="Line 10"/>
              <p:cNvSpPr/>
              <p:nvPr/>
            </p:nvSpPr>
            <p:spPr>
              <a:xfrm flipV="1">
                <a:off x="36655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5" name="Line 11"/>
              <p:cNvSpPr/>
              <p:nvPr/>
            </p:nvSpPr>
            <p:spPr>
              <a:xfrm flipV="1">
                <a:off x="46227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6" name="Line 12"/>
              <p:cNvSpPr/>
              <p:nvPr/>
            </p:nvSpPr>
            <p:spPr>
              <a:xfrm flipV="1">
                <a:off x="94057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7" name="Line 13"/>
              <p:cNvSpPr/>
              <p:nvPr/>
            </p:nvSpPr>
            <p:spPr>
              <a:xfrm flipV="1">
                <a:off x="103629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8" name="Line 14"/>
              <p:cNvSpPr/>
              <p:nvPr/>
            </p:nvSpPr>
            <p:spPr>
              <a:xfrm flipV="1">
                <a:off x="557820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9" name="Line 15"/>
              <p:cNvSpPr/>
              <p:nvPr/>
            </p:nvSpPr>
            <p:spPr>
              <a:xfrm flipV="1">
                <a:off x="653544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0" name="Line 16"/>
              <p:cNvSpPr/>
              <p:nvPr/>
            </p:nvSpPr>
            <p:spPr>
              <a:xfrm flipV="1">
                <a:off x="74926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1" name="Line 17"/>
              <p:cNvSpPr/>
              <p:nvPr/>
            </p:nvSpPr>
            <p:spPr>
              <a:xfrm flipV="1">
                <a:off x="8448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32" name="Group 18"/>
            <p:cNvGrpSpPr/>
            <p:nvPr/>
          </p:nvGrpSpPr>
          <p:grpSpPr>
            <a:xfrm>
              <a:off x="1523880" y="228600"/>
              <a:ext cx="9144000" cy="6096240"/>
              <a:chOff x="1523880" y="228600"/>
              <a:chExt cx="9144000" cy="6096240"/>
            </a:xfrm>
          </p:grpSpPr>
          <p:sp>
            <p:nvSpPr>
              <p:cNvPr id="338" name="Line 24"/>
              <p:cNvSpPr/>
              <p:nvPr/>
            </p:nvSpPr>
            <p:spPr>
              <a:xfrm>
                <a:off x="1523880" y="63244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3" name="Line 19"/>
              <p:cNvSpPr/>
              <p:nvPr/>
            </p:nvSpPr>
            <p:spPr>
              <a:xfrm>
                <a:off x="1523880" y="90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4" name="Line 20"/>
              <p:cNvSpPr/>
              <p:nvPr/>
            </p:nvSpPr>
            <p:spPr>
              <a:xfrm>
                <a:off x="1523880" y="22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5" name="Line 21"/>
              <p:cNvSpPr/>
              <p:nvPr/>
            </p:nvSpPr>
            <p:spPr>
              <a:xfrm>
                <a:off x="1523880" y="15825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6" name="Line 22"/>
              <p:cNvSpPr/>
              <p:nvPr/>
            </p:nvSpPr>
            <p:spPr>
              <a:xfrm>
                <a:off x="1523880" y="226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7" name="Line 23"/>
              <p:cNvSpPr/>
              <p:nvPr/>
            </p:nvSpPr>
            <p:spPr>
              <a:xfrm>
                <a:off x="1523880" y="5646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9" name="Line 25"/>
              <p:cNvSpPr/>
              <p:nvPr/>
            </p:nvSpPr>
            <p:spPr>
              <a:xfrm>
                <a:off x="1523880" y="29368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0" name="Line 26"/>
              <p:cNvSpPr/>
              <p:nvPr/>
            </p:nvSpPr>
            <p:spPr>
              <a:xfrm>
                <a:off x="1523880" y="361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1" name="Line 27"/>
              <p:cNvSpPr/>
              <p:nvPr/>
            </p:nvSpPr>
            <p:spPr>
              <a:xfrm>
                <a:off x="1523880" y="42922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2" name="Line 28"/>
              <p:cNvSpPr/>
              <p:nvPr/>
            </p:nvSpPr>
            <p:spPr>
              <a:xfrm>
                <a:off x="1523880" y="49690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
        <p:nvSpPr>
          <p:cNvPr id="40" name="CustomShape 36">
            <a:extLst>
              <a:ext uri="{FF2B5EF4-FFF2-40B4-BE49-F238E27FC236}">
                <a16:creationId xmlns:a16="http://schemas.microsoft.com/office/drawing/2014/main" id="{91078AA6-8CCF-473B-82E5-10ADEF988993}"/>
              </a:ext>
            </a:extLst>
          </p:cNvPr>
          <p:cNvSpPr/>
          <p:nvPr/>
        </p:nvSpPr>
        <p:spPr>
          <a:xfrm>
            <a:off x="9028080" y="3089160"/>
            <a:ext cx="12348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4x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29</a:t>
            </a:r>
            <a:endParaRPr lang="en" sz="1800" b="0" strike="noStrike" spc="-1" dirty="0">
              <a:latin typeface="Arial"/>
            </a:endParaRPr>
          </a:p>
        </p:txBody>
      </p:sp>
    </p:spTree>
    <p:extLst>
      <p:ext uri="{BB962C8B-B14F-4D97-AF65-F5344CB8AC3E}">
        <p14:creationId xmlns:p14="http://schemas.microsoft.com/office/powerpoint/2010/main" val="120056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4"/>
          <p:cNvSpPr/>
          <p:nvPr/>
        </p:nvSpPr>
        <p:spPr>
          <a:xfrm>
            <a:off x="2721240" y="232200"/>
            <a:ext cx="6941880" cy="5414400"/>
          </a:xfrm>
          <a:custGeom>
            <a:avLst/>
            <a:gdLst/>
            <a:ahLst/>
            <a:cxnLst/>
            <a:rect l="l" t="t" r="r" b="b"/>
            <a:pathLst>
              <a:path w="4373" h="3580">
                <a:moveTo>
                  <a:pt x="0" y="3571"/>
                </a:moveTo>
                <a:lnTo>
                  <a:pt x="0" y="8"/>
                </a:lnTo>
                <a:lnTo>
                  <a:pt x="1599" y="0"/>
                </a:lnTo>
                <a:lnTo>
                  <a:pt x="3635" y="1446"/>
                </a:lnTo>
                <a:lnTo>
                  <a:pt x="4373" y="3580"/>
                </a:lnTo>
                <a:lnTo>
                  <a:pt x="0" y="3571"/>
                </a:lnTo>
                <a:close/>
              </a:path>
            </a:pathLst>
          </a:custGeom>
          <a:solidFill>
            <a:schemeClr val="hlink"/>
          </a:solidFill>
          <a:ln>
            <a:noFill/>
          </a:ln>
        </p:spPr>
        <p:style>
          <a:lnRef idx="0">
            <a:scrgbClr r="0" g="0" b="0"/>
          </a:lnRef>
          <a:fillRef idx="0">
            <a:scrgbClr r="0" g="0" b="0"/>
          </a:fillRef>
          <a:effectRef idx="0">
            <a:scrgbClr r="0" g="0" b="0"/>
          </a:effectRef>
          <a:fontRef idx="minor"/>
        </p:style>
      </p:sp>
      <p:sp>
        <p:nvSpPr>
          <p:cNvPr id="343" name="CustomShape 29"/>
          <p:cNvSpPr/>
          <p:nvPr/>
        </p:nvSpPr>
        <p:spPr>
          <a:xfrm>
            <a:off x="1752480" y="56437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4" name="CustomShape 30"/>
          <p:cNvSpPr/>
          <p:nvPr/>
        </p:nvSpPr>
        <p:spPr>
          <a:xfrm>
            <a:off x="216930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45" name="CustomShape 31"/>
          <p:cNvSpPr/>
          <p:nvPr/>
        </p:nvSpPr>
        <p:spPr>
          <a:xfrm>
            <a:off x="1828800" y="373392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6" name="CustomShape 32"/>
          <p:cNvSpPr/>
          <p:nvPr/>
        </p:nvSpPr>
        <p:spPr>
          <a:xfrm>
            <a:off x="4724280" y="571500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7" name="CustomShape 33"/>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48" name="Line 34"/>
          <p:cNvSpPr/>
          <p:nvPr/>
        </p:nvSpPr>
        <p:spPr>
          <a:xfrm flipV="1">
            <a:off x="2707920" y="228600"/>
            <a:ext cx="360" cy="60958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50" name="CustomShape 36"/>
          <p:cNvSpPr/>
          <p:nvPr/>
        </p:nvSpPr>
        <p:spPr>
          <a:xfrm>
            <a:off x="9028080" y="3089160"/>
            <a:ext cx="12348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4x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29</a:t>
            </a:r>
            <a:endParaRPr lang="en" sz="1800" b="0" strike="noStrike" spc="-1" dirty="0">
              <a:latin typeface="Arial"/>
            </a:endParaRPr>
          </a:p>
        </p:txBody>
      </p:sp>
      <p:sp>
        <p:nvSpPr>
          <p:cNvPr id="351" name="CustomShape 37"/>
          <p:cNvSpPr/>
          <p:nvPr/>
        </p:nvSpPr>
        <p:spPr>
          <a:xfrm>
            <a:off x="7591320" y="1065240"/>
            <a:ext cx="11016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11</a:t>
            </a:r>
            <a:endParaRPr lang="en" sz="1800" b="0" strike="noStrike" spc="-1" dirty="0">
              <a:latin typeface="Arial"/>
            </a:endParaRPr>
          </a:p>
        </p:txBody>
      </p:sp>
      <p:sp>
        <p:nvSpPr>
          <p:cNvPr id="352" name="CustomShape 38"/>
          <p:cNvSpPr/>
          <p:nvPr/>
        </p:nvSpPr>
        <p:spPr>
          <a:xfrm>
            <a:off x="8747280" y="5137200"/>
            <a:ext cx="951415"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0" tIns="45000" rIns="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-3x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4</a:t>
            </a:r>
            <a:endParaRPr lang="en" sz="1800" b="0" strike="noStrike" spc="-1" dirty="0">
              <a:latin typeface="Arial"/>
            </a:endParaRPr>
          </a:p>
        </p:txBody>
      </p:sp>
      <p:grpSp>
        <p:nvGrpSpPr>
          <p:cNvPr id="320" name="Group 6"/>
          <p:cNvGrpSpPr/>
          <p:nvPr/>
        </p:nvGrpSpPr>
        <p:grpSpPr>
          <a:xfrm>
            <a:off x="1523880" y="0"/>
            <a:ext cx="9144000" cy="7010280"/>
            <a:chOff x="1523880" y="0"/>
            <a:chExt cx="9144000" cy="7010280"/>
          </a:xfrm>
        </p:grpSpPr>
        <p:grpSp>
          <p:nvGrpSpPr>
            <p:cNvPr id="321" name="Group 7"/>
            <p:cNvGrpSpPr/>
            <p:nvPr/>
          </p:nvGrpSpPr>
          <p:grpSpPr>
            <a:xfrm>
              <a:off x="1752480" y="0"/>
              <a:ext cx="8610840" cy="7010280"/>
              <a:chOff x="1752480" y="0"/>
              <a:chExt cx="8610840" cy="7010280"/>
            </a:xfrm>
          </p:grpSpPr>
          <p:sp>
            <p:nvSpPr>
              <p:cNvPr id="322" name="Line 8"/>
              <p:cNvSpPr/>
              <p:nvPr/>
            </p:nvSpPr>
            <p:spPr>
              <a:xfrm flipV="1">
                <a:off x="27079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3" name="Line 9"/>
              <p:cNvSpPr/>
              <p:nvPr/>
            </p:nvSpPr>
            <p:spPr>
              <a:xfrm flipV="1">
                <a:off x="1752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4" name="Line 10"/>
              <p:cNvSpPr/>
              <p:nvPr/>
            </p:nvSpPr>
            <p:spPr>
              <a:xfrm flipV="1">
                <a:off x="36655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5" name="Line 11"/>
              <p:cNvSpPr/>
              <p:nvPr/>
            </p:nvSpPr>
            <p:spPr>
              <a:xfrm flipV="1">
                <a:off x="46227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6" name="Line 12"/>
              <p:cNvSpPr/>
              <p:nvPr/>
            </p:nvSpPr>
            <p:spPr>
              <a:xfrm flipV="1">
                <a:off x="94057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7" name="Line 13"/>
              <p:cNvSpPr/>
              <p:nvPr/>
            </p:nvSpPr>
            <p:spPr>
              <a:xfrm flipV="1">
                <a:off x="103629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8" name="Line 14"/>
              <p:cNvSpPr/>
              <p:nvPr/>
            </p:nvSpPr>
            <p:spPr>
              <a:xfrm flipV="1">
                <a:off x="557820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9" name="Line 15"/>
              <p:cNvSpPr/>
              <p:nvPr/>
            </p:nvSpPr>
            <p:spPr>
              <a:xfrm flipV="1">
                <a:off x="653544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0" name="Line 16"/>
              <p:cNvSpPr/>
              <p:nvPr/>
            </p:nvSpPr>
            <p:spPr>
              <a:xfrm flipV="1">
                <a:off x="74926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1" name="Line 17"/>
              <p:cNvSpPr/>
              <p:nvPr/>
            </p:nvSpPr>
            <p:spPr>
              <a:xfrm flipV="1">
                <a:off x="8448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32" name="Group 18"/>
            <p:cNvGrpSpPr/>
            <p:nvPr/>
          </p:nvGrpSpPr>
          <p:grpSpPr>
            <a:xfrm>
              <a:off x="1523880" y="228600"/>
              <a:ext cx="9144000" cy="6096240"/>
              <a:chOff x="1523880" y="228600"/>
              <a:chExt cx="9144000" cy="6096240"/>
            </a:xfrm>
          </p:grpSpPr>
          <p:sp>
            <p:nvSpPr>
              <p:cNvPr id="338" name="Line 24"/>
              <p:cNvSpPr/>
              <p:nvPr/>
            </p:nvSpPr>
            <p:spPr>
              <a:xfrm>
                <a:off x="1523880" y="63244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3" name="Line 19"/>
              <p:cNvSpPr/>
              <p:nvPr/>
            </p:nvSpPr>
            <p:spPr>
              <a:xfrm>
                <a:off x="1523880" y="90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4" name="Line 20"/>
              <p:cNvSpPr/>
              <p:nvPr/>
            </p:nvSpPr>
            <p:spPr>
              <a:xfrm>
                <a:off x="1523880" y="22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5" name="Line 21"/>
              <p:cNvSpPr/>
              <p:nvPr/>
            </p:nvSpPr>
            <p:spPr>
              <a:xfrm>
                <a:off x="1523880" y="15825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6" name="Line 22"/>
              <p:cNvSpPr/>
              <p:nvPr/>
            </p:nvSpPr>
            <p:spPr>
              <a:xfrm>
                <a:off x="1523880" y="226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7" name="Line 23"/>
              <p:cNvSpPr/>
              <p:nvPr/>
            </p:nvSpPr>
            <p:spPr>
              <a:xfrm>
                <a:off x="1523880" y="5646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9" name="Line 25"/>
              <p:cNvSpPr/>
              <p:nvPr/>
            </p:nvSpPr>
            <p:spPr>
              <a:xfrm>
                <a:off x="1523880" y="29368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0" name="Line 26"/>
              <p:cNvSpPr/>
              <p:nvPr/>
            </p:nvSpPr>
            <p:spPr>
              <a:xfrm>
                <a:off x="1523880" y="361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1" name="Line 27"/>
              <p:cNvSpPr/>
              <p:nvPr/>
            </p:nvSpPr>
            <p:spPr>
              <a:xfrm>
                <a:off x="1523880" y="42922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2" name="Line 28"/>
              <p:cNvSpPr/>
              <p:nvPr/>
            </p:nvSpPr>
            <p:spPr>
              <a:xfrm>
                <a:off x="1523880" y="49690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2884162898"/>
      </p:ext>
    </p:extLst>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5"/>
          <p:cNvSpPr/>
          <p:nvPr/>
        </p:nvSpPr>
        <p:spPr>
          <a:xfrm>
            <a:off x="2707920" y="224640"/>
            <a:ext cx="6679080" cy="5414400"/>
          </a:xfrm>
          <a:custGeom>
            <a:avLst/>
            <a:gdLst/>
            <a:ahLst/>
            <a:cxnLst/>
            <a:rect l="l" t="t" r="r" b="b"/>
            <a:pathLst>
              <a:path w="4235" h="3561">
                <a:moveTo>
                  <a:pt x="0" y="3553"/>
                </a:moveTo>
                <a:lnTo>
                  <a:pt x="8" y="0"/>
                </a:lnTo>
                <a:lnTo>
                  <a:pt x="1590" y="0"/>
                </a:lnTo>
                <a:lnTo>
                  <a:pt x="3635" y="1428"/>
                </a:lnTo>
                <a:lnTo>
                  <a:pt x="4235" y="3148"/>
                </a:lnTo>
                <a:lnTo>
                  <a:pt x="2418" y="3561"/>
                </a:lnTo>
                <a:lnTo>
                  <a:pt x="0" y="3553"/>
                </a:lnTo>
                <a:close/>
              </a:path>
            </a:pathLst>
          </a:custGeom>
          <a:solidFill>
            <a:schemeClr val="hlink"/>
          </a:solidFill>
          <a:ln>
            <a:noFill/>
          </a:ln>
        </p:spPr>
        <p:style>
          <a:lnRef idx="0">
            <a:scrgbClr r="0" g="0" b="0"/>
          </a:lnRef>
          <a:fillRef idx="0">
            <a:scrgbClr r="0" g="0" b="0"/>
          </a:fillRef>
          <a:effectRef idx="0">
            <a:scrgbClr r="0" g="0" b="0"/>
          </a:effectRef>
          <a:fontRef idx="minor"/>
        </p:style>
      </p:sp>
      <p:sp>
        <p:nvSpPr>
          <p:cNvPr id="343" name="CustomShape 29"/>
          <p:cNvSpPr/>
          <p:nvPr/>
        </p:nvSpPr>
        <p:spPr>
          <a:xfrm>
            <a:off x="1752480" y="56437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4" name="CustomShape 30"/>
          <p:cNvSpPr/>
          <p:nvPr/>
        </p:nvSpPr>
        <p:spPr>
          <a:xfrm>
            <a:off x="216930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45" name="CustomShape 31"/>
          <p:cNvSpPr/>
          <p:nvPr/>
        </p:nvSpPr>
        <p:spPr>
          <a:xfrm>
            <a:off x="1828800" y="373392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6" name="CustomShape 32"/>
          <p:cNvSpPr/>
          <p:nvPr/>
        </p:nvSpPr>
        <p:spPr>
          <a:xfrm>
            <a:off x="4724280" y="571500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7" name="CustomShape 33"/>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48" name="Line 34"/>
          <p:cNvSpPr/>
          <p:nvPr/>
        </p:nvSpPr>
        <p:spPr>
          <a:xfrm flipV="1">
            <a:off x="2707920" y="228600"/>
            <a:ext cx="360" cy="60958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9" name="CustomShape 35"/>
          <p:cNvSpPr/>
          <p:nvPr/>
        </p:nvSpPr>
        <p:spPr>
          <a:xfrm>
            <a:off x="3284640" y="981000"/>
            <a:ext cx="1250639"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+2x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10</a:t>
            </a:r>
            <a:endParaRPr lang="en" sz="1800" b="0" strike="noStrike" spc="-1" dirty="0">
              <a:latin typeface="Arial"/>
            </a:endParaRPr>
          </a:p>
        </p:txBody>
      </p:sp>
      <p:sp>
        <p:nvSpPr>
          <p:cNvPr id="350" name="CustomShape 36"/>
          <p:cNvSpPr/>
          <p:nvPr/>
        </p:nvSpPr>
        <p:spPr>
          <a:xfrm>
            <a:off x="9028080" y="3089160"/>
            <a:ext cx="12348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4x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29</a:t>
            </a:r>
            <a:endParaRPr lang="en" sz="1800" b="0" strike="noStrike" spc="-1" dirty="0">
              <a:latin typeface="Arial"/>
            </a:endParaRPr>
          </a:p>
        </p:txBody>
      </p:sp>
      <p:sp>
        <p:nvSpPr>
          <p:cNvPr id="351" name="CustomShape 37"/>
          <p:cNvSpPr/>
          <p:nvPr/>
        </p:nvSpPr>
        <p:spPr>
          <a:xfrm>
            <a:off x="7591320" y="1065240"/>
            <a:ext cx="11016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11</a:t>
            </a:r>
            <a:endParaRPr lang="en" sz="1800" b="0" strike="noStrike" spc="-1" dirty="0">
              <a:latin typeface="Arial"/>
            </a:endParaRPr>
          </a:p>
        </p:txBody>
      </p:sp>
      <p:sp>
        <p:nvSpPr>
          <p:cNvPr id="352" name="CustomShape 38"/>
          <p:cNvSpPr/>
          <p:nvPr/>
        </p:nvSpPr>
        <p:spPr>
          <a:xfrm>
            <a:off x="8747280" y="5137200"/>
            <a:ext cx="951415"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0" tIns="45000" rIns="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-3x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4</a:t>
            </a:r>
            <a:endParaRPr lang="en" sz="1800" b="0" strike="noStrike" spc="-1" dirty="0">
              <a:latin typeface="Arial"/>
            </a:endParaRPr>
          </a:p>
        </p:txBody>
      </p:sp>
      <p:grpSp>
        <p:nvGrpSpPr>
          <p:cNvPr id="320" name="Group 6"/>
          <p:cNvGrpSpPr/>
          <p:nvPr/>
        </p:nvGrpSpPr>
        <p:grpSpPr>
          <a:xfrm>
            <a:off x="1523880" y="0"/>
            <a:ext cx="9144000" cy="7010280"/>
            <a:chOff x="1523880" y="0"/>
            <a:chExt cx="9144000" cy="7010280"/>
          </a:xfrm>
        </p:grpSpPr>
        <p:grpSp>
          <p:nvGrpSpPr>
            <p:cNvPr id="321" name="Group 7"/>
            <p:cNvGrpSpPr/>
            <p:nvPr/>
          </p:nvGrpSpPr>
          <p:grpSpPr>
            <a:xfrm>
              <a:off x="1752480" y="0"/>
              <a:ext cx="8610840" cy="7010280"/>
              <a:chOff x="1752480" y="0"/>
              <a:chExt cx="8610840" cy="7010280"/>
            </a:xfrm>
          </p:grpSpPr>
          <p:sp>
            <p:nvSpPr>
              <p:cNvPr id="329" name="Line 15"/>
              <p:cNvSpPr/>
              <p:nvPr/>
            </p:nvSpPr>
            <p:spPr>
              <a:xfrm flipV="1">
                <a:off x="653544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2" name="Line 8"/>
              <p:cNvSpPr/>
              <p:nvPr/>
            </p:nvSpPr>
            <p:spPr>
              <a:xfrm flipV="1">
                <a:off x="27079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3" name="Line 9"/>
              <p:cNvSpPr/>
              <p:nvPr/>
            </p:nvSpPr>
            <p:spPr>
              <a:xfrm flipV="1">
                <a:off x="1752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4" name="Line 10"/>
              <p:cNvSpPr/>
              <p:nvPr/>
            </p:nvSpPr>
            <p:spPr>
              <a:xfrm flipV="1">
                <a:off x="36655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5" name="Line 11"/>
              <p:cNvSpPr/>
              <p:nvPr/>
            </p:nvSpPr>
            <p:spPr>
              <a:xfrm flipV="1">
                <a:off x="46227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6" name="Line 12"/>
              <p:cNvSpPr/>
              <p:nvPr/>
            </p:nvSpPr>
            <p:spPr>
              <a:xfrm flipV="1">
                <a:off x="94057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7" name="Line 13"/>
              <p:cNvSpPr/>
              <p:nvPr/>
            </p:nvSpPr>
            <p:spPr>
              <a:xfrm flipV="1">
                <a:off x="103629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8" name="Line 14"/>
              <p:cNvSpPr/>
              <p:nvPr/>
            </p:nvSpPr>
            <p:spPr>
              <a:xfrm flipV="1">
                <a:off x="557820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0" name="Line 16"/>
              <p:cNvSpPr/>
              <p:nvPr/>
            </p:nvSpPr>
            <p:spPr>
              <a:xfrm flipV="1">
                <a:off x="74926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1" name="Line 17"/>
              <p:cNvSpPr/>
              <p:nvPr/>
            </p:nvSpPr>
            <p:spPr>
              <a:xfrm flipV="1">
                <a:off x="8448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32" name="Group 18"/>
            <p:cNvGrpSpPr/>
            <p:nvPr/>
          </p:nvGrpSpPr>
          <p:grpSpPr>
            <a:xfrm>
              <a:off x="1523880" y="228600"/>
              <a:ext cx="9144000" cy="6096240"/>
              <a:chOff x="1523880" y="228600"/>
              <a:chExt cx="9144000" cy="6096240"/>
            </a:xfrm>
          </p:grpSpPr>
          <p:sp>
            <p:nvSpPr>
              <p:cNvPr id="333" name="Line 19"/>
              <p:cNvSpPr/>
              <p:nvPr/>
            </p:nvSpPr>
            <p:spPr>
              <a:xfrm>
                <a:off x="1523880" y="90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8" name="Line 24"/>
              <p:cNvSpPr/>
              <p:nvPr/>
            </p:nvSpPr>
            <p:spPr>
              <a:xfrm>
                <a:off x="1523880" y="63244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4" name="Line 20"/>
              <p:cNvSpPr/>
              <p:nvPr/>
            </p:nvSpPr>
            <p:spPr>
              <a:xfrm>
                <a:off x="1523880" y="22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5" name="Line 21"/>
              <p:cNvSpPr/>
              <p:nvPr/>
            </p:nvSpPr>
            <p:spPr>
              <a:xfrm>
                <a:off x="1523880" y="15825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6" name="Line 22"/>
              <p:cNvSpPr/>
              <p:nvPr/>
            </p:nvSpPr>
            <p:spPr>
              <a:xfrm>
                <a:off x="1523880" y="226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7" name="Line 23"/>
              <p:cNvSpPr/>
              <p:nvPr/>
            </p:nvSpPr>
            <p:spPr>
              <a:xfrm>
                <a:off x="1523880" y="5646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9" name="Line 25"/>
              <p:cNvSpPr/>
              <p:nvPr/>
            </p:nvSpPr>
            <p:spPr>
              <a:xfrm>
                <a:off x="1523880" y="29368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0" name="Line 26"/>
              <p:cNvSpPr/>
              <p:nvPr/>
            </p:nvSpPr>
            <p:spPr>
              <a:xfrm>
                <a:off x="1523880" y="361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1" name="Line 27"/>
              <p:cNvSpPr/>
              <p:nvPr/>
            </p:nvSpPr>
            <p:spPr>
              <a:xfrm>
                <a:off x="1523880" y="42922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2" name="Line 28"/>
              <p:cNvSpPr/>
              <p:nvPr/>
            </p:nvSpPr>
            <p:spPr>
              <a:xfrm>
                <a:off x="1523880" y="49690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26002718"/>
      </p:ext>
    </p:extLst>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3"/>
          <p:cNvSpPr/>
          <p:nvPr/>
        </p:nvSpPr>
        <p:spPr>
          <a:xfrm>
            <a:off x="2708280" y="1147002"/>
            <a:ext cx="6697440" cy="4478718"/>
          </a:xfrm>
          <a:custGeom>
            <a:avLst/>
            <a:gdLst/>
            <a:ahLst/>
            <a:cxnLst/>
            <a:rect l="l" t="t" r="r" b="b"/>
            <a:pathLst>
              <a:path w="4219" h="2993">
                <a:moveTo>
                  <a:pt x="0" y="2993"/>
                </a:moveTo>
                <a:lnTo>
                  <a:pt x="0" y="884"/>
                </a:lnTo>
                <a:lnTo>
                  <a:pt x="2418" y="0"/>
                </a:lnTo>
                <a:lnTo>
                  <a:pt x="3635" y="868"/>
                </a:lnTo>
                <a:lnTo>
                  <a:pt x="4219" y="2578"/>
                </a:lnTo>
                <a:lnTo>
                  <a:pt x="2402" y="2986"/>
                </a:lnTo>
                <a:lnTo>
                  <a:pt x="0" y="2993"/>
                </a:lnTo>
                <a:close/>
              </a:path>
            </a:pathLst>
          </a:custGeom>
          <a:solidFill>
            <a:schemeClr val="hlink"/>
          </a:solidFill>
          <a:ln>
            <a:noFill/>
          </a:ln>
        </p:spPr>
        <p:style>
          <a:lnRef idx="0">
            <a:scrgbClr r="0" g="0" b="0"/>
          </a:lnRef>
          <a:fillRef idx="0">
            <a:scrgbClr r="0" g="0" b="0"/>
          </a:fillRef>
          <a:effectRef idx="0">
            <a:scrgbClr r="0" g="0" b="0"/>
          </a:effectRef>
          <a:fontRef idx="minor"/>
        </p:style>
      </p:sp>
      <p:sp>
        <p:nvSpPr>
          <p:cNvPr id="343" name="CustomShape 29"/>
          <p:cNvSpPr/>
          <p:nvPr/>
        </p:nvSpPr>
        <p:spPr>
          <a:xfrm>
            <a:off x="1752480" y="56437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4" name="CustomShape 30"/>
          <p:cNvSpPr/>
          <p:nvPr/>
        </p:nvSpPr>
        <p:spPr>
          <a:xfrm>
            <a:off x="216930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45" name="CustomShape 31"/>
          <p:cNvSpPr/>
          <p:nvPr/>
        </p:nvSpPr>
        <p:spPr>
          <a:xfrm>
            <a:off x="1828800" y="373392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6" name="CustomShape 32"/>
          <p:cNvSpPr/>
          <p:nvPr/>
        </p:nvSpPr>
        <p:spPr>
          <a:xfrm>
            <a:off x="4724280" y="5715000"/>
            <a:ext cx="837720" cy="367878"/>
          </a:xfrm>
          <a:prstGeom prst="rect">
            <a:avLst/>
          </a:prstGeom>
          <a:solidFill>
            <a:schemeClr val="bg1"/>
          </a:solidFill>
          <a:ln w="19050">
            <a:solidFill>
              <a:schemeClr val="tx1"/>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0</a:t>
            </a:r>
            <a:endParaRPr lang="en" sz="1800" b="0" strike="noStrike" spc="-1" dirty="0">
              <a:latin typeface="Arial"/>
            </a:endParaRPr>
          </a:p>
        </p:txBody>
      </p:sp>
      <p:sp>
        <p:nvSpPr>
          <p:cNvPr id="347" name="CustomShape 33"/>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48" name="Line 34"/>
          <p:cNvSpPr/>
          <p:nvPr/>
        </p:nvSpPr>
        <p:spPr>
          <a:xfrm flipV="1">
            <a:off x="2707920" y="228600"/>
            <a:ext cx="360" cy="60958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49" name="CustomShape 35"/>
          <p:cNvSpPr/>
          <p:nvPr/>
        </p:nvSpPr>
        <p:spPr>
          <a:xfrm>
            <a:off x="3284640" y="981000"/>
            <a:ext cx="1250639"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+2x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10</a:t>
            </a:r>
            <a:endParaRPr lang="en" sz="1800" b="0" strike="noStrike" spc="-1" dirty="0">
              <a:latin typeface="Arial"/>
            </a:endParaRPr>
          </a:p>
        </p:txBody>
      </p:sp>
      <p:sp>
        <p:nvSpPr>
          <p:cNvPr id="350" name="CustomShape 36"/>
          <p:cNvSpPr/>
          <p:nvPr/>
        </p:nvSpPr>
        <p:spPr>
          <a:xfrm>
            <a:off x="9028080" y="3089160"/>
            <a:ext cx="12348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4x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29</a:t>
            </a:r>
            <a:endParaRPr lang="en" sz="1800" b="0" strike="noStrike" spc="-1" dirty="0">
              <a:latin typeface="Arial"/>
            </a:endParaRPr>
          </a:p>
        </p:txBody>
      </p:sp>
      <p:sp>
        <p:nvSpPr>
          <p:cNvPr id="351" name="CustomShape 37"/>
          <p:cNvSpPr/>
          <p:nvPr/>
        </p:nvSpPr>
        <p:spPr>
          <a:xfrm>
            <a:off x="7591320" y="1065240"/>
            <a:ext cx="1101600"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11</a:t>
            </a:r>
            <a:endParaRPr lang="en" sz="1800" b="0" strike="noStrike" spc="-1" dirty="0">
              <a:latin typeface="Arial"/>
            </a:endParaRPr>
          </a:p>
        </p:txBody>
      </p:sp>
      <p:sp>
        <p:nvSpPr>
          <p:cNvPr id="352" name="CustomShape 38"/>
          <p:cNvSpPr/>
          <p:nvPr/>
        </p:nvSpPr>
        <p:spPr>
          <a:xfrm>
            <a:off x="8747280" y="5137200"/>
            <a:ext cx="951415" cy="367878"/>
          </a:xfrm>
          <a:prstGeom prst="rect">
            <a:avLst/>
          </a:prstGeom>
          <a:solidFill>
            <a:schemeClr val="bg1"/>
          </a:solidFill>
          <a:ln w="19050">
            <a:solidFill>
              <a:schemeClr val="tx1"/>
            </a:solidFill>
          </a:ln>
        </p:spPr>
        <p:style>
          <a:lnRef idx="0">
            <a:scrgbClr r="0" g="0" b="0"/>
          </a:lnRef>
          <a:fillRef idx="0">
            <a:scrgbClr r="0" g="0" b="0"/>
          </a:fillRef>
          <a:effectRef idx="0">
            <a:scrgbClr r="0" g="0" b="0"/>
          </a:effectRef>
          <a:fontRef idx="minor"/>
        </p:style>
        <p:txBody>
          <a:bodyPr wrap="square" lIns="0" tIns="45000" rIns="0" bIns="45000">
            <a:spAutoFit/>
          </a:bodyPr>
          <a:lstStyle/>
          <a:p>
            <a:pPr algn="ctr" rtl="1">
              <a:lnSpc>
                <a:spcPct val="100000"/>
              </a:lnSpc>
              <a:spcBef>
                <a:spcPts val="901"/>
              </a:spcBef>
            </a:pPr>
            <a:r>
              <a:rPr lang="en" sz="1800" b="0" strike="noStrike" spc="-1" dirty="0">
                <a:solidFill>
                  <a:srgbClr val="000000"/>
                </a:solidFill>
                <a:latin typeface="Garamond"/>
              </a:rPr>
              <a:t>x</a:t>
            </a:r>
            <a:r>
              <a:rPr lang="en" sz="1800" b="0" strike="noStrike" spc="-1" baseline="-25000" dirty="0">
                <a:solidFill>
                  <a:srgbClr val="000000"/>
                </a:solidFill>
                <a:latin typeface="Garamond"/>
              </a:rPr>
              <a:t>1</a:t>
            </a:r>
            <a:r>
              <a:rPr lang="en" sz="1800" b="0" strike="noStrike" spc="-1" dirty="0">
                <a:solidFill>
                  <a:srgbClr val="000000"/>
                </a:solidFill>
                <a:latin typeface="Garamond"/>
              </a:rPr>
              <a:t>-3x</a:t>
            </a:r>
            <a:r>
              <a:rPr lang="en" sz="1800" b="0" strike="noStrike" spc="-1" baseline="-25000" dirty="0">
                <a:solidFill>
                  <a:srgbClr val="000000"/>
                </a:solidFill>
                <a:latin typeface="Garamond"/>
              </a:rPr>
              <a:t>2</a:t>
            </a:r>
            <a:r>
              <a:rPr lang="en" sz="1800" b="0" strike="noStrike" spc="-1" dirty="0">
                <a:solidFill>
                  <a:srgbClr val="000000"/>
                </a:solidFill>
                <a:latin typeface="Symbol"/>
              </a:rPr>
              <a:t></a:t>
            </a:r>
            <a:r>
              <a:rPr lang="en" sz="1800" b="0" strike="noStrike" spc="-1" dirty="0">
                <a:solidFill>
                  <a:srgbClr val="000000"/>
                </a:solidFill>
                <a:latin typeface="Garamond"/>
              </a:rPr>
              <a:t>4</a:t>
            </a:r>
            <a:endParaRPr lang="en" sz="1800" b="0" strike="noStrike" spc="-1" dirty="0">
              <a:latin typeface="Arial"/>
            </a:endParaRPr>
          </a:p>
        </p:txBody>
      </p:sp>
      <p:grpSp>
        <p:nvGrpSpPr>
          <p:cNvPr id="320" name="Group 6"/>
          <p:cNvGrpSpPr/>
          <p:nvPr/>
        </p:nvGrpSpPr>
        <p:grpSpPr>
          <a:xfrm>
            <a:off x="1523880" y="0"/>
            <a:ext cx="9144000" cy="7010280"/>
            <a:chOff x="1523880" y="0"/>
            <a:chExt cx="9144000" cy="7010280"/>
          </a:xfrm>
        </p:grpSpPr>
        <p:grpSp>
          <p:nvGrpSpPr>
            <p:cNvPr id="321" name="Group 7"/>
            <p:cNvGrpSpPr/>
            <p:nvPr/>
          </p:nvGrpSpPr>
          <p:grpSpPr>
            <a:xfrm>
              <a:off x="1752480" y="0"/>
              <a:ext cx="8610840" cy="7010280"/>
              <a:chOff x="1752480" y="0"/>
              <a:chExt cx="8610840" cy="7010280"/>
            </a:xfrm>
          </p:grpSpPr>
          <p:sp>
            <p:nvSpPr>
              <p:cNvPr id="322" name="Line 8"/>
              <p:cNvSpPr/>
              <p:nvPr/>
            </p:nvSpPr>
            <p:spPr>
              <a:xfrm flipV="1">
                <a:off x="27079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3" name="Line 9"/>
              <p:cNvSpPr/>
              <p:nvPr/>
            </p:nvSpPr>
            <p:spPr>
              <a:xfrm flipV="1">
                <a:off x="1752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4" name="Line 10"/>
              <p:cNvSpPr/>
              <p:nvPr/>
            </p:nvSpPr>
            <p:spPr>
              <a:xfrm flipV="1">
                <a:off x="36655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5" name="Line 11"/>
              <p:cNvSpPr/>
              <p:nvPr/>
            </p:nvSpPr>
            <p:spPr>
              <a:xfrm flipV="1">
                <a:off x="46227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6" name="Line 12"/>
              <p:cNvSpPr/>
              <p:nvPr/>
            </p:nvSpPr>
            <p:spPr>
              <a:xfrm flipV="1">
                <a:off x="940572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7" name="Line 13"/>
              <p:cNvSpPr/>
              <p:nvPr/>
            </p:nvSpPr>
            <p:spPr>
              <a:xfrm flipV="1">
                <a:off x="1036296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8" name="Line 14"/>
              <p:cNvSpPr/>
              <p:nvPr/>
            </p:nvSpPr>
            <p:spPr>
              <a:xfrm flipV="1">
                <a:off x="557820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29" name="Line 15"/>
              <p:cNvSpPr/>
              <p:nvPr/>
            </p:nvSpPr>
            <p:spPr>
              <a:xfrm flipV="1">
                <a:off x="653544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0" name="Line 16"/>
              <p:cNvSpPr/>
              <p:nvPr/>
            </p:nvSpPr>
            <p:spPr>
              <a:xfrm flipV="1">
                <a:off x="74926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1" name="Line 17"/>
              <p:cNvSpPr/>
              <p:nvPr/>
            </p:nvSpPr>
            <p:spPr>
              <a:xfrm flipV="1">
                <a:off x="8448480" y="0"/>
                <a:ext cx="360" cy="701028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32" name="Group 18"/>
            <p:cNvGrpSpPr/>
            <p:nvPr/>
          </p:nvGrpSpPr>
          <p:grpSpPr>
            <a:xfrm>
              <a:off x="1523880" y="228600"/>
              <a:ext cx="9144000" cy="6096240"/>
              <a:chOff x="1523880" y="228600"/>
              <a:chExt cx="9144000" cy="6096240"/>
            </a:xfrm>
          </p:grpSpPr>
          <p:sp>
            <p:nvSpPr>
              <p:cNvPr id="338" name="Line 24"/>
              <p:cNvSpPr/>
              <p:nvPr/>
            </p:nvSpPr>
            <p:spPr>
              <a:xfrm>
                <a:off x="1523880" y="63244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3" name="Line 19"/>
              <p:cNvSpPr/>
              <p:nvPr/>
            </p:nvSpPr>
            <p:spPr>
              <a:xfrm>
                <a:off x="1523880" y="90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4" name="Line 20"/>
              <p:cNvSpPr/>
              <p:nvPr/>
            </p:nvSpPr>
            <p:spPr>
              <a:xfrm>
                <a:off x="1523880" y="22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5" name="Line 21"/>
              <p:cNvSpPr/>
              <p:nvPr/>
            </p:nvSpPr>
            <p:spPr>
              <a:xfrm>
                <a:off x="1523880" y="15825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6" name="Line 22"/>
              <p:cNvSpPr/>
              <p:nvPr/>
            </p:nvSpPr>
            <p:spPr>
              <a:xfrm>
                <a:off x="1523880" y="226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7" name="Line 23"/>
              <p:cNvSpPr/>
              <p:nvPr/>
            </p:nvSpPr>
            <p:spPr>
              <a:xfrm>
                <a:off x="1523880" y="5646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39" name="Line 25"/>
              <p:cNvSpPr/>
              <p:nvPr/>
            </p:nvSpPr>
            <p:spPr>
              <a:xfrm>
                <a:off x="1523880" y="29368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0" name="Line 26"/>
              <p:cNvSpPr/>
              <p:nvPr/>
            </p:nvSpPr>
            <p:spPr>
              <a:xfrm>
                <a:off x="1523880" y="361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1" name="Line 27"/>
              <p:cNvSpPr/>
              <p:nvPr/>
            </p:nvSpPr>
            <p:spPr>
              <a:xfrm>
                <a:off x="1523880" y="42922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42" name="Line 28"/>
              <p:cNvSpPr/>
              <p:nvPr/>
            </p:nvSpPr>
            <p:spPr>
              <a:xfrm>
                <a:off x="1523880" y="496908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358246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1569240" y="915480"/>
            <a:ext cx="9064440" cy="130356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מנהלות</a:t>
            </a:r>
            <a:endParaRPr lang="he-IL" sz="4000" b="0" strike="noStrike" spc="-1">
              <a:solidFill>
                <a:srgbClr val="000000"/>
              </a:solidFill>
              <a:latin typeface="Garamond"/>
            </a:endParaRPr>
          </a:p>
        </p:txBody>
      </p:sp>
      <p:sp>
        <p:nvSpPr>
          <p:cNvPr id="249" name="TextShape 2"/>
          <p:cNvSpPr txBox="1"/>
          <p:nvPr/>
        </p:nvSpPr>
        <p:spPr>
          <a:xfrm>
            <a:off x="2567520" y="2492640"/>
            <a:ext cx="7056360" cy="3444480"/>
          </a:xfrm>
          <a:prstGeom prst="rect">
            <a:avLst/>
          </a:prstGeom>
          <a:noFill/>
          <a:ln>
            <a:noFill/>
          </a:ln>
        </p:spPr>
        <p:txBody>
          <a:bodyPr>
            <a:normAutofit/>
          </a:bodyPr>
          <a:lstStyle/>
          <a:p>
            <a:pPr marL="285840" indent="-285480" algn="r" rtl="1">
              <a:lnSpc>
                <a:spcPct val="15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מתרגלים: אלי </a:t>
            </a:r>
            <a:r>
              <a:rPr lang="he-IL" sz="2400" b="0" strike="noStrike" spc="-1" dirty="0" err="1">
                <a:solidFill>
                  <a:srgbClr val="262626"/>
                </a:solidFill>
                <a:latin typeface="Arial"/>
              </a:rPr>
              <a:t>בוירסקי</a:t>
            </a:r>
            <a:r>
              <a:rPr lang="he-IL" sz="2400" b="0" strike="noStrike" spc="-1" dirty="0">
                <a:solidFill>
                  <a:srgbClr val="262626"/>
                </a:solidFill>
                <a:latin typeface="Arial"/>
              </a:rPr>
              <a:t> ויעל חכמה</a:t>
            </a:r>
            <a:endParaRPr lang="he-IL" sz="24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שעות קבלה: אלי - יום ה' 13:00-14:00</a:t>
            </a:r>
            <a:endParaRPr lang="he-IL" sz="24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יש לתאם מראש במייל: boyarske@post.bgu.ac.il</a:t>
            </a:r>
            <a:endParaRPr lang="he-IL" sz="24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4~ תרגילי בית – הגשה בזוגות</a:t>
            </a:r>
            <a:endParaRPr lang="he-IL" sz="2400" b="0" strike="noStrike" spc="-1" dirty="0">
              <a:solidFill>
                <a:srgbClr val="262626"/>
              </a:solidFill>
              <a:latin typeface="Garamond"/>
            </a:endParaRPr>
          </a:p>
          <a:p>
            <a:pPr algn="r" rtl="1">
              <a:lnSpc>
                <a:spcPct val="100000"/>
              </a:lnSpc>
              <a:spcBef>
                <a:spcPts val="479"/>
              </a:spcBef>
              <a:spcAft>
                <a:spcPts val="601"/>
              </a:spcAft>
            </a:pPr>
            <a:endParaRPr lang="he-IL" sz="2400" b="0" strike="noStrike" spc="-1" dirty="0">
              <a:solidFill>
                <a:srgbClr val="262626"/>
              </a:solidFill>
              <a:latin typeface="Garamond"/>
            </a:endParaRPr>
          </a:p>
        </p:txBody>
      </p:sp>
      <p:sp>
        <p:nvSpPr>
          <p:cNvPr id="250" name="TextShape 3"/>
          <p:cNvSpPr txBox="1"/>
          <p:nvPr/>
        </p:nvSpPr>
        <p:spPr>
          <a:xfrm>
            <a:off x="10106640" y="5960520"/>
            <a:ext cx="527040" cy="279000"/>
          </a:xfrm>
          <a:prstGeom prst="rect">
            <a:avLst/>
          </a:prstGeom>
          <a:noFill/>
          <a:ln>
            <a:noFill/>
          </a:ln>
        </p:spPr>
        <p:txBody>
          <a:bodyPr anchor="ctr">
            <a:noAutofit/>
          </a:bodyPr>
          <a:lstStyle/>
          <a:p>
            <a:pPr algn="r" rtl="1">
              <a:lnSpc>
                <a:spcPct val="100000"/>
              </a:lnSpc>
            </a:pPr>
            <a:fld id="{3C949226-CAF1-4C6C-B4FB-32C917D65459}" type="slidenum">
              <a:rPr lang="en" sz="1200" b="0" strike="noStrike" spc="-1">
                <a:solidFill>
                  <a:srgbClr val="000000"/>
                </a:solidFill>
                <a:latin typeface="Tahoma"/>
              </a:rPr>
              <a:t>2</a:t>
            </a:fld>
            <a:endParaRPr lang="en"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1"/>
          <p:cNvSpPr txBox="1"/>
          <p:nvPr/>
        </p:nvSpPr>
        <p:spPr>
          <a:xfrm>
            <a:off x="2567520" y="1027800"/>
            <a:ext cx="7024320" cy="816840"/>
          </a:xfrm>
          <a:prstGeom prst="rect">
            <a:avLst/>
          </a:prstGeom>
          <a:noFill/>
          <a:ln>
            <a:noFill/>
          </a:ln>
        </p:spPr>
        <p:txBody>
          <a:bodyPr anchor="ctr">
            <a:normAutofit/>
          </a:bodyPr>
          <a:lstStyle/>
          <a:p>
            <a:pPr algn="ctr">
              <a:lnSpc>
                <a:spcPct val="100000"/>
              </a:lnSpc>
            </a:pPr>
            <a:r>
              <a:rPr lang="he-IL" sz="4000" b="0" strike="noStrike" spc="-1">
                <a:solidFill>
                  <a:srgbClr val="262626"/>
                </a:solidFill>
                <a:latin typeface="Garamond"/>
              </a:rPr>
              <a:t>פתרון בשיטה הגרפית</a:t>
            </a:r>
            <a:endParaRPr lang="he-IL" sz="4000" b="0" strike="noStrike" spc="-1">
              <a:solidFill>
                <a:srgbClr val="000000"/>
              </a:solidFill>
              <a:latin typeface="Garamond"/>
            </a:endParaRPr>
          </a:p>
        </p:txBody>
      </p:sp>
      <p:sp>
        <p:nvSpPr>
          <p:cNvPr id="354" name="TextShape 2"/>
          <p:cNvSpPr txBox="1"/>
          <p:nvPr/>
        </p:nvSpPr>
        <p:spPr>
          <a:xfrm>
            <a:off x="998483" y="2761920"/>
            <a:ext cx="10131971" cy="2768400"/>
          </a:xfrm>
          <a:prstGeom prst="rect">
            <a:avLst/>
          </a:prstGeom>
          <a:noFill/>
          <a:ln>
            <a:noFill/>
          </a:ln>
        </p:spPr>
        <p:txBody>
          <a:bodyPr>
            <a:normAutofit/>
          </a:bodyPr>
          <a:lstStyle/>
          <a:p>
            <a:pPr marL="285840" indent="-285480" algn="r" rtl="1">
              <a:lnSpc>
                <a:spcPct val="100000"/>
              </a:lnSpc>
              <a:spcBef>
                <a:spcPts val="561"/>
              </a:spcBef>
              <a:spcAft>
                <a:spcPts val="601"/>
              </a:spcAft>
              <a:buClr>
                <a:srgbClr val="83992A"/>
              </a:buClr>
              <a:buSzPct val="115000"/>
              <a:buFont typeface="Arial"/>
              <a:buChar char="•"/>
            </a:pPr>
            <a:r>
              <a:rPr lang="he-IL" sz="2800" b="0" strike="noStrike" spc="-1" dirty="0">
                <a:solidFill>
                  <a:srgbClr val="262626"/>
                </a:solidFill>
                <a:latin typeface="Arial"/>
              </a:rPr>
              <a:t>בעזרת שימוש בפונקציית המטרה:</a:t>
            </a:r>
            <a:endParaRPr lang="he-IL" sz="2800" b="0" strike="noStrike" spc="-1" dirty="0">
              <a:solidFill>
                <a:srgbClr val="262626"/>
              </a:solidFill>
              <a:latin typeface="Garamond"/>
            </a:endParaRPr>
          </a:p>
          <a:p>
            <a:pPr marL="743040" lvl="1"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נמצא ישר שבו ערך פונקציית המטרה שווה בכל הנקודות שנמצאות עליו (בעזרת חיתוך עם ציר X וציר Y)</a:t>
            </a:r>
            <a:endParaRPr lang="he-IL" sz="2800" b="0" strike="noStrike" spc="-1" dirty="0">
              <a:solidFill>
                <a:srgbClr val="262626"/>
              </a:solidFill>
              <a:latin typeface="Garamond"/>
            </a:endParaRPr>
          </a:p>
          <a:p>
            <a:pPr marL="743040" lvl="1"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נייצר ישרים המקבילים לו עד אשר נגיע לנקודה אופטימאלית</a:t>
            </a:r>
            <a:endParaRPr lang="he-IL" sz="28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2695680" y="914400"/>
            <a:ext cx="6722640" cy="4763880"/>
          </a:xfrm>
          <a:custGeom>
            <a:avLst/>
            <a:gdLst/>
            <a:ahLst/>
            <a:cxnLst/>
            <a:rect l="l" t="t" r="r" b="b"/>
            <a:pathLst>
              <a:path w="4235" h="3001">
                <a:moveTo>
                  <a:pt x="0" y="2993"/>
                </a:moveTo>
                <a:lnTo>
                  <a:pt x="0" y="884"/>
                </a:lnTo>
                <a:lnTo>
                  <a:pt x="2418" y="0"/>
                </a:lnTo>
                <a:lnTo>
                  <a:pt x="3635" y="868"/>
                </a:lnTo>
                <a:lnTo>
                  <a:pt x="4235" y="2588"/>
                </a:lnTo>
                <a:lnTo>
                  <a:pt x="2418" y="3001"/>
                </a:lnTo>
                <a:lnTo>
                  <a:pt x="0" y="2993"/>
                </a:lnTo>
                <a:close/>
              </a:path>
            </a:pathLst>
          </a:custGeom>
          <a:solidFill>
            <a:schemeClr val="hlink"/>
          </a:solidFill>
          <a:ln>
            <a:noFill/>
          </a:ln>
        </p:spPr>
        <p:style>
          <a:lnRef idx="0">
            <a:scrgbClr r="0" g="0" b="0"/>
          </a:lnRef>
          <a:fillRef idx="0">
            <a:scrgbClr r="0" g="0" b="0"/>
          </a:fillRef>
          <a:effectRef idx="0">
            <a:scrgbClr r="0" g="0" b="0"/>
          </a:effectRef>
          <a:fontRef idx="minor"/>
        </p:style>
      </p:sp>
      <p:grpSp>
        <p:nvGrpSpPr>
          <p:cNvPr id="356" name="Group 2"/>
          <p:cNvGrpSpPr/>
          <p:nvPr/>
        </p:nvGrpSpPr>
        <p:grpSpPr>
          <a:xfrm>
            <a:off x="1523880" y="37800"/>
            <a:ext cx="9144000" cy="7010640"/>
            <a:chOff x="1523880" y="37800"/>
            <a:chExt cx="9144000" cy="7010640"/>
          </a:xfrm>
        </p:grpSpPr>
        <p:grpSp>
          <p:nvGrpSpPr>
            <p:cNvPr id="357" name="Group 3"/>
            <p:cNvGrpSpPr/>
            <p:nvPr/>
          </p:nvGrpSpPr>
          <p:grpSpPr>
            <a:xfrm>
              <a:off x="1752480" y="37800"/>
              <a:ext cx="8610840" cy="7010640"/>
              <a:chOff x="1752480" y="37800"/>
              <a:chExt cx="8610840" cy="7010640"/>
            </a:xfrm>
          </p:grpSpPr>
          <p:sp>
            <p:nvSpPr>
              <p:cNvPr id="358" name="Line 4"/>
              <p:cNvSpPr/>
              <p:nvPr/>
            </p:nvSpPr>
            <p:spPr>
              <a:xfrm flipV="1">
                <a:off x="27079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59" name="Line 5"/>
              <p:cNvSpPr/>
              <p:nvPr/>
            </p:nvSpPr>
            <p:spPr>
              <a:xfrm flipV="1">
                <a:off x="1752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0" name="Line 6"/>
              <p:cNvSpPr/>
              <p:nvPr/>
            </p:nvSpPr>
            <p:spPr>
              <a:xfrm flipV="1">
                <a:off x="36655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1" name="Line 7"/>
              <p:cNvSpPr/>
              <p:nvPr/>
            </p:nvSpPr>
            <p:spPr>
              <a:xfrm flipV="1">
                <a:off x="46227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2" name="Line 8"/>
              <p:cNvSpPr/>
              <p:nvPr/>
            </p:nvSpPr>
            <p:spPr>
              <a:xfrm flipV="1">
                <a:off x="94057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3" name="Line 9"/>
              <p:cNvSpPr/>
              <p:nvPr/>
            </p:nvSpPr>
            <p:spPr>
              <a:xfrm flipV="1">
                <a:off x="103629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4" name="Line 10"/>
              <p:cNvSpPr/>
              <p:nvPr/>
            </p:nvSpPr>
            <p:spPr>
              <a:xfrm flipV="1">
                <a:off x="557820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5" name="Line 11"/>
              <p:cNvSpPr/>
              <p:nvPr/>
            </p:nvSpPr>
            <p:spPr>
              <a:xfrm flipV="1">
                <a:off x="653544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6" name="Line 12"/>
              <p:cNvSpPr/>
              <p:nvPr/>
            </p:nvSpPr>
            <p:spPr>
              <a:xfrm flipV="1">
                <a:off x="74926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67" name="Line 13"/>
              <p:cNvSpPr/>
              <p:nvPr/>
            </p:nvSpPr>
            <p:spPr>
              <a:xfrm flipV="1">
                <a:off x="8448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368" name="Group 14"/>
            <p:cNvGrpSpPr/>
            <p:nvPr/>
          </p:nvGrpSpPr>
          <p:grpSpPr>
            <a:xfrm>
              <a:off x="1523880" y="266400"/>
              <a:ext cx="9144000" cy="6096600"/>
              <a:chOff x="1523880" y="266400"/>
              <a:chExt cx="9144000" cy="6096600"/>
            </a:xfrm>
          </p:grpSpPr>
          <p:sp>
            <p:nvSpPr>
              <p:cNvPr id="369" name="Line 15"/>
              <p:cNvSpPr/>
              <p:nvPr/>
            </p:nvSpPr>
            <p:spPr>
              <a:xfrm>
                <a:off x="1523880" y="9432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0" name="Line 16"/>
              <p:cNvSpPr/>
              <p:nvPr/>
            </p:nvSpPr>
            <p:spPr>
              <a:xfrm>
                <a:off x="1523880" y="2664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1" name="Line 17"/>
              <p:cNvSpPr/>
              <p:nvPr/>
            </p:nvSpPr>
            <p:spPr>
              <a:xfrm>
                <a:off x="1523880" y="16207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2" name="Line 18"/>
              <p:cNvSpPr/>
              <p:nvPr/>
            </p:nvSpPr>
            <p:spPr>
              <a:xfrm>
                <a:off x="1523880" y="229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3" name="Line 19"/>
              <p:cNvSpPr/>
              <p:nvPr/>
            </p:nvSpPr>
            <p:spPr>
              <a:xfrm>
                <a:off x="1523880" y="568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4" name="Line 20"/>
              <p:cNvSpPr/>
              <p:nvPr/>
            </p:nvSpPr>
            <p:spPr>
              <a:xfrm>
                <a:off x="1523880" y="63626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5" name="Line 21"/>
              <p:cNvSpPr/>
              <p:nvPr/>
            </p:nvSpPr>
            <p:spPr>
              <a:xfrm>
                <a:off x="1523880" y="297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6" name="Line 22"/>
              <p:cNvSpPr/>
              <p:nvPr/>
            </p:nvSpPr>
            <p:spPr>
              <a:xfrm>
                <a:off x="1523880" y="36529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7" name="Line 23"/>
              <p:cNvSpPr/>
              <p:nvPr/>
            </p:nvSpPr>
            <p:spPr>
              <a:xfrm>
                <a:off x="1523880" y="433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378" name="Line 24"/>
              <p:cNvSpPr/>
              <p:nvPr/>
            </p:nvSpPr>
            <p:spPr>
              <a:xfrm>
                <a:off x="1523880" y="50072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
        <p:nvSpPr>
          <p:cNvPr id="379" name="CustomShape 25"/>
          <p:cNvSpPr/>
          <p:nvPr/>
        </p:nvSpPr>
        <p:spPr>
          <a:xfrm>
            <a:off x="1752480" y="56815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80" name="Line 26"/>
          <p:cNvSpPr/>
          <p:nvPr/>
        </p:nvSpPr>
        <p:spPr>
          <a:xfrm flipV="1">
            <a:off x="2707920" y="266400"/>
            <a:ext cx="360" cy="609624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81" name="Line 27"/>
          <p:cNvSpPr/>
          <p:nvPr/>
        </p:nvSpPr>
        <p:spPr>
          <a:xfrm>
            <a:off x="1699920" y="2582640"/>
            <a:ext cx="3805200" cy="40640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382" name="Line 28"/>
          <p:cNvSpPr/>
          <p:nvPr/>
        </p:nvSpPr>
        <p:spPr>
          <a:xfrm>
            <a:off x="6564240" y="301320"/>
            <a:ext cx="3805200" cy="406404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383" name="Line 29"/>
          <p:cNvSpPr/>
          <p:nvPr/>
        </p:nvSpPr>
        <p:spPr>
          <a:xfrm flipV="1">
            <a:off x="3803400" y="4186080"/>
            <a:ext cx="554040" cy="60480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384" name="Line 30"/>
          <p:cNvSpPr/>
          <p:nvPr/>
        </p:nvSpPr>
        <p:spPr>
          <a:xfrm>
            <a:off x="3321000" y="193320"/>
            <a:ext cx="6226200" cy="666468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385" name="CustomShape 31"/>
          <p:cNvSpPr/>
          <p:nvPr/>
        </p:nvSpPr>
        <p:spPr>
          <a:xfrm>
            <a:off x="226836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386" name="CustomShape 32"/>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387" name="CustomShape 33"/>
          <p:cNvSpPr/>
          <p:nvPr/>
        </p:nvSpPr>
        <p:spPr>
          <a:xfrm>
            <a:off x="7114680" y="229536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=6, x</a:t>
            </a:r>
            <a:r>
              <a:rPr lang="en" sz="1800" b="0" strike="noStrike" spc="-1" baseline="-25000">
                <a:solidFill>
                  <a:srgbClr val="000000"/>
                </a:solidFill>
                <a:latin typeface="Garamond"/>
              </a:rPr>
              <a:t>2</a:t>
            </a:r>
            <a:r>
              <a:rPr lang="en" sz="1800" b="0" strike="noStrike" spc="-1">
                <a:solidFill>
                  <a:srgbClr val="000000"/>
                </a:solidFill>
                <a:latin typeface="Garamond"/>
              </a:rPr>
              <a:t>=5</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Z=50</a:t>
            </a:r>
            <a:endParaRPr lang="en" sz="1800" b="0" strike="noStrike" spc="-1">
              <a:latin typeface="Arial"/>
            </a:endParaRPr>
          </a:p>
        </p:txBody>
      </p:sp>
      <p:sp>
        <p:nvSpPr>
          <p:cNvPr id="388" name="CustomShape 34"/>
          <p:cNvSpPr/>
          <p:nvPr/>
        </p:nvSpPr>
        <p:spPr>
          <a:xfrm>
            <a:off x="4439520" y="4327200"/>
            <a:ext cx="1198800" cy="1749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=2, x</a:t>
            </a:r>
            <a:r>
              <a:rPr lang="en" sz="1800" b="0" strike="noStrike" spc="-1" baseline="-25000">
                <a:solidFill>
                  <a:srgbClr val="000000"/>
                </a:solidFill>
                <a:latin typeface="Garamond"/>
              </a:rPr>
              <a:t>2</a:t>
            </a:r>
            <a:r>
              <a:rPr lang="en" sz="1800" b="0" strike="noStrike" spc="-1">
                <a:solidFill>
                  <a:srgbClr val="000000"/>
                </a:solidFill>
                <a:latin typeface="Garamond"/>
              </a:rPr>
              <a:t>=0</a:t>
            </a:r>
            <a:endParaRPr lang="en" sz="1800" b="0" strike="noStrike" spc="-1">
              <a:latin typeface="Arial"/>
            </a:endParaRPr>
          </a:p>
          <a:p>
            <a:pPr algn="ctr">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=0, x</a:t>
            </a:r>
            <a:r>
              <a:rPr lang="en" sz="1800" b="0" strike="noStrike" spc="-1" baseline="-25000">
                <a:solidFill>
                  <a:srgbClr val="000000"/>
                </a:solidFill>
                <a:latin typeface="Garamond"/>
              </a:rPr>
              <a:t>2</a:t>
            </a:r>
            <a:r>
              <a:rPr lang="en" sz="1800" b="0" strike="noStrike" spc="-1">
                <a:solidFill>
                  <a:srgbClr val="000000"/>
                </a:solidFill>
                <a:latin typeface="Garamond"/>
              </a:rPr>
              <a:t>=3</a:t>
            </a:r>
            <a:endParaRPr lang="en" sz="1800" b="0" strike="noStrike" spc="-1">
              <a:latin typeface="Arial"/>
            </a:endParaRPr>
          </a:p>
          <a:p>
            <a:pPr algn="ctr">
              <a:lnSpc>
                <a:spcPct val="100000"/>
              </a:lnSpc>
              <a:spcBef>
                <a:spcPts val="901"/>
              </a:spcBef>
            </a:pPr>
            <a:r>
              <a:rPr lang="en" sz="1800" b="1" strike="noStrike" spc="-1">
                <a:solidFill>
                  <a:srgbClr val="000000"/>
                </a:solidFill>
                <a:latin typeface="Garamond"/>
              </a:rPr>
              <a:t>Z=28</a:t>
            </a:r>
            <a:endParaRPr lang="en" sz="1800" b="0" strike="noStrike" spc="-1">
              <a:latin typeface="Arial"/>
            </a:endParaRPr>
          </a:p>
        </p:txBody>
      </p:sp>
      <p:sp>
        <p:nvSpPr>
          <p:cNvPr id="389" name="CustomShape 35"/>
          <p:cNvSpPr/>
          <p:nvPr/>
        </p:nvSpPr>
        <p:spPr>
          <a:xfrm>
            <a:off x="4399200" y="2286000"/>
            <a:ext cx="1198800" cy="1749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=4, x</a:t>
            </a:r>
            <a:r>
              <a:rPr lang="en" sz="1800" b="0" strike="noStrike" spc="-1" baseline="-25000">
                <a:solidFill>
                  <a:srgbClr val="000000"/>
                </a:solidFill>
                <a:latin typeface="Garamond"/>
              </a:rPr>
              <a:t>2</a:t>
            </a:r>
            <a:r>
              <a:rPr lang="en" sz="1800" b="0" strike="noStrike" spc="-1">
                <a:solidFill>
                  <a:srgbClr val="000000"/>
                </a:solidFill>
                <a:latin typeface="Garamond"/>
              </a:rPr>
              <a:t>=3</a:t>
            </a:r>
            <a:endParaRPr lang="en" sz="1800" b="0" strike="noStrike" spc="-1">
              <a:latin typeface="Arial"/>
            </a:endParaRPr>
          </a:p>
          <a:p>
            <a:pPr algn="ctr">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=2, x</a:t>
            </a:r>
            <a:r>
              <a:rPr lang="en" sz="1800" b="0" strike="noStrike" spc="-1" baseline="-25000">
                <a:solidFill>
                  <a:srgbClr val="000000"/>
                </a:solidFill>
                <a:latin typeface="Garamond"/>
              </a:rPr>
              <a:t>2</a:t>
            </a:r>
            <a:r>
              <a:rPr lang="en" sz="1800" b="0" strike="noStrike" spc="-1">
                <a:solidFill>
                  <a:srgbClr val="000000"/>
                </a:solidFill>
                <a:latin typeface="Garamond"/>
              </a:rPr>
              <a:t>=6</a:t>
            </a:r>
            <a:endParaRPr lang="en" sz="1800" b="0" strike="noStrike" spc="-1">
              <a:latin typeface="Arial"/>
            </a:endParaRPr>
          </a:p>
          <a:p>
            <a:pPr algn="ctr">
              <a:lnSpc>
                <a:spcPct val="100000"/>
              </a:lnSpc>
              <a:spcBef>
                <a:spcPts val="901"/>
              </a:spcBef>
            </a:pPr>
            <a:r>
              <a:rPr lang="en" sz="1800" b="1" strike="noStrike" spc="-1">
                <a:solidFill>
                  <a:srgbClr val="000000"/>
                </a:solidFill>
                <a:latin typeface="Garamond"/>
              </a:rPr>
              <a:t>Z=40</a:t>
            </a:r>
            <a:endParaRPr lang="en" sz="1800" b="0" strike="noStrike" spc="-1">
              <a:latin typeface="Arial"/>
            </a:endParaRPr>
          </a:p>
        </p:txBody>
      </p:sp>
      <p:sp>
        <p:nvSpPr>
          <p:cNvPr id="390" name="CustomShape 36"/>
          <p:cNvSpPr/>
          <p:nvPr/>
        </p:nvSpPr>
        <p:spPr>
          <a:xfrm>
            <a:off x="6379200" y="3545280"/>
            <a:ext cx="309600" cy="262800"/>
          </a:xfrm>
          <a:prstGeom prst="ellipse">
            <a:avLst/>
          </a:prstGeom>
          <a:ln>
            <a:round/>
          </a:ln>
        </p:spPr>
        <p:style>
          <a:lnRef idx="2">
            <a:schemeClr val="dk1">
              <a:shade val="50000"/>
            </a:schemeClr>
          </a:lnRef>
          <a:fillRef idx="1">
            <a:schemeClr val="dk1"/>
          </a:fillRef>
          <a:effectRef idx="0">
            <a:schemeClr val="dk1"/>
          </a:effectRef>
          <a:fontRef idx="minor"/>
        </p:style>
      </p:sp>
      <p:sp>
        <p:nvSpPr>
          <p:cNvPr id="391" name="CustomShape 37"/>
          <p:cNvSpPr/>
          <p:nvPr/>
        </p:nvSpPr>
        <p:spPr>
          <a:xfrm>
            <a:off x="4454280" y="5536800"/>
            <a:ext cx="309600" cy="262800"/>
          </a:xfrm>
          <a:prstGeom prst="ellipse">
            <a:avLst/>
          </a:prstGeom>
          <a:ln>
            <a:round/>
          </a:ln>
        </p:spPr>
        <p:style>
          <a:lnRef idx="2">
            <a:schemeClr val="dk1">
              <a:shade val="50000"/>
            </a:schemeClr>
          </a:lnRef>
          <a:fillRef idx="1">
            <a:schemeClr val="dk1"/>
          </a:fillRef>
          <a:effectRef idx="0">
            <a:schemeClr val="dk1"/>
          </a:effectRef>
          <a:fontRef idx="minor"/>
        </p:style>
      </p:sp>
      <p:sp>
        <p:nvSpPr>
          <p:cNvPr id="392" name="CustomShape 38"/>
          <p:cNvSpPr/>
          <p:nvPr/>
        </p:nvSpPr>
        <p:spPr>
          <a:xfrm>
            <a:off x="2567160" y="3538080"/>
            <a:ext cx="309600" cy="262800"/>
          </a:xfrm>
          <a:prstGeom prst="ellipse">
            <a:avLst/>
          </a:prstGeom>
          <a:ln>
            <a:round/>
          </a:ln>
        </p:spPr>
        <p:style>
          <a:lnRef idx="2">
            <a:schemeClr val="dk1">
              <a:shade val="50000"/>
            </a:schemeClr>
          </a:lnRef>
          <a:fillRef idx="1">
            <a:schemeClr val="dk1"/>
          </a:fillRef>
          <a:effectRef idx="0">
            <a:schemeClr val="dk1"/>
          </a:effectRef>
          <a:fontRef idx="minor"/>
        </p:style>
      </p:sp>
      <p:sp>
        <p:nvSpPr>
          <p:cNvPr id="393" name="CustomShape 39"/>
          <p:cNvSpPr/>
          <p:nvPr/>
        </p:nvSpPr>
        <p:spPr>
          <a:xfrm>
            <a:off x="4484520" y="1484280"/>
            <a:ext cx="309600" cy="262800"/>
          </a:xfrm>
          <a:prstGeom prst="ellipse">
            <a:avLst/>
          </a:prstGeom>
          <a:ln>
            <a:round/>
          </a:ln>
        </p:spPr>
        <p:style>
          <a:lnRef idx="2">
            <a:schemeClr val="dk1">
              <a:shade val="50000"/>
            </a:schemeClr>
          </a:lnRef>
          <a:fillRef idx="1">
            <a:schemeClr val="dk1"/>
          </a:fillRef>
          <a:effectRef idx="0">
            <a:schemeClr val="dk1"/>
          </a:effectRef>
          <a:fontRef idx="minor"/>
        </p:style>
      </p:sp>
      <p:sp>
        <p:nvSpPr>
          <p:cNvPr id="394" name="CustomShape 40"/>
          <p:cNvSpPr/>
          <p:nvPr/>
        </p:nvSpPr>
        <p:spPr>
          <a:xfrm>
            <a:off x="8289720" y="2191320"/>
            <a:ext cx="309600" cy="262800"/>
          </a:xfrm>
          <a:prstGeom prst="ellipse">
            <a:avLst/>
          </a:prstGeom>
          <a:ln>
            <a:round/>
          </a:ln>
        </p:spPr>
        <p:style>
          <a:lnRef idx="2">
            <a:schemeClr val="dk1">
              <a:shade val="50000"/>
            </a:schemeClr>
          </a:lnRef>
          <a:fillRef idx="1">
            <a:schemeClr val="dk1"/>
          </a:fillRef>
          <a:effectRef idx="0">
            <a:schemeClr val="dk1"/>
          </a:effectRef>
          <a:fontRef idx="minor"/>
        </p:style>
      </p:sp>
      <p:sp>
        <p:nvSpPr>
          <p:cNvPr id="395" name="CustomShape 41"/>
          <p:cNvSpPr/>
          <p:nvPr/>
        </p:nvSpPr>
        <p:spPr>
          <a:xfrm>
            <a:off x="8158320" y="111240"/>
            <a:ext cx="2204280" cy="91332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pPr>
            <a:r>
              <a:rPr lang="en" sz="1800" b="0" strike="noStrike" spc="-1">
                <a:solidFill>
                  <a:srgbClr val="000000"/>
                </a:solidFill>
                <a:latin typeface="Arial"/>
              </a:rPr>
              <a:t>פתרון</a:t>
            </a:r>
            <a:endParaRPr lang="en" sz="1800" b="0" strike="noStrike" spc="-1">
              <a:latin typeface="Arial"/>
            </a:endParaRPr>
          </a:p>
          <a:p>
            <a:pPr algn="ctr" rtl="1">
              <a:lnSpc>
                <a:spcPct val="100000"/>
              </a:lnSpc>
            </a:pPr>
            <a:r>
              <a:rPr lang="en" sz="1800" b="0" strike="noStrike" spc="-1">
                <a:solidFill>
                  <a:srgbClr val="000000"/>
                </a:solidFill>
                <a:latin typeface="Arial"/>
              </a:rPr>
              <a:t>בעזרת שימוש בפונקציית המטרה</a:t>
            </a:r>
            <a:endParaRPr lang="en" sz="1800" b="0" strike="noStrike" spc="-1">
              <a:latin typeface="Arial"/>
            </a:endParaRPr>
          </a:p>
        </p:txBody>
      </p:sp>
      <p:sp>
        <p:nvSpPr>
          <p:cNvPr id="396" name="CustomShape 42"/>
          <p:cNvSpPr/>
          <p:nvPr/>
        </p:nvSpPr>
        <p:spPr>
          <a:xfrm>
            <a:off x="6855840" y="1978200"/>
            <a:ext cx="1956600" cy="1190520"/>
          </a:xfrm>
          <a:prstGeom prst="ellipse">
            <a:avLst/>
          </a:prstGeom>
          <a:noFill/>
          <a:ln>
            <a:solidFill>
              <a:srgbClr val="FF0000"/>
            </a:solidFill>
            <a:round/>
          </a:ln>
        </p:spPr>
        <p:style>
          <a:lnRef idx="2">
            <a:schemeClr val="accent4"/>
          </a:lnRef>
          <a:fillRef idx="1">
            <a:schemeClr val="lt1"/>
          </a:fillRef>
          <a:effectRef idx="0">
            <a:schemeClr val="accent4"/>
          </a:effectRef>
          <a:fontRef idx="minor"/>
        </p:style>
      </p:sp>
      <p:pic>
        <p:nvPicPr>
          <p:cNvPr id="397" name="Picture 396"/>
          <p:cNvPicPr/>
          <p:nvPr/>
        </p:nvPicPr>
        <p:blipFill>
          <a:blip r:embed="rId3"/>
          <a:stretch/>
        </p:blipFill>
        <p:spPr>
          <a:xfrm>
            <a:off x="4749840" y="76320"/>
            <a:ext cx="2781360" cy="520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499"/>
                                          </p:stCondLst>
                                        </p:cTn>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499"/>
                                          </p:stCondLst>
                                        </p:cTn>
                                        <p:tgtEl>
                                          <p:spTgt spid="383"/>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88"/>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499"/>
                                          </p:stCondLst>
                                        </p:cTn>
                                        <p:tgtEl>
                                          <p:spTgt spid="3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90"/>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3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3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499"/>
                                          </p:stCondLst>
                                        </p:cTn>
                                        <p:tgtEl>
                                          <p:spTgt spid="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94"/>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p:cTn id="44"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2567520" y="1027800"/>
            <a:ext cx="7024320" cy="816840"/>
          </a:xfrm>
          <a:prstGeom prst="rect">
            <a:avLst/>
          </a:prstGeom>
          <a:noFill/>
          <a:ln>
            <a:noFill/>
          </a:ln>
        </p:spPr>
        <p:txBody>
          <a:bodyPr anchor="ctr">
            <a:normAutofit/>
          </a:bodyPr>
          <a:lstStyle/>
          <a:p>
            <a:pPr algn="ctr">
              <a:lnSpc>
                <a:spcPct val="100000"/>
              </a:lnSpc>
            </a:pPr>
            <a:r>
              <a:rPr lang="he-IL" sz="4000" b="0" strike="noStrike" spc="-1">
                <a:solidFill>
                  <a:srgbClr val="262626"/>
                </a:solidFill>
                <a:latin typeface="Garamond"/>
              </a:rPr>
              <a:t>פתרון בשיטה הגרפית</a:t>
            </a:r>
            <a:endParaRPr lang="he-IL" sz="4000" b="0" strike="noStrike" spc="-1">
              <a:solidFill>
                <a:srgbClr val="000000"/>
              </a:solidFill>
              <a:latin typeface="Garamond"/>
            </a:endParaRPr>
          </a:p>
        </p:txBody>
      </p:sp>
      <p:sp>
        <p:nvSpPr>
          <p:cNvPr id="399" name="TextShape 2"/>
          <p:cNvSpPr txBox="1"/>
          <p:nvPr/>
        </p:nvSpPr>
        <p:spPr>
          <a:xfrm>
            <a:off x="934720" y="2410920"/>
            <a:ext cx="10342880" cy="3843360"/>
          </a:xfrm>
          <a:prstGeom prst="rect">
            <a:avLst/>
          </a:prstGeom>
          <a:noFill/>
          <a:ln>
            <a:noFill/>
          </a:ln>
        </p:spPr>
        <p:txBody>
          <a:bodyPr>
            <a:normAutofit/>
          </a:bodyPr>
          <a:lstStyle/>
          <a:p>
            <a:pPr marL="285840"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בעזרת חישוב כל הקודקודים</a:t>
            </a:r>
            <a:endParaRPr lang="he-IL" sz="2800" b="0" strike="noStrike" spc="-1" dirty="0">
              <a:solidFill>
                <a:srgbClr val="262626"/>
              </a:solidFill>
              <a:latin typeface="Garamond"/>
            </a:endParaRPr>
          </a:p>
          <a:p>
            <a:pPr marL="743040" lvl="1" indent="-285480" algn="r" rtl="1">
              <a:lnSpc>
                <a:spcPct val="100000"/>
              </a:lnSpc>
              <a:spcBef>
                <a:spcPts val="400"/>
              </a:spcBef>
              <a:spcAft>
                <a:spcPts val="601"/>
              </a:spcAft>
              <a:buClr>
                <a:srgbClr val="83992A"/>
              </a:buClr>
              <a:buSzPct val="115000"/>
              <a:buFont typeface="Arial"/>
              <a:buChar char="•"/>
            </a:pPr>
            <a:r>
              <a:rPr lang="he-IL" sz="2800" b="0" strike="noStrike" spc="-1" dirty="0">
                <a:solidFill>
                  <a:srgbClr val="262626"/>
                </a:solidFill>
                <a:latin typeface="Arial"/>
              </a:rPr>
              <a:t>הפתרון האופטימאלי בבעיה לינארית יהיה על אחד </a:t>
            </a:r>
            <a:r>
              <a:rPr lang="he-IL" sz="2800" b="0" strike="noStrike" spc="-1" dirty="0" err="1">
                <a:solidFill>
                  <a:srgbClr val="262626"/>
                </a:solidFill>
                <a:latin typeface="Arial"/>
              </a:rPr>
              <a:t>מהקדקודים</a:t>
            </a:r>
            <a:r>
              <a:rPr lang="he-IL" sz="2800" b="0" strike="noStrike" spc="-1" dirty="0">
                <a:solidFill>
                  <a:srgbClr val="262626"/>
                </a:solidFill>
                <a:latin typeface="Arial"/>
              </a:rPr>
              <a:t> של השטח שנמצא אפשרי</a:t>
            </a:r>
            <a:endParaRPr lang="he-IL" sz="2800" b="0" strike="noStrike" spc="-1" dirty="0">
              <a:solidFill>
                <a:srgbClr val="262626"/>
              </a:solidFill>
              <a:latin typeface="Garamond"/>
            </a:endParaRPr>
          </a:p>
          <a:p>
            <a:pPr marL="743040" lvl="1" indent="-285480" algn="r" rtl="1">
              <a:lnSpc>
                <a:spcPct val="100000"/>
              </a:lnSpc>
              <a:spcBef>
                <a:spcPts val="400"/>
              </a:spcBef>
              <a:spcAft>
                <a:spcPts val="601"/>
              </a:spcAft>
              <a:buClr>
                <a:srgbClr val="83992A"/>
              </a:buClr>
              <a:buSzPct val="115000"/>
              <a:buFont typeface="Arial"/>
              <a:buChar char="•"/>
            </a:pPr>
            <a:r>
              <a:rPr lang="he-IL" sz="2800" b="0" strike="noStrike" spc="-1" dirty="0">
                <a:solidFill>
                  <a:srgbClr val="262626"/>
                </a:solidFill>
                <a:latin typeface="Arial"/>
              </a:rPr>
              <a:t>נחשב את ערך פונק' המטרה בכל אחד מהקודקודים ונבחר את הקודקוד שנותן פתרון אופטימלי</a:t>
            </a:r>
            <a:endParaRPr lang="he-IL" sz="28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2695680" y="914400"/>
            <a:ext cx="6722640" cy="4763880"/>
          </a:xfrm>
          <a:custGeom>
            <a:avLst/>
            <a:gdLst/>
            <a:ahLst/>
            <a:cxnLst/>
            <a:rect l="l" t="t" r="r" b="b"/>
            <a:pathLst>
              <a:path w="4235" h="3001">
                <a:moveTo>
                  <a:pt x="0" y="2993"/>
                </a:moveTo>
                <a:lnTo>
                  <a:pt x="0" y="884"/>
                </a:lnTo>
                <a:lnTo>
                  <a:pt x="2418" y="0"/>
                </a:lnTo>
                <a:lnTo>
                  <a:pt x="3635" y="868"/>
                </a:lnTo>
                <a:lnTo>
                  <a:pt x="4235" y="2588"/>
                </a:lnTo>
                <a:lnTo>
                  <a:pt x="2418" y="3001"/>
                </a:lnTo>
                <a:lnTo>
                  <a:pt x="0" y="2993"/>
                </a:lnTo>
                <a:close/>
              </a:path>
            </a:pathLst>
          </a:custGeom>
          <a:solidFill>
            <a:schemeClr val="hlink"/>
          </a:solidFill>
          <a:ln>
            <a:noFill/>
          </a:ln>
        </p:spPr>
        <p:style>
          <a:lnRef idx="0">
            <a:scrgbClr r="0" g="0" b="0"/>
          </a:lnRef>
          <a:fillRef idx="0">
            <a:scrgbClr r="0" g="0" b="0"/>
          </a:fillRef>
          <a:effectRef idx="0">
            <a:scrgbClr r="0" g="0" b="0"/>
          </a:effectRef>
          <a:fontRef idx="minor"/>
        </p:style>
      </p:sp>
      <p:grpSp>
        <p:nvGrpSpPr>
          <p:cNvPr id="401" name="Group 2"/>
          <p:cNvGrpSpPr/>
          <p:nvPr/>
        </p:nvGrpSpPr>
        <p:grpSpPr>
          <a:xfrm>
            <a:off x="1523880" y="37800"/>
            <a:ext cx="9144000" cy="7010640"/>
            <a:chOff x="1523880" y="37800"/>
            <a:chExt cx="9144000" cy="7010640"/>
          </a:xfrm>
        </p:grpSpPr>
        <p:grpSp>
          <p:nvGrpSpPr>
            <p:cNvPr id="402" name="Group 3"/>
            <p:cNvGrpSpPr/>
            <p:nvPr/>
          </p:nvGrpSpPr>
          <p:grpSpPr>
            <a:xfrm>
              <a:off x="1752480" y="37800"/>
              <a:ext cx="8610840" cy="7010640"/>
              <a:chOff x="1752480" y="37800"/>
              <a:chExt cx="8610840" cy="7010640"/>
            </a:xfrm>
          </p:grpSpPr>
          <p:sp>
            <p:nvSpPr>
              <p:cNvPr id="403" name="Line 4"/>
              <p:cNvSpPr/>
              <p:nvPr/>
            </p:nvSpPr>
            <p:spPr>
              <a:xfrm flipV="1">
                <a:off x="27079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4" name="Line 5"/>
              <p:cNvSpPr/>
              <p:nvPr/>
            </p:nvSpPr>
            <p:spPr>
              <a:xfrm flipV="1">
                <a:off x="1752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5" name="Line 6"/>
              <p:cNvSpPr/>
              <p:nvPr/>
            </p:nvSpPr>
            <p:spPr>
              <a:xfrm flipV="1">
                <a:off x="36655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6" name="Line 7"/>
              <p:cNvSpPr/>
              <p:nvPr/>
            </p:nvSpPr>
            <p:spPr>
              <a:xfrm flipV="1">
                <a:off x="46227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7" name="Line 8"/>
              <p:cNvSpPr/>
              <p:nvPr/>
            </p:nvSpPr>
            <p:spPr>
              <a:xfrm flipV="1">
                <a:off x="94057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8" name="Line 9"/>
              <p:cNvSpPr/>
              <p:nvPr/>
            </p:nvSpPr>
            <p:spPr>
              <a:xfrm flipV="1">
                <a:off x="103629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09" name="Line 10"/>
              <p:cNvSpPr/>
              <p:nvPr/>
            </p:nvSpPr>
            <p:spPr>
              <a:xfrm flipV="1">
                <a:off x="557820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0" name="Line 11"/>
              <p:cNvSpPr/>
              <p:nvPr/>
            </p:nvSpPr>
            <p:spPr>
              <a:xfrm flipV="1">
                <a:off x="653544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1" name="Line 12"/>
              <p:cNvSpPr/>
              <p:nvPr/>
            </p:nvSpPr>
            <p:spPr>
              <a:xfrm flipV="1">
                <a:off x="74926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2" name="Line 13"/>
              <p:cNvSpPr/>
              <p:nvPr/>
            </p:nvSpPr>
            <p:spPr>
              <a:xfrm flipV="1">
                <a:off x="8448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413" name="Group 14"/>
            <p:cNvGrpSpPr/>
            <p:nvPr/>
          </p:nvGrpSpPr>
          <p:grpSpPr>
            <a:xfrm>
              <a:off x="1523880" y="266400"/>
              <a:ext cx="9144000" cy="6096600"/>
              <a:chOff x="1523880" y="266400"/>
              <a:chExt cx="9144000" cy="6096600"/>
            </a:xfrm>
          </p:grpSpPr>
          <p:sp>
            <p:nvSpPr>
              <p:cNvPr id="414" name="Line 15"/>
              <p:cNvSpPr/>
              <p:nvPr/>
            </p:nvSpPr>
            <p:spPr>
              <a:xfrm>
                <a:off x="1523880" y="9432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5" name="Line 16"/>
              <p:cNvSpPr/>
              <p:nvPr/>
            </p:nvSpPr>
            <p:spPr>
              <a:xfrm>
                <a:off x="1523880" y="2664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6" name="Line 17"/>
              <p:cNvSpPr/>
              <p:nvPr/>
            </p:nvSpPr>
            <p:spPr>
              <a:xfrm>
                <a:off x="1523880" y="16207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7" name="Line 18"/>
              <p:cNvSpPr/>
              <p:nvPr/>
            </p:nvSpPr>
            <p:spPr>
              <a:xfrm>
                <a:off x="1523880" y="229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8" name="Line 19"/>
              <p:cNvSpPr/>
              <p:nvPr/>
            </p:nvSpPr>
            <p:spPr>
              <a:xfrm>
                <a:off x="1523880" y="568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19" name="Line 20"/>
              <p:cNvSpPr/>
              <p:nvPr/>
            </p:nvSpPr>
            <p:spPr>
              <a:xfrm>
                <a:off x="1523880" y="63626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20" name="Line 21"/>
              <p:cNvSpPr/>
              <p:nvPr/>
            </p:nvSpPr>
            <p:spPr>
              <a:xfrm>
                <a:off x="1523880" y="297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21" name="Line 22"/>
              <p:cNvSpPr/>
              <p:nvPr/>
            </p:nvSpPr>
            <p:spPr>
              <a:xfrm>
                <a:off x="1523880" y="36529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22" name="Line 23"/>
              <p:cNvSpPr/>
              <p:nvPr/>
            </p:nvSpPr>
            <p:spPr>
              <a:xfrm>
                <a:off x="1523880" y="433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423" name="Line 24"/>
              <p:cNvSpPr/>
              <p:nvPr/>
            </p:nvSpPr>
            <p:spPr>
              <a:xfrm>
                <a:off x="1523880" y="50072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
        <p:nvSpPr>
          <p:cNvPr id="424" name="CustomShape 25"/>
          <p:cNvSpPr/>
          <p:nvPr/>
        </p:nvSpPr>
        <p:spPr>
          <a:xfrm>
            <a:off x="1752480" y="56815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425" name="Line 26"/>
          <p:cNvSpPr/>
          <p:nvPr/>
        </p:nvSpPr>
        <p:spPr>
          <a:xfrm flipV="1">
            <a:off x="2707920" y="266400"/>
            <a:ext cx="360" cy="609624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426" name="CustomShape 27"/>
          <p:cNvSpPr/>
          <p:nvPr/>
        </p:nvSpPr>
        <p:spPr>
          <a:xfrm>
            <a:off x="7114680" y="229536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=6, x</a:t>
            </a:r>
            <a:r>
              <a:rPr lang="en" sz="1800" b="0" strike="noStrike" spc="-1" baseline="-25000">
                <a:solidFill>
                  <a:srgbClr val="000000"/>
                </a:solidFill>
                <a:latin typeface="Garamond"/>
              </a:rPr>
              <a:t>2</a:t>
            </a:r>
            <a:r>
              <a:rPr lang="en" sz="1800" b="0" strike="noStrike" spc="-1">
                <a:solidFill>
                  <a:srgbClr val="000000"/>
                </a:solidFill>
                <a:latin typeface="Garamond"/>
              </a:rPr>
              <a:t>=5</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Z=50</a:t>
            </a:r>
            <a:endParaRPr lang="en" sz="1800" b="0" strike="noStrike" spc="-1">
              <a:latin typeface="Arial"/>
            </a:endParaRPr>
          </a:p>
        </p:txBody>
      </p:sp>
      <p:sp>
        <p:nvSpPr>
          <p:cNvPr id="427" name="CustomShape 28"/>
          <p:cNvSpPr/>
          <p:nvPr/>
        </p:nvSpPr>
        <p:spPr>
          <a:xfrm>
            <a:off x="226836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428" name="CustomShape 29"/>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429" name="CustomShape 30"/>
          <p:cNvSpPr/>
          <p:nvPr/>
        </p:nvSpPr>
        <p:spPr>
          <a:xfrm>
            <a:off x="5792040" y="120672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=4, x</a:t>
            </a:r>
            <a:r>
              <a:rPr lang="en" sz="1800" b="0" strike="noStrike" spc="-1" baseline="-25000">
                <a:solidFill>
                  <a:srgbClr val="000000"/>
                </a:solidFill>
                <a:latin typeface="Garamond"/>
              </a:rPr>
              <a:t>2</a:t>
            </a:r>
            <a:r>
              <a:rPr lang="en" sz="1800" b="0" strike="noStrike" spc="-1">
                <a:solidFill>
                  <a:srgbClr val="000000"/>
                </a:solidFill>
                <a:latin typeface="Garamond"/>
              </a:rPr>
              <a:t>=7</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Z=48</a:t>
            </a:r>
            <a:endParaRPr lang="en" sz="1800" b="0" strike="noStrike" spc="-1">
              <a:latin typeface="Arial"/>
            </a:endParaRPr>
          </a:p>
        </p:txBody>
      </p:sp>
      <p:sp>
        <p:nvSpPr>
          <p:cNvPr id="430" name="CustomShape 31"/>
          <p:cNvSpPr/>
          <p:nvPr/>
        </p:nvSpPr>
        <p:spPr>
          <a:xfrm>
            <a:off x="2818080" y="229536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=0, x</a:t>
            </a:r>
            <a:r>
              <a:rPr lang="en" sz="1800" b="0" strike="noStrike" spc="-1" baseline="-25000">
                <a:solidFill>
                  <a:srgbClr val="000000"/>
                </a:solidFill>
                <a:latin typeface="Garamond"/>
              </a:rPr>
              <a:t>2</a:t>
            </a:r>
            <a:r>
              <a:rPr lang="en" sz="1800" b="0" strike="noStrike" spc="-1">
                <a:solidFill>
                  <a:srgbClr val="000000"/>
                </a:solidFill>
                <a:latin typeface="Garamond"/>
              </a:rPr>
              <a:t>=5</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Z=32</a:t>
            </a:r>
            <a:endParaRPr lang="en" sz="1800" b="0" strike="noStrike" spc="-1">
              <a:latin typeface="Arial"/>
            </a:endParaRPr>
          </a:p>
        </p:txBody>
      </p:sp>
      <p:sp>
        <p:nvSpPr>
          <p:cNvPr id="431" name="CustomShape 32"/>
          <p:cNvSpPr/>
          <p:nvPr/>
        </p:nvSpPr>
        <p:spPr>
          <a:xfrm>
            <a:off x="2818080" y="488736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=0, x</a:t>
            </a:r>
            <a:r>
              <a:rPr lang="en" sz="1800" b="0" strike="noStrike" spc="-1" baseline="-25000">
                <a:solidFill>
                  <a:srgbClr val="000000"/>
                </a:solidFill>
                <a:latin typeface="Garamond"/>
              </a:rPr>
              <a:t>2</a:t>
            </a:r>
            <a:r>
              <a:rPr lang="en" sz="1800" b="0" strike="noStrike" spc="-1">
                <a:solidFill>
                  <a:srgbClr val="000000"/>
                </a:solidFill>
                <a:latin typeface="Garamond"/>
              </a:rPr>
              <a:t>=0</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Z=22</a:t>
            </a:r>
            <a:endParaRPr lang="en" sz="1800" b="0" strike="noStrike" spc="-1">
              <a:latin typeface="Arial"/>
            </a:endParaRPr>
          </a:p>
        </p:txBody>
      </p:sp>
      <p:sp>
        <p:nvSpPr>
          <p:cNvPr id="432" name="CustomShape 33"/>
          <p:cNvSpPr/>
          <p:nvPr/>
        </p:nvSpPr>
        <p:spPr>
          <a:xfrm>
            <a:off x="7934400" y="430884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=7, x</a:t>
            </a:r>
            <a:r>
              <a:rPr lang="en" sz="1800" b="0" strike="noStrike" spc="-1" baseline="-25000">
                <a:solidFill>
                  <a:srgbClr val="000000"/>
                </a:solidFill>
                <a:latin typeface="Garamond"/>
              </a:rPr>
              <a:t>2</a:t>
            </a:r>
            <a:r>
              <a:rPr lang="en" sz="1800" b="0" strike="noStrike" spc="-1">
                <a:solidFill>
                  <a:srgbClr val="000000"/>
                </a:solidFill>
                <a:latin typeface="Garamond"/>
              </a:rPr>
              <a:t>=1</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Z=45</a:t>
            </a:r>
            <a:endParaRPr lang="en" sz="1800" b="0" strike="noStrike" spc="-1">
              <a:latin typeface="Arial"/>
            </a:endParaRPr>
          </a:p>
        </p:txBody>
      </p:sp>
      <p:sp>
        <p:nvSpPr>
          <p:cNvPr id="433" name="CustomShape 34"/>
          <p:cNvSpPr/>
          <p:nvPr/>
        </p:nvSpPr>
        <p:spPr>
          <a:xfrm>
            <a:off x="5368680" y="4887360"/>
            <a:ext cx="1198800" cy="10119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=4, x</a:t>
            </a:r>
            <a:r>
              <a:rPr lang="en" sz="1800" b="0" strike="noStrike" spc="-1" baseline="-25000">
                <a:solidFill>
                  <a:srgbClr val="000000"/>
                </a:solidFill>
                <a:latin typeface="Garamond"/>
              </a:rPr>
              <a:t>2</a:t>
            </a:r>
            <a:r>
              <a:rPr lang="en" sz="1800" b="0" strike="noStrike" spc="-1">
                <a:solidFill>
                  <a:srgbClr val="000000"/>
                </a:solidFill>
                <a:latin typeface="Garamond"/>
              </a:rPr>
              <a:t>=0</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Z=34</a:t>
            </a:r>
            <a:endParaRPr lang="en" sz="1800" b="0" strike="noStrike" spc="-1">
              <a:latin typeface="Arial"/>
            </a:endParaRPr>
          </a:p>
        </p:txBody>
      </p:sp>
      <p:sp>
        <p:nvSpPr>
          <p:cNvPr id="434" name="CustomShape 35"/>
          <p:cNvSpPr/>
          <p:nvPr/>
        </p:nvSpPr>
        <p:spPr>
          <a:xfrm>
            <a:off x="8158320" y="111240"/>
            <a:ext cx="2204280" cy="91332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pPr>
            <a:r>
              <a:rPr lang="en" sz="1800" b="0" strike="noStrike" spc="-1">
                <a:solidFill>
                  <a:srgbClr val="000000"/>
                </a:solidFill>
                <a:latin typeface="Arial"/>
              </a:rPr>
              <a:t>פתרון</a:t>
            </a:r>
            <a:endParaRPr lang="en" sz="1800" b="0" strike="noStrike" spc="-1">
              <a:latin typeface="Arial"/>
            </a:endParaRPr>
          </a:p>
          <a:p>
            <a:pPr algn="ctr" rtl="1">
              <a:lnSpc>
                <a:spcPct val="100000"/>
              </a:lnSpc>
            </a:pPr>
            <a:r>
              <a:rPr lang="en" sz="1800" b="0" strike="noStrike" spc="-1">
                <a:solidFill>
                  <a:srgbClr val="000000"/>
                </a:solidFill>
                <a:latin typeface="Arial"/>
              </a:rPr>
              <a:t>בעזרת חישוב כל הקודקודים</a:t>
            </a:r>
            <a:endParaRPr lang="en" sz="1800" b="0" strike="noStrike" spc="-1">
              <a:latin typeface="Arial"/>
            </a:endParaRPr>
          </a:p>
        </p:txBody>
      </p:sp>
      <p:sp>
        <p:nvSpPr>
          <p:cNvPr id="435" name="CustomShape 36"/>
          <p:cNvSpPr/>
          <p:nvPr/>
        </p:nvSpPr>
        <p:spPr>
          <a:xfrm>
            <a:off x="2502000" y="2133720"/>
            <a:ext cx="315720" cy="317160"/>
          </a:xfrm>
          <a:prstGeom prst="ellipse">
            <a:avLst/>
          </a:prstGeom>
          <a:ln>
            <a:round/>
          </a:ln>
        </p:spPr>
        <p:style>
          <a:lnRef idx="2">
            <a:schemeClr val="dk1">
              <a:shade val="50000"/>
            </a:schemeClr>
          </a:lnRef>
          <a:fillRef idx="1">
            <a:schemeClr val="dk1"/>
          </a:fillRef>
          <a:effectRef idx="0">
            <a:schemeClr val="dk1"/>
          </a:effectRef>
          <a:fontRef idx="minor"/>
        </p:style>
      </p:sp>
      <p:sp>
        <p:nvSpPr>
          <p:cNvPr id="436" name="CustomShape 37"/>
          <p:cNvSpPr/>
          <p:nvPr/>
        </p:nvSpPr>
        <p:spPr>
          <a:xfrm>
            <a:off x="6333480" y="725040"/>
            <a:ext cx="315720" cy="317160"/>
          </a:xfrm>
          <a:prstGeom prst="ellipse">
            <a:avLst/>
          </a:prstGeom>
          <a:ln>
            <a:round/>
          </a:ln>
        </p:spPr>
        <p:style>
          <a:lnRef idx="2">
            <a:schemeClr val="dk1">
              <a:shade val="50000"/>
            </a:schemeClr>
          </a:lnRef>
          <a:fillRef idx="1">
            <a:schemeClr val="dk1"/>
          </a:fillRef>
          <a:effectRef idx="0">
            <a:schemeClr val="dk1"/>
          </a:effectRef>
          <a:fontRef idx="minor"/>
        </p:style>
      </p:sp>
      <p:sp>
        <p:nvSpPr>
          <p:cNvPr id="437" name="CustomShape 38"/>
          <p:cNvSpPr/>
          <p:nvPr/>
        </p:nvSpPr>
        <p:spPr>
          <a:xfrm>
            <a:off x="2536920" y="5486400"/>
            <a:ext cx="315720" cy="317160"/>
          </a:xfrm>
          <a:prstGeom prst="ellipse">
            <a:avLst/>
          </a:prstGeom>
          <a:ln>
            <a:round/>
          </a:ln>
        </p:spPr>
        <p:style>
          <a:lnRef idx="2">
            <a:schemeClr val="dk1">
              <a:shade val="50000"/>
            </a:schemeClr>
          </a:lnRef>
          <a:fillRef idx="1">
            <a:schemeClr val="dk1"/>
          </a:fillRef>
          <a:effectRef idx="0">
            <a:schemeClr val="dk1"/>
          </a:effectRef>
          <a:fontRef idx="minor"/>
        </p:style>
      </p:sp>
      <p:sp>
        <p:nvSpPr>
          <p:cNvPr id="438" name="CustomShape 39"/>
          <p:cNvSpPr/>
          <p:nvPr/>
        </p:nvSpPr>
        <p:spPr>
          <a:xfrm>
            <a:off x="6404040" y="5461200"/>
            <a:ext cx="315720" cy="317160"/>
          </a:xfrm>
          <a:prstGeom prst="ellipse">
            <a:avLst/>
          </a:prstGeom>
          <a:ln>
            <a:round/>
          </a:ln>
        </p:spPr>
        <p:style>
          <a:lnRef idx="2">
            <a:schemeClr val="dk1">
              <a:shade val="50000"/>
            </a:schemeClr>
          </a:lnRef>
          <a:fillRef idx="1">
            <a:schemeClr val="dk1"/>
          </a:fillRef>
          <a:effectRef idx="0">
            <a:schemeClr val="dk1"/>
          </a:effectRef>
          <a:fontRef idx="minor"/>
        </p:style>
      </p:sp>
      <p:sp>
        <p:nvSpPr>
          <p:cNvPr id="439" name="CustomShape 40"/>
          <p:cNvSpPr/>
          <p:nvPr/>
        </p:nvSpPr>
        <p:spPr>
          <a:xfrm>
            <a:off x="8318160" y="2133720"/>
            <a:ext cx="315720" cy="317160"/>
          </a:xfrm>
          <a:prstGeom prst="ellipse">
            <a:avLst/>
          </a:prstGeom>
          <a:ln>
            <a:round/>
          </a:ln>
        </p:spPr>
        <p:style>
          <a:lnRef idx="2">
            <a:schemeClr val="dk1">
              <a:shade val="50000"/>
            </a:schemeClr>
          </a:lnRef>
          <a:fillRef idx="1">
            <a:schemeClr val="dk1"/>
          </a:fillRef>
          <a:effectRef idx="0">
            <a:schemeClr val="dk1"/>
          </a:effectRef>
          <a:fontRef idx="minor"/>
        </p:style>
      </p:sp>
      <p:sp>
        <p:nvSpPr>
          <p:cNvPr id="440" name="CustomShape 41"/>
          <p:cNvSpPr/>
          <p:nvPr/>
        </p:nvSpPr>
        <p:spPr>
          <a:xfrm>
            <a:off x="6855840" y="1978200"/>
            <a:ext cx="1956600" cy="1190520"/>
          </a:xfrm>
          <a:prstGeom prst="ellipse">
            <a:avLst/>
          </a:prstGeom>
          <a:noFill/>
          <a:ln>
            <a:solidFill>
              <a:srgbClr val="FF0000"/>
            </a:solidFill>
            <a:round/>
          </a:ln>
        </p:spPr>
        <p:style>
          <a:lnRef idx="2">
            <a:schemeClr val="accent4"/>
          </a:lnRef>
          <a:fillRef idx="1">
            <a:schemeClr val="lt1"/>
          </a:fillRef>
          <a:effectRef idx="0">
            <a:schemeClr val="accent4"/>
          </a:effectRef>
          <a:fontRef idx="minor"/>
        </p:style>
      </p:sp>
      <p:sp>
        <p:nvSpPr>
          <p:cNvPr id="441" name="CustomShape 42"/>
          <p:cNvSpPr/>
          <p:nvPr/>
        </p:nvSpPr>
        <p:spPr>
          <a:xfrm>
            <a:off x="9271800" y="4819680"/>
            <a:ext cx="315720" cy="317160"/>
          </a:xfrm>
          <a:prstGeom prst="ellipse">
            <a:avLst/>
          </a:prstGeom>
          <a:ln>
            <a:round/>
          </a:ln>
        </p:spPr>
        <p:style>
          <a:lnRef idx="2">
            <a:schemeClr val="dk1">
              <a:shade val="50000"/>
            </a:schemeClr>
          </a:lnRef>
          <a:fillRef idx="1">
            <a:schemeClr val="dk1"/>
          </a:fillRef>
          <a:effectRef idx="0">
            <a:schemeClr val="dk1"/>
          </a:effectRef>
          <a:fontRef idx="minor"/>
        </p:style>
      </p:sp>
      <p:pic>
        <p:nvPicPr>
          <p:cNvPr id="442" name="Picture 441"/>
          <p:cNvPicPr/>
          <p:nvPr/>
        </p:nvPicPr>
        <p:blipFill>
          <a:blip r:embed="rId2"/>
          <a:stretch/>
        </p:blipFill>
        <p:spPr>
          <a:xfrm>
            <a:off x="4749840" y="76320"/>
            <a:ext cx="2781360" cy="520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3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2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432"/>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433"/>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4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2492280" y="983880"/>
            <a:ext cx="7024320" cy="1142640"/>
          </a:xfrm>
          <a:prstGeom prst="rect">
            <a:avLst/>
          </a:prstGeom>
          <a:noFill/>
          <a:ln>
            <a:noFill/>
          </a:ln>
        </p:spPr>
        <p:txBody>
          <a:bodyPr anchor="ctr">
            <a:noAutofit/>
          </a:bodyPr>
          <a:lstStyle/>
          <a:p>
            <a:pPr algn="ctr" rtl="1">
              <a:lnSpc>
                <a:spcPct val="100000"/>
              </a:lnSpc>
            </a:pPr>
            <a:r>
              <a:rPr lang="he-IL" sz="4000" b="0" strike="noStrike" spc="-1" dirty="0">
                <a:solidFill>
                  <a:srgbClr val="262626"/>
                </a:solidFill>
                <a:latin typeface="Garamond"/>
              </a:rPr>
              <a:t>"אנומליות" בשיטה הגרפית</a:t>
            </a:r>
            <a:endParaRPr lang="he-IL" sz="4000" b="0" strike="noStrike" spc="-1" dirty="0">
              <a:solidFill>
                <a:srgbClr val="000000"/>
              </a:solidFill>
              <a:latin typeface="Garamond"/>
            </a:endParaRPr>
          </a:p>
        </p:txBody>
      </p:sp>
      <p:sp>
        <p:nvSpPr>
          <p:cNvPr id="444" name="TextShape 2"/>
          <p:cNvSpPr txBox="1"/>
          <p:nvPr/>
        </p:nvSpPr>
        <p:spPr>
          <a:xfrm>
            <a:off x="2700720" y="2490120"/>
            <a:ext cx="6798240" cy="3444480"/>
          </a:xfrm>
          <a:prstGeom prst="rect">
            <a:avLst/>
          </a:prstGeom>
          <a:noFill/>
          <a:ln>
            <a:noFill/>
          </a:ln>
        </p:spPr>
        <p:txBody>
          <a:bodyPr>
            <a:noAutofit/>
          </a:bodyPr>
          <a:lstStyle/>
          <a:p>
            <a:pPr marL="285840"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פתרונות אופטימליים אלטרנטיביים</a:t>
            </a:r>
            <a:endParaRPr lang="he-IL" sz="28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אילוץ מיותר</a:t>
            </a:r>
            <a:endParaRPr lang="he-IL" sz="28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פתרון שאינו חסום</a:t>
            </a:r>
            <a:endParaRPr lang="he-IL" sz="28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הפתרון אינו אפשרי תחת האילוצים</a:t>
            </a:r>
            <a:endParaRPr lang="he-IL" sz="28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2273400" y="606960"/>
            <a:ext cx="7641720" cy="91260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7500" lnSpcReduction="20000"/>
          </a:bodyPr>
          <a:lstStyle/>
          <a:p>
            <a:pPr algn="ctr" rtl="1">
              <a:lnSpc>
                <a:spcPct val="100000"/>
              </a:lnSpc>
            </a:pPr>
            <a:r>
              <a:rPr lang="he-IL" sz="4000" b="0" strike="noStrike" spc="-1" dirty="0">
                <a:solidFill>
                  <a:srgbClr val="262626"/>
                </a:solidFill>
                <a:latin typeface="Garamond"/>
              </a:rPr>
              <a:t>"</a:t>
            </a:r>
            <a:r>
              <a:rPr lang="en" sz="4000" b="0" strike="noStrike" spc="-1" dirty="0">
                <a:solidFill>
                  <a:srgbClr val="262626"/>
                </a:solidFill>
                <a:latin typeface="Garamond"/>
              </a:rPr>
              <a:t>אנומליות</a:t>
            </a:r>
            <a:r>
              <a:rPr lang="he-IL" sz="4000" b="0" strike="noStrike" spc="-1" dirty="0">
                <a:solidFill>
                  <a:srgbClr val="262626"/>
                </a:solidFill>
                <a:latin typeface="Garamond"/>
              </a:rPr>
              <a:t>"</a:t>
            </a:r>
            <a:r>
              <a:rPr lang="en" sz="4000" b="0" strike="noStrike" spc="-1" dirty="0">
                <a:solidFill>
                  <a:srgbClr val="262626"/>
                </a:solidFill>
                <a:latin typeface="Garamond"/>
              </a:rPr>
              <a:t> בשיטה הגרפית – </a:t>
            </a:r>
            <a:endParaRPr lang="en" sz="4000" b="0" strike="noStrike" spc="-1" dirty="0">
              <a:latin typeface="Arial"/>
            </a:endParaRPr>
          </a:p>
          <a:p>
            <a:pPr algn="ctr" rtl="1">
              <a:lnSpc>
                <a:spcPct val="100000"/>
              </a:lnSpc>
            </a:pPr>
            <a:r>
              <a:rPr lang="en" sz="4300" b="1" strike="noStrike" spc="-1" dirty="0">
                <a:solidFill>
                  <a:srgbClr val="3C9770"/>
                </a:solidFill>
                <a:latin typeface="Tahoma"/>
              </a:rPr>
              <a:t>פתרונות אופטימליים אלטרנטיביים</a:t>
            </a:r>
            <a:endParaRPr lang="en" sz="4300" b="0" strike="noStrike" spc="-1" dirty="0">
              <a:latin typeface="Arial"/>
            </a:endParaRPr>
          </a:p>
        </p:txBody>
      </p:sp>
      <p:grpSp>
        <p:nvGrpSpPr>
          <p:cNvPr id="446" name="Group 2"/>
          <p:cNvGrpSpPr/>
          <p:nvPr/>
        </p:nvGrpSpPr>
        <p:grpSpPr>
          <a:xfrm>
            <a:off x="1836920" y="713340"/>
            <a:ext cx="8489320" cy="5849100"/>
            <a:chOff x="1836920" y="713340"/>
            <a:chExt cx="8489320" cy="5849100"/>
          </a:xfrm>
        </p:grpSpPr>
        <p:sp>
          <p:nvSpPr>
            <p:cNvPr id="447" name="CustomShape 3"/>
            <p:cNvSpPr/>
            <p:nvPr/>
          </p:nvSpPr>
          <p:spPr>
            <a:xfrm>
              <a:off x="2789280" y="2772360"/>
              <a:ext cx="3782520" cy="3020760"/>
            </a:xfrm>
            <a:custGeom>
              <a:avLst/>
              <a:gdLst/>
              <a:ahLst/>
              <a:cxnLst/>
              <a:rect l="l" t="t" r="r" b="b"/>
              <a:pathLst>
                <a:path w="2383" h="1903">
                  <a:moveTo>
                    <a:pt x="0" y="0"/>
                  </a:moveTo>
                  <a:lnTo>
                    <a:pt x="0" y="1902"/>
                  </a:lnTo>
                  <a:lnTo>
                    <a:pt x="2382" y="1896"/>
                  </a:lnTo>
                  <a:lnTo>
                    <a:pt x="1774" y="1186"/>
                  </a:lnTo>
                  <a:lnTo>
                    <a:pt x="1052" y="637"/>
                  </a:lnTo>
                  <a:lnTo>
                    <a:pt x="0" y="0"/>
                  </a:lnTo>
                </a:path>
              </a:pathLst>
            </a:custGeom>
            <a:pattFill prst="openDmnd">
              <a:fgClr>
                <a:srgbClr val="3399FF"/>
              </a:fgClr>
              <a:bgClr>
                <a:srgbClr val="FFFFFF"/>
              </a:bgClr>
            </a:pattFill>
            <a:ln w="12600">
              <a:solidFill>
                <a:schemeClr val="tx1"/>
              </a:solidFill>
              <a:round/>
            </a:ln>
          </p:spPr>
          <p:style>
            <a:lnRef idx="0">
              <a:scrgbClr r="0" g="0" b="0"/>
            </a:lnRef>
            <a:fillRef idx="0">
              <a:scrgbClr r="0" g="0" b="0"/>
            </a:fillRef>
            <a:effectRef idx="0">
              <a:scrgbClr r="0" g="0" b="0"/>
            </a:effectRef>
            <a:fontRef idx="minor"/>
          </p:style>
        </p:sp>
        <p:sp>
          <p:nvSpPr>
            <p:cNvPr id="448" name="Line 4"/>
            <p:cNvSpPr/>
            <p:nvPr/>
          </p:nvSpPr>
          <p:spPr>
            <a:xfrm>
              <a:off x="2703240" y="5796360"/>
              <a:ext cx="6181920" cy="36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449" name="Line 5"/>
            <p:cNvSpPr/>
            <p:nvPr/>
          </p:nvSpPr>
          <p:spPr>
            <a:xfrm>
              <a:off x="3844800" y="579636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0" name="Line 6"/>
            <p:cNvSpPr/>
            <p:nvPr/>
          </p:nvSpPr>
          <p:spPr>
            <a:xfrm>
              <a:off x="4890960" y="579636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1" name="Line 7"/>
            <p:cNvSpPr/>
            <p:nvPr/>
          </p:nvSpPr>
          <p:spPr>
            <a:xfrm>
              <a:off x="5937120" y="579636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2" name="Line 8"/>
            <p:cNvSpPr/>
            <p:nvPr/>
          </p:nvSpPr>
          <p:spPr>
            <a:xfrm>
              <a:off x="6983280" y="579636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3" name="Line 9"/>
            <p:cNvSpPr/>
            <p:nvPr/>
          </p:nvSpPr>
          <p:spPr>
            <a:xfrm>
              <a:off x="8029440" y="579636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4" name="Line 10"/>
            <p:cNvSpPr/>
            <p:nvPr/>
          </p:nvSpPr>
          <p:spPr>
            <a:xfrm flipV="1">
              <a:off x="2798640" y="908280"/>
              <a:ext cx="360" cy="496440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455" name="Line 11"/>
            <p:cNvSpPr/>
            <p:nvPr/>
          </p:nvSpPr>
          <p:spPr>
            <a:xfrm flipH="1">
              <a:off x="2703240" y="49564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6" name="Line 12"/>
            <p:cNvSpPr/>
            <p:nvPr/>
          </p:nvSpPr>
          <p:spPr>
            <a:xfrm flipH="1">
              <a:off x="2703240" y="41166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7" name="Line 13"/>
            <p:cNvSpPr/>
            <p:nvPr/>
          </p:nvSpPr>
          <p:spPr>
            <a:xfrm flipH="1">
              <a:off x="2703240" y="32752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8" name="Line 14"/>
            <p:cNvSpPr/>
            <p:nvPr/>
          </p:nvSpPr>
          <p:spPr>
            <a:xfrm flipH="1">
              <a:off x="2703240" y="243576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59" name="Line 15"/>
            <p:cNvSpPr/>
            <p:nvPr/>
          </p:nvSpPr>
          <p:spPr>
            <a:xfrm flipH="1">
              <a:off x="2703240" y="15958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60" name="CustomShape 16"/>
            <p:cNvSpPr/>
            <p:nvPr/>
          </p:nvSpPr>
          <p:spPr>
            <a:xfrm>
              <a:off x="1836920" y="71334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dirty="0">
                  <a:solidFill>
                    <a:srgbClr val="000000"/>
                  </a:solidFill>
                  <a:latin typeface="Arial"/>
                </a:rPr>
                <a:t>X</a:t>
              </a:r>
              <a:r>
                <a:rPr lang="en" sz="1800" b="1" strike="noStrike" spc="-1" baseline="-25000" dirty="0">
                  <a:solidFill>
                    <a:srgbClr val="000000"/>
                  </a:solidFill>
                  <a:latin typeface="Arial"/>
                </a:rPr>
                <a:t>2</a:t>
              </a:r>
              <a:endParaRPr lang="en" sz="1800" b="0" strike="noStrike" spc="-1" dirty="0">
                <a:latin typeface="Arial"/>
              </a:endParaRPr>
            </a:p>
          </p:txBody>
        </p:sp>
        <p:sp>
          <p:nvSpPr>
            <p:cNvPr id="461" name="CustomShape 17"/>
            <p:cNvSpPr/>
            <p:nvPr/>
          </p:nvSpPr>
          <p:spPr>
            <a:xfrm>
              <a:off x="8599320" y="590616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1</a:t>
              </a:r>
              <a:endParaRPr lang="en" sz="1800" b="0" strike="noStrike" spc="-1">
                <a:latin typeface="Arial"/>
              </a:endParaRPr>
            </a:p>
          </p:txBody>
        </p:sp>
        <p:sp>
          <p:nvSpPr>
            <p:cNvPr id="462" name="CustomShape 18"/>
            <p:cNvSpPr/>
            <p:nvPr/>
          </p:nvSpPr>
          <p:spPr>
            <a:xfrm>
              <a:off x="2163600" y="14072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463" name="CustomShape 19"/>
            <p:cNvSpPr/>
            <p:nvPr/>
          </p:nvSpPr>
          <p:spPr>
            <a:xfrm>
              <a:off x="2165400" y="22770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464" name="CustomShape 20"/>
            <p:cNvSpPr/>
            <p:nvPr/>
          </p:nvSpPr>
          <p:spPr>
            <a:xfrm>
              <a:off x="2147760" y="30960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465" name="CustomShape 21"/>
            <p:cNvSpPr/>
            <p:nvPr/>
          </p:nvSpPr>
          <p:spPr>
            <a:xfrm>
              <a:off x="2165400" y="39502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466" name="CustomShape 22"/>
            <p:cNvSpPr/>
            <p:nvPr/>
          </p:nvSpPr>
          <p:spPr>
            <a:xfrm>
              <a:off x="2216160" y="478512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467" name="CustomShape 23"/>
            <p:cNvSpPr/>
            <p:nvPr/>
          </p:nvSpPr>
          <p:spPr>
            <a:xfrm>
              <a:off x="2265480" y="562032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468" name="CustomShape 24"/>
            <p:cNvSpPr/>
            <p:nvPr/>
          </p:nvSpPr>
          <p:spPr>
            <a:xfrm>
              <a:off x="2517840" y="590616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469" name="CustomShape 25"/>
            <p:cNvSpPr/>
            <p:nvPr/>
          </p:nvSpPr>
          <p:spPr>
            <a:xfrm>
              <a:off x="3587760" y="592344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470" name="CustomShape 26"/>
            <p:cNvSpPr/>
            <p:nvPr/>
          </p:nvSpPr>
          <p:spPr>
            <a:xfrm>
              <a:off x="4589640" y="58903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471" name="CustomShape 27"/>
            <p:cNvSpPr/>
            <p:nvPr/>
          </p:nvSpPr>
          <p:spPr>
            <a:xfrm>
              <a:off x="5624640" y="59061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472" name="CustomShape 28"/>
            <p:cNvSpPr/>
            <p:nvPr/>
          </p:nvSpPr>
          <p:spPr>
            <a:xfrm>
              <a:off x="6678720" y="59220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473" name="CustomShape 29"/>
            <p:cNvSpPr/>
            <p:nvPr/>
          </p:nvSpPr>
          <p:spPr>
            <a:xfrm>
              <a:off x="7729560" y="59220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474" name="CustomShape 30"/>
            <p:cNvSpPr/>
            <p:nvPr/>
          </p:nvSpPr>
          <p:spPr>
            <a:xfrm>
              <a:off x="4998240" y="2015100"/>
              <a:ext cx="3574800" cy="4730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1100"/>
                </a:spcBef>
              </a:pPr>
              <a:r>
                <a:rPr lang="en" sz="2200" b="1" strike="noStrike" spc="-1" dirty="0">
                  <a:solidFill>
                    <a:srgbClr val="000000"/>
                  </a:solidFill>
                  <a:latin typeface="Arial"/>
                </a:rPr>
                <a:t>450X</a:t>
              </a:r>
              <a:r>
                <a:rPr lang="en" sz="2200" b="1" strike="noStrike" spc="-1" baseline="-25000" dirty="0">
                  <a:solidFill>
                    <a:srgbClr val="000000"/>
                  </a:solidFill>
                  <a:latin typeface="Arial"/>
                </a:rPr>
                <a:t>1</a:t>
              </a:r>
              <a:r>
                <a:rPr lang="en" sz="2200" b="1" strike="noStrike" spc="-1" dirty="0">
                  <a:solidFill>
                    <a:srgbClr val="000000"/>
                  </a:solidFill>
                  <a:latin typeface="Arial"/>
                </a:rPr>
                <a:t> + 300X</a:t>
              </a:r>
              <a:r>
                <a:rPr lang="en" sz="2200" b="1" strike="noStrike" spc="-1" baseline="-25000" dirty="0">
                  <a:solidFill>
                    <a:srgbClr val="000000"/>
                  </a:solidFill>
                  <a:latin typeface="Arial"/>
                </a:rPr>
                <a:t>2</a:t>
              </a:r>
              <a:r>
                <a:rPr lang="en" sz="2200" b="1" strike="noStrike" spc="-1" dirty="0">
                  <a:solidFill>
                    <a:srgbClr val="000000"/>
                  </a:solidFill>
                  <a:latin typeface="Arial"/>
                </a:rPr>
                <a:t> = 78300</a:t>
              </a:r>
              <a:endParaRPr lang="en" sz="2200" b="0" strike="noStrike" spc="-1" dirty="0">
                <a:latin typeface="Arial"/>
              </a:endParaRPr>
            </a:p>
          </p:txBody>
        </p:sp>
        <p:sp>
          <p:nvSpPr>
            <p:cNvPr id="475" name="Line 31"/>
            <p:cNvSpPr/>
            <p:nvPr/>
          </p:nvSpPr>
          <p:spPr>
            <a:xfrm>
              <a:off x="2798640" y="2781720"/>
              <a:ext cx="1681200" cy="10094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476" name="Line 32"/>
            <p:cNvSpPr/>
            <p:nvPr/>
          </p:nvSpPr>
          <p:spPr>
            <a:xfrm>
              <a:off x="4465440" y="3781800"/>
              <a:ext cx="1152720" cy="8762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477" name="Line 33"/>
            <p:cNvSpPr/>
            <p:nvPr/>
          </p:nvSpPr>
          <p:spPr>
            <a:xfrm>
              <a:off x="5608440" y="4658040"/>
              <a:ext cx="971640" cy="11336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478" name="Line 34"/>
            <p:cNvSpPr/>
            <p:nvPr/>
          </p:nvSpPr>
          <p:spPr>
            <a:xfrm flipH="1" flipV="1">
              <a:off x="2808000" y="1343520"/>
              <a:ext cx="3762360" cy="44384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479" name="CustomShape 35"/>
            <p:cNvSpPr/>
            <p:nvPr/>
          </p:nvSpPr>
          <p:spPr>
            <a:xfrm>
              <a:off x="4479840" y="1537221"/>
              <a:ext cx="5205020" cy="370059"/>
            </a:xfrm>
            <a:prstGeom prst="rect">
              <a:avLst/>
            </a:prstGeom>
            <a:noFill/>
            <a:ln>
              <a:noFill/>
            </a:ln>
          </p:spPr>
          <p:style>
            <a:lnRef idx="0">
              <a:scrgbClr r="0" g="0" b="0"/>
            </a:lnRef>
            <a:fillRef idx="0">
              <a:scrgbClr r="0" g="0" b="0"/>
            </a:fillRef>
            <a:effectRef idx="0">
              <a:scrgbClr r="0" g="0" b="0"/>
            </a:effectRef>
            <a:fontRef idx="minor"/>
          </p:style>
          <p:txBody>
            <a:bodyPr wrap="square" lIns="92160" tIns="46080" rIns="92160" bIns="46080">
              <a:spAutoFit/>
            </a:bodyPr>
            <a:lstStyle/>
            <a:p>
              <a:pPr algn="r" rtl="1">
                <a:lnSpc>
                  <a:spcPct val="100000"/>
                </a:lnSpc>
                <a:spcBef>
                  <a:spcPts val="901"/>
                </a:spcBef>
              </a:pPr>
              <a:r>
                <a:rPr lang="en" sz="1800" b="0" strike="noStrike" spc="-1" dirty="0">
                  <a:solidFill>
                    <a:srgbClr val="000000"/>
                  </a:solidFill>
                  <a:latin typeface="Arial"/>
                </a:rPr>
                <a:t>ישר המתאר את פונק' המטרה בנק' האופטימאלית</a:t>
              </a:r>
              <a:endParaRPr lang="en" sz="1800" b="0" strike="noStrike" spc="-1" dirty="0">
                <a:latin typeface="Arial"/>
              </a:endParaRPr>
            </a:p>
          </p:txBody>
        </p:sp>
        <p:sp>
          <p:nvSpPr>
            <p:cNvPr id="480" name="Line 36"/>
            <p:cNvSpPr/>
            <p:nvPr/>
          </p:nvSpPr>
          <p:spPr>
            <a:xfrm flipH="1">
              <a:off x="3951000" y="2225880"/>
              <a:ext cx="1236600" cy="21600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481" name="Line 37"/>
            <p:cNvSpPr/>
            <p:nvPr/>
          </p:nvSpPr>
          <p:spPr>
            <a:xfrm flipV="1">
              <a:off x="5705280" y="4467600"/>
              <a:ext cx="550800" cy="165240"/>
            </a:xfrm>
            <a:prstGeom prst="line">
              <a:avLst/>
            </a:prstGeom>
            <a:ln w="25560">
              <a:solidFill>
                <a:schemeClr val="tx1"/>
              </a:solidFill>
              <a:round/>
              <a:headEnd type="stealth" w="med" len="lg"/>
            </a:ln>
          </p:spPr>
          <p:style>
            <a:lnRef idx="0">
              <a:scrgbClr r="0" g="0" b="0"/>
            </a:lnRef>
            <a:fillRef idx="0">
              <a:scrgbClr r="0" g="0" b="0"/>
            </a:fillRef>
            <a:effectRef idx="0">
              <a:scrgbClr r="0" g="0" b="0"/>
            </a:effectRef>
            <a:fontRef idx="minor"/>
          </p:style>
        </p:sp>
        <p:sp>
          <p:nvSpPr>
            <p:cNvPr id="482" name="Line 38"/>
            <p:cNvSpPr/>
            <p:nvPr/>
          </p:nvSpPr>
          <p:spPr>
            <a:xfrm flipV="1">
              <a:off x="6624360" y="5343840"/>
              <a:ext cx="298440" cy="357120"/>
            </a:xfrm>
            <a:prstGeom prst="line">
              <a:avLst/>
            </a:prstGeom>
            <a:ln w="25560">
              <a:solidFill>
                <a:schemeClr val="tx1"/>
              </a:solidFill>
              <a:round/>
              <a:headEnd type="stealth" w="med" len="lg"/>
            </a:ln>
          </p:spPr>
          <p:style>
            <a:lnRef idx="0">
              <a:scrgbClr r="0" g="0" b="0"/>
            </a:lnRef>
            <a:fillRef idx="0">
              <a:scrgbClr r="0" g="0" b="0"/>
            </a:fillRef>
            <a:effectRef idx="0">
              <a:scrgbClr r="0" g="0" b="0"/>
            </a:effectRef>
            <a:fontRef idx="minor"/>
          </p:style>
        </p:sp>
        <p:sp>
          <p:nvSpPr>
            <p:cNvPr id="483" name="Line 39"/>
            <p:cNvSpPr/>
            <p:nvPr/>
          </p:nvSpPr>
          <p:spPr>
            <a:xfrm>
              <a:off x="6257880" y="4448520"/>
              <a:ext cx="684000" cy="91440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484" name="Line 40"/>
            <p:cNvSpPr/>
            <p:nvPr/>
          </p:nvSpPr>
          <p:spPr>
            <a:xfrm flipV="1">
              <a:off x="6008400" y="4724640"/>
              <a:ext cx="419040" cy="266760"/>
            </a:xfrm>
            <a:prstGeom prst="line">
              <a:avLst/>
            </a:prstGeom>
            <a:ln w="25560">
              <a:solidFill>
                <a:schemeClr val="tx1"/>
              </a:solidFill>
              <a:round/>
              <a:headEnd type="stealth" w="med" len="lg"/>
            </a:ln>
          </p:spPr>
          <p:style>
            <a:lnRef idx="0">
              <a:scrgbClr r="0" g="0" b="0"/>
            </a:lnRef>
            <a:fillRef idx="0">
              <a:scrgbClr r="0" g="0" b="0"/>
            </a:fillRef>
            <a:effectRef idx="0">
              <a:scrgbClr r="0" g="0" b="0"/>
            </a:effectRef>
            <a:fontRef idx="minor"/>
          </p:style>
        </p:sp>
        <p:sp>
          <p:nvSpPr>
            <p:cNvPr id="485" name="Line 41"/>
            <p:cNvSpPr/>
            <p:nvPr/>
          </p:nvSpPr>
          <p:spPr>
            <a:xfrm flipV="1">
              <a:off x="6303960" y="5058000"/>
              <a:ext cx="380880" cy="257400"/>
            </a:xfrm>
            <a:prstGeom prst="line">
              <a:avLst/>
            </a:prstGeom>
            <a:ln w="25560">
              <a:solidFill>
                <a:schemeClr val="tx1"/>
              </a:solidFill>
              <a:round/>
              <a:headEnd type="stealth" w="med" len="lg"/>
            </a:ln>
          </p:spPr>
          <p:style>
            <a:lnRef idx="0">
              <a:scrgbClr r="0" g="0" b="0"/>
            </a:lnRef>
            <a:fillRef idx="0">
              <a:scrgbClr r="0" g="0" b="0"/>
            </a:fillRef>
            <a:effectRef idx="0">
              <a:scrgbClr r="0" g="0" b="0"/>
            </a:effectRef>
            <a:fontRef idx="minor"/>
          </p:style>
        </p:sp>
        <p:sp>
          <p:nvSpPr>
            <p:cNvPr id="486" name="Line 42"/>
            <p:cNvSpPr/>
            <p:nvPr/>
          </p:nvSpPr>
          <p:spPr>
            <a:xfrm flipV="1">
              <a:off x="6557760" y="4715280"/>
              <a:ext cx="317520" cy="16668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487" name="CustomShape 43"/>
            <p:cNvSpPr/>
            <p:nvPr/>
          </p:nvSpPr>
          <p:spPr>
            <a:xfrm>
              <a:off x="6819840" y="4531320"/>
              <a:ext cx="3506400" cy="397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1001"/>
                </a:spcBef>
              </a:pPr>
              <a:r>
                <a:rPr lang="en" sz="2000" b="1" strike="noStrike" spc="-1">
                  <a:solidFill>
                    <a:srgbClr val="FF0000"/>
                  </a:solidFill>
                  <a:latin typeface="Arial"/>
                </a:rPr>
                <a:t>מספר פתרונות אופטימליים</a:t>
              </a:r>
              <a:endParaRPr lang="en" sz="20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2303640" y="679320"/>
            <a:ext cx="7395840" cy="9727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2000" lnSpcReduction="20000"/>
          </a:bodyPr>
          <a:lstStyle/>
          <a:p>
            <a:pPr algn="ctr" rtl="1">
              <a:lnSpc>
                <a:spcPct val="100000"/>
              </a:lnSpc>
            </a:pPr>
            <a:r>
              <a:rPr lang="he-IL" sz="4000" b="0" strike="noStrike" spc="-1" dirty="0">
                <a:solidFill>
                  <a:srgbClr val="262626"/>
                </a:solidFill>
                <a:latin typeface="Garamond"/>
              </a:rPr>
              <a:t>"</a:t>
            </a:r>
            <a:r>
              <a:rPr lang="en" sz="4000" b="0" strike="noStrike" spc="-1" dirty="0">
                <a:solidFill>
                  <a:srgbClr val="262626"/>
                </a:solidFill>
                <a:latin typeface="Garamond"/>
              </a:rPr>
              <a:t>אנומליות</a:t>
            </a:r>
            <a:r>
              <a:rPr lang="he-IL" sz="4000" b="0" strike="noStrike" spc="-1" dirty="0">
                <a:solidFill>
                  <a:srgbClr val="262626"/>
                </a:solidFill>
                <a:latin typeface="Garamond"/>
              </a:rPr>
              <a:t>"</a:t>
            </a:r>
            <a:r>
              <a:rPr lang="en" sz="4000" b="0" strike="noStrike" spc="-1" dirty="0">
                <a:solidFill>
                  <a:srgbClr val="262626"/>
                </a:solidFill>
                <a:latin typeface="Garamond"/>
              </a:rPr>
              <a:t> בשיטה הגרפית – </a:t>
            </a:r>
            <a:endParaRPr lang="en" sz="4000" b="0" strike="noStrike" spc="-1" dirty="0">
              <a:latin typeface="Arial"/>
            </a:endParaRPr>
          </a:p>
          <a:p>
            <a:pPr algn="ctr" rtl="1">
              <a:lnSpc>
                <a:spcPct val="100000"/>
              </a:lnSpc>
            </a:pPr>
            <a:r>
              <a:rPr lang="en" sz="3900" b="1" strike="noStrike" spc="-1" dirty="0">
                <a:solidFill>
                  <a:srgbClr val="3C9770"/>
                </a:solidFill>
                <a:latin typeface="Tahoma"/>
              </a:rPr>
              <a:t>אילוץ מיותר</a:t>
            </a:r>
            <a:endParaRPr lang="en" sz="3900" b="0" strike="noStrike" spc="-1" dirty="0">
              <a:latin typeface="Arial"/>
            </a:endParaRPr>
          </a:p>
        </p:txBody>
      </p:sp>
      <p:grpSp>
        <p:nvGrpSpPr>
          <p:cNvPr id="489" name="Group 2"/>
          <p:cNvGrpSpPr/>
          <p:nvPr/>
        </p:nvGrpSpPr>
        <p:grpSpPr>
          <a:xfrm>
            <a:off x="1902600" y="719600"/>
            <a:ext cx="7746840" cy="5880280"/>
            <a:chOff x="1902600" y="719600"/>
            <a:chExt cx="7746840" cy="5880280"/>
          </a:xfrm>
        </p:grpSpPr>
        <p:sp>
          <p:nvSpPr>
            <p:cNvPr id="490" name="CustomShape 3"/>
            <p:cNvSpPr/>
            <p:nvPr/>
          </p:nvSpPr>
          <p:spPr>
            <a:xfrm>
              <a:off x="2858400" y="2819520"/>
              <a:ext cx="3792240" cy="3020760"/>
            </a:xfrm>
            <a:custGeom>
              <a:avLst/>
              <a:gdLst/>
              <a:ahLst/>
              <a:cxnLst/>
              <a:rect l="l" t="t" r="r" b="b"/>
              <a:pathLst>
                <a:path w="2389" h="1903">
                  <a:moveTo>
                    <a:pt x="0" y="0"/>
                  </a:moveTo>
                  <a:lnTo>
                    <a:pt x="1506" y="894"/>
                  </a:lnTo>
                  <a:lnTo>
                    <a:pt x="2388" y="1902"/>
                  </a:lnTo>
                  <a:lnTo>
                    <a:pt x="0" y="1902"/>
                  </a:lnTo>
                  <a:lnTo>
                    <a:pt x="0" y="0"/>
                  </a:lnTo>
                </a:path>
              </a:pathLst>
            </a:custGeom>
            <a:pattFill prst="openDmnd">
              <a:fgClr>
                <a:srgbClr val="3399FF"/>
              </a:fgClr>
              <a:bgClr>
                <a:srgbClr val="FFFFFF"/>
              </a:bgClr>
            </a:pattFill>
            <a:ln w="25560">
              <a:solidFill>
                <a:schemeClr val="tx1"/>
              </a:solidFill>
              <a:round/>
            </a:ln>
          </p:spPr>
          <p:style>
            <a:lnRef idx="0">
              <a:scrgbClr r="0" g="0" b="0"/>
            </a:lnRef>
            <a:fillRef idx="0">
              <a:scrgbClr r="0" g="0" b="0"/>
            </a:fillRef>
            <a:effectRef idx="0">
              <a:scrgbClr r="0" g="0" b="0"/>
            </a:effectRef>
            <a:fontRef idx="minor"/>
          </p:style>
        </p:sp>
        <p:sp>
          <p:nvSpPr>
            <p:cNvPr id="491" name="Line 4"/>
            <p:cNvSpPr/>
            <p:nvPr/>
          </p:nvSpPr>
          <p:spPr>
            <a:xfrm>
              <a:off x="2763000" y="5833800"/>
              <a:ext cx="6181560" cy="36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492" name="Line 5"/>
            <p:cNvSpPr/>
            <p:nvPr/>
          </p:nvSpPr>
          <p:spPr>
            <a:xfrm>
              <a:off x="3904560" y="58338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3" name="Line 6"/>
            <p:cNvSpPr/>
            <p:nvPr/>
          </p:nvSpPr>
          <p:spPr>
            <a:xfrm>
              <a:off x="4950720" y="58338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4" name="Line 7"/>
            <p:cNvSpPr/>
            <p:nvPr/>
          </p:nvSpPr>
          <p:spPr>
            <a:xfrm>
              <a:off x="5996880" y="58338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5" name="Line 8"/>
            <p:cNvSpPr/>
            <p:nvPr/>
          </p:nvSpPr>
          <p:spPr>
            <a:xfrm>
              <a:off x="7043040" y="58338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6" name="Line 9"/>
            <p:cNvSpPr/>
            <p:nvPr/>
          </p:nvSpPr>
          <p:spPr>
            <a:xfrm>
              <a:off x="8089200" y="58338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7" name="Line 10"/>
            <p:cNvSpPr/>
            <p:nvPr/>
          </p:nvSpPr>
          <p:spPr>
            <a:xfrm flipV="1">
              <a:off x="2858400" y="946080"/>
              <a:ext cx="360" cy="496404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498" name="Line 11"/>
            <p:cNvSpPr/>
            <p:nvPr/>
          </p:nvSpPr>
          <p:spPr>
            <a:xfrm flipH="1">
              <a:off x="2763000" y="499392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499" name="Line 12"/>
            <p:cNvSpPr/>
            <p:nvPr/>
          </p:nvSpPr>
          <p:spPr>
            <a:xfrm flipH="1">
              <a:off x="2763000" y="41544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00" name="Line 13"/>
            <p:cNvSpPr/>
            <p:nvPr/>
          </p:nvSpPr>
          <p:spPr>
            <a:xfrm flipH="1">
              <a:off x="2763000" y="33130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01" name="Line 14"/>
            <p:cNvSpPr/>
            <p:nvPr/>
          </p:nvSpPr>
          <p:spPr>
            <a:xfrm flipH="1">
              <a:off x="2763000" y="24732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02" name="Line 15"/>
            <p:cNvSpPr/>
            <p:nvPr/>
          </p:nvSpPr>
          <p:spPr>
            <a:xfrm flipH="1">
              <a:off x="2763000" y="163332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03" name="CustomShape 16"/>
            <p:cNvSpPr/>
            <p:nvPr/>
          </p:nvSpPr>
          <p:spPr>
            <a:xfrm>
              <a:off x="1902600" y="71960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dirty="0">
                  <a:solidFill>
                    <a:srgbClr val="000000"/>
                  </a:solidFill>
                  <a:latin typeface="Arial"/>
                </a:rPr>
                <a:t>X</a:t>
              </a:r>
              <a:r>
                <a:rPr lang="en" sz="1800" b="1" strike="noStrike" spc="-1" baseline="-25000" dirty="0">
                  <a:solidFill>
                    <a:srgbClr val="000000"/>
                  </a:solidFill>
                  <a:latin typeface="Arial"/>
                </a:rPr>
                <a:t>2</a:t>
              </a:r>
              <a:endParaRPr lang="en" sz="1800" b="0" strike="noStrike" spc="-1" dirty="0">
                <a:latin typeface="Arial"/>
              </a:endParaRPr>
            </a:p>
          </p:txBody>
        </p:sp>
        <p:sp>
          <p:nvSpPr>
            <p:cNvPr id="504" name="CustomShape 17"/>
            <p:cNvSpPr/>
            <p:nvPr/>
          </p:nvSpPr>
          <p:spPr>
            <a:xfrm>
              <a:off x="8659080" y="594360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1</a:t>
              </a:r>
              <a:endParaRPr lang="en" sz="1800" b="0" strike="noStrike" spc="-1">
                <a:latin typeface="Arial"/>
              </a:endParaRPr>
            </a:p>
          </p:txBody>
        </p:sp>
        <p:sp>
          <p:nvSpPr>
            <p:cNvPr id="505" name="CustomShape 18"/>
            <p:cNvSpPr/>
            <p:nvPr/>
          </p:nvSpPr>
          <p:spPr>
            <a:xfrm>
              <a:off x="2223360" y="14446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506" name="CustomShape 19"/>
            <p:cNvSpPr/>
            <p:nvPr/>
          </p:nvSpPr>
          <p:spPr>
            <a:xfrm>
              <a:off x="2225160" y="23144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507" name="CustomShape 20"/>
            <p:cNvSpPr/>
            <p:nvPr/>
          </p:nvSpPr>
          <p:spPr>
            <a:xfrm>
              <a:off x="2207520" y="31338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508" name="CustomShape 21"/>
            <p:cNvSpPr/>
            <p:nvPr/>
          </p:nvSpPr>
          <p:spPr>
            <a:xfrm>
              <a:off x="2225160" y="39877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509" name="CustomShape 22"/>
            <p:cNvSpPr/>
            <p:nvPr/>
          </p:nvSpPr>
          <p:spPr>
            <a:xfrm>
              <a:off x="2275920" y="482292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510" name="CustomShape 23"/>
            <p:cNvSpPr/>
            <p:nvPr/>
          </p:nvSpPr>
          <p:spPr>
            <a:xfrm>
              <a:off x="2324880" y="565776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11" name="CustomShape 24"/>
            <p:cNvSpPr/>
            <p:nvPr/>
          </p:nvSpPr>
          <p:spPr>
            <a:xfrm>
              <a:off x="2577600" y="594360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12" name="CustomShape 25"/>
            <p:cNvSpPr/>
            <p:nvPr/>
          </p:nvSpPr>
          <p:spPr>
            <a:xfrm>
              <a:off x="3647520" y="596124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513" name="CustomShape 26"/>
            <p:cNvSpPr/>
            <p:nvPr/>
          </p:nvSpPr>
          <p:spPr>
            <a:xfrm>
              <a:off x="4649040" y="59277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514" name="CustomShape 27"/>
            <p:cNvSpPr/>
            <p:nvPr/>
          </p:nvSpPr>
          <p:spPr>
            <a:xfrm>
              <a:off x="5684040" y="59436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515" name="CustomShape 28"/>
            <p:cNvSpPr/>
            <p:nvPr/>
          </p:nvSpPr>
          <p:spPr>
            <a:xfrm>
              <a:off x="6738120" y="59594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516" name="CustomShape 29"/>
            <p:cNvSpPr/>
            <p:nvPr/>
          </p:nvSpPr>
          <p:spPr>
            <a:xfrm>
              <a:off x="7789320" y="59594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517" name="CustomShape 30"/>
            <p:cNvSpPr/>
            <p:nvPr/>
          </p:nvSpPr>
          <p:spPr>
            <a:xfrm>
              <a:off x="3444120" y="1525680"/>
              <a:ext cx="1644120" cy="3668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אילוץ 1</a:t>
              </a:r>
              <a:endParaRPr lang="en" sz="1800" b="0" strike="noStrike" spc="-1">
                <a:latin typeface="Arial"/>
              </a:endParaRPr>
            </a:p>
          </p:txBody>
        </p:sp>
        <p:sp>
          <p:nvSpPr>
            <p:cNvPr id="518" name="Line 31"/>
            <p:cNvSpPr/>
            <p:nvPr/>
          </p:nvSpPr>
          <p:spPr>
            <a:xfrm>
              <a:off x="2858400" y="1493640"/>
              <a:ext cx="3800160" cy="43448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519" name="Line 32"/>
            <p:cNvSpPr/>
            <p:nvPr/>
          </p:nvSpPr>
          <p:spPr>
            <a:xfrm>
              <a:off x="2848680" y="2104920"/>
              <a:ext cx="4743360" cy="3733560"/>
            </a:xfrm>
            <a:prstGeom prst="line">
              <a:avLst/>
            </a:prstGeom>
            <a:ln>
              <a:solidFill>
                <a:srgbClr val="FF0000"/>
              </a:solidFill>
              <a:round/>
            </a:ln>
          </p:spPr>
          <p:style>
            <a:lnRef idx="3">
              <a:schemeClr val="accent5"/>
            </a:lnRef>
            <a:fillRef idx="0">
              <a:schemeClr val="accent5"/>
            </a:fillRef>
            <a:effectRef idx="2">
              <a:schemeClr val="accent5"/>
            </a:effectRef>
            <a:fontRef idx="minor"/>
          </p:style>
        </p:sp>
        <p:sp>
          <p:nvSpPr>
            <p:cNvPr id="520" name="Line 33"/>
            <p:cNvSpPr/>
            <p:nvPr/>
          </p:nvSpPr>
          <p:spPr>
            <a:xfrm>
              <a:off x="2858400" y="2796840"/>
              <a:ext cx="5011560" cy="302580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521" name="CustomShape 34"/>
            <p:cNvSpPr/>
            <p:nvPr/>
          </p:nvSpPr>
          <p:spPr>
            <a:xfrm>
              <a:off x="3391920" y="4619520"/>
              <a:ext cx="1561680" cy="3056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Feasible Region</a:t>
              </a:r>
              <a:endParaRPr lang="en" sz="1400" b="0" strike="noStrike" spc="-1">
                <a:latin typeface="Arial"/>
              </a:endParaRPr>
            </a:p>
          </p:txBody>
        </p:sp>
        <p:sp>
          <p:nvSpPr>
            <p:cNvPr id="522" name="Line 35"/>
            <p:cNvSpPr/>
            <p:nvPr/>
          </p:nvSpPr>
          <p:spPr>
            <a:xfrm flipH="1">
              <a:off x="3226680" y="1895400"/>
              <a:ext cx="884160" cy="101916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23" name="Line 36"/>
            <p:cNvSpPr/>
            <p:nvPr/>
          </p:nvSpPr>
          <p:spPr>
            <a:xfrm flipH="1">
              <a:off x="5334840" y="2866680"/>
              <a:ext cx="884160" cy="101952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24" name="CustomShape 37"/>
            <p:cNvSpPr/>
            <p:nvPr/>
          </p:nvSpPr>
          <p:spPr>
            <a:xfrm>
              <a:off x="5684040" y="2452680"/>
              <a:ext cx="2673000" cy="3668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dirty="0">
                  <a:solidFill>
                    <a:srgbClr val="FF0000"/>
                  </a:solidFill>
                  <a:latin typeface="Arial"/>
                </a:rPr>
                <a:t>אילוץ</a:t>
              </a:r>
              <a:r>
                <a:rPr lang="he-IL" sz="1800" b="1" strike="noStrike" spc="-1">
                  <a:solidFill>
                    <a:srgbClr val="FF0000"/>
                  </a:solidFill>
                  <a:latin typeface="Arial"/>
                </a:rPr>
                <a:t> 2 - </a:t>
              </a:r>
              <a:r>
                <a:rPr lang="en" sz="1800" b="1" strike="noStrike" spc="-1">
                  <a:solidFill>
                    <a:srgbClr val="FF0000"/>
                  </a:solidFill>
                  <a:latin typeface="Arial"/>
                </a:rPr>
                <a:t>אילוץ </a:t>
              </a:r>
              <a:r>
                <a:rPr lang="en" sz="1800" b="1" strike="noStrike" spc="-1" dirty="0">
                  <a:solidFill>
                    <a:srgbClr val="FF0000"/>
                  </a:solidFill>
                  <a:latin typeface="Arial"/>
                </a:rPr>
                <a:t>מיותר</a:t>
              </a:r>
              <a:endParaRPr lang="en" sz="1800" b="0" strike="noStrike" spc="-1" dirty="0">
                <a:latin typeface="Arial"/>
              </a:endParaRPr>
            </a:p>
          </p:txBody>
        </p:sp>
        <p:sp>
          <p:nvSpPr>
            <p:cNvPr id="525" name="Line 38"/>
            <p:cNvSpPr/>
            <p:nvPr/>
          </p:nvSpPr>
          <p:spPr>
            <a:xfrm flipH="1">
              <a:off x="6355440" y="4356000"/>
              <a:ext cx="884160" cy="101916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26" name="CustomShape 39"/>
            <p:cNvSpPr/>
            <p:nvPr/>
          </p:nvSpPr>
          <p:spPr>
            <a:xfrm>
              <a:off x="6760440" y="4000680"/>
              <a:ext cx="113796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אילוץ 3</a:t>
              </a:r>
              <a:endParaRPr lang="en" sz="18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2293920" y="638640"/>
            <a:ext cx="7314840" cy="92484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2500" lnSpcReduction="20000"/>
          </a:bodyPr>
          <a:lstStyle/>
          <a:p>
            <a:pPr algn="ctr" rtl="1">
              <a:lnSpc>
                <a:spcPct val="100000"/>
              </a:lnSpc>
            </a:pPr>
            <a:r>
              <a:rPr lang="he-IL" sz="4000" b="0" strike="noStrike" spc="-1" dirty="0">
                <a:solidFill>
                  <a:srgbClr val="262626"/>
                </a:solidFill>
                <a:latin typeface="Garamond"/>
              </a:rPr>
              <a:t>"</a:t>
            </a:r>
            <a:r>
              <a:rPr lang="en" sz="4000" b="0" strike="noStrike" spc="-1" dirty="0">
                <a:solidFill>
                  <a:srgbClr val="262626"/>
                </a:solidFill>
                <a:latin typeface="Garamond"/>
              </a:rPr>
              <a:t>אנומליות</a:t>
            </a:r>
            <a:r>
              <a:rPr lang="he-IL" sz="4000" b="0" strike="noStrike" spc="-1" dirty="0">
                <a:solidFill>
                  <a:srgbClr val="262626"/>
                </a:solidFill>
                <a:latin typeface="Garamond"/>
              </a:rPr>
              <a:t>"</a:t>
            </a:r>
            <a:r>
              <a:rPr lang="en" sz="4000" b="0" strike="noStrike" spc="-1" dirty="0">
                <a:solidFill>
                  <a:srgbClr val="262626"/>
                </a:solidFill>
                <a:latin typeface="Garamond"/>
              </a:rPr>
              <a:t> בשיטה הגרפית – </a:t>
            </a:r>
            <a:endParaRPr lang="en" sz="4000" b="0" strike="noStrike" spc="-1" dirty="0">
              <a:latin typeface="Arial"/>
            </a:endParaRPr>
          </a:p>
          <a:p>
            <a:pPr algn="ctr" rtl="1">
              <a:lnSpc>
                <a:spcPct val="100000"/>
              </a:lnSpc>
            </a:pPr>
            <a:r>
              <a:rPr lang="en" sz="4200" b="1" strike="noStrike" spc="-1" dirty="0">
                <a:solidFill>
                  <a:srgbClr val="3C9770"/>
                </a:solidFill>
                <a:latin typeface="Tahoma"/>
              </a:rPr>
              <a:t>פתרון שאינו חסום</a:t>
            </a:r>
            <a:endParaRPr lang="en" sz="4200" b="0" strike="noStrike" spc="-1" dirty="0">
              <a:latin typeface="Arial"/>
            </a:endParaRPr>
          </a:p>
        </p:txBody>
      </p:sp>
      <p:grpSp>
        <p:nvGrpSpPr>
          <p:cNvPr id="528" name="Group 2"/>
          <p:cNvGrpSpPr/>
          <p:nvPr/>
        </p:nvGrpSpPr>
        <p:grpSpPr>
          <a:xfrm>
            <a:off x="1958600" y="763740"/>
            <a:ext cx="7780480" cy="5839020"/>
            <a:chOff x="1958600" y="763740"/>
            <a:chExt cx="7780480" cy="5839020"/>
          </a:xfrm>
        </p:grpSpPr>
        <p:sp>
          <p:nvSpPr>
            <p:cNvPr id="529" name="CustomShape 3"/>
            <p:cNvSpPr/>
            <p:nvPr/>
          </p:nvSpPr>
          <p:spPr>
            <a:xfrm>
              <a:off x="3614760" y="2517480"/>
              <a:ext cx="4992480" cy="3325320"/>
            </a:xfrm>
            <a:custGeom>
              <a:avLst/>
              <a:gdLst/>
              <a:ahLst/>
              <a:cxnLst/>
              <a:rect l="l" t="t" r="r" b="b"/>
              <a:pathLst>
                <a:path w="3145" h="2095">
                  <a:moveTo>
                    <a:pt x="894" y="2094"/>
                  </a:moveTo>
                  <a:lnTo>
                    <a:pt x="0" y="1368"/>
                  </a:lnTo>
                  <a:lnTo>
                    <a:pt x="3144" y="0"/>
                  </a:lnTo>
                  <a:lnTo>
                    <a:pt x="3144" y="2094"/>
                  </a:lnTo>
                  <a:lnTo>
                    <a:pt x="894" y="2094"/>
                  </a:lnTo>
                </a:path>
              </a:pathLst>
            </a:custGeom>
            <a:pattFill prst="openDmnd">
              <a:fgClr>
                <a:srgbClr val="3399FF"/>
              </a:fgClr>
              <a:bgClr>
                <a:srgbClr val="FFFFFF"/>
              </a:bgClr>
            </a:pattFill>
            <a:ln>
              <a:noFill/>
            </a:ln>
          </p:spPr>
          <p:style>
            <a:lnRef idx="0">
              <a:scrgbClr r="0" g="0" b="0"/>
            </a:lnRef>
            <a:fillRef idx="0">
              <a:scrgbClr r="0" g="0" b="0"/>
            </a:fillRef>
            <a:effectRef idx="0">
              <a:scrgbClr r="0" g="0" b="0"/>
            </a:effectRef>
            <a:fontRef idx="minor"/>
          </p:style>
        </p:sp>
        <p:sp>
          <p:nvSpPr>
            <p:cNvPr id="530" name="Line 4"/>
            <p:cNvSpPr/>
            <p:nvPr/>
          </p:nvSpPr>
          <p:spPr>
            <a:xfrm>
              <a:off x="2852640" y="5836680"/>
              <a:ext cx="6181560" cy="36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531" name="Line 5"/>
            <p:cNvSpPr/>
            <p:nvPr/>
          </p:nvSpPr>
          <p:spPr>
            <a:xfrm>
              <a:off x="3993840" y="5836680"/>
              <a:ext cx="360" cy="759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2" name="Line 6"/>
            <p:cNvSpPr/>
            <p:nvPr/>
          </p:nvSpPr>
          <p:spPr>
            <a:xfrm>
              <a:off x="5040000" y="5836680"/>
              <a:ext cx="360" cy="759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3" name="Line 7"/>
            <p:cNvSpPr/>
            <p:nvPr/>
          </p:nvSpPr>
          <p:spPr>
            <a:xfrm>
              <a:off x="6086160" y="5836680"/>
              <a:ext cx="360" cy="759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4" name="Line 8"/>
            <p:cNvSpPr/>
            <p:nvPr/>
          </p:nvSpPr>
          <p:spPr>
            <a:xfrm>
              <a:off x="7132320" y="5836680"/>
              <a:ext cx="360" cy="759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5" name="Line 9"/>
            <p:cNvSpPr/>
            <p:nvPr/>
          </p:nvSpPr>
          <p:spPr>
            <a:xfrm>
              <a:off x="8178480" y="5836680"/>
              <a:ext cx="360" cy="759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6" name="Line 10"/>
            <p:cNvSpPr/>
            <p:nvPr/>
          </p:nvSpPr>
          <p:spPr>
            <a:xfrm flipV="1">
              <a:off x="2947680" y="948600"/>
              <a:ext cx="360" cy="496404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537" name="Line 11"/>
            <p:cNvSpPr/>
            <p:nvPr/>
          </p:nvSpPr>
          <p:spPr>
            <a:xfrm flipH="1">
              <a:off x="2852640" y="4996800"/>
              <a:ext cx="9504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8" name="Line 12"/>
            <p:cNvSpPr/>
            <p:nvPr/>
          </p:nvSpPr>
          <p:spPr>
            <a:xfrm flipH="1">
              <a:off x="2852640" y="4156920"/>
              <a:ext cx="9504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39" name="Line 13"/>
            <p:cNvSpPr/>
            <p:nvPr/>
          </p:nvSpPr>
          <p:spPr>
            <a:xfrm flipH="1">
              <a:off x="2852640" y="3315600"/>
              <a:ext cx="9504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40" name="Line 14"/>
            <p:cNvSpPr/>
            <p:nvPr/>
          </p:nvSpPr>
          <p:spPr>
            <a:xfrm flipH="1">
              <a:off x="2852640" y="2475720"/>
              <a:ext cx="9504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41" name="Line 15"/>
            <p:cNvSpPr/>
            <p:nvPr/>
          </p:nvSpPr>
          <p:spPr>
            <a:xfrm flipH="1">
              <a:off x="2852640" y="1636200"/>
              <a:ext cx="9504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42" name="CustomShape 16"/>
            <p:cNvSpPr/>
            <p:nvPr/>
          </p:nvSpPr>
          <p:spPr>
            <a:xfrm>
              <a:off x="1958600" y="76374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dirty="0">
                  <a:solidFill>
                    <a:srgbClr val="000000"/>
                  </a:solidFill>
                  <a:latin typeface="Arial"/>
                </a:rPr>
                <a:t>X</a:t>
              </a:r>
              <a:r>
                <a:rPr lang="en" sz="1800" b="1" strike="noStrike" spc="-1" baseline="-25000" dirty="0">
                  <a:solidFill>
                    <a:srgbClr val="000000"/>
                  </a:solidFill>
                  <a:latin typeface="Arial"/>
                </a:rPr>
                <a:t>2</a:t>
              </a:r>
              <a:endParaRPr lang="en" sz="1800" b="0" strike="noStrike" spc="-1" dirty="0">
                <a:latin typeface="Arial"/>
              </a:endParaRPr>
            </a:p>
          </p:txBody>
        </p:sp>
        <p:sp>
          <p:nvSpPr>
            <p:cNvPr id="543" name="CustomShape 17"/>
            <p:cNvSpPr/>
            <p:nvPr/>
          </p:nvSpPr>
          <p:spPr>
            <a:xfrm>
              <a:off x="8748720" y="594648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1</a:t>
              </a:r>
              <a:endParaRPr lang="en" sz="1800" b="0" strike="noStrike" spc="-1">
                <a:latin typeface="Arial"/>
              </a:endParaRPr>
            </a:p>
          </p:txBody>
        </p:sp>
        <p:sp>
          <p:nvSpPr>
            <p:cNvPr id="544" name="CustomShape 18"/>
            <p:cNvSpPr/>
            <p:nvPr/>
          </p:nvSpPr>
          <p:spPr>
            <a:xfrm>
              <a:off x="2163600" y="1447200"/>
              <a:ext cx="71712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1000</a:t>
              </a:r>
              <a:endParaRPr lang="en" sz="1800" b="0" strike="noStrike" spc="-1">
                <a:latin typeface="Arial"/>
              </a:endParaRPr>
            </a:p>
          </p:txBody>
        </p:sp>
        <p:sp>
          <p:nvSpPr>
            <p:cNvPr id="545" name="CustomShape 19"/>
            <p:cNvSpPr/>
            <p:nvPr/>
          </p:nvSpPr>
          <p:spPr>
            <a:xfrm>
              <a:off x="2314440" y="23173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800</a:t>
              </a:r>
              <a:endParaRPr lang="en" sz="1800" b="0" strike="noStrike" spc="-1">
                <a:latin typeface="Arial"/>
              </a:endParaRPr>
            </a:p>
          </p:txBody>
        </p:sp>
        <p:sp>
          <p:nvSpPr>
            <p:cNvPr id="546" name="CustomShape 20"/>
            <p:cNvSpPr/>
            <p:nvPr/>
          </p:nvSpPr>
          <p:spPr>
            <a:xfrm>
              <a:off x="2297160" y="31363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600</a:t>
              </a:r>
              <a:endParaRPr lang="en" sz="1800" b="0" strike="noStrike" spc="-1">
                <a:latin typeface="Arial"/>
              </a:endParaRPr>
            </a:p>
          </p:txBody>
        </p:sp>
        <p:sp>
          <p:nvSpPr>
            <p:cNvPr id="547" name="CustomShape 21"/>
            <p:cNvSpPr/>
            <p:nvPr/>
          </p:nvSpPr>
          <p:spPr>
            <a:xfrm>
              <a:off x="2314440" y="39906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400</a:t>
              </a:r>
              <a:endParaRPr lang="en" sz="1800" b="0" strike="noStrike" spc="-1">
                <a:latin typeface="Arial"/>
              </a:endParaRPr>
            </a:p>
          </p:txBody>
        </p:sp>
        <p:sp>
          <p:nvSpPr>
            <p:cNvPr id="548" name="CustomShape 22"/>
            <p:cNvSpPr/>
            <p:nvPr/>
          </p:nvSpPr>
          <p:spPr>
            <a:xfrm>
              <a:off x="2212920" y="4825440"/>
              <a:ext cx="72036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200</a:t>
              </a:r>
              <a:endParaRPr lang="en" sz="1800" b="0" strike="noStrike" spc="-1">
                <a:latin typeface="Arial"/>
              </a:endParaRPr>
            </a:p>
          </p:txBody>
        </p:sp>
        <p:sp>
          <p:nvSpPr>
            <p:cNvPr id="549" name="CustomShape 23"/>
            <p:cNvSpPr/>
            <p:nvPr/>
          </p:nvSpPr>
          <p:spPr>
            <a:xfrm>
              <a:off x="2414520" y="566064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50" name="CustomShape 24"/>
            <p:cNvSpPr/>
            <p:nvPr/>
          </p:nvSpPr>
          <p:spPr>
            <a:xfrm>
              <a:off x="2666880" y="594648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51" name="CustomShape 25"/>
            <p:cNvSpPr/>
            <p:nvPr/>
          </p:nvSpPr>
          <p:spPr>
            <a:xfrm>
              <a:off x="3687840" y="5963760"/>
              <a:ext cx="66492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200</a:t>
              </a:r>
              <a:endParaRPr lang="en" sz="1800" b="0" strike="noStrike" spc="-1">
                <a:latin typeface="Arial"/>
              </a:endParaRPr>
            </a:p>
          </p:txBody>
        </p:sp>
        <p:sp>
          <p:nvSpPr>
            <p:cNvPr id="552" name="CustomShape 26"/>
            <p:cNvSpPr/>
            <p:nvPr/>
          </p:nvSpPr>
          <p:spPr>
            <a:xfrm>
              <a:off x="4738680" y="59302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400</a:t>
              </a:r>
              <a:endParaRPr lang="en" sz="1800" b="0" strike="noStrike" spc="-1">
                <a:latin typeface="Arial"/>
              </a:endParaRPr>
            </a:p>
          </p:txBody>
        </p:sp>
        <p:sp>
          <p:nvSpPr>
            <p:cNvPr id="553" name="CustomShape 27"/>
            <p:cNvSpPr/>
            <p:nvPr/>
          </p:nvSpPr>
          <p:spPr>
            <a:xfrm>
              <a:off x="5773680" y="59464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600</a:t>
              </a:r>
              <a:endParaRPr lang="en" sz="1800" b="0" strike="noStrike" spc="-1">
                <a:latin typeface="Arial"/>
              </a:endParaRPr>
            </a:p>
          </p:txBody>
        </p:sp>
        <p:sp>
          <p:nvSpPr>
            <p:cNvPr id="554" name="CustomShape 28"/>
            <p:cNvSpPr/>
            <p:nvPr/>
          </p:nvSpPr>
          <p:spPr>
            <a:xfrm>
              <a:off x="6827760" y="59623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800</a:t>
              </a:r>
              <a:endParaRPr lang="en" sz="1800" b="0" strike="noStrike" spc="-1">
                <a:latin typeface="Arial"/>
              </a:endParaRPr>
            </a:p>
          </p:txBody>
        </p:sp>
        <p:sp>
          <p:nvSpPr>
            <p:cNvPr id="555" name="CustomShape 29"/>
            <p:cNvSpPr/>
            <p:nvPr/>
          </p:nvSpPr>
          <p:spPr>
            <a:xfrm>
              <a:off x="7794720" y="5962320"/>
              <a:ext cx="69984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1000</a:t>
              </a:r>
              <a:endParaRPr lang="en" sz="1800" b="0" strike="noStrike" spc="-1">
                <a:latin typeface="Arial"/>
              </a:endParaRPr>
            </a:p>
          </p:txBody>
        </p:sp>
        <p:sp>
          <p:nvSpPr>
            <p:cNvPr id="556" name="Line 30"/>
            <p:cNvSpPr/>
            <p:nvPr/>
          </p:nvSpPr>
          <p:spPr>
            <a:xfrm>
              <a:off x="2947680" y="4155480"/>
              <a:ext cx="2095560" cy="167652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557" name="Line 31"/>
            <p:cNvSpPr/>
            <p:nvPr/>
          </p:nvSpPr>
          <p:spPr>
            <a:xfrm flipV="1">
              <a:off x="2938320" y="2507760"/>
              <a:ext cx="5667480" cy="248580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558" name="Line 32"/>
            <p:cNvSpPr/>
            <p:nvPr/>
          </p:nvSpPr>
          <p:spPr>
            <a:xfrm>
              <a:off x="2938320" y="3326760"/>
              <a:ext cx="3152880" cy="252396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59" name="Line 33"/>
            <p:cNvSpPr/>
            <p:nvPr/>
          </p:nvSpPr>
          <p:spPr>
            <a:xfrm>
              <a:off x="2938320" y="2488680"/>
              <a:ext cx="4200480" cy="3362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560" name="CustomShape 34"/>
            <p:cNvSpPr/>
            <p:nvPr/>
          </p:nvSpPr>
          <p:spPr>
            <a:xfrm>
              <a:off x="2930400" y="5389200"/>
              <a:ext cx="176976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X</a:t>
              </a:r>
              <a:r>
                <a:rPr lang="en" sz="1400" b="1" strike="noStrike" spc="-1" baseline="-25000">
                  <a:solidFill>
                    <a:srgbClr val="000000"/>
                  </a:solidFill>
                  <a:latin typeface="Arial"/>
                </a:rPr>
                <a:t>2</a:t>
              </a:r>
              <a:r>
                <a:rPr lang="en" sz="1400" b="1" strike="noStrike" spc="-1">
                  <a:solidFill>
                    <a:srgbClr val="000000"/>
                  </a:solidFill>
                  <a:latin typeface="Arial"/>
                </a:rPr>
                <a:t> = 400</a:t>
              </a:r>
              <a:endParaRPr lang="en" sz="1400" b="0" strike="noStrike" spc="-1">
                <a:latin typeface="Arial"/>
              </a:endParaRPr>
            </a:p>
          </p:txBody>
        </p:sp>
        <p:sp>
          <p:nvSpPr>
            <p:cNvPr id="561" name="Line 35"/>
            <p:cNvSpPr/>
            <p:nvPr/>
          </p:nvSpPr>
          <p:spPr>
            <a:xfrm flipV="1">
              <a:off x="3465360" y="5023800"/>
              <a:ext cx="384120" cy="33336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62" name="CustomShape 36"/>
            <p:cNvSpPr/>
            <p:nvPr/>
          </p:nvSpPr>
          <p:spPr>
            <a:xfrm>
              <a:off x="3767040" y="1829880"/>
              <a:ext cx="176976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X</a:t>
              </a:r>
              <a:r>
                <a:rPr lang="en" sz="1400" b="1" strike="noStrike" spc="-1" baseline="-25000">
                  <a:solidFill>
                    <a:srgbClr val="000000"/>
                  </a:solidFill>
                  <a:latin typeface="Arial"/>
                </a:rPr>
                <a:t>2</a:t>
              </a:r>
              <a:r>
                <a:rPr lang="en" sz="1400" b="1" strike="noStrike" spc="-1">
                  <a:solidFill>
                    <a:srgbClr val="000000"/>
                  </a:solidFill>
                  <a:latin typeface="Arial"/>
                </a:rPr>
                <a:t> = 600</a:t>
              </a:r>
              <a:endParaRPr lang="en" sz="1400" b="0" strike="noStrike" spc="-1">
                <a:latin typeface="Arial"/>
              </a:endParaRPr>
            </a:p>
          </p:txBody>
        </p:sp>
        <p:sp>
          <p:nvSpPr>
            <p:cNvPr id="563" name="CustomShape 37"/>
            <p:cNvSpPr/>
            <p:nvPr/>
          </p:nvSpPr>
          <p:spPr>
            <a:xfrm>
              <a:off x="3600360" y="1563120"/>
              <a:ext cx="1769760" cy="3056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objective function</a:t>
              </a:r>
              <a:endParaRPr lang="en" sz="1400" b="0" strike="noStrike" spc="-1">
                <a:latin typeface="Arial"/>
              </a:endParaRPr>
            </a:p>
          </p:txBody>
        </p:sp>
        <p:sp>
          <p:nvSpPr>
            <p:cNvPr id="564" name="Line 38"/>
            <p:cNvSpPr/>
            <p:nvPr/>
          </p:nvSpPr>
          <p:spPr>
            <a:xfrm flipH="1">
              <a:off x="3098520" y="1864800"/>
              <a:ext cx="668520" cy="142056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65" name="CustomShape 39"/>
            <p:cNvSpPr/>
            <p:nvPr/>
          </p:nvSpPr>
          <p:spPr>
            <a:xfrm>
              <a:off x="4838760" y="2766600"/>
              <a:ext cx="176976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X</a:t>
              </a:r>
              <a:r>
                <a:rPr lang="en" sz="1400" b="1" strike="noStrike" spc="-1" baseline="-25000">
                  <a:solidFill>
                    <a:srgbClr val="000000"/>
                  </a:solidFill>
                  <a:latin typeface="Arial"/>
                </a:rPr>
                <a:t>2</a:t>
              </a:r>
              <a:r>
                <a:rPr lang="en" sz="1400" b="1" strike="noStrike" spc="-1">
                  <a:solidFill>
                    <a:srgbClr val="000000"/>
                  </a:solidFill>
                  <a:latin typeface="Arial"/>
                </a:rPr>
                <a:t> = 800</a:t>
              </a:r>
              <a:endParaRPr lang="en" sz="1400" b="0" strike="noStrike" spc="-1">
                <a:latin typeface="Arial"/>
              </a:endParaRPr>
            </a:p>
          </p:txBody>
        </p:sp>
        <p:sp>
          <p:nvSpPr>
            <p:cNvPr id="566" name="CustomShape 40"/>
            <p:cNvSpPr/>
            <p:nvPr/>
          </p:nvSpPr>
          <p:spPr>
            <a:xfrm>
              <a:off x="4603680" y="2518920"/>
              <a:ext cx="1769760" cy="3056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objective function</a:t>
              </a:r>
              <a:endParaRPr lang="en" sz="1400" b="0" strike="noStrike" spc="-1">
                <a:latin typeface="Arial"/>
              </a:endParaRPr>
            </a:p>
          </p:txBody>
        </p:sp>
        <p:sp>
          <p:nvSpPr>
            <p:cNvPr id="567" name="Line 41"/>
            <p:cNvSpPr/>
            <p:nvPr/>
          </p:nvSpPr>
          <p:spPr>
            <a:xfrm flipH="1">
              <a:off x="4035240" y="2783880"/>
              <a:ext cx="733320" cy="52056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568" name="CustomShape 42"/>
            <p:cNvSpPr/>
            <p:nvPr/>
          </p:nvSpPr>
          <p:spPr>
            <a:xfrm>
              <a:off x="7246800" y="1831680"/>
              <a:ext cx="176976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+ 2X</a:t>
              </a:r>
              <a:r>
                <a:rPr lang="en" sz="1400" b="1" strike="noStrike" spc="-1" baseline="-25000">
                  <a:solidFill>
                    <a:srgbClr val="000000"/>
                  </a:solidFill>
                  <a:latin typeface="Arial"/>
                </a:rPr>
                <a:t>2</a:t>
              </a:r>
              <a:r>
                <a:rPr lang="en" sz="1400" b="1" strike="noStrike" spc="-1">
                  <a:solidFill>
                    <a:srgbClr val="000000"/>
                  </a:solidFill>
                  <a:latin typeface="Arial"/>
                </a:rPr>
                <a:t> = 400</a:t>
              </a:r>
              <a:endParaRPr lang="en" sz="1400" b="0" strike="noStrike" spc="-1">
                <a:latin typeface="Arial"/>
              </a:endParaRPr>
            </a:p>
          </p:txBody>
        </p:sp>
        <p:sp>
          <p:nvSpPr>
            <p:cNvPr id="569" name="Line 43"/>
            <p:cNvSpPr/>
            <p:nvPr/>
          </p:nvSpPr>
          <p:spPr>
            <a:xfrm flipH="1">
              <a:off x="6742080" y="2148840"/>
              <a:ext cx="615960" cy="105408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grpSp>
      <p:sp>
        <p:nvSpPr>
          <p:cNvPr id="570" name="CustomShape 44"/>
          <p:cNvSpPr/>
          <p:nvPr/>
        </p:nvSpPr>
        <p:spPr>
          <a:xfrm flipV="1">
            <a:off x="6235560" y="4139640"/>
            <a:ext cx="1732320" cy="834840"/>
          </a:xfrm>
          <a:custGeom>
            <a:avLst/>
            <a:gdLst/>
            <a:ahLst/>
            <a:cxnLst/>
            <a:rect l="l" t="t" r="r" b="b"/>
            <a:pathLst>
              <a:path w="21600" h="21600">
                <a:moveTo>
                  <a:pt x="0" y="0"/>
                </a:moveTo>
                <a:lnTo>
                  <a:pt x="21600" y="21600"/>
                </a:lnTo>
              </a:path>
            </a:pathLst>
          </a:custGeom>
          <a:noFill/>
          <a:ln w="38160">
            <a:solidFill>
              <a:srgbClr val="FF0000"/>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2736720" y="730800"/>
            <a:ext cx="6879960" cy="96480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7500" lnSpcReduction="20000"/>
          </a:bodyPr>
          <a:lstStyle/>
          <a:p>
            <a:pPr algn="ctr" rtl="1">
              <a:lnSpc>
                <a:spcPct val="100000"/>
              </a:lnSpc>
            </a:pPr>
            <a:r>
              <a:rPr lang="en" sz="4000" b="0" strike="noStrike" spc="-1">
                <a:solidFill>
                  <a:srgbClr val="262626"/>
                </a:solidFill>
                <a:latin typeface="Garamond"/>
              </a:rPr>
              <a:t>אנומליות בשיטה הגרפית – </a:t>
            </a:r>
            <a:endParaRPr lang="en" sz="4000" b="0" strike="noStrike" spc="-1">
              <a:latin typeface="Arial"/>
            </a:endParaRPr>
          </a:p>
          <a:p>
            <a:pPr algn="ctr" rtl="1">
              <a:lnSpc>
                <a:spcPct val="100000"/>
              </a:lnSpc>
            </a:pPr>
            <a:r>
              <a:rPr lang="en" sz="4300" b="1" strike="noStrike" spc="-1">
                <a:solidFill>
                  <a:srgbClr val="3C9770"/>
                </a:solidFill>
                <a:latin typeface="Tahoma"/>
              </a:rPr>
              <a:t>הפתרון אינו אפשרי תחת האילוצים</a:t>
            </a:r>
            <a:endParaRPr lang="en" sz="4300" b="0" strike="noStrike" spc="-1">
              <a:latin typeface="Arial"/>
            </a:endParaRPr>
          </a:p>
        </p:txBody>
      </p:sp>
      <p:grpSp>
        <p:nvGrpSpPr>
          <p:cNvPr id="572" name="Group 2"/>
          <p:cNvGrpSpPr/>
          <p:nvPr/>
        </p:nvGrpSpPr>
        <p:grpSpPr>
          <a:xfrm>
            <a:off x="1554040" y="787680"/>
            <a:ext cx="7390800" cy="5807520"/>
            <a:chOff x="2021400" y="787680"/>
            <a:chExt cx="7390800" cy="5807520"/>
          </a:xfrm>
        </p:grpSpPr>
        <p:sp>
          <p:nvSpPr>
            <p:cNvPr id="573" name="Line 3"/>
            <p:cNvSpPr/>
            <p:nvPr/>
          </p:nvSpPr>
          <p:spPr>
            <a:xfrm>
              <a:off x="2907000" y="5829120"/>
              <a:ext cx="6181920" cy="36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574" name="Line 4"/>
            <p:cNvSpPr/>
            <p:nvPr/>
          </p:nvSpPr>
          <p:spPr>
            <a:xfrm>
              <a:off x="4048560" y="582912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75" name="Line 5"/>
            <p:cNvSpPr/>
            <p:nvPr/>
          </p:nvSpPr>
          <p:spPr>
            <a:xfrm>
              <a:off x="5094720" y="582912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76" name="Line 6"/>
            <p:cNvSpPr/>
            <p:nvPr/>
          </p:nvSpPr>
          <p:spPr>
            <a:xfrm>
              <a:off x="6140880" y="582912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77" name="Line 7"/>
            <p:cNvSpPr/>
            <p:nvPr/>
          </p:nvSpPr>
          <p:spPr>
            <a:xfrm>
              <a:off x="7187040" y="582912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78" name="Line 8"/>
            <p:cNvSpPr/>
            <p:nvPr/>
          </p:nvSpPr>
          <p:spPr>
            <a:xfrm>
              <a:off x="8233200" y="582912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79" name="Line 9"/>
            <p:cNvSpPr/>
            <p:nvPr/>
          </p:nvSpPr>
          <p:spPr>
            <a:xfrm flipV="1">
              <a:off x="3002400" y="941400"/>
              <a:ext cx="360" cy="496404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580" name="Line 10"/>
            <p:cNvSpPr/>
            <p:nvPr/>
          </p:nvSpPr>
          <p:spPr>
            <a:xfrm flipH="1">
              <a:off x="2907000" y="498924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81" name="Line 11"/>
            <p:cNvSpPr/>
            <p:nvPr/>
          </p:nvSpPr>
          <p:spPr>
            <a:xfrm flipH="1">
              <a:off x="2907000" y="414972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82" name="Line 12"/>
            <p:cNvSpPr/>
            <p:nvPr/>
          </p:nvSpPr>
          <p:spPr>
            <a:xfrm flipH="1">
              <a:off x="2907000" y="33084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83" name="Line 13"/>
            <p:cNvSpPr/>
            <p:nvPr/>
          </p:nvSpPr>
          <p:spPr>
            <a:xfrm flipH="1">
              <a:off x="2907000" y="246852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84" name="Line 14"/>
            <p:cNvSpPr/>
            <p:nvPr/>
          </p:nvSpPr>
          <p:spPr>
            <a:xfrm flipH="1">
              <a:off x="2907000" y="162864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585" name="CustomShape 15"/>
            <p:cNvSpPr/>
            <p:nvPr/>
          </p:nvSpPr>
          <p:spPr>
            <a:xfrm>
              <a:off x="2021400" y="78768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dirty="0">
                  <a:solidFill>
                    <a:srgbClr val="000000"/>
                  </a:solidFill>
                  <a:latin typeface="Arial"/>
                </a:rPr>
                <a:t>X</a:t>
              </a:r>
              <a:r>
                <a:rPr lang="en" sz="1800" b="1" strike="noStrike" spc="-1" baseline="-25000" dirty="0">
                  <a:solidFill>
                    <a:srgbClr val="000000"/>
                  </a:solidFill>
                  <a:latin typeface="Arial"/>
                </a:rPr>
                <a:t>2</a:t>
              </a:r>
              <a:endParaRPr lang="en" sz="1800" b="0" strike="noStrike" spc="-1" dirty="0">
                <a:latin typeface="Arial"/>
              </a:endParaRPr>
            </a:p>
          </p:txBody>
        </p:sp>
        <p:sp>
          <p:nvSpPr>
            <p:cNvPr id="586" name="CustomShape 16"/>
            <p:cNvSpPr/>
            <p:nvPr/>
          </p:nvSpPr>
          <p:spPr>
            <a:xfrm>
              <a:off x="8803080" y="5938920"/>
              <a:ext cx="60912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1</a:t>
              </a:r>
              <a:endParaRPr lang="en" sz="1800" b="0" strike="noStrike" spc="-1">
                <a:latin typeface="Arial"/>
              </a:endParaRPr>
            </a:p>
          </p:txBody>
        </p:sp>
        <p:sp>
          <p:nvSpPr>
            <p:cNvPr id="587" name="CustomShape 17"/>
            <p:cNvSpPr/>
            <p:nvPr/>
          </p:nvSpPr>
          <p:spPr>
            <a:xfrm>
              <a:off x="2367360" y="14400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588" name="CustomShape 18"/>
            <p:cNvSpPr/>
            <p:nvPr/>
          </p:nvSpPr>
          <p:spPr>
            <a:xfrm>
              <a:off x="2369160" y="23097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589" name="CustomShape 19"/>
            <p:cNvSpPr/>
            <p:nvPr/>
          </p:nvSpPr>
          <p:spPr>
            <a:xfrm>
              <a:off x="2351520" y="31291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590" name="CustomShape 20"/>
            <p:cNvSpPr/>
            <p:nvPr/>
          </p:nvSpPr>
          <p:spPr>
            <a:xfrm>
              <a:off x="2369160" y="39830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591" name="CustomShape 21"/>
            <p:cNvSpPr/>
            <p:nvPr/>
          </p:nvSpPr>
          <p:spPr>
            <a:xfrm>
              <a:off x="2419920" y="481824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592" name="CustomShape 22"/>
            <p:cNvSpPr/>
            <p:nvPr/>
          </p:nvSpPr>
          <p:spPr>
            <a:xfrm>
              <a:off x="2468880" y="565308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93" name="CustomShape 23"/>
            <p:cNvSpPr/>
            <p:nvPr/>
          </p:nvSpPr>
          <p:spPr>
            <a:xfrm>
              <a:off x="2721600" y="593892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594" name="CustomShape 24"/>
            <p:cNvSpPr/>
            <p:nvPr/>
          </p:nvSpPr>
          <p:spPr>
            <a:xfrm>
              <a:off x="3791520" y="595620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595" name="CustomShape 25"/>
            <p:cNvSpPr/>
            <p:nvPr/>
          </p:nvSpPr>
          <p:spPr>
            <a:xfrm>
              <a:off x="4793040" y="59230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596" name="CustomShape 26"/>
            <p:cNvSpPr/>
            <p:nvPr/>
          </p:nvSpPr>
          <p:spPr>
            <a:xfrm>
              <a:off x="5828040" y="59389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597" name="CustomShape 27"/>
            <p:cNvSpPr/>
            <p:nvPr/>
          </p:nvSpPr>
          <p:spPr>
            <a:xfrm>
              <a:off x="6882480" y="59547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598" name="CustomShape 28"/>
            <p:cNvSpPr/>
            <p:nvPr/>
          </p:nvSpPr>
          <p:spPr>
            <a:xfrm>
              <a:off x="7933320" y="59547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599" name="CustomShape 29"/>
            <p:cNvSpPr/>
            <p:nvPr/>
          </p:nvSpPr>
          <p:spPr>
            <a:xfrm>
              <a:off x="4470840" y="2382840"/>
              <a:ext cx="173628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X</a:t>
              </a:r>
              <a:r>
                <a:rPr lang="en" sz="1400" b="1" strike="noStrike" spc="-1" baseline="-25000">
                  <a:solidFill>
                    <a:srgbClr val="000000"/>
                  </a:solidFill>
                  <a:latin typeface="Arial"/>
                </a:rPr>
                <a:t>2</a:t>
              </a:r>
              <a:r>
                <a:rPr lang="en" sz="1400" b="1" strike="noStrike" spc="-1">
                  <a:solidFill>
                    <a:srgbClr val="000000"/>
                  </a:solidFill>
                  <a:latin typeface="Arial"/>
                </a:rPr>
                <a:t> = 200</a:t>
              </a:r>
              <a:endParaRPr lang="en" sz="1400" b="0" strike="noStrike" spc="-1">
                <a:latin typeface="Arial"/>
              </a:endParaRPr>
            </a:p>
          </p:txBody>
        </p:sp>
        <p:sp>
          <p:nvSpPr>
            <p:cNvPr id="600" name="Line 30"/>
            <p:cNvSpPr/>
            <p:nvPr/>
          </p:nvSpPr>
          <p:spPr>
            <a:xfrm flipH="1">
              <a:off x="3922920" y="2547720"/>
              <a:ext cx="765360" cy="48420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601" name="Line 31"/>
            <p:cNvSpPr/>
            <p:nvPr/>
          </p:nvSpPr>
          <p:spPr>
            <a:xfrm flipH="1" flipV="1">
              <a:off x="3011760" y="3309840"/>
              <a:ext cx="3133800" cy="251460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02" name="Line 32"/>
            <p:cNvSpPr/>
            <p:nvPr/>
          </p:nvSpPr>
          <p:spPr>
            <a:xfrm flipH="1" flipV="1">
              <a:off x="3002400" y="2471760"/>
              <a:ext cx="4181400" cy="33620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03" name="Line 33"/>
            <p:cNvSpPr/>
            <p:nvPr/>
          </p:nvSpPr>
          <p:spPr>
            <a:xfrm flipH="1" flipV="1">
              <a:off x="3002400" y="3319200"/>
              <a:ext cx="3143160" cy="25052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04" name="CustomShape 34"/>
            <p:cNvSpPr/>
            <p:nvPr/>
          </p:nvSpPr>
          <p:spPr>
            <a:xfrm>
              <a:off x="2794320" y="5403960"/>
              <a:ext cx="1736280" cy="3340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700"/>
                </a:spcBef>
              </a:pPr>
              <a:r>
                <a:rPr lang="en" sz="1400" b="1" strike="noStrike" spc="-1">
                  <a:solidFill>
                    <a:srgbClr val="000000"/>
                  </a:solidFill>
                  <a:latin typeface="Arial"/>
                </a:rPr>
                <a:t>X</a:t>
              </a:r>
              <a:r>
                <a:rPr lang="en" sz="1400" b="1" strike="noStrike" spc="-1" baseline="-25000">
                  <a:solidFill>
                    <a:srgbClr val="000000"/>
                  </a:solidFill>
                  <a:latin typeface="Arial"/>
                </a:rPr>
                <a:t>1</a:t>
              </a:r>
              <a:r>
                <a:rPr lang="en" sz="1400" b="1" strike="noStrike" spc="-1">
                  <a:solidFill>
                    <a:srgbClr val="000000"/>
                  </a:solidFill>
                  <a:latin typeface="Arial"/>
                </a:rPr>
                <a:t> + X</a:t>
              </a:r>
              <a:r>
                <a:rPr lang="en" sz="1400" b="1" strike="noStrike" spc="-1" baseline="-25000">
                  <a:solidFill>
                    <a:srgbClr val="000000"/>
                  </a:solidFill>
                  <a:latin typeface="Arial"/>
                </a:rPr>
                <a:t>2</a:t>
              </a:r>
              <a:r>
                <a:rPr lang="en" sz="1400" b="1" strike="noStrike" spc="-1">
                  <a:solidFill>
                    <a:srgbClr val="000000"/>
                  </a:solidFill>
                  <a:latin typeface="Arial"/>
                </a:rPr>
                <a:t> = 150</a:t>
              </a:r>
              <a:endParaRPr lang="en" sz="1400" b="0" strike="noStrike" spc="-1">
                <a:latin typeface="Arial"/>
              </a:endParaRPr>
            </a:p>
          </p:txBody>
        </p:sp>
        <p:sp>
          <p:nvSpPr>
            <p:cNvPr id="605" name="Line 35"/>
            <p:cNvSpPr/>
            <p:nvPr/>
          </p:nvSpPr>
          <p:spPr>
            <a:xfrm flipV="1">
              <a:off x="4288320" y="5300640"/>
              <a:ext cx="919080" cy="23328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606" name="CustomShape 36"/>
            <p:cNvSpPr/>
            <p:nvPr/>
          </p:nvSpPr>
          <p:spPr>
            <a:xfrm>
              <a:off x="4907520" y="2909880"/>
              <a:ext cx="2171520" cy="5792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99"/>
                </a:spcBef>
              </a:pPr>
              <a:r>
                <a:rPr lang="en" sz="1600" b="1" strike="noStrike" spc="-1">
                  <a:solidFill>
                    <a:srgbClr val="000000"/>
                  </a:solidFill>
                  <a:latin typeface="Arial"/>
                </a:rPr>
                <a:t>feasible region for second constraint</a:t>
              </a:r>
              <a:endParaRPr lang="en" sz="1600" b="0" strike="noStrike" spc="-1">
                <a:latin typeface="Arial"/>
              </a:endParaRPr>
            </a:p>
          </p:txBody>
        </p:sp>
        <p:sp>
          <p:nvSpPr>
            <p:cNvPr id="607" name="CustomShape 37"/>
            <p:cNvSpPr/>
            <p:nvPr/>
          </p:nvSpPr>
          <p:spPr>
            <a:xfrm>
              <a:off x="3004200" y="4699080"/>
              <a:ext cx="1934640" cy="5792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799"/>
                </a:spcBef>
              </a:pPr>
              <a:r>
                <a:rPr lang="en" sz="1600" b="1" strike="noStrike" spc="-1">
                  <a:solidFill>
                    <a:srgbClr val="000000"/>
                  </a:solidFill>
                  <a:latin typeface="Arial"/>
                </a:rPr>
                <a:t>feasible region for first constraint</a:t>
              </a:r>
              <a:endParaRPr lang="en" sz="16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extShape 1"/>
          <p:cNvSpPr txBox="1"/>
          <p:nvPr/>
        </p:nvSpPr>
        <p:spPr>
          <a:xfrm>
            <a:off x="2567520" y="1027800"/>
            <a:ext cx="7024320" cy="888840"/>
          </a:xfrm>
          <a:prstGeom prst="rect">
            <a:avLst/>
          </a:prstGeom>
          <a:noFill/>
          <a:ln>
            <a:noFill/>
          </a:ln>
        </p:spPr>
        <p:txBody>
          <a:bodyPr anchor="ctr">
            <a:noAutofit/>
          </a:bodyPr>
          <a:lstStyle/>
          <a:p>
            <a:pPr algn="ctr" rtl="1">
              <a:lnSpc>
                <a:spcPct val="100000"/>
              </a:lnSpc>
            </a:pPr>
            <a:r>
              <a:rPr lang="he-IL" sz="4000" b="0" strike="noStrike" spc="-1">
                <a:solidFill>
                  <a:srgbClr val="262626"/>
                </a:solidFill>
                <a:latin typeface="Garamond"/>
              </a:rPr>
              <a:t>פתרון בעזרת תוכנת Lindo</a:t>
            </a:r>
            <a:endParaRPr lang="he-IL" sz="4000" b="0" strike="noStrike" spc="-1">
              <a:solidFill>
                <a:srgbClr val="000000"/>
              </a:solidFill>
              <a:latin typeface="Garamond"/>
            </a:endParaRPr>
          </a:p>
        </p:txBody>
      </p:sp>
      <p:sp>
        <p:nvSpPr>
          <p:cNvPr id="609" name="TextShape 2"/>
          <p:cNvSpPr txBox="1"/>
          <p:nvPr/>
        </p:nvSpPr>
        <p:spPr>
          <a:xfrm>
            <a:off x="1569240" y="2490120"/>
            <a:ext cx="9064800" cy="3444480"/>
          </a:xfrm>
          <a:prstGeom prst="rect">
            <a:avLst/>
          </a:prstGeom>
          <a:noFill/>
          <a:ln>
            <a:noFill/>
          </a:ln>
        </p:spPr>
        <p:txBody>
          <a:bodyPr>
            <a:noAutofit/>
          </a:bodyPr>
          <a:lstStyle/>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התקנת </a:t>
            </a:r>
            <a:r>
              <a:rPr lang="he-IL" sz="2400" b="0" strike="noStrike" spc="-1" dirty="0" err="1">
                <a:solidFill>
                  <a:srgbClr val="262626"/>
                </a:solidFill>
                <a:latin typeface="Arial"/>
              </a:rPr>
              <a:t>Lindo</a:t>
            </a:r>
            <a:r>
              <a:rPr lang="he-IL" sz="2400" b="0" strike="noStrike" spc="-1" dirty="0">
                <a:solidFill>
                  <a:srgbClr val="262626"/>
                </a:solidFill>
                <a:latin typeface="Arial"/>
              </a:rPr>
              <a:t> מן הקישור הבא:</a:t>
            </a:r>
            <a:endParaRPr lang="he-IL" sz="2400" b="0" strike="noStrike" spc="-1" dirty="0">
              <a:solidFill>
                <a:srgbClr val="262626"/>
              </a:solidFill>
              <a:latin typeface="Garamond"/>
            </a:endParaRPr>
          </a:p>
          <a:p>
            <a:pPr algn="r" rtl="1">
              <a:lnSpc>
                <a:spcPct val="100000"/>
              </a:lnSpc>
              <a:spcBef>
                <a:spcPts val="479"/>
              </a:spcBef>
              <a:spcAft>
                <a:spcPts val="601"/>
              </a:spcAft>
            </a:pPr>
            <a:r>
              <a:rPr lang="he-IL" sz="2400" b="0" u="sng" strike="noStrike" spc="-1" dirty="0">
                <a:solidFill>
                  <a:srgbClr val="A8BF4D"/>
                </a:solidFill>
                <a:uFillTx/>
                <a:latin typeface="Arial"/>
                <a:hlinkClick r:id="rId3"/>
              </a:rPr>
              <a:t>https://www.lindo.com/index.php/ls-downloads</a:t>
            </a:r>
            <a:endParaRPr lang="he-IL" sz="2400" b="0" strike="noStrike" spc="-1" dirty="0">
              <a:solidFill>
                <a:srgbClr val="262626"/>
              </a:solidFill>
              <a:latin typeface="Garamond"/>
            </a:endParaRPr>
          </a:p>
          <a:p>
            <a:pPr marL="743040" lvl="1" indent="-285480" algn="r" rtl="1">
              <a:spcBef>
                <a:spcPts val="479"/>
              </a:spcBef>
              <a:spcAft>
                <a:spcPts val="601"/>
              </a:spcAft>
              <a:buClr>
                <a:srgbClr val="83992A"/>
              </a:buClr>
              <a:buSzPct val="115000"/>
              <a:buFont typeface="Arial"/>
              <a:buChar char="•"/>
            </a:pPr>
            <a:r>
              <a:rPr lang="he-IL" sz="2400" spc="-1" dirty="0">
                <a:solidFill>
                  <a:srgbClr val="262626"/>
                </a:solidFill>
                <a:latin typeface="Arial"/>
              </a:rPr>
              <a:t>הקישור הרביעי – "</a:t>
            </a:r>
            <a:r>
              <a:rPr lang="he-IL" sz="2400" spc="-1" dirty="0" err="1">
                <a:solidFill>
                  <a:srgbClr val="262626"/>
                </a:solidFill>
                <a:latin typeface="Arial"/>
              </a:rPr>
              <a:t>Download</a:t>
            </a:r>
            <a:r>
              <a:rPr lang="he-IL" sz="2400" spc="-1" dirty="0">
                <a:solidFill>
                  <a:srgbClr val="262626"/>
                </a:solidFill>
                <a:latin typeface="Arial"/>
              </a:rPr>
              <a:t> </a:t>
            </a:r>
            <a:r>
              <a:rPr lang="he-IL" sz="2400" spc="-1" dirty="0" err="1">
                <a:solidFill>
                  <a:srgbClr val="262626"/>
                </a:solidFill>
                <a:latin typeface="Arial"/>
              </a:rPr>
              <a:t>Classic</a:t>
            </a:r>
            <a:r>
              <a:rPr lang="he-IL" sz="2400" spc="-1" dirty="0">
                <a:solidFill>
                  <a:srgbClr val="262626"/>
                </a:solidFill>
                <a:latin typeface="Arial"/>
              </a:rPr>
              <a:t> </a:t>
            </a:r>
            <a:r>
              <a:rPr lang="he-IL" sz="2400" spc="-1" dirty="0" err="1">
                <a:solidFill>
                  <a:srgbClr val="262626"/>
                </a:solidFill>
                <a:latin typeface="Arial"/>
              </a:rPr>
              <a:t>Lindo</a:t>
            </a:r>
            <a:r>
              <a:rPr lang="he-IL" sz="2400" spc="-1" dirty="0">
                <a:solidFill>
                  <a:srgbClr val="262626"/>
                </a:solidFill>
                <a:latin typeface="Arial"/>
              </a:rPr>
              <a:t>"</a:t>
            </a:r>
          </a:p>
          <a:p>
            <a:pPr marL="285840" indent="-285480" algn="r" rtl="1">
              <a:spcBef>
                <a:spcPts val="479"/>
              </a:spcBef>
              <a:spcAft>
                <a:spcPts val="601"/>
              </a:spcAft>
              <a:buClr>
                <a:srgbClr val="83992A"/>
              </a:buClr>
              <a:buSzPct val="115000"/>
              <a:buFont typeface="Arial"/>
              <a:buChar char="•"/>
            </a:pPr>
            <a:r>
              <a:rPr lang="he-IL" sz="2400" spc="-1" dirty="0">
                <a:solidFill>
                  <a:srgbClr val="262626"/>
                </a:solidFill>
                <a:latin typeface="Arial"/>
              </a:rPr>
              <a:t>לאחר ההתקנה יש להשתמש בגרסת </a:t>
            </a:r>
            <a:r>
              <a:rPr lang="he-IL" sz="2400" spc="-1" dirty="0" err="1">
                <a:solidFill>
                  <a:srgbClr val="262626"/>
                </a:solidFill>
                <a:latin typeface="Arial"/>
              </a:rPr>
              <a:t>Demo</a:t>
            </a:r>
            <a:r>
              <a:rPr lang="he-IL" sz="2400" spc="-1" dirty="0">
                <a:solidFill>
                  <a:srgbClr val="262626"/>
                </a:solidFill>
                <a:latin typeface="Arial"/>
              </a:rPr>
              <a:t>.</a:t>
            </a:r>
          </a:p>
          <a:p>
            <a:pPr marL="285840" indent="-285480" algn="r" rtl="1">
              <a:spcBef>
                <a:spcPts val="479"/>
              </a:spcBef>
              <a:spcAft>
                <a:spcPts val="601"/>
              </a:spcAft>
              <a:buClr>
                <a:srgbClr val="83992A"/>
              </a:buClr>
              <a:buSzPct val="115000"/>
              <a:buFont typeface="Arial"/>
              <a:buChar char="•"/>
            </a:pPr>
            <a:r>
              <a:rPr lang="he-IL" sz="2400" spc="-1" dirty="0" err="1">
                <a:solidFill>
                  <a:srgbClr val="262626"/>
                </a:solidFill>
                <a:latin typeface="Arial"/>
              </a:rPr>
              <a:t>לינדו</a:t>
            </a:r>
            <a:r>
              <a:rPr lang="he-IL" sz="2400" spc="-1" dirty="0">
                <a:solidFill>
                  <a:srgbClr val="262626"/>
                </a:solidFill>
                <a:latin typeface="Arial"/>
              </a:rPr>
              <a:t> מותקנת במעבדות.</a:t>
            </a:r>
          </a:p>
          <a:p>
            <a:pPr marL="285840" indent="-285480" algn="r" rtl="1">
              <a:spcBef>
                <a:spcPts val="479"/>
              </a:spcBef>
              <a:spcAft>
                <a:spcPts val="601"/>
              </a:spcAft>
              <a:buClr>
                <a:srgbClr val="83992A"/>
              </a:buClr>
              <a:buSzPct val="115000"/>
              <a:buFont typeface="Arial"/>
              <a:buChar char="•"/>
            </a:pPr>
            <a:r>
              <a:rPr lang="he-IL" sz="2400" spc="-1" dirty="0">
                <a:solidFill>
                  <a:srgbClr val="262626"/>
                </a:solidFill>
                <a:latin typeface="Arial"/>
              </a:rPr>
              <a:t>ניתן להריץ את </a:t>
            </a:r>
            <a:r>
              <a:rPr lang="he-IL" sz="2400" spc="-1" dirty="0" err="1">
                <a:solidFill>
                  <a:srgbClr val="262626"/>
                </a:solidFill>
                <a:latin typeface="Arial"/>
              </a:rPr>
              <a:t>לינדו</a:t>
            </a:r>
            <a:r>
              <a:rPr lang="he-IL" sz="2400" spc="-1" dirty="0">
                <a:solidFill>
                  <a:srgbClr val="262626"/>
                </a:solidFill>
                <a:latin typeface="Arial"/>
              </a:rPr>
              <a:t> גם בלינוקס תחת </a:t>
            </a:r>
            <a:r>
              <a:rPr lang="en-US" sz="2400" spc="-1" dirty="0">
                <a:solidFill>
                  <a:srgbClr val="262626"/>
                </a:solidFill>
                <a:latin typeface="Arial"/>
              </a:rPr>
              <a:t>Wine</a:t>
            </a:r>
            <a:r>
              <a:rPr lang="he-IL" sz="2400" spc="-1" dirty="0">
                <a:solidFill>
                  <a:srgbClr val="262626"/>
                </a:solidFill>
                <a:latin typeface="Arial"/>
              </a:rPr>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10106640" y="5960520"/>
            <a:ext cx="527040" cy="279000"/>
          </a:xfrm>
          <a:prstGeom prst="rect">
            <a:avLst/>
          </a:prstGeom>
          <a:noFill/>
          <a:ln>
            <a:noFill/>
          </a:ln>
        </p:spPr>
        <p:txBody>
          <a:bodyPr anchor="ctr">
            <a:noAutofit/>
          </a:bodyPr>
          <a:lstStyle/>
          <a:p>
            <a:pPr algn="r" rtl="1">
              <a:lnSpc>
                <a:spcPct val="100000"/>
              </a:lnSpc>
            </a:pPr>
            <a:fld id="{D0C87283-95BA-4061-84EA-094B87187517}" type="slidenum">
              <a:rPr lang="en" sz="1000" b="0" strike="noStrike" spc="-1">
                <a:solidFill>
                  <a:srgbClr val="000000"/>
                </a:solidFill>
                <a:latin typeface="Garamond"/>
              </a:rPr>
              <a:t>3</a:t>
            </a:fld>
            <a:endParaRPr lang="en" sz="1000" b="0" strike="noStrike" spc="-1">
              <a:latin typeface="Times New Roman"/>
            </a:endParaRPr>
          </a:p>
        </p:txBody>
      </p:sp>
      <p:sp>
        <p:nvSpPr>
          <p:cNvPr id="252" name="CustomShape 2"/>
          <p:cNvSpPr/>
          <p:nvPr/>
        </p:nvSpPr>
        <p:spPr>
          <a:xfrm>
            <a:off x="2135520" y="1052640"/>
            <a:ext cx="7886520" cy="752040"/>
          </a:xfrm>
          <a:prstGeom prst="roundRect">
            <a:avLst>
              <a:gd name="adj" fmla="val 16667"/>
            </a:avLst>
          </a:prstGeom>
          <a:solidFill>
            <a:srgbClr val="595959"/>
          </a:solidFill>
          <a:ln w="19080">
            <a:solidFill>
              <a:srgbClr val="40404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3600" b="0" strike="noStrike" spc="-1">
                <a:solidFill>
                  <a:srgbClr val="FFFFFF"/>
                </a:solidFill>
                <a:latin typeface="Franklin Gothic Medium"/>
              </a:rPr>
              <a:t>מבנה הקורס</a:t>
            </a:r>
            <a:endParaRPr lang="en" sz="3600" b="0" strike="noStrike" spc="-1">
              <a:latin typeface="Arial"/>
            </a:endParaRPr>
          </a:p>
        </p:txBody>
      </p:sp>
      <p:sp>
        <p:nvSpPr>
          <p:cNvPr id="253" name="CustomShape 3"/>
          <p:cNvSpPr/>
          <p:nvPr/>
        </p:nvSpPr>
        <p:spPr>
          <a:xfrm>
            <a:off x="4208040" y="2060640"/>
            <a:ext cx="2229120" cy="752040"/>
          </a:xfrm>
          <a:prstGeom prst="roundRect">
            <a:avLst>
              <a:gd name="adj" fmla="val 16667"/>
            </a:avLst>
          </a:prstGeom>
          <a:solidFill>
            <a:srgbClr val="FF6700"/>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2400" b="0" strike="noStrike" spc="-1">
                <a:solidFill>
                  <a:srgbClr val="FFFFFF"/>
                </a:solidFill>
                <a:latin typeface="Franklin Gothic Medium"/>
              </a:rPr>
              <a:t>תורים ומרקוב</a:t>
            </a:r>
            <a:endParaRPr lang="en" sz="2400" b="0" strike="noStrike" spc="-1">
              <a:latin typeface="Arial"/>
            </a:endParaRPr>
          </a:p>
        </p:txBody>
      </p:sp>
      <p:sp>
        <p:nvSpPr>
          <p:cNvPr id="254" name="CustomShape 4"/>
          <p:cNvSpPr/>
          <p:nvPr/>
        </p:nvSpPr>
        <p:spPr>
          <a:xfrm>
            <a:off x="2135520" y="2060640"/>
            <a:ext cx="1886400" cy="752040"/>
          </a:xfrm>
          <a:prstGeom prst="roundRect">
            <a:avLst>
              <a:gd name="adj" fmla="val 16667"/>
            </a:avLst>
          </a:prstGeom>
          <a:solidFill>
            <a:srgbClr val="0CA430"/>
          </a:solidFill>
          <a:ln w="19080">
            <a:solidFill>
              <a:srgbClr val="00B0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2400" b="0" strike="noStrike" spc="-1">
                <a:solidFill>
                  <a:srgbClr val="FFFFFF"/>
                </a:solidFill>
                <a:latin typeface="Franklin Gothic Medium"/>
              </a:rPr>
              <a:t>ניהול האיכות</a:t>
            </a:r>
            <a:endParaRPr lang="en" sz="2400" b="0" strike="noStrike" spc="-1">
              <a:latin typeface="Arial"/>
            </a:endParaRPr>
          </a:p>
        </p:txBody>
      </p:sp>
      <p:sp>
        <p:nvSpPr>
          <p:cNvPr id="255" name="CustomShape 5"/>
          <p:cNvSpPr/>
          <p:nvPr/>
        </p:nvSpPr>
        <p:spPr>
          <a:xfrm>
            <a:off x="6599880" y="2060640"/>
            <a:ext cx="3508920" cy="752040"/>
          </a:xfrm>
          <a:prstGeom prst="roundRect">
            <a:avLst>
              <a:gd name="adj" fmla="val 16667"/>
            </a:avLst>
          </a:prstGeom>
          <a:solidFill>
            <a:srgbClr val="005490"/>
          </a:solidFill>
          <a:ln w="19080">
            <a:solidFill>
              <a:srgbClr val="00549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2400" b="0" strike="noStrike" spc="-1">
                <a:solidFill>
                  <a:srgbClr val="FFFFFF"/>
                </a:solidFill>
                <a:latin typeface="Franklin Gothic Medium"/>
              </a:rPr>
              <a:t>חיזוי ותכנון</a:t>
            </a:r>
            <a:endParaRPr lang="en" sz="2400" b="0" strike="noStrike" spc="-1">
              <a:latin typeface="Arial"/>
            </a:endParaRPr>
          </a:p>
        </p:txBody>
      </p:sp>
      <p:sp>
        <p:nvSpPr>
          <p:cNvPr id="256" name="CustomShape 6"/>
          <p:cNvSpPr/>
          <p:nvPr/>
        </p:nvSpPr>
        <p:spPr>
          <a:xfrm>
            <a:off x="6632280" y="2979000"/>
            <a:ext cx="1623600" cy="55332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חיזוי 1</a:t>
            </a:r>
            <a:endParaRPr lang="en" sz="1800" b="0" strike="noStrike" spc="-1">
              <a:latin typeface="Arial"/>
            </a:endParaRPr>
          </a:p>
        </p:txBody>
      </p:sp>
      <p:sp>
        <p:nvSpPr>
          <p:cNvPr id="257" name="CustomShape 7"/>
          <p:cNvSpPr/>
          <p:nvPr/>
        </p:nvSpPr>
        <p:spPr>
          <a:xfrm>
            <a:off x="6632280" y="3695400"/>
            <a:ext cx="1623600" cy="55152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חיזוי 2</a:t>
            </a:r>
            <a:endParaRPr lang="en" sz="1800" b="0" strike="noStrike" spc="-1">
              <a:latin typeface="Arial"/>
            </a:endParaRPr>
          </a:p>
        </p:txBody>
      </p:sp>
      <p:sp>
        <p:nvSpPr>
          <p:cNvPr id="258" name="CustomShape 8"/>
          <p:cNvSpPr/>
          <p:nvPr/>
        </p:nvSpPr>
        <p:spPr>
          <a:xfrm>
            <a:off x="8354520" y="2982960"/>
            <a:ext cx="1754280" cy="549360"/>
          </a:xfrm>
          <a:prstGeom prst="roundRect">
            <a:avLst>
              <a:gd name="adj" fmla="val 16667"/>
            </a:avLst>
          </a:prstGeom>
          <a:solidFill>
            <a:srgbClr val="40AF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תכנון לינארי</a:t>
            </a:r>
            <a:endParaRPr lang="en" sz="1800" b="0" strike="noStrike" spc="-1">
              <a:latin typeface="Arial"/>
            </a:endParaRPr>
          </a:p>
        </p:txBody>
      </p:sp>
      <p:sp>
        <p:nvSpPr>
          <p:cNvPr id="259" name="CustomShape 9"/>
          <p:cNvSpPr/>
          <p:nvPr/>
        </p:nvSpPr>
        <p:spPr>
          <a:xfrm>
            <a:off x="8354520" y="3702240"/>
            <a:ext cx="1754280" cy="54468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לינארי בשלמים</a:t>
            </a:r>
            <a:endParaRPr lang="en" sz="1800" b="0" strike="noStrike" spc="-1">
              <a:latin typeface="Arial"/>
            </a:endParaRPr>
          </a:p>
        </p:txBody>
      </p:sp>
      <p:sp>
        <p:nvSpPr>
          <p:cNvPr id="260" name="CustomShape 10"/>
          <p:cNvSpPr/>
          <p:nvPr/>
        </p:nvSpPr>
        <p:spPr>
          <a:xfrm>
            <a:off x="8354520" y="4416840"/>
            <a:ext cx="1754280" cy="55152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GP</a:t>
            </a:r>
            <a:endParaRPr lang="en" sz="1800" b="0" strike="noStrike" spc="-1">
              <a:latin typeface="Arial"/>
            </a:endParaRPr>
          </a:p>
          <a:p>
            <a:pPr algn="ctr" rtl="1">
              <a:lnSpc>
                <a:spcPct val="100000"/>
              </a:lnSpc>
            </a:pPr>
            <a:r>
              <a:rPr lang="en" sz="1800" b="0" strike="noStrike" spc="-1">
                <a:solidFill>
                  <a:srgbClr val="FFFFFF"/>
                </a:solidFill>
                <a:latin typeface="Franklin Gothic Medium"/>
              </a:rPr>
              <a:t>MOLP</a:t>
            </a:r>
            <a:endParaRPr lang="en" sz="1800" b="0" strike="noStrike" spc="-1">
              <a:latin typeface="Arial"/>
            </a:endParaRPr>
          </a:p>
        </p:txBody>
      </p:sp>
      <p:sp>
        <p:nvSpPr>
          <p:cNvPr id="261" name="CustomShape 11"/>
          <p:cNvSpPr/>
          <p:nvPr/>
        </p:nvSpPr>
        <p:spPr>
          <a:xfrm>
            <a:off x="8354520" y="5121360"/>
            <a:ext cx="1754280" cy="47700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תזמון</a:t>
            </a:r>
            <a:endParaRPr lang="en" sz="1800" b="0" strike="noStrike" spc="-1">
              <a:latin typeface="Arial"/>
            </a:endParaRPr>
          </a:p>
        </p:txBody>
      </p:sp>
      <p:sp>
        <p:nvSpPr>
          <p:cNvPr id="262" name="CustomShape 12"/>
          <p:cNvSpPr/>
          <p:nvPr/>
        </p:nvSpPr>
        <p:spPr>
          <a:xfrm>
            <a:off x="4584960" y="3932640"/>
            <a:ext cx="1749960" cy="55332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תורת התורים</a:t>
            </a:r>
            <a:endParaRPr lang="en" sz="1800" b="0" strike="noStrike" spc="-1">
              <a:latin typeface="Arial"/>
            </a:endParaRPr>
          </a:p>
        </p:txBody>
      </p:sp>
      <p:sp>
        <p:nvSpPr>
          <p:cNvPr id="263" name="CustomShape 13"/>
          <p:cNvSpPr/>
          <p:nvPr/>
        </p:nvSpPr>
        <p:spPr>
          <a:xfrm>
            <a:off x="4584960" y="2997360"/>
            <a:ext cx="1749960" cy="58320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שרשראות מרקוב</a:t>
            </a:r>
            <a:endParaRPr lang="en" sz="1800" b="0" strike="noStrike" spc="-1">
              <a:latin typeface="Arial"/>
            </a:endParaRPr>
          </a:p>
        </p:txBody>
      </p:sp>
      <p:sp>
        <p:nvSpPr>
          <p:cNvPr id="264" name="CustomShape 14"/>
          <p:cNvSpPr/>
          <p:nvPr/>
        </p:nvSpPr>
        <p:spPr>
          <a:xfrm>
            <a:off x="4584960" y="4869000"/>
            <a:ext cx="1749960" cy="55332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רשתות תורים</a:t>
            </a:r>
            <a:endParaRPr lang="en" sz="1800" b="0" strike="noStrike" spc="-1">
              <a:latin typeface="Arial"/>
            </a:endParaRPr>
          </a:p>
        </p:txBody>
      </p:sp>
      <p:sp>
        <p:nvSpPr>
          <p:cNvPr id="265" name="CustomShape 15"/>
          <p:cNvSpPr/>
          <p:nvPr/>
        </p:nvSpPr>
        <p:spPr>
          <a:xfrm>
            <a:off x="2279880" y="4843800"/>
            <a:ext cx="1683000" cy="5533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dirty="0">
                <a:solidFill>
                  <a:srgbClr val="FFFFFF"/>
                </a:solidFill>
                <a:latin typeface="Franklin Gothic Medium"/>
              </a:rPr>
              <a:t>אמינות ו</a:t>
            </a:r>
            <a:r>
              <a:rPr lang="he-IL" sz="1800" b="0" strike="noStrike" spc="-1" dirty="0">
                <a:solidFill>
                  <a:srgbClr val="FFFFFF"/>
                </a:solidFill>
                <a:latin typeface="Franklin Gothic Medium"/>
              </a:rPr>
              <a:t>ת</a:t>
            </a:r>
            <a:r>
              <a:rPr lang="en" sz="1800" b="0" strike="noStrike" spc="-1" dirty="0">
                <a:solidFill>
                  <a:srgbClr val="FFFFFF"/>
                </a:solidFill>
                <a:latin typeface="Franklin Gothic Medium"/>
              </a:rPr>
              <a:t>חזוקה</a:t>
            </a:r>
            <a:endParaRPr lang="en" sz="1800" b="0" strike="noStrike" spc="-1" dirty="0">
              <a:latin typeface="Arial"/>
            </a:endParaRPr>
          </a:p>
        </p:txBody>
      </p:sp>
      <p:sp>
        <p:nvSpPr>
          <p:cNvPr id="266" name="CustomShape 16"/>
          <p:cNvSpPr/>
          <p:nvPr/>
        </p:nvSpPr>
        <p:spPr>
          <a:xfrm>
            <a:off x="2279880" y="3932640"/>
            <a:ext cx="1683000" cy="5533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דגימות קבלה</a:t>
            </a:r>
            <a:endParaRPr lang="en" sz="1800" b="0" strike="noStrike" spc="-1">
              <a:latin typeface="Arial"/>
            </a:endParaRPr>
          </a:p>
        </p:txBody>
      </p:sp>
      <p:sp>
        <p:nvSpPr>
          <p:cNvPr id="267" name="CustomShape 17"/>
          <p:cNvSpPr/>
          <p:nvPr/>
        </p:nvSpPr>
        <p:spPr>
          <a:xfrm>
            <a:off x="2279880" y="2997360"/>
            <a:ext cx="1683000" cy="5515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rtl="1">
              <a:lnSpc>
                <a:spcPct val="100000"/>
              </a:lnSpc>
            </a:pPr>
            <a:r>
              <a:rPr lang="en" sz="1800" b="0" strike="noStrike" spc="-1">
                <a:solidFill>
                  <a:srgbClr val="FFFFFF"/>
                </a:solidFill>
                <a:latin typeface="Franklin Gothic Medium"/>
              </a:rPr>
              <a:t>תרשימי בקרה</a:t>
            </a:r>
            <a:endParaRPr lang="e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0" name="Picture 1"/>
          <p:cNvPicPr/>
          <p:nvPr/>
        </p:nvPicPr>
        <p:blipFill>
          <a:blip r:embed="rId2"/>
          <a:stretch/>
        </p:blipFill>
        <p:spPr>
          <a:xfrm>
            <a:off x="1631520" y="332640"/>
            <a:ext cx="8947440" cy="6282000"/>
          </a:xfrm>
          <a:prstGeom prst="rect">
            <a:avLst/>
          </a:prstGeom>
          <a:ln>
            <a:noFill/>
          </a:ln>
        </p:spPr>
      </p:pic>
      <p:sp>
        <p:nvSpPr>
          <p:cNvPr id="611" name="CustomShape 1"/>
          <p:cNvSpPr/>
          <p:nvPr/>
        </p:nvSpPr>
        <p:spPr>
          <a:xfrm>
            <a:off x="3287520" y="5589360"/>
            <a:ext cx="6984360" cy="1079640"/>
          </a:xfrm>
          <a:prstGeom prst="ellipse">
            <a:avLst/>
          </a:prstGeom>
          <a:noFill/>
          <a:ln>
            <a:solidFill>
              <a:srgbClr val="FF0000"/>
            </a:solidFill>
            <a:round/>
          </a:ln>
        </p:spPr>
        <p:style>
          <a:lnRef idx="2">
            <a:schemeClr val="accent4"/>
          </a:lnRef>
          <a:fillRef idx="1">
            <a:schemeClr val="lt1"/>
          </a:fillRef>
          <a:effectRef idx="0">
            <a:schemeClr val="accent4"/>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TextShape 1"/>
          <p:cNvSpPr txBox="1"/>
          <p:nvPr/>
        </p:nvSpPr>
        <p:spPr>
          <a:xfrm>
            <a:off x="2567520" y="1027800"/>
            <a:ext cx="7024320" cy="888840"/>
          </a:xfrm>
          <a:prstGeom prst="rect">
            <a:avLst/>
          </a:prstGeom>
          <a:noFill/>
          <a:ln>
            <a:noFill/>
          </a:ln>
        </p:spPr>
        <p:txBody>
          <a:bodyPr anchor="ctr">
            <a:normAutofit fontScale="88500"/>
          </a:bodyPr>
          <a:lstStyle/>
          <a:p>
            <a:pPr algn="ctr" rtl="1">
              <a:lnSpc>
                <a:spcPct val="100000"/>
              </a:lnSpc>
            </a:pPr>
            <a:r>
              <a:rPr lang="he-IL" sz="4000" b="0" strike="noStrike" spc="-1">
                <a:solidFill>
                  <a:srgbClr val="262626"/>
                </a:solidFill>
                <a:latin typeface="Garamond"/>
              </a:rPr>
              <a:t>דוגמה 1 - ניסוח עבור תוכנת Lindo</a:t>
            </a:r>
            <a:endParaRPr lang="he-IL" sz="4000" b="0" strike="noStrike" spc="-1">
              <a:solidFill>
                <a:srgbClr val="000000"/>
              </a:solidFill>
              <a:latin typeface="Garamond"/>
            </a:endParaRPr>
          </a:p>
        </p:txBody>
      </p:sp>
      <p:sp>
        <p:nvSpPr>
          <p:cNvPr id="613" name="TextShape 2"/>
          <p:cNvSpPr txBox="1"/>
          <p:nvPr/>
        </p:nvSpPr>
        <p:spPr>
          <a:xfrm>
            <a:off x="2783519" y="2565000"/>
            <a:ext cx="7630239" cy="3508560"/>
          </a:xfrm>
          <a:prstGeom prst="rect">
            <a:avLst/>
          </a:prstGeom>
          <a:noFill/>
          <a:ln>
            <a:noFill/>
          </a:ln>
        </p:spPr>
        <p:txBody>
          <a:bodyPr>
            <a:normAutofit fontScale="79000" lnSpcReduction="20000"/>
          </a:bodyPr>
          <a:lstStyle/>
          <a:p>
            <a:pPr>
              <a:lnSpc>
                <a:spcPct val="100000"/>
              </a:lnSpc>
              <a:spcBef>
                <a:spcPts val="561"/>
              </a:spcBef>
              <a:spcAft>
                <a:spcPts val="601"/>
              </a:spcAft>
            </a:pPr>
            <a:r>
              <a:rPr lang="he-IL" sz="2400" b="0" strike="noStrike" spc="-1" dirty="0" err="1">
                <a:solidFill>
                  <a:srgbClr val="262626"/>
                </a:solidFill>
                <a:latin typeface="Garamond"/>
              </a:rPr>
              <a:t>max</a:t>
            </a:r>
            <a:r>
              <a:rPr lang="he-IL" sz="2400" b="0" strike="noStrike" spc="-1" dirty="0">
                <a:solidFill>
                  <a:srgbClr val="262626"/>
                </a:solidFill>
                <a:latin typeface="Garamond"/>
              </a:rPr>
              <a:t> 3x1 + 2x2			</a:t>
            </a:r>
            <a:r>
              <a:rPr lang="he-IL" sz="2400" b="0" strike="noStrike" spc="-1" dirty="0" err="1">
                <a:solidFill>
                  <a:srgbClr val="262626"/>
                </a:solidFill>
                <a:latin typeface="Garamond"/>
              </a:rPr>
              <a:t>not</a:t>
            </a:r>
            <a:r>
              <a:rPr lang="he-IL" sz="2400" b="0" strike="noStrike" spc="-1" dirty="0">
                <a:solidFill>
                  <a:srgbClr val="262626"/>
                </a:solidFill>
                <a:latin typeface="Garamond"/>
              </a:rPr>
              <a:t>: </a:t>
            </a:r>
            <a:r>
              <a:rPr lang="he-IL" sz="2400" b="0" strike="noStrike" spc="-1" dirty="0" err="1">
                <a:solidFill>
                  <a:srgbClr val="FF0000"/>
                </a:solidFill>
                <a:latin typeface="Garamond"/>
              </a:rPr>
              <a:t>max</a:t>
            </a:r>
            <a:r>
              <a:rPr lang="he-IL" sz="2400" b="0" strike="noStrike" spc="-1" dirty="0">
                <a:solidFill>
                  <a:srgbClr val="FF0000"/>
                </a:solidFill>
                <a:latin typeface="Garamond"/>
              </a:rPr>
              <a:t> </a:t>
            </a:r>
            <a:r>
              <a:rPr lang="he-IL" sz="2400" b="1" strike="noStrike" spc="-1" dirty="0">
                <a:solidFill>
                  <a:srgbClr val="FF0000"/>
                </a:solidFill>
                <a:latin typeface="Garamond"/>
              </a:rPr>
              <a:t>Z =</a:t>
            </a:r>
            <a:r>
              <a:rPr lang="he-IL" sz="2400" b="0" strike="noStrike" spc="-1" dirty="0">
                <a:solidFill>
                  <a:srgbClr val="FF0000"/>
                </a:solidFill>
                <a:latin typeface="Garamond"/>
              </a:rPr>
              <a:t> 3X1+2X2</a:t>
            </a:r>
            <a:r>
              <a:rPr lang="he-IL" sz="2800" b="1" u="sng" strike="noStrike" spc="-1" dirty="0">
                <a:solidFill>
                  <a:srgbClr val="FF0000"/>
                </a:solidFill>
                <a:uFillTx/>
                <a:latin typeface="Garamond"/>
              </a:rPr>
              <a:t>+22</a:t>
            </a:r>
            <a:endParaRPr lang="he-IL" sz="2800" b="0" strike="noStrike" spc="-1" dirty="0">
              <a:solidFill>
                <a:srgbClr val="262626"/>
              </a:solidFill>
              <a:latin typeface="Garamond"/>
            </a:endParaRPr>
          </a:p>
          <a:p>
            <a:pPr>
              <a:lnSpc>
                <a:spcPct val="100000"/>
              </a:lnSpc>
              <a:spcBef>
                <a:spcPts val="479"/>
              </a:spcBef>
              <a:spcAft>
                <a:spcPts val="601"/>
              </a:spcAft>
            </a:pPr>
            <a:r>
              <a:rPr lang="he-IL" sz="2400" b="0" strike="noStrike" spc="-1" dirty="0" err="1">
                <a:solidFill>
                  <a:srgbClr val="262626"/>
                </a:solidFill>
                <a:latin typeface="Garamond"/>
              </a:rPr>
              <a:t>St</a:t>
            </a:r>
            <a:r>
              <a:rPr lang="he-IL" sz="2400" b="0" strike="noStrike" spc="-1" dirty="0">
                <a:solidFill>
                  <a:srgbClr val="262626"/>
                </a:solidFill>
                <a:latin typeface="Garamond"/>
              </a:rPr>
              <a:t>				</a:t>
            </a:r>
            <a:r>
              <a:rPr lang="he-IL" sz="2400" b="0" strike="noStrike" spc="-1" dirty="0" err="1">
                <a:solidFill>
                  <a:srgbClr val="262626"/>
                </a:solidFill>
                <a:latin typeface="Garamond"/>
              </a:rPr>
              <a:t>or</a:t>
            </a:r>
            <a:r>
              <a:rPr lang="he-IL" sz="2400" b="0" strike="noStrike" spc="-1" dirty="0">
                <a:solidFill>
                  <a:srgbClr val="262626"/>
                </a:solidFill>
                <a:latin typeface="Garamond"/>
              </a:rPr>
              <a:t>: </a:t>
            </a:r>
            <a:r>
              <a:rPr lang="he-IL" sz="2400" b="0" strike="noStrike" spc="-1" dirty="0">
                <a:solidFill>
                  <a:srgbClr val="3C9770"/>
                </a:solidFill>
                <a:latin typeface="Garamond"/>
              </a:rPr>
              <a:t>s.t.</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x1 + x2 &lt;= 11</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4x1 + x2 &lt;= 29</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x1 – 3x2 &lt;= 4</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-x1 + 2x2 &lt;= 10</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x2&gt;=0</a:t>
            </a:r>
            <a:endParaRPr lang="he-IL" sz="2400" b="0" strike="noStrike" spc="-1" dirty="0">
              <a:solidFill>
                <a:srgbClr val="262626"/>
              </a:solidFill>
              <a:latin typeface="Garamond"/>
            </a:endParaRPr>
          </a:p>
          <a:p>
            <a:pPr>
              <a:lnSpc>
                <a:spcPct val="100000"/>
              </a:lnSpc>
              <a:spcBef>
                <a:spcPts val="479"/>
              </a:spcBef>
              <a:spcAft>
                <a:spcPts val="601"/>
              </a:spcAft>
            </a:pPr>
            <a:r>
              <a:rPr lang="en-US" sz="2400" b="0" strike="noStrike" spc="-1" dirty="0">
                <a:solidFill>
                  <a:srgbClr val="262626"/>
                </a:solidFill>
                <a:latin typeface="Garamond"/>
              </a:rPr>
              <a:t>x1&gt;=0</a:t>
            </a:r>
            <a:endParaRPr lang="he-IL" sz="2400" b="0" strike="noStrike" spc="-1" dirty="0">
              <a:solidFill>
                <a:srgbClr val="262626"/>
              </a:solidFill>
              <a:latin typeface="Garamond"/>
            </a:endParaRPr>
          </a:p>
          <a:p>
            <a:pPr>
              <a:lnSpc>
                <a:spcPct val="100000"/>
              </a:lnSpc>
              <a:spcBef>
                <a:spcPts val="479"/>
              </a:spcBef>
              <a:spcAft>
                <a:spcPts val="601"/>
              </a:spcAft>
            </a:pPr>
            <a:r>
              <a:rPr lang="he-IL" sz="2400" b="0" strike="noStrike" spc="-1" dirty="0" err="1">
                <a:solidFill>
                  <a:srgbClr val="262626"/>
                </a:solidFill>
                <a:latin typeface="Garamond"/>
              </a:rPr>
              <a:t>end</a:t>
            </a:r>
            <a:endParaRPr lang="he-IL" sz="2400" b="0" strike="noStrike" spc="-1" dirty="0">
              <a:solidFill>
                <a:srgbClr val="262626"/>
              </a:solidFill>
              <a:latin typeface="Garamond"/>
            </a:endParaRPr>
          </a:p>
        </p:txBody>
      </p:sp>
      <p:sp>
        <p:nvSpPr>
          <p:cNvPr id="614" name="CustomShape 3"/>
          <p:cNvSpPr/>
          <p:nvPr/>
        </p:nvSpPr>
        <p:spPr>
          <a:xfrm flipH="1">
            <a:off x="4746240" y="2709000"/>
            <a:ext cx="971640" cy="360"/>
          </a:xfrm>
          <a:custGeom>
            <a:avLst/>
            <a:gdLst/>
            <a:ahLst/>
            <a:cxnLst/>
            <a:rect l="l" t="t" r="r" b="b"/>
            <a:pathLst>
              <a:path w="21600" h="21600">
                <a:moveTo>
                  <a:pt x="0" y="0"/>
                </a:moveTo>
                <a:lnTo>
                  <a:pt x="21600" y="21600"/>
                </a:lnTo>
              </a:path>
            </a:pathLst>
          </a:custGeom>
          <a:noFill/>
          <a:ln w="22320">
            <a:round/>
            <a:tailEnd type="triangle" w="med" len="med"/>
          </a:ln>
        </p:spPr>
        <p:style>
          <a:lnRef idx="1">
            <a:schemeClr val="accent1"/>
          </a:lnRef>
          <a:fillRef idx="0">
            <a:schemeClr val="accent1"/>
          </a:fillRef>
          <a:effectRef idx="0">
            <a:schemeClr val="accent1"/>
          </a:effectRef>
          <a:fontRef idx="minor"/>
        </p:style>
      </p:sp>
      <p:sp>
        <p:nvSpPr>
          <p:cNvPr id="615" name="CustomShape 4"/>
          <p:cNvSpPr/>
          <p:nvPr/>
        </p:nvSpPr>
        <p:spPr>
          <a:xfrm flipH="1">
            <a:off x="4746240" y="3141000"/>
            <a:ext cx="971640" cy="360"/>
          </a:xfrm>
          <a:custGeom>
            <a:avLst/>
            <a:gdLst/>
            <a:ahLst/>
            <a:cxnLst/>
            <a:rect l="l" t="t" r="r" b="b"/>
            <a:pathLst>
              <a:path w="21600" h="21600">
                <a:moveTo>
                  <a:pt x="0" y="0"/>
                </a:moveTo>
                <a:lnTo>
                  <a:pt x="21600" y="21600"/>
                </a:lnTo>
              </a:path>
            </a:pathLst>
          </a:custGeom>
          <a:noFill/>
          <a:ln w="22320">
            <a:round/>
            <a:tailEnd type="triangle" w="med" len="med"/>
          </a:ln>
        </p:spPr>
        <p:style>
          <a:lnRef idx="1">
            <a:schemeClr val="accent1"/>
          </a:lnRef>
          <a:fillRef idx="0">
            <a:schemeClr val="accent1"/>
          </a:fillRef>
          <a:effectRef idx="0">
            <a:schemeClr val="accent1"/>
          </a:effectRef>
          <a:fontRef idx="minor"/>
        </p:style>
      </p:sp>
      <p:sp>
        <p:nvSpPr>
          <p:cNvPr id="616" name="CustomShape 5"/>
          <p:cNvSpPr/>
          <p:nvPr/>
        </p:nvSpPr>
        <p:spPr>
          <a:xfrm>
            <a:off x="7167716" y="2042640"/>
            <a:ext cx="3309364"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rtl="1">
              <a:lnSpc>
                <a:spcPct val="100000"/>
              </a:lnSpc>
            </a:pPr>
            <a:r>
              <a:rPr lang="en" sz="1800" b="0" strike="noStrike" spc="-1" dirty="0">
                <a:solidFill>
                  <a:srgbClr val="000000"/>
                </a:solidFill>
                <a:latin typeface="Garamond"/>
              </a:rPr>
              <a:t>הסרת הקבוע מפונקציית המטרה</a:t>
            </a:r>
            <a:endParaRPr lang="e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TextShape 1"/>
          <p:cNvSpPr txBox="1"/>
          <p:nvPr/>
        </p:nvSpPr>
        <p:spPr>
          <a:xfrm>
            <a:off x="10106640" y="5960520"/>
            <a:ext cx="527040" cy="279000"/>
          </a:xfrm>
          <a:prstGeom prst="rect">
            <a:avLst/>
          </a:prstGeom>
          <a:noFill/>
          <a:ln>
            <a:noFill/>
          </a:ln>
        </p:spPr>
        <p:txBody>
          <a:bodyPr anchor="ctr">
            <a:noAutofit/>
          </a:bodyPr>
          <a:lstStyle/>
          <a:p>
            <a:pPr algn="r" rtl="1">
              <a:lnSpc>
                <a:spcPct val="100000"/>
              </a:lnSpc>
            </a:pPr>
            <a:fld id="{088204B0-C70B-4B3B-8C1A-0A23E335E9D9}" type="slidenum">
              <a:rPr lang="en" sz="1000" b="0" strike="noStrike" spc="-1">
                <a:solidFill>
                  <a:srgbClr val="000000"/>
                </a:solidFill>
                <a:latin typeface="Garamond"/>
              </a:rPr>
              <a:t>32</a:t>
            </a:fld>
            <a:endParaRPr lang="en" sz="1000" b="0" strike="noStrike" spc="-1">
              <a:latin typeface="Times New Roman"/>
            </a:endParaRPr>
          </a:p>
        </p:txBody>
      </p:sp>
      <p:sp>
        <p:nvSpPr>
          <p:cNvPr id="618" name="CustomShape 2"/>
          <p:cNvSpPr/>
          <p:nvPr/>
        </p:nvSpPr>
        <p:spPr>
          <a:xfrm>
            <a:off x="2299320" y="352080"/>
            <a:ext cx="7024320" cy="863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en" sz="4000" b="0" strike="noStrike" spc="-1">
                <a:solidFill>
                  <a:srgbClr val="262626"/>
                </a:solidFill>
                <a:latin typeface="Garamond"/>
              </a:rPr>
              <a:t>Lindo Output</a:t>
            </a:r>
            <a:endParaRPr lang="en" sz="4000" b="0" strike="noStrike" spc="-1">
              <a:latin typeface="Arial"/>
            </a:endParaRPr>
          </a:p>
        </p:txBody>
      </p:sp>
      <p:pic>
        <p:nvPicPr>
          <p:cNvPr id="619" name="Picture 2"/>
          <p:cNvPicPr/>
          <p:nvPr/>
        </p:nvPicPr>
        <p:blipFill>
          <a:blip r:embed="rId2"/>
          <a:stretch/>
        </p:blipFill>
        <p:spPr>
          <a:xfrm>
            <a:off x="3224520" y="1072080"/>
            <a:ext cx="5173560" cy="5736600"/>
          </a:xfrm>
          <a:prstGeom prst="rect">
            <a:avLst/>
          </a:prstGeom>
          <a:ln w="19080">
            <a:solidFill>
              <a:schemeClr val="accent1">
                <a:lumMod val="60000"/>
                <a:lumOff val="40000"/>
              </a:schemeClr>
            </a:solidFill>
            <a:round/>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extShape 1"/>
          <p:cNvSpPr txBox="1"/>
          <p:nvPr/>
        </p:nvSpPr>
        <p:spPr>
          <a:xfrm>
            <a:off x="2567520" y="1027800"/>
            <a:ext cx="7024320" cy="888840"/>
          </a:xfrm>
          <a:prstGeom prst="rect">
            <a:avLst/>
          </a:prstGeom>
          <a:noFill/>
          <a:ln>
            <a:noFill/>
          </a:ln>
        </p:spPr>
        <p:txBody>
          <a:bodyPr anchor="ctr">
            <a:noAutofit/>
          </a:bodyPr>
          <a:lstStyle/>
          <a:p>
            <a:pPr algn="ctr" rtl="1">
              <a:lnSpc>
                <a:spcPct val="100000"/>
              </a:lnSpc>
            </a:pPr>
            <a:r>
              <a:rPr lang="he-IL" sz="4000" b="0" strike="noStrike" spc="-1">
                <a:solidFill>
                  <a:srgbClr val="262626"/>
                </a:solidFill>
                <a:latin typeface="Garamond"/>
              </a:rPr>
              <a:t>דוגמה 1 - פתרון ב- Lindo</a:t>
            </a:r>
            <a:endParaRPr lang="he-IL" sz="4000" b="0" strike="noStrike" spc="-1">
              <a:solidFill>
                <a:srgbClr val="000000"/>
              </a:solidFill>
              <a:latin typeface="Garamond"/>
            </a:endParaRPr>
          </a:p>
        </p:txBody>
      </p:sp>
      <p:pic>
        <p:nvPicPr>
          <p:cNvPr id="621" name="Picture 4"/>
          <p:cNvPicPr/>
          <p:nvPr/>
        </p:nvPicPr>
        <p:blipFill>
          <a:blip r:embed="rId3"/>
          <a:srcRect r="20881" b="74262"/>
          <a:stretch/>
        </p:blipFill>
        <p:spPr>
          <a:xfrm>
            <a:off x="3418920" y="2565000"/>
            <a:ext cx="5321520" cy="1872000"/>
          </a:xfrm>
          <a:prstGeom prst="rect">
            <a:avLst/>
          </a:prstGeom>
          <a:ln w="19080">
            <a:solidFill>
              <a:schemeClr val="accent1">
                <a:lumMod val="60000"/>
                <a:lumOff val="40000"/>
              </a:schemeClr>
            </a:solidFill>
            <a:round/>
          </a:ln>
        </p:spPr>
      </p:pic>
      <p:sp>
        <p:nvSpPr>
          <p:cNvPr id="622" name="CustomShape 2"/>
          <p:cNvSpPr/>
          <p:nvPr/>
        </p:nvSpPr>
        <p:spPr>
          <a:xfrm>
            <a:off x="4484125" y="4725000"/>
            <a:ext cx="3191108" cy="156820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rtl="1">
              <a:lnSpc>
                <a:spcPct val="100000"/>
              </a:lnSpc>
            </a:pPr>
            <a:r>
              <a:rPr lang="en" sz="2400" b="1" strike="noStrike" spc="-1" dirty="0">
                <a:solidFill>
                  <a:srgbClr val="000000"/>
                </a:solidFill>
                <a:latin typeface="Garamond"/>
              </a:rPr>
              <a:t>הפתרון האופטימלי</a:t>
            </a:r>
            <a:r>
              <a:rPr lang="he-IL" sz="2400" b="1" strike="noStrike" spc="-1" dirty="0">
                <a:solidFill>
                  <a:srgbClr val="000000"/>
                </a:solidFill>
                <a:latin typeface="Garamond"/>
              </a:rPr>
              <a:t> = 28</a:t>
            </a:r>
            <a:endParaRPr lang="en" sz="2400" b="1" strike="noStrike" spc="-1" dirty="0">
              <a:solidFill>
                <a:srgbClr val="000000"/>
              </a:solidFill>
              <a:latin typeface="Garamond"/>
            </a:endParaRPr>
          </a:p>
          <a:p>
            <a:pPr algn="ctr" rtl="1">
              <a:lnSpc>
                <a:spcPct val="100000"/>
              </a:lnSpc>
            </a:pPr>
            <a:r>
              <a:rPr lang="en" sz="2400" b="1" strike="noStrike" spc="-1" dirty="0">
                <a:solidFill>
                  <a:srgbClr val="000000"/>
                </a:solidFill>
                <a:latin typeface="Garamond"/>
              </a:rPr>
              <a:t>x</a:t>
            </a:r>
            <a:r>
              <a:rPr lang="en" sz="2400" b="1" strike="noStrike" spc="-1" baseline="-25000" dirty="0">
                <a:solidFill>
                  <a:srgbClr val="000000"/>
                </a:solidFill>
                <a:latin typeface="Garamond"/>
              </a:rPr>
              <a:t>1</a:t>
            </a:r>
            <a:r>
              <a:rPr lang="en" sz="2400" b="1" strike="noStrike" spc="-1" dirty="0">
                <a:solidFill>
                  <a:srgbClr val="000000"/>
                </a:solidFill>
                <a:latin typeface="Garamond"/>
              </a:rPr>
              <a:t>=6</a:t>
            </a:r>
            <a:endParaRPr lang="en" sz="2400" b="0" strike="noStrike" spc="-1" dirty="0">
              <a:latin typeface="Arial"/>
            </a:endParaRPr>
          </a:p>
          <a:p>
            <a:pPr algn="ctr" rtl="1">
              <a:lnSpc>
                <a:spcPct val="100000"/>
              </a:lnSpc>
            </a:pPr>
            <a:r>
              <a:rPr lang="en" sz="2400" b="1" strike="noStrike" spc="-1" dirty="0">
                <a:solidFill>
                  <a:srgbClr val="000000"/>
                </a:solidFill>
                <a:latin typeface="Garamond"/>
              </a:rPr>
              <a:t>x</a:t>
            </a:r>
            <a:r>
              <a:rPr lang="en" sz="2400" b="1" strike="noStrike" spc="-1" baseline="-25000" dirty="0">
                <a:solidFill>
                  <a:srgbClr val="000000"/>
                </a:solidFill>
                <a:latin typeface="Garamond"/>
              </a:rPr>
              <a:t>2</a:t>
            </a:r>
            <a:r>
              <a:rPr lang="en" sz="2400" b="1" strike="noStrike" spc="-1" dirty="0">
                <a:solidFill>
                  <a:srgbClr val="000000"/>
                </a:solidFill>
                <a:latin typeface="Garamond"/>
              </a:rPr>
              <a:t>=5</a:t>
            </a:r>
            <a:endParaRPr lang="en" sz="2400" b="0" strike="noStrike" spc="-1" dirty="0">
              <a:latin typeface="Arial"/>
            </a:endParaRPr>
          </a:p>
          <a:p>
            <a:pPr algn="ctr" rtl="1">
              <a:lnSpc>
                <a:spcPct val="100000"/>
              </a:lnSpc>
            </a:pPr>
            <a:endParaRPr lang="e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2695680" y="914400"/>
            <a:ext cx="6722640" cy="4763880"/>
          </a:xfrm>
          <a:custGeom>
            <a:avLst/>
            <a:gdLst/>
            <a:ahLst/>
            <a:cxnLst/>
            <a:rect l="l" t="t" r="r" b="b"/>
            <a:pathLst>
              <a:path w="4235" h="3001">
                <a:moveTo>
                  <a:pt x="0" y="2993"/>
                </a:moveTo>
                <a:lnTo>
                  <a:pt x="0" y="884"/>
                </a:lnTo>
                <a:lnTo>
                  <a:pt x="2418" y="0"/>
                </a:lnTo>
                <a:lnTo>
                  <a:pt x="3635" y="868"/>
                </a:lnTo>
                <a:lnTo>
                  <a:pt x="4235" y="2588"/>
                </a:lnTo>
                <a:lnTo>
                  <a:pt x="2418" y="3001"/>
                </a:lnTo>
                <a:lnTo>
                  <a:pt x="0" y="2993"/>
                </a:lnTo>
                <a:close/>
              </a:path>
            </a:pathLst>
          </a:custGeom>
          <a:solidFill>
            <a:schemeClr val="hlink"/>
          </a:solidFill>
          <a:ln>
            <a:noFill/>
          </a:ln>
        </p:spPr>
        <p:style>
          <a:lnRef idx="0">
            <a:scrgbClr r="0" g="0" b="0"/>
          </a:lnRef>
          <a:fillRef idx="0">
            <a:scrgbClr r="0" g="0" b="0"/>
          </a:fillRef>
          <a:effectRef idx="0">
            <a:scrgbClr r="0" g="0" b="0"/>
          </a:effectRef>
          <a:fontRef idx="minor"/>
        </p:style>
      </p:sp>
      <p:grpSp>
        <p:nvGrpSpPr>
          <p:cNvPr id="624" name="Group 2"/>
          <p:cNvGrpSpPr/>
          <p:nvPr/>
        </p:nvGrpSpPr>
        <p:grpSpPr>
          <a:xfrm>
            <a:off x="1523880" y="37800"/>
            <a:ext cx="9144000" cy="7010640"/>
            <a:chOff x="1523880" y="37800"/>
            <a:chExt cx="9144000" cy="7010640"/>
          </a:xfrm>
        </p:grpSpPr>
        <p:grpSp>
          <p:nvGrpSpPr>
            <p:cNvPr id="625" name="Group 3"/>
            <p:cNvGrpSpPr/>
            <p:nvPr/>
          </p:nvGrpSpPr>
          <p:grpSpPr>
            <a:xfrm>
              <a:off x="1752480" y="37800"/>
              <a:ext cx="8610840" cy="7010640"/>
              <a:chOff x="1752480" y="37800"/>
              <a:chExt cx="8610840" cy="7010640"/>
            </a:xfrm>
          </p:grpSpPr>
          <p:sp>
            <p:nvSpPr>
              <p:cNvPr id="626" name="Line 4"/>
              <p:cNvSpPr/>
              <p:nvPr/>
            </p:nvSpPr>
            <p:spPr>
              <a:xfrm flipV="1">
                <a:off x="27079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27" name="Line 5"/>
              <p:cNvSpPr/>
              <p:nvPr/>
            </p:nvSpPr>
            <p:spPr>
              <a:xfrm flipV="1">
                <a:off x="1752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28" name="Line 6"/>
              <p:cNvSpPr/>
              <p:nvPr/>
            </p:nvSpPr>
            <p:spPr>
              <a:xfrm flipV="1">
                <a:off x="36655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29" name="Line 7"/>
              <p:cNvSpPr/>
              <p:nvPr/>
            </p:nvSpPr>
            <p:spPr>
              <a:xfrm flipV="1">
                <a:off x="46227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0" name="Line 8"/>
              <p:cNvSpPr/>
              <p:nvPr/>
            </p:nvSpPr>
            <p:spPr>
              <a:xfrm flipV="1">
                <a:off x="940572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1" name="Line 9"/>
              <p:cNvSpPr/>
              <p:nvPr/>
            </p:nvSpPr>
            <p:spPr>
              <a:xfrm flipV="1">
                <a:off x="1036296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2" name="Line 10"/>
              <p:cNvSpPr/>
              <p:nvPr/>
            </p:nvSpPr>
            <p:spPr>
              <a:xfrm flipV="1">
                <a:off x="557820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3" name="Line 11"/>
              <p:cNvSpPr/>
              <p:nvPr/>
            </p:nvSpPr>
            <p:spPr>
              <a:xfrm flipV="1">
                <a:off x="653544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4" name="Line 12"/>
              <p:cNvSpPr/>
              <p:nvPr/>
            </p:nvSpPr>
            <p:spPr>
              <a:xfrm flipV="1">
                <a:off x="74926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5" name="Line 13"/>
              <p:cNvSpPr/>
              <p:nvPr/>
            </p:nvSpPr>
            <p:spPr>
              <a:xfrm flipV="1">
                <a:off x="8448480" y="37800"/>
                <a:ext cx="360" cy="701064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nvGrpSpPr>
            <p:cNvPr id="636" name="Group 14"/>
            <p:cNvGrpSpPr/>
            <p:nvPr/>
          </p:nvGrpSpPr>
          <p:grpSpPr>
            <a:xfrm>
              <a:off x="1523880" y="266400"/>
              <a:ext cx="9144000" cy="6096600"/>
              <a:chOff x="1523880" y="266400"/>
              <a:chExt cx="9144000" cy="6096600"/>
            </a:xfrm>
          </p:grpSpPr>
          <p:sp>
            <p:nvSpPr>
              <p:cNvPr id="637" name="Line 15"/>
              <p:cNvSpPr/>
              <p:nvPr/>
            </p:nvSpPr>
            <p:spPr>
              <a:xfrm>
                <a:off x="1523880" y="9432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8" name="Line 16"/>
              <p:cNvSpPr/>
              <p:nvPr/>
            </p:nvSpPr>
            <p:spPr>
              <a:xfrm>
                <a:off x="1523880" y="2664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39" name="Line 17"/>
              <p:cNvSpPr/>
              <p:nvPr/>
            </p:nvSpPr>
            <p:spPr>
              <a:xfrm>
                <a:off x="1523880" y="16207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0" name="Line 18"/>
              <p:cNvSpPr/>
              <p:nvPr/>
            </p:nvSpPr>
            <p:spPr>
              <a:xfrm>
                <a:off x="1523880" y="229860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1" name="Line 19"/>
              <p:cNvSpPr/>
              <p:nvPr/>
            </p:nvSpPr>
            <p:spPr>
              <a:xfrm>
                <a:off x="1523880" y="568476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2" name="Line 20"/>
              <p:cNvSpPr/>
              <p:nvPr/>
            </p:nvSpPr>
            <p:spPr>
              <a:xfrm>
                <a:off x="1523880" y="63626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3" name="Line 21"/>
              <p:cNvSpPr/>
              <p:nvPr/>
            </p:nvSpPr>
            <p:spPr>
              <a:xfrm>
                <a:off x="1523880" y="29750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4" name="Line 22"/>
              <p:cNvSpPr/>
              <p:nvPr/>
            </p:nvSpPr>
            <p:spPr>
              <a:xfrm>
                <a:off x="1523880" y="365292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5" name="Line 23"/>
              <p:cNvSpPr/>
              <p:nvPr/>
            </p:nvSpPr>
            <p:spPr>
              <a:xfrm>
                <a:off x="1523880" y="43304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sp>
            <p:nvSpPr>
              <p:cNvPr id="646" name="Line 24"/>
              <p:cNvSpPr/>
              <p:nvPr/>
            </p:nvSpPr>
            <p:spPr>
              <a:xfrm>
                <a:off x="1523880" y="5007240"/>
                <a:ext cx="9144000" cy="360"/>
              </a:xfrm>
              <a:prstGeom prst="line">
                <a:avLst/>
              </a:prstGeom>
              <a:ln w="9360" cap="rnd">
                <a:solidFill>
                  <a:schemeClr val="tx1"/>
                </a:solidFill>
                <a:custDash>
                  <a:ds d="100000" sp="100000"/>
                </a:custDash>
                <a:round/>
              </a:ln>
            </p:spPr>
            <p:style>
              <a:lnRef idx="0">
                <a:scrgbClr r="0" g="0" b="0"/>
              </a:lnRef>
              <a:fillRef idx="0">
                <a:scrgbClr r="0" g="0" b="0"/>
              </a:fillRef>
              <a:effectRef idx="0">
                <a:scrgbClr r="0" g="0" b="0"/>
              </a:effectRef>
              <a:fontRef idx="minor"/>
            </p:style>
          </p:sp>
        </p:grpSp>
      </p:grpSp>
      <p:sp>
        <p:nvSpPr>
          <p:cNvPr id="647" name="CustomShape 25"/>
          <p:cNvSpPr/>
          <p:nvPr/>
        </p:nvSpPr>
        <p:spPr>
          <a:xfrm>
            <a:off x="1752480" y="5681520"/>
            <a:ext cx="8629200" cy="1080"/>
          </a:xfrm>
          <a:custGeom>
            <a:avLst/>
            <a:gdLst/>
            <a:ahLst/>
            <a:cxnLst/>
            <a:rect l="l" t="t" r="r" b="b"/>
            <a:pathLst>
              <a:path w="5436" h="1">
                <a:moveTo>
                  <a:pt x="0" y="0"/>
                </a:moveTo>
                <a:lnTo>
                  <a:pt x="5436" y="0"/>
                </a:lnTo>
              </a:path>
            </a:pathLst>
          </a:custGeom>
          <a:noFill/>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648" name="Line 26"/>
          <p:cNvSpPr/>
          <p:nvPr/>
        </p:nvSpPr>
        <p:spPr>
          <a:xfrm flipV="1">
            <a:off x="2707920" y="266400"/>
            <a:ext cx="360" cy="609624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649" name="CustomShape 27"/>
          <p:cNvSpPr/>
          <p:nvPr/>
        </p:nvSpPr>
        <p:spPr>
          <a:xfrm>
            <a:off x="7114680" y="2295360"/>
            <a:ext cx="1346400" cy="12862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0" rIns="90000" bIns="0">
            <a:spAutoFit/>
          </a:bodyPr>
          <a:lstStyle/>
          <a:p>
            <a:pPr algn="ct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r>
              <a:rPr lang="en" sz="1800" b="0" strike="noStrike" spc="-1">
                <a:solidFill>
                  <a:srgbClr val="000000"/>
                </a:solidFill>
                <a:latin typeface="Garamond"/>
              </a:rPr>
              <a:t>=6, x</a:t>
            </a:r>
            <a:r>
              <a:rPr lang="en" sz="1800" b="0" strike="noStrike" spc="-1" baseline="-25000">
                <a:solidFill>
                  <a:srgbClr val="000000"/>
                </a:solidFill>
                <a:latin typeface="Garamond"/>
              </a:rPr>
              <a:t>2</a:t>
            </a:r>
            <a:r>
              <a:rPr lang="en" sz="1800" b="0" strike="noStrike" spc="-1">
                <a:solidFill>
                  <a:srgbClr val="000000"/>
                </a:solidFill>
                <a:latin typeface="Garamond"/>
              </a:rPr>
              <a:t>=5</a:t>
            </a:r>
            <a:endParaRPr lang="en" sz="1800" b="0" strike="noStrike" spc="-1">
              <a:latin typeface="Arial"/>
            </a:endParaRPr>
          </a:p>
          <a:p>
            <a:pPr algn="ctr" rtl="1">
              <a:lnSpc>
                <a:spcPct val="100000"/>
              </a:lnSpc>
              <a:spcBef>
                <a:spcPts val="901"/>
              </a:spcBef>
            </a:pPr>
            <a:r>
              <a:rPr lang="en" sz="1800" b="1" strike="noStrike" spc="-1">
                <a:solidFill>
                  <a:srgbClr val="000000"/>
                </a:solidFill>
                <a:latin typeface="Garamond"/>
              </a:rPr>
              <a:t>Z=28 (+22)</a:t>
            </a:r>
            <a:endParaRPr lang="en" sz="1800" b="0" strike="noStrike" spc="-1">
              <a:latin typeface="Arial"/>
            </a:endParaRPr>
          </a:p>
        </p:txBody>
      </p:sp>
      <p:sp>
        <p:nvSpPr>
          <p:cNvPr id="650" name="CustomShape 28"/>
          <p:cNvSpPr/>
          <p:nvPr/>
        </p:nvSpPr>
        <p:spPr>
          <a:xfrm>
            <a:off x="2268360" y="147240"/>
            <a:ext cx="456840" cy="401400"/>
          </a:xfrm>
          <a:prstGeom prst="rect">
            <a:avLst/>
          </a:prstGeom>
          <a:solidFill>
            <a:schemeClr val="bg1"/>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2</a:t>
            </a:r>
            <a:endParaRPr lang="en" sz="1800" b="0" strike="noStrike" spc="-1">
              <a:latin typeface="Arial"/>
            </a:endParaRPr>
          </a:p>
        </p:txBody>
      </p:sp>
      <p:sp>
        <p:nvSpPr>
          <p:cNvPr id="651" name="CustomShape 29"/>
          <p:cNvSpPr/>
          <p:nvPr/>
        </p:nvSpPr>
        <p:spPr>
          <a:xfrm>
            <a:off x="9893160" y="5701680"/>
            <a:ext cx="456840" cy="401400"/>
          </a:xfrm>
          <a:prstGeom prst="rect">
            <a:avLst/>
          </a:prstGeom>
          <a:solidFill>
            <a:schemeClr val="bg1"/>
          </a:solidFill>
          <a:ln w="9360">
            <a:solidFill>
              <a:schemeClr val="accent1">
                <a:lumMod val="60000"/>
                <a:lumOff val="40000"/>
              </a:schemeClr>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901"/>
              </a:spcBef>
            </a:pPr>
            <a:r>
              <a:rPr lang="en" sz="1800" b="0" strike="noStrike" spc="-1">
                <a:solidFill>
                  <a:srgbClr val="000000"/>
                </a:solidFill>
                <a:latin typeface="Garamond"/>
              </a:rPr>
              <a:t>x</a:t>
            </a:r>
            <a:r>
              <a:rPr lang="en" sz="1800" b="0" strike="noStrike" spc="-1" baseline="-25000">
                <a:solidFill>
                  <a:srgbClr val="000000"/>
                </a:solidFill>
                <a:latin typeface="Garamond"/>
              </a:rPr>
              <a:t>1</a:t>
            </a:r>
            <a:endParaRPr lang="en" sz="1800" b="0" strike="noStrike" spc="-1">
              <a:latin typeface="Arial"/>
            </a:endParaRPr>
          </a:p>
        </p:txBody>
      </p:sp>
      <p:sp>
        <p:nvSpPr>
          <p:cNvPr id="652" name="CustomShape 30"/>
          <p:cNvSpPr/>
          <p:nvPr/>
        </p:nvSpPr>
        <p:spPr>
          <a:xfrm>
            <a:off x="6855840" y="1978200"/>
            <a:ext cx="1956600" cy="1190520"/>
          </a:xfrm>
          <a:prstGeom prst="ellipse">
            <a:avLst/>
          </a:prstGeom>
          <a:noFill/>
          <a:ln>
            <a:solidFill>
              <a:srgbClr val="FF0000"/>
            </a:solidFill>
            <a:round/>
          </a:ln>
        </p:spPr>
        <p:style>
          <a:lnRef idx="2">
            <a:schemeClr val="accent4"/>
          </a:lnRef>
          <a:fillRef idx="1">
            <a:schemeClr val="lt1"/>
          </a:fillRef>
          <a:effectRef idx="0">
            <a:schemeClr val="accent4"/>
          </a:effectRef>
          <a:fontRef idx="minor"/>
        </p:style>
      </p:sp>
      <p:sp>
        <p:nvSpPr>
          <p:cNvPr id="653" name="CustomShape 31"/>
          <p:cNvSpPr/>
          <p:nvPr/>
        </p:nvSpPr>
        <p:spPr>
          <a:xfrm>
            <a:off x="7957440" y="776880"/>
            <a:ext cx="2071080" cy="943560"/>
          </a:xfrm>
          <a:prstGeom prst="rect">
            <a:avLst/>
          </a:prstGeom>
          <a:solidFill>
            <a:schemeClr val="accent6">
              <a:lumMod val="20000"/>
              <a:lumOff val="80000"/>
              <a:alpha val="64000"/>
            </a:schemeClr>
          </a:solidFill>
          <a:ln>
            <a:solidFill>
              <a:schemeClr val="accent1">
                <a:lumMod val="60000"/>
                <a:lumOff val="40000"/>
              </a:scheme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pPr>
            <a:r>
              <a:rPr lang="en" sz="2800" b="0" strike="noStrike" spc="-1">
                <a:solidFill>
                  <a:srgbClr val="A23C33"/>
                </a:solidFill>
                <a:latin typeface="Garamond"/>
              </a:rPr>
              <a:t>מתקבל אותו פתרון! </a:t>
            </a:r>
            <a:r>
              <a:rPr lang="en" sz="2800" b="0" strike="noStrike" spc="-1">
                <a:solidFill>
                  <a:srgbClr val="A23C33"/>
                </a:solidFill>
                <a:latin typeface="Wingdings"/>
              </a:rPr>
              <a:t></a:t>
            </a:r>
            <a:endParaRPr lang="en" sz="2800" b="0" strike="noStrike" spc="-1">
              <a:latin typeface="Arial"/>
            </a:endParaRPr>
          </a:p>
        </p:txBody>
      </p:sp>
      <p:pic>
        <p:nvPicPr>
          <p:cNvPr id="654" name="Picture 653"/>
          <p:cNvPicPr/>
          <p:nvPr/>
        </p:nvPicPr>
        <p:blipFill>
          <a:blip r:embed="rId2"/>
          <a:stretch/>
        </p:blipFill>
        <p:spPr>
          <a:xfrm>
            <a:off x="3454560" y="2374920"/>
            <a:ext cx="2933640" cy="52056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TextShape 1"/>
          <p:cNvSpPr txBox="1"/>
          <p:nvPr/>
        </p:nvSpPr>
        <p:spPr>
          <a:xfrm>
            <a:off x="2567520" y="1027800"/>
            <a:ext cx="7024320" cy="88884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ניתוח רגישות</a:t>
            </a:r>
            <a:endParaRPr lang="he-IL" sz="4000" b="0" strike="noStrike" spc="-1">
              <a:solidFill>
                <a:srgbClr val="000000"/>
              </a:solidFill>
              <a:latin typeface="Garamond"/>
            </a:endParaRPr>
          </a:p>
        </p:txBody>
      </p:sp>
      <p:sp>
        <p:nvSpPr>
          <p:cNvPr id="656" name="TextShape 2"/>
          <p:cNvSpPr txBox="1"/>
          <p:nvPr/>
        </p:nvSpPr>
        <p:spPr>
          <a:xfrm>
            <a:off x="904240" y="2490120"/>
            <a:ext cx="10210800" cy="3809080"/>
          </a:xfrm>
          <a:prstGeom prst="rect">
            <a:avLst/>
          </a:prstGeom>
          <a:noFill/>
          <a:ln>
            <a:noFill/>
          </a:ln>
        </p:spPr>
        <p:txBody>
          <a:bodyPr>
            <a:noAutofit/>
          </a:bodyPr>
          <a:lstStyle/>
          <a:p>
            <a:pPr marL="285840" indent="-285480" algn="r" rtl="1">
              <a:lnSpc>
                <a:spcPct val="15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הנחה לפתרון בעיית תכנון לינארי:</a:t>
            </a:r>
          </a:p>
          <a:p>
            <a:pPr marL="360" algn="r" rtl="1">
              <a:lnSpc>
                <a:spcPct val="150000"/>
              </a:lnSpc>
              <a:spcBef>
                <a:spcPts val="479"/>
              </a:spcBef>
              <a:spcAft>
                <a:spcPts val="601"/>
              </a:spcAft>
              <a:buClr>
                <a:srgbClr val="83992A"/>
              </a:buClr>
              <a:buSzPct val="115000"/>
            </a:pPr>
            <a:r>
              <a:rPr lang="he-IL" sz="2800" b="0" strike="noStrike" spc="-1" dirty="0">
                <a:solidFill>
                  <a:srgbClr val="262626"/>
                </a:solidFill>
                <a:latin typeface="Arial"/>
              </a:rPr>
              <a:t>   אנו יודעים בוודאות מהם מקדמי המשתנים</a:t>
            </a:r>
            <a:endParaRPr lang="he-IL" sz="28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800" b="0" u="sng" strike="noStrike" spc="-1" dirty="0">
                <a:solidFill>
                  <a:srgbClr val="262626"/>
                </a:solidFill>
                <a:uFillTx/>
                <a:latin typeface="Arial"/>
              </a:rPr>
              <a:t>בעיה</a:t>
            </a:r>
            <a:r>
              <a:rPr lang="he-IL" sz="2800" b="0" strike="noStrike" spc="-1" dirty="0">
                <a:solidFill>
                  <a:srgbClr val="262626"/>
                </a:solidFill>
                <a:latin typeface="Arial"/>
              </a:rPr>
              <a:t>: ודאות היא עניין נדיר</a:t>
            </a:r>
            <a:endParaRPr lang="he-IL" sz="28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800" b="0" strike="noStrike" spc="-1" dirty="0">
                <a:solidFill>
                  <a:srgbClr val="262626"/>
                </a:solidFill>
                <a:latin typeface="Arial"/>
              </a:rPr>
              <a:t>ניתוח רגישות עוזר לענות על השאלה עד כמה המודל רגיש לשינויים במשתנים</a:t>
            </a:r>
            <a:endParaRPr lang="he-IL" sz="2800" b="0" strike="noStrike" spc="-1" dirty="0">
              <a:solidFill>
                <a:srgbClr val="262626"/>
              </a:solidFill>
              <a:latin typeface="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2731680" y="801720"/>
            <a:ext cx="6696360" cy="60912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rtl="1">
              <a:lnSpc>
                <a:spcPct val="90000"/>
              </a:lnSpc>
            </a:pPr>
            <a:r>
              <a:rPr lang="en" sz="3700" b="1" strike="noStrike" spc="-1">
                <a:solidFill>
                  <a:srgbClr val="3C9770"/>
                </a:solidFill>
                <a:latin typeface="Tahoma"/>
              </a:rPr>
              <a:t>כיצד שינוי אילוץ שינה את הישר המתאר את פונקציית המטרה</a:t>
            </a:r>
            <a:endParaRPr lang="en" sz="3700" b="0" strike="noStrike" spc="-1">
              <a:latin typeface="Arial"/>
            </a:endParaRPr>
          </a:p>
        </p:txBody>
      </p:sp>
      <p:sp>
        <p:nvSpPr>
          <p:cNvPr id="658" name="CustomShape 2"/>
          <p:cNvSpPr/>
          <p:nvPr/>
        </p:nvSpPr>
        <p:spPr>
          <a:xfrm>
            <a:off x="4574520" y="2475000"/>
            <a:ext cx="266040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new optimal solution </a:t>
            </a:r>
            <a:endParaRPr lang="en" sz="1800" b="0" strike="noStrike" spc="-1">
              <a:latin typeface="Arial"/>
            </a:endParaRPr>
          </a:p>
        </p:txBody>
      </p:sp>
      <p:sp>
        <p:nvSpPr>
          <p:cNvPr id="659" name="Line 3"/>
          <p:cNvSpPr/>
          <p:nvPr/>
        </p:nvSpPr>
        <p:spPr>
          <a:xfrm>
            <a:off x="2858400" y="2836800"/>
            <a:ext cx="5680080" cy="3025800"/>
          </a:xfrm>
          <a:prstGeom prst="line">
            <a:avLst/>
          </a:prstGeom>
          <a:ln>
            <a:round/>
          </a:ln>
        </p:spPr>
        <p:style>
          <a:lnRef idx="3">
            <a:schemeClr val="accent3"/>
          </a:lnRef>
          <a:fillRef idx="0">
            <a:schemeClr val="accent3"/>
          </a:fillRef>
          <a:effectRef idx="2">
            <a:schemeClr val="accent3"/>
          </a:effectRef>
          <a:fontRef idx="minor"/>
        </p:style>
      </p:sp>
      <p:sp>
        <p:nvSpPr>
          <p:cNvPr id="660" name="Line 4"/>
          <p:cNvSpPr/>
          <p:nvPr/>
        </p:nvSpPr>
        <p:spPr>
          <a:xfrm flipH="1">
            <a:off x="2947320" y="2620800"/>
            <a:ext cx="1631880" cy="16344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grpSp>
        <p:nvGrpSpPr>
          <p:cNvPr id="661" name="Group 5"/>
          <p:cNvGrpSpPr/>
          <p:nvPr/>
        </p:nvGrpSpPr>
        <p:grpSpPr>
          <a:xfrm>
            <a:off x="2207520" y="801720"/>
            <a:ext cx="8034120" cy="5837760"/>
            <a:chOff x="2207520" y="801720"/>
            <a:chExt cx="8034120" cy="5837760"/>
          </a:xfrm>
        </p:grpSpPr>
        <p:sp>
          <p:nvSpPr>
            <p:cNvPr id="662" name="CustomShape 6"/>
            <p:cNvSpPr/>
            <p:nvPr/>
          </p:nvSpPr>
          <p:spPr>
            <a:xfrm>
              <a:off x="2849040" y="2849400"/>
              <a:ext cx="3782520" cy="3020760"/>
            </a:xfrm>
            <a:custGeom>
              <a:avLst/>
              <a:gdLst/>
              <a:ahLst/>
              <a:cxnLst/>
              <a:rect l="l" t="t" r="r" b="b"/>
              <a:pathLst>
                <a:path w="2383" h="1903">
                  <a:moveTo>
                    <a:pt x="0" y="0"/>
                  </a:moveTo>
                  <a:lnTo>
                    <a:pt x="0" y="1902"/>
                  </a:lnTo>
                  <a:lnTo>
                    <a:pt x="2382" y="1896"/>
                  </a:lnTo>
                  <a:lnTo>
                    <a:pt x="1774" y="1186"/>
                  </a:lnTo>
                  <a:lnTo>
                    <a:pt x="1052" y="637"/>
                  </a:lnTo>
                  <a:lnTo>
                    <a:pt x="0" y="0"/>
                  </a:lnTo>
                </a:path>
              </a:pathLst>
            </a:custGeom>
            <a:pattFill prst="openDmnd">
              <a:fgClr>
                <a:srgbClr val="3399FF"/>
              </a:fgClr>
              <a:bgClr>
                <a:srgbClr val="FFFFFF"/>
              </a:bgClr>
            </a:pattFill>
            <a:ln w="12600">
              <a:solidFill>
                <a:schemeClr val="tx1"/>
              </a:solidFill>
              <a:round/>
            </a:ln>
          </p:spPr>
          <p:style>
            <a:lnRef idx="0">
              <a:scrgbClr r="0" g="0" b="0"/>
            </a:lnRef>
            <a:fillRef idx="0">
              <a:scrgbClr r="0" g="0" b="0"/>
            </a:fillRef>
            <a:effectRef idx="0">
              <a:scrgbClr r="0" g="0" b="0"/>
            </a:effectRef>
            <a:fontRef idx="minor"/>
          </p:style>
        </p:sp>
        <p:sp>
          <p:nvSpPr>
            <p:cNvPr id="663" name="Line 7"/>
            <p:cNvSpPr/>
            <p:nvPr/>
          </p:nvSpPr>
          <p:spPr>
            <a:xfrm>
              <a:off x="2763000" y="5873400"/>
              <a:ext cx="6181560" cy="36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664" name="Line 8"/>
            <p:cNvSpPr/>
            <p:nvPr/>
          </p:nvSpPr>
          <p:spPr>
            <a:xfrm>
              <a:off x="3904560" y="58734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65" name="Line 9"/>
            <p:cNvSpPr/>
            <p:nvPr/>
          </p:nvSpPr>
          <p:spPr>
            <a:xfrm>
              <a:off x="4950720" y="58734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66" name="Line 10"/>
            <p:cNvSpPr/>
            <p:nvPr/>
          </p:nvSpPr>
          <p:spPr>
            <a:xfrm>
              <a:off x="5996880" y="58734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67" name="Line 11"/>
            <p:cNvSpPr/>
            <p:nvPr/>
          </p:nvSpPr>
          <p:spPr>
            <a:xfrm>
              <a:off x="7043040" y="58734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68" name="Line 12"/>
            <p:cNvSpPr/>
            <p:nvPr/>
          </p:nvSpPr>
          <p:spPr>
            <a:xfrm>
              <a:off x="8089200" y="5873400"/>
              <a:ext cx="360" cy="7632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69" name="Line 13"/>
            <p:cNvSpPr/>
            <p:nvPr/>
          </p:nvSpPr>
          <p:spPr>
            <a:xfrm flipV="1">
              <a:off x="2858400" y="985680"/>
              <a:ext cx="360" cy="4964040"/>
            </a:xfrm>
            <a:prstGeom prst="line">
              <a:avLst/>
            </a:prstGeom>
            <a:ln w="25560">
              <a:solidFill>
                <a:srgbClr val="FFFFFF"/>
              </a:solidFill>
              <a:round/>
              <a:tailEnd type="stealth" w="med" len="lg"/>
            </a:ln>
          </p:spPr>
          <p:style>
            <a:lnRef idx="0">
              <a:scrgbClr r="0" g="0" b="0"/>
            </a:lnRef>
            <a:fillRef idx="0">
              <a:scrgbClr r="0" g="0" b="0"/>
            </a:fillRef>
            <a:effectRef idx="0">
              <a:scrgbClr r="0" g="0" b="0"/>
            </a:effectRef>
            <a:fontRef idx="minor"/>
          </p:style>
        </p:sp>
        <p:sp>
          <p:nvSpPr>
            <p:cNvPr id="670" name="Line 14"/>
            <p:cNvSpPr/>
            <p:nvPr/>
          </p:nvSpPr>
          <p:spPr>
            <a:xfrm flipH="1">
              <a:off x="2763000" y="50338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71" name="Line 15"/>
            <p:cNvSpPr/>
            <p:nvPr/>
          </p:nvSpPr>
          <p:spPr>
            <a:xfrm flipH="1">
              <a:off x="2763000" y="41940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72" name="Line 16"/>
            <p:cNvSpPr/>
            <p:nvPr/>
          </p:nvSpPr>
          <p:spPr>
            <a:xfrm flipH="1">
              <a:off x="2763000" y="335268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73" name="Line 17"/>
            <p:cNvSpPr/>
            <p:nvPr/>
          </p:nvSpPr>
          <p:spPr>
            <a:xfrm flipH="1">
              <a:off x="2763000" y="251280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74" name="Line 18"/>
            <p:cNvSpPr/>
            <p:nvPr/>
          </p:nvSpPr>
          <p:spPr>
            <a:xfrm flipH="1">
              <a:off x="2763000" y="1672920"/>
              <a:ext cx="95400" cy="360"/>
            </a:xfrm>
            <a:prstGeom prst="line">
              <a:avLst/>
            </a:prstGeom>
            <a:ln w="12600">
              <a:solidFill>
                <a:srgbClr val="FFFFFF"/>
              </a:solidFill>
              <a:round/>
            </a:ln>
          </p:spPr>
          <p:style>
            <a:lnRef idx="0">
              <a:scrgbClr r="0" g="0" b="0"/>
            </a:lnRef>
            <a:fillRef idx="0">
              <a:scrgbClr r="0" g="0" b="0"/>
            </a:fillRef>
            <a:effectRef idx="0">
              <a:scrgbClr r="0" g="0" b="0"/>
            </a:effectRef>
            <a:fontRef idx="minor"/>
          </p:style>
        </p:sp>
        <p:sp>
          <p:nvSpPr>
            <p:cNvPr id="675" name="CustomShape 19"/>
            <p:cNvSpPr/>
            <p:nvPr/>
          </p:nvSpPr>
          <p:spPr>
            <a:xfrm>
              <a:off x="2248920" y="80172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2</a:t>
              </a:r>
              <a:endParaRPr lang="en" sz="1800" b="0" strike="noStrike" spc="-1">
                <a:latin typeface="Arial"/>
              </a:endParaRPr>
            </a:p>
          </p:txBody>
        </p:sp>
        <p:sp>
          <p:nvSpPr>
            <p:cNvPr id="676" name="CustomShape 20"/>
            <p:cNvSpPr/>
            <p:nvPr/>
          </p:nvSpPr>
          <p:spPr>
            <a:xfrm>
              <a:off x="8659080" y="5983200"/>
              <a:ext cx="990360" cy="40356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0" strike="noStrike" spc="-1">
                  <a:solidFill>
                    <a:srgbClr val="000000"/>
                  </a:solidFill>
                  <a:latin typeface="Arial"/>
                </a:rPr>
                <a:t>X</a:t>
              </a:r>
              <a:r>
                <a:rPr lang="en" sz="1800" b="1" strike="noStrike" spc="-1" baseline="-25000">
                  <a:solidFill>
                    <a:srgbClr val="000000"/>
                  </a:solidFill>
                  <a:latin typeface="Arial"/>
                </a:rPr>
                <a:t>1</a:t>
              </a:r>
              <a:endParaRPr lang="en" sz="1800" b="0" strike="noStrike" spc="-1">
                <a:latin typeface="Arial"/>
              </a:endParaRPr>
            </a:p>
          </p:txBody>
        </p:sp>
        <p:sp>
          <p:nvSpPr>
            <p:cNvPr id="677" name="CustomShape 21"/>
            <p:cNvSpPr/>
            <p:nvPr/>
          </p:nvSpPr>
          <p:spPr>
            <a:xfrm>
              <a:off x="2223360" y="148428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678" name="CustomShape 22"/>
            <p:cNvSpPr/>
            <p:nvPr/>
          </p:nvSpPr>
          <p:spPr>
            <a:xfrm>
              <a:off x="2225160" y="23544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679" name="CustomShape 23"/>
            <p:cNvSpPr/>
            <p:nvPr/>
          </p:nvSpPr>
          <p:spPr>
            <a:xfrm>
              <a:off x="2207520" y="31734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680" name="CustomShape 24"/>
            <p:cNvSpPr/>
            <p:nvPr/>
          </p:nvSpPr>
          <p:spPr>
            <a:xfrm>
              <a:off x="2225160" y="402732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681" name="CustomShape 25"/>
            <p:cNvSpPr/>
            <p:nvPr/>
          </p:nvSpPr>
          <p:spPr>
            <a:xfrm>
              <a:off x="2275920" y="486252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682" name="CustomShape 26"/>
            <p:cNvSpPr/>
            <p:nvPr/>
          </p:nvSpPr>
          <p:spPr>
            <a:xfrm>
              <a:off x="2324880" y="569736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683" name="CustomShape 27"/>
            <p:cNvSpPr/>
            <p:nvPr/>
          </p:nvSpPr>
          <p:spPr>
            <a:xfrm>
              <a:off x="2577600" y="598320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0</a:t>
              </a:r>
              <a:endParaRPr lang="en" sz="1800" b="0" strike="noStrike" spc="-1">
                <a:latin typeface="Arial"/>
              </a:endParaRPr>
            </a:p>
          </p:txBody>
        </p:sp>
        <p:sp>
          <p:nvSpPr>
            <p:cNvPr id="684" name="CustomShape 28"/>
            <p:cNvSpPr/>
            <p:nvPr/>
          </p:nvSpPr>
          <p:spPr>
            <a:xfrm>
              <a:off x="3647520" y="6000840"/>
              <a:ext cx="56808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 50</a:t>
              </a:r>
              <a:endParaRPr lang="en" sz="1800" b="0" strike="noStrike" spc="-1">
                <a:latin typeface="Arial"/>
              </a:endParaRPr>
            </a:p>
          </p:txBody>
        </p:sp>
        <p:sp>
          <p:nvSpPr>
            <p:cNvPr id="685" name="CustomShape 29"/>
            <p:cNvSpPr/>
            <p:nvPr/>
          </p:nvSpPr>
          <p:spPr>
            <a:xfrm>
              <a:off x="4649040" y="596736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100</a:t>
              </a:r>
              <a:endParaRPr lang="en" sz="1800" b="0" strike="noStrike" spc="-1">
                <a:latin typeface="Arial"/>
              </a:endParaRPr>
            </a:p>
          </p:txBody>
        </p:sp>
        <p:sp>
          <p:nvSpPr>
            <p:cNvPr id="686" name="CustomShape 30"/>
            <p:cNvSpPr/>
            <p:nvPr/>
          </p:nvSpPr>
          <p:spPr>
            <a:xfrm>
              <a:off x="5684040" y="598320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150</a:t>
              </a:r>
              <a:endParaRPr lang="en" sz="1800" b="0" strike="noStrike" spc="-1">
                <a:latin typeface="Arial"/>
              </a:endParaRPr>
            </a:p>
          </p:txBody>
        </p:sp>
        <p:sp>
          <p:nvSpPr>
            <p:cNvPr id="687" name="CustomShape 31"/>
            <p:cNvSpPr/>
            <p:nvPr/>
          </p:nvSpPr>
          <p:spPr>
            <a:xfrm>
              <a:off x="6738120" y="59990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200</a:t>
              </a:r>
              <a:endParaRPr lang="en" sz="1800" b="0" strike="noStrike" spc="-1">
                <a:latin typeface="Arial"/>
              </a:endParaRPr>
            </a:p>
          </p:txBody>
        </p:sp>
        <p:sp>
          <p:nvSpPr>
            <p:cNvPr id="688" name="CustomShape 32"/>
            <p:cNvSpPr/>
            <p:nvPr/>
          </p:nvSpPr>
          <p:spPr>
            <a:xfrm>
              <a:off x="7789320" y="5999040"/>
              <a:ext cx="568080" cy="6404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r" rtl="1">
                <a:lnSpc>
                  <a:spcPct val="100000"/>
                </a:lnSpc>
                <a:spcBef>
                  <a:spcPts val="901"/>
                </a:spcBef>
              </a:pPr>
              <a:r>
                <a:rPr lang="en" sz="1800" b="1" strike="noStrike" spc="-1">
                  <a:solidFill>
                    <a:srgbClr val="000000"/>
                  </a:solidFill>
                  <a:latin typeface="Arial"/>
                </a:rPr>
                <a:t>250</a:t>
              </a:r>
              <a:endParaRPr lang="en" sz="1800" b="0" strike="noStrike" spc="-1">
                <a:latin typeface="Arial"/>
              </a:endParaRPr>
            </a:p>
          </p:txBody>
        </p:sp>
        <p:sp>
          <p:nvSpPr>
            <p:cNvPr id="689" name="Line 33"/>
            <p:cNvSpPr/>
            <p:nvPr/>
          </p:nvSpPr>
          <p:spPr>
            <a:xfrm>
              <a:off x="2858400" y="2858760"/>
              <a:ext cx="1681200" cy="100980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90" name="Line 34"/>
            <p:cNvSpPr/>
            <p:nvPr/>
          </p:nvSpPr>
          <p:spPr>
            <a:xfrm>
              <a:off x="4525200" y="3859200"/>
              <a:ext cx="1152360" cy="87624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91" name="Line 35"/>
            <p:cNvSpPr/>
            <p:nvPr/>
          </p:nvSpPr>
          <p:spPr>
            <a:xfrm>
              <a:off x="5668200" y="4735440"/>
              <a:ext cx="971640" cy="1133280"/>
            </a:xfrm>
            <a:prstGeom prst="line">
              <a:avLst/>
            </a:prstGeom>
            <a:ln w="25560">
              <a:solidFill>
                <a:schemeClr val="tx1"/>
              </a:solidFill>
              <a:round/>
            </a:ln>
          </p:spPr>
          <p:style>
            <a:lnRef idx="0">
              <a:scrgbClr r="0" g="0" b="0"/>
            </a:lnRef>
            <a:fillRef idx="0">
              <a:scrgbClr r="0" g="0" b="0"/>
            </a:fillRef>
            <a:effectRef idx="0">
              <a:scrgbClr r="0" g="0" b="0"/>
            </a:effectRef>
            <a:fontRef idx="minor"/>
          </p:style>
        </p:sp>
        <p:sp>
          <p:nvSpPr>
            <p:cNvPr id="692" name="Line 36"/>
            <p:cNvSpPr/>
            <p:nvPr/>
          </p:nvSpPr>
          <p:spPr>
            <a:xfrm flipH="1" flipV="1">
              <a:off x="2858400" y="2085840"/>
              <a:ext cx="4025880" cy="3794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693" name="Line 37"/>
            <p:cNvSpPr/>
            <p:nvPr/>
          </p:nvSpPr>
          <p:spPr>
            <a:xfrm flipH="1">
              <a:off x="5750640" y="3730320"/>
              <a:ext cx="1403280" cy="89064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694" name="Line 38"/>
            <p:cNvSpPr/>
            <p:nvPr/>
          </p:nvSpPr>
          <p:spPr>
            <a:xfrm flipH="1">
              <a:off x="3363120" y="2085840"/>
              <a:ext cx="1200240" cy="36360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695" name="CustomShape 39"/>
            <p:cNvSpPr/>
            <p:nvPr/>
          </p:nvSpPr>
          <p:spPr>
            <a:xfrm>
              <a:off x="4142160" y="1663560"/>
              <a:ext cx="2274480" cy="36684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original level curve </a:t>
              </a:r>
              <a:endParaRPr lang="en" sz="1800" b="0" strike="noStrike" spc="-1">
                <a:latin typeface="Arial"/>
              </a:endParaRPr>
            </a:p>
          </p:txBody>
        </p:sp>
        <p:sp>
          <p:nvSpPr>
            <p:cNvPr id="696" name="CustomShape 40"/>
            <p:cNvSpPr/>
            <p:nvPr/>
          </p:nvSpPr>
          <p:spPr>
            <a:xfrm>
              <a:off x="6981120" y="3529080"/>
              <a:ext cx="326052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original optimal solution </a:t>
              </a:r>
              <a:endParaRPr lang="en" sz="1800" b="0" strike="noStrike" spc="-1">
                <a:latin typeface="Arial"/>
              </a:endParaRPr>
            </a:p>
          </p:txBody>
        </p:sp>
      </p:grpSp>
      <p:sp>
        <p:nvSpPr>
          <p:cNvPr id="697" name="CustomShape 41"/>
          <p:cNvSpPr/>
          <p:nvPr/>
        </p:nvSpPr>
        <p:spPr>
          <a:xfrm>
            <a:off x="7165440" y="4941720"/>
            <a:ext cx="2660400" cy="366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spAutoFit/>
          </a:bodyPr>
          <a:lstStyle/>
          <a:p>
            <a:pPr algn="ctr" rtl="1">
              <a:lnSpc>
                <a:spcPct val="100000"/>
              </a:lnSpc>
              <a:spcBef>
                <a:spcPts val="901"/>
              </a:spcBef>
            </a:pPr>
            <a:r>
              <a:rPr lang="en" sz="1800" b="1" strike="noStrike" spc="-1">
                <a:solidFill>
                  <a:srgbClr val="000000"/>
                </a:solidFill>
                <a:latin typeface="Arial"/>
              </a:rPr>
              <a:t>new level curve </a:t>
            </a:r>
            <a:endParaRPr lang="en" sz="1800" b="0" strike="noStrike" spc="-1">
              <a:latin typeface="Arial"/>
            </a:endParaRPr>
          </a:p>
        </p:txBody>
      </p:sp>
      <p:sp>
        <p:nvSpPr>
          <p:cNvPr id="698" name="Line 42"/>
          <p:cNvSpPr/>
          <p:nvPr/>
        </p:nvSpPr>
        <p:spPr>
          <a:xfrm flipH="1">
            <a:off x="8102880" y="5308560"/>
            <a:ext cx="254520" cy="241200"/>
          </a:xfrm>
          <a:prstGeom prst="line">
            <a:avLst/>
          </a:prstGeom>
          <a:ln w="25560">
            <a:solidFill>
              <a:schemeClr val="tx1"/>
            </a:solidFill>
            <a:round/>
            <a:tailEnd type="stealth" w="med" len="lg"/>
          </a:ln>
        </p:spPr>
        <p:style>
          <a:lnRef idx="0">
            <a:scrgbClr r="0" g="0" b="0"/>
          </a:lnRef>
          <a:fillRef idx="0">
            <a:scrgbClr r="0" g="0" b="0"/>
          </a:fillRef>
          <a:effectRef idx="0">
            <a:scrgbClr r="0" g="0" b="0"/>
          </a:effectRef>
          <a:fontRef idx="minor"/>
        </p:style>
      </p:sp>
      <p:sp>
        <p:nvSpPr>
          <p:cNvPr id="699" name="CustomShape 43"/>
          <p:cNvSpPr/>
          <p:nvPr/>
        </p:nvSpPr>
        <p:spPr>
          <a:xfrm>
            <a:off x="5464440" y="4535640"/>
            <a:ext cx="329760" cy="366480"/>
          </a:xfrm>
          <a:prstGeom prst="ellipse">
            <a:avLst/>
          </a:prstGeom>
          <a:noFill/>
          <a:ln w="38160">
            <a:solidFill>
              <a:schemeClr val="dk1"/>
            </a:solidFill>
            <a:round/>
          </a:ln>
        </p:spPr>
        <p:style>
          <a:lnRef idx="0">
            <a:scrgbClr r="0" g="0" b="0"/>
          </a:lnRef>
          <a:fillRef idx="0">
            <a:scrgbClr r="0" g="0" b="0"/>
          </a:fillRef>
          <a:effectRef idx="0">
            <a:scrgbClr r="0" g="0" b="0"/>
          </a:effectRef>
          <a:fontRef idx="minor"/>
        </p:style>
      </p:sp>
      <p:sp>
        <p:nvSpPr>
          <p:cNvPr id="700" name="CustomShape 44"/>
          <p:cNvSpPr/>
          <p:nvPr/>
        </p:nvSpPr>
        <p:spPr>
          <a:xfrm>
            <a:off x="2728080" y="2692440"/>
            <a:ext cx="329760" cy="366480"/>
          </a:xfrm>
          <a:prstGeom prst="ellipse">
            <a:avLst/>
          </a:prstGeom>
          <a:noFill/>
          <a:ln w="38160">
            <a:solidFill>
              <a:schemeClr val="dk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698"/>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659"/>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660"/>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658"/>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extShape 1"/>
          <p:cNvSpPr txBox="1"/>
          <p:nvPr/>
        </p:nvSpPr>
        <p:spPr>
          <a:xfrm>
            <a:off x="2567520" y="836640"/>
            <a:ext cx="7024320" cy="863640"/>
          </a:xfrm>
          <a:prstGeom prst="rect">
            <a:avLst/>
          </a:prstGeom>
          <a:noFill/>
          <a:ln>
            <a:noFill/>
          </a:ln>
        </p:spPr>
        <p:txBody>
          <a:bodyPr anchor="ctr">
            <a:normAutofit/>
          </a:bodyPr>
          <a:lstStyle/>
          <a:p>
            <a:pPr algn="ctr">
              <a:lnSpc>
                <a:spcPct val="100000"/>
              </a:lnSpc>
            </a:pPr>
            <a:r>
              <a:rPr lang="he-IL" sz="4000" b="0" strike="noStrike" spc="-1">
                <a:solidFill>
                  <a:srgbClr val="262626"/>
                </a:solidFill>
                <a:latin typeface="Garamond"/>
              </a:rPr>
              <a:t>מושגים</a:t>
            </a:r>
            <a:endParaRPr lang="he-IL" sz="4000" b="0" strike="noStrike" spc="-1">
              <a:solidFill>
                <a:srgbClr val="000000"/>
              </a:solidFill>
              <a:latin typeface="Garamond"/>
            </a:endParaRPr>
          </a:p>
        </p:txBody>
      </p:sp>
      <p:sp>
        <p:nvSpPr>
          <p:cNvPr id="702" name="TextShape 2"/>
          <p:cNvSpPr txBox="1"/>
          <p:nvPr/>
        </p:nvSpPr>
        <p:spPr>
          <a:xfrm>
            <a:off x="2279520" y="2277000"/>
            <a:ext cx="7632360" cy="4059360"/>
          </a:xfrm>
          <a:prstGeom prst="rect">
            <a:avLst/>
          </a:prstGeom>
          <a:noFill/>
          <a:ln>
            <a:noFill/>
          </a:ln>
        </p:spPr>
        <p:txBody>
          <a:bodyPr>
            <a:normAutofit fontScale="68500" lnSpcReduction="20000"/>
          </a:bodyPr>
          <a:lstStyle/>
          <a:p>
            <a:pPr marL="285840" indent="-285480" algn="r" rtl="1">
              <a:lnSpc>
                <a:spcPct val="150000"/>
              </a:lnSpc>
              <a:spcBef>
                <a:spcPts val="479"/>
              </a:spcBef>
              <a:spcAft>
                <a:spcPts val="601"/>
              </a:spcAft>
              <a:buClr>
                <a:srgbClr val="83992A"/>
              </a:buClr>
              <a:buSzPct val="115000"/>
              <a:buFont typeface="Arial"/>
              <a:buChar char="•"/>
            </a:pPr>
            <a:r>
              <a:rPr lang="he-IL" sz="2400" b="0" u="sng" strike="noStrike" spc="-1" dirty="0" err="1">
                <a:solidFill>
                  <a:srgbClr val="262626"/>
                </a:solidFill>
                <a:uFillTx/>
                <a:latin typeface="Arial"/>
              </a:rPr>
              <a:t>Dual</a:t>
            </a:r>
            <a:r>
              <a:rPr lang="he-IL" sz="2400" b="0" u="sng" strike="noStrike" spc="-1" dirty="0">
                <a:solidFill>
                  <a:srgbClr val="262626"/>
                </a:solidFill>
                <a:uFillTx/>
                <a:latin typeface="Arial"/>
              </a:rPr>
              <a:t>/</a:t>
            </a:r>
            <a:r>
              <a:rPr lang="he-IL" sz="2400" b="0" u="sng" strike="noStrike" spc="-1" dirty="0" err="1">
                <a:solidFill>
                  <a:srgbClr val="262626"/>
                </a:solidFill>
                <a:uFillTx/>
                <a:latin typeface="Arial"/>
              </a:rPr>
              <a:t>Shadow</a:t>
            </a:r>
            <a:r>
              <a:rPr lang="he-IL" sz="2400" b="0" u="sng" strike="noStrike" spc="-1" dirty="0">
                <a:solidFill>
                  <a:srgbClr val="262626"/>
                </a:solidFill>
                <a:uFillTx/>
                <a:latin typeface="Arial"/>
              </a:rPr>
              <a:t> </a:t>
            </a:r>
            <a:r>
              <a:rPr lang="he-IL" sz="2400" b="0" u="sng" strike="noStrike" spc="-1" dirty="0" err="1">
                <a:solidFill>
                  <a:srgbClr val="262626"/>
                </a:solidFill>
                <a:uFillTx/>
                <a:latin typeface="Arial"/>
              </a:rPr>
              <a:t>price</a:t>
            </a:r>
            <a:r>
              <a:rPr lang="he-IL" sz="2400" b="0" u="sng" strike="noStrike" spc="-1" dirty="0">
                <a:solidFill>
                  <a:srgbClr val="262626"/>
                </a:solidFill>
                <a:uFillTx/>
                <a:latin typeface="Arial"/>
              </a:rPr>
              <a:t> ("מחיר צל"):</a:t>
            </a:r>
            <a:r>
              <a:rPr lang="he-IL" sz="2400" b="0" strike="noStrike" spc="-1" dirty="0">
                <a:solidFill>
                  <a:srgbClr val="262626"/>
                </a:solidFill>
                <a:latin typeface="Arial"/>
              </a:rPr>
              <a:t> השינוי בערך </a:t>
            </a:r>
            <a:r>
              <a:rPr lang="he-IL" sz="2400" b="0" strike="noStrike" spc="-1">
                <a:solidFill>
                  <a:srgbClr val="262626"/>
                </a:solidFill>
                <a:latin typeface="Arial"/>
              </a:rPr>
              <a:t>המטרה אם החלק </a:t>
            </a:r>
            <a:r>
              <a:rPr lang="he-IL" sz="2400" b="0" strike="noStrike" spc="-1" dirty="0">
                <a:solidFill>
                  <a:srgbClr val="262626"/>
                </a:solidFill>
                <a:latin typeface="Arial"/>
              </a:rPr>
              <a:t>הימני באילוץ </a:t>
            </a:r>
            <a:r>
              <a:rPr lang="he-IL" sz="2400" b="0" u="sng" strike="noStrike" spc="-1" dirty="0">
                <a:solidFill>
                  <a:srgbClr val="262626"/>
                </a:solidFill>
                <a:uFillTx/>
                <a:latin typeface="Arial"/>
              </a:rPr>
              <a:t>יגדל</a:t>
            </a:r>
            <a:r>
              <a:rPr lang="he-IL" sz="2400" b="0" strike="noStrike" spc="-1" dirty="0">
                <a:solidFill>
                  <a:srgbClr val="262626"/>
                </a:solidFill>
                <a:latin typeface="Arial"/>
              </a:rPr>
              <a:t> ביחידה אחת, ושאר האילוצים לא ישונו. אם מחיר הצל (של אילוץ מסוים) הוא חיובי, אזי Z יגדל, בעוד שאם מחיר הצל הוא שלילי, ערך Z יקטן. מחיר הצל יהיה 0 עבור אילוץ בעל </a:t>
            </a:r>
            <a:r>
              <a:rPr lang="en-US" sz="2400" b="0" strike="noStrike" spc="-1" dirty="0">
                <a:solidFill>
                  <a:srgbClr val="262626"/>
                </a:solidFill>
                <a:latin typeface="Arial"/>
              </a:rPr>
              <a:t>s</a:t>
            </a:r>
            <a:r>
              <a:rPr lang="he-IL" sz="2400" b="0" strike="noStrike" spc="-1" dirty="0" err="1">
                <a:solidFill>
                  <a:srgbClr val="262626"/>
                </a:solidFill>
                <a:latin typeface="Arial"/>
              </a:rPr>
              <a:t>lack</a:t>
            </a:r>
            <a:r>
              <a:rPr lang="he-IL" sz="2400" b="0" strike="noStrike" spc="-1" dirty="0">
                <a:solidFill>
                  <a:srgbClr val="262626"/>
                </a:solidFill>
                <a:latin typeface="Arial"/>
              </a:rPr>
              <a:t>&gt;</a:t>
            </a:r>
            <a:r>
              <a:rPr lang="en-US" sz="2400" b="0" strike="noStrike" spc="-1" dirty="0">
                <a:solidFill>
                  <a:srgbClr val="262626"/>
                </a:solidFill>
                <a:latin typeface="Arial"/>
              </a:rPr>
              <a:t>0</a:t>
            </a:r>
            <a:r>
              <a:rPr lang="he-IL" sz="2400" b="0" strike="noStrike" spc="-1" dirty="0">
                <a:solidFill>
                  <a:srgbClr val="262626"/>
                </a:solidFill>
                <a:latin typeface="Arial"/>
              </a:rPr>
              <a:t> (עודף במשאב). שינוי אילוצים בעלי יתרה ישנה את האזור </a:t>
            </a:r>
            <a:r>
              <a:rPr lang="he-IL" sz="2400" b="0" strike="noStrike" spc="-1" dirty="0" err="1">
                <a:solidFill>
                  <a:srgbClr val="262626"/>
                </a:solidFill>
                <a:latin typeface="Arial"/>
              </a:rPr>
              <a:t>הפיזיבילי</a:t>
            </a:r>
            <a:r>
              <a:rPr lang="he-IL" sz="2400" b="0" strike="noStrike" spc="-1" dirty="0">
                <a:solidFill>
                  <a:srgbClr val="262626"/>
                </a:solidFill>
                <a:latin typeface="Arial"/>
              </a:rPr>
              <a:t> של הפתרון, משמע, נפתור מחדש.</a:t>
            </a:r>
            <a:br>
              <a:rPr lang="en-US" sz="2400" b="0" strike="noStrike" spc="-1" dirty="0">
                <a:solidFill>
                  <a:srgbClr val="262626"/>
                </a:solidFill>
                <a:latin typeface="Arial"/>
              </a:rPr>
            </a:br>
            <a:r>
              <a:rPr lang="he-IL" sz="2400" b="0" strike="noStrike" spc="-1" dirty="0">
                <a:solidFill>
                  <a:srgbClr val="262626"/>
                </a:solidFill>
                <a:latin typeface="Arial"/>
              </a:rPr>
              <a:t>חשוב: מחיר הצל מובטח רק בתוך הטווח שניתן ע"י ה-</a:t>
            </a:r>
            <a:r>
              <a:rPr lang="en-US" sz="2400" b="0" strike="noStrike" spc="-1" dirty="0">
                <a:solidFill>
                  <a:srgbClr val="262626"/>
                </a:solidFill>
                <a:latin typeface="Arial"/>
              </a:rPr>
              <a:t>RHS allowable increase/decrease</a:t>
            </a:r>
            <a:r>
              <a:rPr lang="he-IL" sz="2400" b="0" strike="noStrike" spc="-1" dirty="0">
                <a:solidFill>
                  <a:srgbClr val="262626"/>
                </a:solidFill>
                <a:latin typeface="Arial"/>
              </a:rPr>
              <a:t>.</a:t>
            </a:r>
            <a:endParaRPr lang="he-IL" sz="24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en-US" sz="2400" b="0" u="sng" strike="noStrike" spc="-1" dirty="0">
                <a:solidFill>
                  <a:srgbClr val="262626"/>
                </a:solidFill>
                <a:uFillTx/>
                <a:latin typeface="Arial"/>
              </a:rPr>
              <a:t>RHS </a:t>
            </a:r>
            <a:r>
              <a:rPr lang="he-IL" sz="2400" b="0" u="sng" strike="noStrike" spc="-1" dirty="0" err="1">
                <a:solidFill>
                  <a:srgbClr val="262626"/>
                </a:solidFill>
                <a:uFillTx/>
                <a:latin typeface="Arial"/>
              </a:rPr>
              <a:t>Allowable</a:t>
            </a:r>
            <a:r>
              <a:rPr lang="he-IL" sz="2400" b="0" u="sng" strike="noStrike" spc="-1" dirty="0">
                <a:solidFill>
                  <a:srgbClr val="262626"/>
                </a:solidFill>
                <a:uFillTx/>
                <a:latin typeface="Arial"/>
              </a:rPr>
              <a:t> </a:t>
            </a:r>
            <a:r>
              <a:rPr lang="he-IL" sz="2400" b="0" u="sng" strike="noStrike" spc="-1" dirty="0" err="1">
                <a:solidFill>
                  <a:srgbClr val="262626"/>
                </a:solidFill>
                <a:uFillTx/>
                <a:latin typeface="Arial"/>
              </a:rPr>
              <a:t>Increase</a:t>
            </a:r>
            <a:r>
              <a:rPr lang="he-IL" sz="2400" b="0" u="sng" strike="noStrike" spc="-1" dirty="0">
                <a:solidFill>
                  <a:srgbClr val="262626"/>
                </a:solidFill>
                <a:uFillTx/>
                <a:latin typeface="Arial"/>
              </a:rPr>
              <a:t>/</a:t>
            </a:r>
            <a:r>
              <a:rPr lang="he-IL" sz="2400" b="0" u="sng" strike="noStrike" spc="-1" dirty="0" err="1">
                <a:solidFill>
                  <a:srgbClr val="262626"/>
                </a:solidFill>
                <a:uFillTx/>
                <a:latin typeface="Arial"/>
              </a:rPr>
              <a:t>Decrease</a:t>
            </a:r>
            <a:r>
              <a:rPr lang="he-IL" sz="2400" b="0" u="sng" strike="noStrike" spc="-1" dirty="0">
                <a:solidFill>
                  <a:srgbClr val="262626"/>
                </a:solidFill>
                <a:uFillTx/>
                <a:latin typeface="Arial"/>
              </a:rPr>
              <a:t>:</a:t>
            </a:r>
            <a:r>
              <a:rPr lang="he-IL" sz="2400" b="0" strike="noStrike" spc="-1" dirty="0">
                <a:solidFill>
                  <a:srgbClr val="262626"/>
                </a:solidFill>
                <a:latin typeface="Arial"/>
              </a:rPr>
              <a:t> בכמה ניתן להעלות/להוריד את החלק הימני באילוץ בלי שינוי של ה-</a:t>
            </a:r>
            <a:r>
              <a:rPr lang="en-US" sz="2400" b="0" strike="noStrike" spc="-1" dirty="0">
                <a:solidFill>
                  <a:srgbClr val="262626"/>
                </a:solidFill>
                <a:latin typeface="Arial"/>
              </a:rPr>
              <a:t>dual</a:t>
            </a:r>
            <a:r>
              <a:rPr lang="he-IL" sz="2400" b="0" strike="noStrike" spc="-1" dirty="0">
                <a:solidFill>
                  <a:srgbClr val="262626"/>
                </a:solidFill>
                <a:latin typeface="Arial"/>
              </a:rPr>
              <a:t> וגם ערך פונקציית המטרה.</a:t>
            </a:r>
            <a:endParaRPr lang="he-IL" sz="24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400" b="1" u="sng" strike="noStrike" spc="-1" dirty="0">
                <a:solidFill>
                  <a:srgbClr val="262626"/>
                </a:solidFill>
                <a:uFillTx/>
                <a:latin typeface="Arial"/>
              </a:rPr>
              <a:t>שימו לב</a:t>
            </a:r>
            <a:r>
              <a:rPr lang="he-IL" sz="2400" b="0" strike="noStrike" spc="-1" dirty="0">
                <a:solidFill>
                  <a:srgbClr val="262626"/>
                </a:solidFill>
                <a:latin typeface="Arial"/>
              </a:rPr>
              <a:t>: אם משתנה יותר מאילוץ אחד, יש לפתור מחדש!</a:t>
            </a:r>
            <a:endParaRPr lang="he-IL" sz="2400" b="0" strike="noStrike" spc="-1" dirty="0">
              <a:solidFill>
                <a:srgbClr val="262626"/>
              </a:solidFill>
              <a:latin typeface="Garamon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2227680" y="792360"/>
            <a:ext cx="7632360" cy="935640"/>
          </a:xfrm>
          <a:prstGeom prst="rect">
            <a:avLst/>
          </a:prstGeom>
          <a:noFill/>
          <a:ln>
            <a:noFill/>
          </a:ln>
        </p:spPr>
        <p:txBody>
          <a:bodyPr anchor="ctr">
            <a:normAutofit fontScale="85500"/>
          </a:bodyPr>
          <a:lstStyle/>
          <a:p>
            <a:pPr algn="ctr" rtl="1">
              <a:lnSpc>
                <a:spcPct val="100000"/>
              </a:lnSpc>
            </a:pPr>
            <a:r>
              <a:rPr lang="he-IL" sz="4000" b="0" strike="noStrike" spc="-1">
                <a:solidFill>
                  <a:srgbClr val="262626"/>
                </a:solidFill>
                <a:latin typeface="Garamond"/>
              </a:rPr>
              <a:t>אפשרות לניתוח רגישות באמצעות Lindo:</a:t>
            </a:r>
            <a:endParaRPr lang="he-IL" sz="4000" b="0" strike="noStrike" spc="-1">
              <a:solidFill>
                <a:srgbClr val="000000"/>
              </a:solidFill>
              <a:latin typeface="Garamond"/>
            </a:endParaRPr>
          </a:p>
        </p:txBody>
      </p:sp>
      <p:sp>
        <p:nvSpPr>
          <p:cNvPr id="704" name="TextShape 2"/>
          <p:cNvSpPr txBox="1"/>
          <p:nvPr/>
        </p:nvSpPr>
        <p:spPr>
          <a:xfrm>
            <a:off x="1569240" y="2490120"/>
            <a:ext cx="9064800" cy="3444480"/>
          </a:xfrm>
          <a:prstGeom prst="rect">
            <a:avLst/>
          </a:prstGeom>
          <a:noFill/>
          <a:ln>
            <a:noFill/>
          </a:ln>
        </p:spPr>
        <p:txBody>
          <a:bodyPr>
            <a:noAutofit/>
          </a:bodyPr>
          <a:lstStyle/>
          <a:p>
            <a:endParaRPr lang="he-IL" sz="2400" b="0" strike="noStrike" spc="-1">
              <a:solidFill>
                <a:srgbClr val="262626"/>
              </a:solidFill>
              <a:latin typeface="Garamond"/>
            </a:endParaRPr>
          </a:p>
        </p:txBody>
      </p:sp>
      <p:pic>
        <p:nvPicPr>
          <p:cNvPr id="705" name="Picture 2"/>
          <p:cNvPicPr/>
          <p:nvPr/>
        </p:nvPicPr>
        <p:blipFill>
          <a:blip r:embed="rId2"/>
          <a:stretch/>
        </p:blipFill>
        <p:spPr>
          <a:xfrm>
            <a:off x="1919520" y="1933920"/>
            <a:ext cx="8249040" cy="4557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543600" y="1139760"/>
            <a:ext cx="6224760" cy="86364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Lindo Output</a:t>
            </a:r>
            <a:endParaRPr lang="he-IL" sz="4000" b="0" strike="noStrike" spc="-1">
              <a:solidFill>
                <a:srgbClr val="000000"/>
              </a:solidFill>
              <a:latin typeface="Garamond"/>
            </a:endParaRPr>
          </a:p>
        </p:txBody>
      </p:sp>
      <p:sp>
        <p:nvSpPr>
          <p:cNvPr id="707" name="CustomShape 2"/>
          <p:cNvSpPr/>
          <p:nvPr/>
        </p:nvSpPr>
        <p:spPr>
          <a:xfrm>
            <a:off x="9395280" y="304560"/>
            <a:ext cx="1907280" cy="2626560"/>
          </a:xfrm>
          <a:prstGeom prst="rect">
            <a:avLst/>
          </a:prstGeom>
          <a:solidFill>
            <a:schemeClr val="bg1"/>
          </a:solidFill>
          <a:ln w="2844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a:noAutofit/>
          </a:bodyPr>
          <a:lstStyle/>
          <a:p>
            <a:pPr algn="r" rtl="1">
              <a:lnSpc>
                <a:spcPct val="100000"/>
              </a:lnSpc>
              <a:spcBef>
                <a:spcPts val="281"/>
              </a:spcBef>
            </a:pPr>
            <a:r>
              <a:rPr lang="en" sz="1400" b="1" u="sng" strike="noStrike" spc="-1">
                <a:solidFill>
                  <a:srgbClr val="000000"/>
                </a:solidFill>
                <a:uFillTx/>
                <a:latin typeface="Garamond"/>
              </a:rPr>
              <a:t>הבעיה:</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1. max 3x1 + 2x2</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st</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2.  x1 + x2 &lt;=11</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3.  4x1 + x2 &lt;=29</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4.  x1 - 3x2 &lt;=4</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5.  -x1 + 2x2 &lt;=10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6.  x2&gt;=0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7.  x1&gt;=0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end</a:t>
            </a:r>
            <a:endParaRPr lang="en" sz="1400" b="0" strike="noStrike" spc="-1">
              <a:latin typeface="Arial"/>
            </a:endParaRPr>
          </a:p>
        </p:txBody>
      </p:sp>
      <p:pic>
        <p:nvPicPr>
          <p:cNvPr id="708" name="Picture 2"/>
          <p:cNvPicPr/>
          <p:nvPr/>
        </p:nvPicPr>
        <p:blipFill>
          <a:blip r:embed="rId3"/>
          <a:srcRect b="46768"/>
          <a:stretch/>
        </p:blipFill>
        <p:spPr>
          <a:xfrm>
            <a:off x="1069200" y="2313000"/>
            <a:ext cx="5173560" cy="2976840"/>
          </a:xfrm>
          <a:prstGeom prst="rect">
            <a:avLst/>
          </a:prstGeom>
          <a:ln w="19080">
            <a:solidFill>
              <a:schemeClr val="accent1">
                <a:lumMod val="60000"/>
                <a:lumOff val="40000"/>
              </a:schemeClr>
            </a:solidFill>
            <a:round/>
          </a:ln>
        </p:spPr>
      </p:pic>
      <p:sp>
        <p:nvSpPr>
          <p:cNvPr id="709" name="CustomShape 3"/>
          <p:cNvSpPr/>
          <p:nvPr/>
        </p:nvSpPr>
        <p:spPr>
          <a:xfrm>
            <a:off x="4125960" y="2539080"/>
            <a:ext cx="3096000" cy="576360"/>
          </a:xfrm>
          <a:prstGeom prst="rect">
            <a:avLst/>
          </a:prstGeom>
          <a:solidFill>
            <a:schemeClr val="bg1"/>
          </a:solidFill>
          <a:ln w="1908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lIns="90000" tIns="45000" rIns="90000" bIns="45000">
            <a:spAutoFit/>
          </a:bodyPr>
          <a:lstStyle/>
          <a:p>
            <a:pPr algn="ctr" rtl="1">
              <a:lnSpc>
                <a:spcPct val="100000"/>
              </a:lnSpc>
            </a:pPr>
            <a:r>
              <a:rPr lang="en" sz="1600" b="0" strike="noStrike" spc="-1">
                <a:solidFill>
                  <a:srgbClr val="000000"/>
                </a:solidFill>
                <a:latin typeface="Garamond"/>
              </a:rPr>
              <a:t>ערך פונקציית המטרה בפתרון האופטימלי</a:t>
            </a:r>
            <a:endParaRPr lang="en" sz="1600" b="0" strike="noStrike" spc="-1">
              <a:latin typeface="Arial"/>
            </a:endParaRPr>
          </a:p>
        </p:txBody>
      </p:sp>
      <p:sp>
        <p:nvSpPr>
          <p:cNvPr id="710" name="CustomShape 4"/>
          <p:cNvSpPr/>
          <p:nvPr/>
        </p:nvSpPr>
        <p:spPr>
          <a:xfrm flipH="1">
            <a:off x="3223440" y="2877480"/>
            <a:ext cx="901800" cy="106920"/>
          </a:xfrm>
          <a:custGeom>
            <a:avLst/>
            <a:gdLst/>
            <a:ahLst/>
            <a:cxnLst/>
            <a:rect l="l" t="t" r="r" b="b"/>
            <a:pathLst>
              <a:path w="21600" h="21600">
                <a:moveTo>
                  <a:pt x="0" y="0"/>
                </a:moveTo>
                <a:lnTo>
                  <a:pt x="21600" y="21600"/>
                </a:lnTo>
              </a:path>
            </a:pathLst>
          </a:custGeom>
          <a:noFill/>
          <a:ln w="38160">
            <a:round/>
            <a:tailEnd type="triangle" w="med" len="med"/>
          </a:ln>
        </p:spPr>
        <p:style>
          <a:lnRef idx="1">
            <a:schemeClr val="accent1"/>
          </a:lnRef>
          <a:fillRef idx="0">
            <a:schemeClr val="accent1"/>
          </a:fillRef>
          <a:effectRef idx="0">
            <a:schemeClr val="accent1"/>
          </a:effectRef>
          <a:fontRef idx="minor"/>
        </p:style>
      </p:sp>
      <p:sp>
        <p:nvSpPr>
          <p:cNvPr id="711" name="CustomShape 5"/>
          <p:cNvSpPr/>
          <p:nvPr/>
        </p:nvSpPr>
        <p:spPr>
          <a:xfrm>
            <a:off x="6540480" y="4292400"/>
            <a:ext cx="4673160" cy="1814428"/>
          </a:xfrm>
          <a:prstGeom prst="rect">
            <a:avLst/>
          </a:prstGeom>
          <a:noFill/>
          <a:ln w="1908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wrap="square" lIns="90000" tIns="45000" rIns="90000" bIns="45000">
            <a:spAutoFit/>
          </a:bodyPr>
          <a:lstStyle/>
          <a:p>
            <a:pPr algn="r" rtl="1">
              <a:lnSpc>
                <a:spcPct val="100000"/>
              </a:lnSpc>
            </a:pPr>
            <a:r>
              <a:rPr lang="en" sz="1600" b="0" u="sng" strike="noStrike" spc="-1" dirty="0">
                <a:solidFill>
                  <a:srgbClr val="000000"/>
                </a:solidFill>
                <a:uFillTx/>
                <a:latin typeface="Arial"/>
              </a:rPr>
              <a:t>Slack or Surplus</a:t>
            </a:r>
            <a:r>
              <a:rPr lang="he-IL" sz="1600" b="0" u="sng" strike="noStrike" spc="-1" dirty="0">
                <a:solidFill>
                  <a:srgbClr val="000000"/>
                </a:solidFill>
                <a:uFillTx/>
                <a:latin typeface="Arial"/>
              </a:rPr>
              <a:t>:</a:t>
            </a:r>
            <a:endParaRPr lang="en" sz="1600" b="0" strike="noStrike" spc="-1" dirty="0">
              <a:latin typeface="Arial"/>
            </a:endParaRPr>
          </a:p>
          <a:p>
            <a:pPr algn="r" rtl="1">
              <a:lnSpc>
                <a:spcPct val="100000"/>
              </a:lnSpc>
            </a:pPr>
            <a:r>
              <a:rPr lang="en" sz="1600" b="0" strike="noStrike" spc="-1" dirty="0">
                <a:solidFill>
                  <a:srgbClr val="000000"/>
                </a:solidFill>
                <a:latin typeface="Arial"/>
              </a:rPr>
              <a:t>הערך של משתני חוסר/עודף</a:t>
            </a:r>
            <a:r>
              <a:rPr lang="he-IL" sz="1600" b="0" strike="noStrike" spc="-1" dirty="0">
                <a:solidFill>
                  <a:srgbClr val="000000"/>
                </a:solidFill>
                <a:latin typeface="Arial"/>
              </a:rPr>
              <a:t>, </a:t>
            </a:r>
            <a:r>
              <a:rPr lang="en" sz="1600" b="0" strike="noStrike" spc="-1" dirty="0">
                <a:solidFill>
                  <a:srgbClr val="000000"/>
                </a:solidFill>
                <a:latin typeface="Arial"/>
              </a:rPr>
              <a:t>למעשה ההפרש בין אגף ימין לבין אגף שמאל בכל אילוץ</a:t>
            </a:r>
            <a:r>
              <a:rPr lang="he-IL" sz="1600" b="0" strike="noStrike" spc="-1" dirty="0">
                <a:solidFill>
                  <a:srgbClr val="000000"/>
                </a:solidFill>
                <a:latin typeface="Arial"/>
              </a:rPr>
              <a:t>, </a:t>
            </a:r>
            <a:r>
              <a:rPr lang="en" sz="1600" b="0" strike="noStrike" spc="-1" dirty="0">
                <a:solidFill>
                  <a:srgbClr val="000000"/>
                </a:solidFill>
                <a:latin typeface="Arial"/>
              </a:rPr>
              <a:t>בהינתן הפתרון האופטימלי</a:t>
            </a:r>
            <a:r>
              <a:rPr lang="he-IL" sz="1600" b="0" strike="noStrike" spc="-1" dirty="0">
                <a:solidFill>
                  <a:srgbClr val="000000"/>
                </a:solidFill>
                <a:latin typeface="Arial"/>
              </a:rPr>
              <a:t>. ל</a:t>
            </a:r>
            <a:r>
              <a:rPr lang="en" sz="1600" b="0" strike="noStrike" spc="-1" dirty="0">
                <a:solidFill>
                  <a:srgbClr val="000000"/>
                </a:solidFill>
                <a:latin typeface="Arial"/>
              </a:rPr>
              <a:t>משל</a:t>
            </a:r>
            <a:r>
              <a:rPr lang="he-IL" sz="1600" b="0" strike="noStrike" spc="-1" dirty="0">
                <a:solidFill>
                  <a:srgbClr val="000000"/>
                </a:solidFill>
                <a:latin typeface="Arial"/>
              </a:rPr>
              <a:t>, </a:t>
            </a:r>
            <a:r>
              <a:rPr lang="en" sz="1600" b="0" strike="noStrike" spc="-1" dirty="0">
                <a:solidFill>
                  <a:srgbClr val="000000"/>
                </a:solidFill>
                <a:latin typeface="Arial"/>
              </a:rPr>
              <a:t>באילוץ</a:t>
            </a:r>
            <a:r>
              <a:rPr lang="he-IL" sz="1600" b="0" strike="noStrike" spc="-1" dirty="0">
                <a:solidFill>
                  <a:srgbClr val="000000"/>
                </a:solidFill>
                <a:latin typeface="Arial"/>
              </a:rPr>
              <a:t> 3 (</a:t>
            </a:r>
            <a:r>
              <a:rPr lang="en" sz="1600" b="0" strike="noStrike" spc="-1" dirty="0">
                <a:solidFill>
                  <a:srgbClr val="000000"/>
                </a:solidFill>
                <a:latin typeface="Arial"/>
              </a:rPr>
              <a:t>שורה </a:t>
            </a:r>
            <a:r>
              <a:rPr lang="he-IL" sz="1600" b="0" strike="noStrike" spc="-1" dirty="0">
                <a:solidFill>
                  <a:srgbClr val="000000"/>
                </a:solidFill>
                <a:latin typeface="Arial"/>
              </a:rPr>
              <a:t>4)</a:t>
            </a:r>
            <a:r>
              <a:rPr lang="en" sz="1600" b="0" strike="noStrike" spc="-1" dirty="0">
                <a:solidFill>
                  <a:srgbClr val="000000"/>
                </a:solidFill>
                <a:latin typeface="Arial"/>
              </a:rPr>
              <a:t> יש עודף של</a:t>
            </a:r>
            <a:r>
              <a:rPr lang="he-IL" sz="1600" b="0" strike="noStrike" spc="-1" dirty="0">
                <a:solidFill>
                  <a:srgbClr val="000000"/>
                </a:solidFill>
                <a:latin typeface="Arial"/>
              </a:rPr>
              <a:t> 13 </a:t>
            </a:r>
            <a:r>
              <a:rPr lang="en" sz="1600" b="0" strike="noStrike" spc="-1" dirty="0">
                <a:solidFill>
                  <a:srgbClr val="000000"/>
                </a:solidFill>
                <a:latin typeface="Arial"/>
              </a:rPr>
              <a:t>יחידות במשאב</a:t>
            </a:r>
            <a:r>
              <a:rPr lang="he-IL" sz="1600" b="0" strike="noStrike" spc="-1" dirty="0">
                <a:solidFill>
                  <a:srgbClr val="000000"/>
                </a:solidFill>
                <a:latin typeface="Arial"/>
              </a:rPr>
              <a:t>.</a:t>
            </a:r>
          </a:p>
          <a:p>
            <a:pPr algn="r" rtl="1">
              <a:lnSpc>
                <a:spcPct val="100000"/>
              </a:lnSpc>
            </a:pPr>
            <a:r>
              <a:rPr lang="en" sz="1600" b="0" strike="noStrike" spc="-1" dirty="0">
                <a:solidFill>
                  <a:srgbClr val="000000"/>
                </a:solidFill>
                <a:latin typeface="Arial"/>
              </a:rPr>
              <a:t>6-3*5 = -9</a:t>
            </a:r>
            <a:br>
              <a:rPr dirty="0"/>
            </a:br>
            <a:r>
              <a:rPr lang="en" sz="1600" b="0" strike="noStrike" spc="-1" dirty="0">
                <a:solidFill>
                  <a:srgbClr val="000000"/>
                </a:solidFill>
                <a:latin typeface="Arial"/>
              </a:rPr>
              <a:t>4-(-9) = 13</a:t>
            </a:r>
            <a:endParaRPr lang="en" sz="1600" b="0" strike="noStrike" spc="-1" dirty="0">
              <a:latin typeface="Arial"/>
            </a:endParaRPr>
          </a:p>
        </p:txBody>
      </p:sp>
      <p:sp>
        <p:nvSpPr>
          <p:cNvPr id="712" name="CustomShape 6"/>
          <p:cNvSpPr/>
          <p:nvPr/>
        </p:nvSpPr>
        <p:spPr>
          <a:xfrm>
            <a:off x="1991520" y="3858480"/>
            <a:ext cx="1769040" cy="189360"/>
          </a:xfrm>
          <a:prstGeom prst="ellipse">
            <a:avLst/>
          </a:prstGeom>
          <a:noFill/>
          <a:ln w="12600">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713" name="CustomShape 7"/>
          <p:cNvSpPr/>
          <p:nvPr/>
        </p:nvSpPr>
        <p:spPr>
          <a:xfrm>
            <a:off x="3790800" y="3825360"/>
            <a:ext cx="1388520" cy="248040"/>
          </a:xfrm>
          <a:prstGeom prst="ellipse">
            <a:avLst/>
          </a:prstGeom>
          <a:noFill/>
          <a:ln w="12600">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714" name="CustomShape 8"/>
          <p:cNvSpPr/>
          <p:nvPr/>
        </p:nvSpPr>
        <p:spPr>
          <a:xfrm>
            <a:off x="6540480" y="3022200"/>
            <a:ext cx="4673160" cy="1075764"/>
          </a:xfrm>
          <a:prstGeom prst="rect">
            <a:avLst/>
          </a:prstGeom>
          <a:noFill/>
          <a:ln w="1908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lIns="90000" tIns="45000" rIns="90000" bIns="45000">
            <a:spAutoFit/>
          </a:bodyPr>
          <a:lstStyle/>
          <a:p>
            <a:pPr algn="just" rtl="1">
              <a:lnSpc>
                <a:spcPct val="100000"/>
              </a:lnSpc>
            </a:pPr>
            <a:r>
              <a:rPr lang="en" sz="1600" b="0" u="sng" strike="noStrike" spc="-1" dirty="0">
                <a:solidFill>
                  <a:srgbClr val="000000"/>
                </a:solidFill>
                <a:uFillTx/>
                <a:latin typeface="Arial"/>
              </a:rPr>
              <a:t>מחיר צל (Dual Prices)</a:t>
            </a:r>
            <a:r>
              <a:rPr lang="he-IL" sz="1600" b="0" u="sng" strike="noStrike" spc="-1" dirty="0">
                <a:solidFill>
                  <a:srgbClr val="000000"/>
                </a:solidFill>
                <a:uFillTx/>
                <a:latin typeface="Arial"/>
              </a:rPr>
              <a:t>:</a:t>
            </a:r>
            <a:endParaRPr lang="en" sz="1600" b="0" strike="noStrike" spc="-1" dirty="0">
              <a:latin typeface="Arial"/>
            </a:endParaRPr>
          </a:p>
          <a:p>
            <a:pPr algn="just" rtl="1">
              <a:lnSpc>
                <a:spcPct val="100000"/>
              </a:lnSpc>
            </a:pPr>
            <a:r>
              <a:rPr lang="en" sz="1600" b="0" strike="noStrike" spc="-1" dirty="0">
                <a:solidFill>
                  <a:srgbClr val="000000"/>
                </a:solidFill>
                <a:latin typeface="Arial"/>
              </a:rPr>
              <a:t>הקצאת יחידה אחת נוספת באילוץ הראשון </a:t>
            </a:r>
            <a:r>
              <a:rPr lang="he-IL" sz="1600" b="0" strike="noStrike" spc="-1" dirty="0">
                <a:solidFill>
                  <a:srgbClr val="000000"/>
                </a:solidFill>
                <a:latin typeface="Arial"/>
              </a:rPr>
              <a:t>(</a:t>
            </a:r>
            <a:r>
              <a:rPr lang="en" sz="1600" b="0" strike="noStrike" spc="-1" dirty="0">
                <a:solidFill>
                  <a:srgbClr val="000000"/>
                </a:solidFill>
                <a:latin typeface="Arial"/>
              </a:rPr>
              <a:t>שורה מס</a:t>
            </a:r>
            <a:r>
              <a:rPr lang="he-IL" sz="1600" spc="-1" dirty="0">
                <a:solidFill>
                  <a:srgbClr val="000000"/>
                </a:solidFill>
                <a:latin typeface="Arial"/>
              </a:rPr>
              <a:t>' 2)</a:t>
            </a:r>
            <a:r>
              <a:rPr lang="en" sz="1600" b="0" strike="noStrike" spc="-1" dirty="0">
                <a:solidFill>
                  <a:srgbClr val="000000"/>
                </a:solidFill>
                <a:latin typeface="Arial"/>
              </a:rPr>
              <a:t> מ</a:t>
            </a:r>
            <a:r>
              <a:rPr lang="he-IL" sz="1600" b="0" strike="noStrike" spc="-1" dirty="0">
                <a:solidFill>
                  <a:srgbClr val="000000"/>
                </a:solidFill>
                <a:latin typeface="Arial"/>
              </a:rPr>
              <a:t>-11 </a:t>
            </a:r>
            <a:r>
              <a:rPr lang="en" sz="1600" b="0" strike="noStrike" spc="-1" dirty="0">
                <a:solidFill>
                  <a:srgbClr val="000000"/>
                </a:solidFill>
                <a:latin typeface="Arial"/>
              </a:rPr>
              <a:t>ל</a:t>
            </a:r>
            <a:r>
              <a:rPr lang="he-IL" sz="1600" b="0" strike="noStrike" spc="-1" dirty="0">
                <a:solidFill>
                  <a:srgbClr val="000000"/>
                </a:solidFill>
                <a:latin typeface="Arial"/>
              </a:rPr>
              <a:t>-12 </a:t>
            </a:r>
            <a:r>
              <a:rPr lang="en" sz="1600" b="0" strike="noStrike" spc="-1" dirty="0">
                <a:solidFill>
                  <a:srgbClr val="000000"/>
                </a:solidFill>
                <a:latin typeface="Arial"/>
              </a:rPr>
              <a:t>תגדיל את הערך של</a:t>
            </a:r>
            <a:r>
              <a:rPr lang="he-IL" sz="1600" b="0" strike="noStrike" spc="-1" dirty="0">
                <a:solidFill>
                  <a:srgbClr val="000000"/>
                </a:solidFill>
                <a:latin typeface="Arial"/>
              </a:rPr>
              <a:t> </a:t>
            </a:r>
            <a:r>
              <a:rPr lang="en-US" sz="1600" b="0" strike="noStrike" spc="-1" dirty="0">
                <a:solidFill>
                  <a:srgbClr val="000000"/>
                </a:solidFill>
                <a:latin typeface="Arial"/>
              </a:rPr>
              <a:t>Z</a:t>
            </a:r>
            <a:r>
              <a:rPr lang="he-IL" sz="1600" b="0" strike="noStrike" spc="-1" dirty="0">
                <a:solidFill>
                  <a:srgbClr val="000000"/>
                </a:solidFill>
                <a:latin typeface="Arial"/>
              </a:rPr>
              <a:t> ב-1.66.</a:t>
            </a:r>
            <a:endParaRPr lang="en" sz="1600" b="0" strike="noStrike" spc="-1" dirty="0">
              <a:latin typeface="Arial"/>
            </a:endParaRPr>
          </a:p>
          <a:p>
            <a:pPr algn="just" rtl="1">
              <a:lnSpc>
                <a:spcPct val="100000"/>
              </a:lnSpc>
            </a:pPr>
            <a:endParaRPr lang="en" sz="1600" b="0" strike="noStrike" spc="-1" dirty="0">
              <a:latin typeface="Arial"/>
            </a:endParaRPr>
          </a:p>
        </p:txBody>
      </p:sp>
      <p:sp>
        <p:nvSpPr>
          <p:cNvPr id="715" name="CustomShape 9"/>
          <p:cNvSpPr/>
          <p:nvPr/>
        </p:nvSpPr>
        <p:spPr>
          <a:xfrm>
            <a:off x="6685935" y="1202400"/>
            <a:ext cx="2474625" cy="7372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rtl="1">
              <a:lnSpc>
                <a:spcPct val="100000"/>
              </a:lnSpc>
            </a:pPr>
            <a:r>
              <a:rPr lang="en" sz="1400" b="0" i="1" strike="noStrike" spc="-1" dirty="0">
                <a:solidFill>
                  <a:srgbClr val="000000"/>
                </a:solidFill>
                <a:latin typeface="Arial"/>
              </a:rPr>
              <a:t>מספור האילוצים יתחיל מ</a:t>
            </a:r>
            <a:r>
              <a:rPr lang="he-IL" sz="1400" b="0" i="1" strike="noStrike" spc="-1" dirty="0">
                <a:solidFill>
                  <a:srgbClr val="000000"/>
                </a:solidFill>
                <a:latin typeface="Arial"/>
              </a:rPr>
              <a:t>-2 </a:t>
            </a:r>
            <a:r>
              <a:rPr lang="en" sz="1400" b="0" i="1" strike="noStrike" spc="-1" dirty="0">
                <a:solidFill>
                  <a:srgbClr val="000000"/>
                </a:solidFill>
                <a:latin typeface="Arial"/>
              </a:rPr>
              <a:t>מאחר </a:t>
            </a:r>
            <a:r>
              <a:rPr lang="he-IL" sz="1400" b="0" i="1" strike="noStrike" spc="-1" dirty="0">
                <a:solidFill>
                  <a:srgbClr val="000000"/>
                </a:solidFill>
                <a:latin typeface="Arial"/>
              </a:rPr>
              <a:t>ש</a:t>
            </a:r>
            <a:r>
              <a:rPr lang="en" sz="1400" b="0" i="1" strike="noStrike" spc="-1" dirty="0">
                <a:solidFill>
                  <a:srgbClr val="000000"/>
                </a:solidFill>
                <a:latin typeface="Arial"/>
              </a:rPr>
              <a:t>פונקציית המטרה ממוספרת כשורה </a:t>
            </a:r>
            <a:r>
              <a:rPr lang="he-IL" sz="1400" i="1" spc="-1" dirty="0">
                <a:solidFill>
                  <a:srgbClr val="000000"/>
                </a:solidFill>
                <a:latin typeface="Arial"/>
              </a:rPr>
              <a:t>1.</a:t>
            </a:r>
            <a:endParaRPr lang="en" sz="1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additive="repl">
                                        <p:cTn id="7" dur="500"/>
                                        <p:tgtEl>
                                          <p:spTgt spid="7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709"/>
                                        </p:tgtEl>
                                        <p:attrNameLst>
                                          <p:attrName>style.visibility</p:attrName>
                                        </p:attrNameLst>
                                      </p:cBhvr>
                                      <p:to>
                                        <p:strVal val="visible"/>
                                      </p:to>
                                    </p:set>
                                  </p:childTnLst>
                                </p:cTn>
                              </p:par>
                              <p:par>
                                <p:cTn id="12" presetID="1" presetClass="entr" fill="hold" nodeType="withEffect">
                                  <p:stCondLst>
                                    <p:cond delay="0"/>
                                  </p:stCondLst>
                                  <p:childTnLst>
                                    <p:set>
                                      <p:cBhvr>
                                        <p:cTn id="13" dur="1" fill="hold">
                                          <p:stCondLst>
                                            <p:cond delay="0"/>
                                          </p:stCondLst>
                                        </p:cTn>
                                        <p:tgtEl>
                                          <p:spTgt spid="7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0"/>
                                          </p:stCondLst>
                                        </p:cTn>
                                        <p:tgtEl>
                                          <p:spTgt spid="713"/>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7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p:cTn id="23" dur="1" fill="hold">
                                          <p:stCondLst>
                                            <p:cond delay="0"/>
                                          </p:stCondLst>
                                        </p:cTn>
                                        <p:tgtEl>
                                          <p:spTgt spid="712"/>
                                        </p:tgtEl>
                                        <p:attrNameLst>
                                          <p:attrName>style.visibility</p:attrName>
                                        </p:attrNameLst>
                                      </p:cBhvr>
                                      <p:to>
                                        <p:strVal val="visible"/>
                                      </p:to>
                                    </p:set>
                                  </p:childTnLst>
                                </p:cTn>
                              </p:par>
                              <p:par>
                                <p:cTn id="24" presetID="1" presetClass="entr" fill="hold" nodeType="withEffect">
                                  <p:stCondLst>
                                    <p:cond delay="0"/>
                                  </p:stCondLst>
                                  <p:childTnLst>
                                    <p:set>
                                      <p:cBhvr>
                                        <p:cTn id="25" dur="1" fill="hold">
                                          <p:stCondLst>
                                            <p:cond delay="0"/>
                                          </p:stCondLst>
                                        </p:cTn>
                                        <p:tgtEl>
                                          <p:spTgt spid="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 name="TextShape 1"/>
          <p:cNvSpPr txBox="1"/>
          <p:nvPr/>
        </p:nvSpPr>
        <p:spPr>
          <a:xfrm>
            <a:off x="1569240" y="915480"/>
            <a:ext cx="9064440" cy="1303560"/>
          </a:xfrm>
          <a:prstGeom prst="rect">
            <a:avLst/>
          </a:prstGeom>
          <a:noFill/>
          <a:ln>
            <a:noFill/>
          </a:ln>
        </p:spPr>
        <p:txBody>
          <a:bodyPr anchor="ctr">
            <a:normAutofit fontScale="98000"/>
          </a:bodyPr>
          <a:lstStyle/>
          <a:p>
            <a:pPr algn="ctr">
              <a:lnSpc>
                <a:spcPct val="100000"/>
              </a:lnSpc>
            </a:pPr>
            <a:r>
              <a:rPr lang="he-IL" sz="4000" b="0" strike="noStrike" spc="-1" dirty="0">
                <a:solidFill>
                  <a:srgbClr val="262626"/>
                </a:solidFill>
                <a:latin typeface="Garamond"/>
              </a:rPr>
              <a:t>על מה נלמד בקורס?</a:t>
            </a:r>
            <a:br>
              <a:rPr dirty="0"/>
            </a:br>
            <a:r>
              <a:rPr lang="he-IL" sz="4000" b="0" strike="noStrike" spc="-1" dirty="0">
                <a:solidFill>
                  <a:srgbClr val="262626"/>
                </a:solidFill>
                <a:latin typeface="Garamond"/>
              </a:rPr>
              <a:t>(</a:t>
            </a:r>
            <a:r>
              <a:rPr lang="he-IL" sz="4000" b="0" strike="noStrike" spc="-1" dirty="0">
                <a:solidFill>
                  <a:srgbClr val="262626"/>
                </a:solidFill>
                <a:latin typeface="Arial"/>
              </a:rPr>
              <a:t>עולם הייצור והתפעול)</a:t>
            </a:r>
            <a:endParaRPr lang="he-IL" sz="4000" b="0" strike="noStrike" spc="-1" dirty="0">
              <a:solidFill>
                <a:srgbClr val="000000"/>
              </a:solidFill>
              <a:latin typeface="Garamond"/>
            </a:endParaRPr>
          </a:p>
        </p:txBody>
      </p:sp>
      <p:sp>
        <p:nvSpPr>
          <p:cNvPr id="269" name="TextShape 2"/>
          <p:cNvSpPr txBox="1"/>
          <p:nvPr/>
        </p:nvSpPr>
        <p:spPr>
          <a:xfrm>
            <a:off x="3133080" y="2493000"/>
            <a:ext cx="6563160" cy="3395160"/>
          </a:xfrm>
          <a:prstGeom prst="rect">
            <a:avLst/>
          </a:prstGeom>
          <a:noFill/>
          <a:ln>
            <a:noFill/>
          </a:ln>
        </p:spPr>
        <p:txBody>
          <a:bodyPr>
            <a:noAutofit/>
          </a:bodyPr>
          <a:lstStyle/>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חיזוי ביקושים</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תכנון דרישות חומרים ומלאי</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תכנון לינארי</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תורת האילוצים</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שרשראות מרקוב</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תורת התורים</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ניהול פרויקטים</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ניהול בקרת איכות סטטיסטית</a:t>
            </a:r>
            <a:endParaRPr lang="he-IL" sz="1600" b="0" strike="noStrike" spc="-1">
              <a:solidFill>
                <a:srgbClr val="262626"/>
              </a:solidFill>
              <a:latin typeface="Garamond"/>
            </a:endParaRPr>
          </a:p>
          <a:p>
            <a:pPr marL="285840" indent="-285480" algn="r" rtl="1">
              <a:lnSpc>
                <a:spcPct val="100000"/>
              </a:lnSpc>
              <a:spcBef>
                <a:spcPts val="320"/>
              </a:spcBef>
              <a:spcAft>
                <a:spcPts val="601"/>
              </a:spcAft>
              <a:buClr>
                <a:srgbClr val="83992A"/>
              </a:buClr>
              <a:buSzPct val="115000"/>
              <a:buFont typeface="Arial"/>
              <a:buChar char="•"/>
            </a:pPr>
            <a:r>
              <a:rPr lang="he-IL" sz="1600" b="0" strike="noStrike" spc="-1">
                <a:solidFill>
                  <a:srgbClr val="262626"/>
                </a:solidFill>
                <a:latin typeface="Arial"/>
              </a:rPr>
              <a:t>ועוד ! </a:t>
            </a:r>
            <a:r>
              <a:rPr lang="he-IL" sz="1600" b="0" strike="noStrike" spc="-1">
                <a:solidFill>
                  <a:srgbClr val="262626"/>
                </a:solidFill>
                <a:latin typeface="Wingdings"/>
              </a:rPr>
              <a:t></a:t>
            </a:r>
            <a:endParaRPr lang="he-IL" sz="1600" b="0" strike="noStrike" spc="-1">
              <a:solidFill>
                <a:srgbClr val="262626"/>
              </a:solidFill>
              <a:latin typeface="Garamond"/>
            </a:endParaRPr>
          </a:p>
          <a:p>
            <a:pPr algn="r" rtl="1">
              <a:lnSpc>
                <a:spcPct val="100000"/>
              </a:lnSpc>
              <a:spcBef>
                <a:spcPts val="320"/>
              </a:spcBef>
              <a:spcAft>
                <a:spcPts val="601"/>
              </a:spcAft>
            </a:pPr>
            <a:endParaRPr lang="he-IL" sz="1600" b="0" strike="noStrike" spc="-1">
              <a:solidFill>
                <a:srgbClr val="262626"/>
              </a:solidFill>
              <a:latin typeface="Garamond"/>
            </a:endParaRPr>
          </a:p>
        </p:txBody>
      </p:sp>
      <p:sp>
        <p:nvSpPr>
          <p:cNvPr id="270" name="TextShape 3"/>
          <p:cNvSpPr txBox="1"/>
          <p:nvPr/>
        </p:nvSpPr>
        <p:spPr>
          <a:xfrm>
            <a:off x="10106640" y="5960520"/>
            <a:ext cx="527040" cy="279000"/>
          </a:xfrm>
          <a:prstGeom prst="rect">
            <a:avLst/>
          </a:prstGeom>
          <a:noFill/>
          <a:ln>
            <a:noFill/>
          </a:ln>
        </p:spPr>
        <p:txBody>
          <a:bodyPr anchor="ctr">
            <a:noAutofit/>
          </a:bodyPr>
          <a:lstStyle/>
          <a:p>
            <a:pPr algn="r" rtl="1">
              <a:lnSpc>
                <a:spcPct val="100000"/>
              </a:lnSpc>
            </a:pPr>
            <a:fld id="{0E738B63-E5C0-4F67-B860-60899AFBAAFC}" type="slidenum">
              <a:rPr lang="en" sz="1200" b="0" strike="noStrike" spc="-1">
                <a:solidFill>
                  <a:srgbClr val="000000"/>
                </a:solidFill>
                <a:latin typeface="Tahoma"/>
              </a:rPr>
              <a:t>4</a:t>
            </a:fld>
            <a:endParaRPr lang="en" sz="1200" b="0" strike="noStrike" spc="-1">
              <a:latin typeface="Times New Roman"/>
            </a:endParaRPr>
          </a:p>
        </p:txBody>
      </p:sp>
      <p:pic>
        <p:nvPicPr>
          <p:cNvPr id="271" name="Picture 2"/>
          <p:cNvPicPr/>
          <p:nvPr/>
        </p:nvPicPr>
        <p:blipFill>
          <a:blip r:embed="rId3"/>
          <a:stretch/>
        </p:blipFill>
        <p:spPr>
          <a:xfrm>
            <a:off x="1542960" y="2664638"/>
            <a:ext cx="5256000" cy="2683800"/>
          </a:xfrm>
          <a:prstGeom prst="rect">
            <a:avLst/>
          </a:prstGeom>
          <a:ln>
            <a:solidFill>
              <a:schemeClr val="accent1"/>
            </a:solid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Shape 1"/>
          <p:cNvSpPr txBox="1"/>
          <p:nvPr/>
        </p:nvSpPr>
        <p:spPr>
          <a:xfrm>
            <a:off x="225360" y="1195560"/>
            <a:ext cx="7024320" cy="71964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Lindo Output cont.</a:t>
            </a:r>
            <a:endParaRPr lang="he-IL" sz="4000" b="0" strike="noStrike" spc="-1">
              <a:solidFill>
                <a:srgbClr val="000000"/>
              </a:solidFill>
              <a:latin typeface="Garamond"/>
            </a:endParaRPr>
          </a:p>
        </p:txBody>
      </p:sp>
      <p:sp>
        <p:nvSpPr>
          <p:cNvPr id="717" name="CustomShape 2"/>
          <p:cNvSpPr/>
          <p:nvPr/>
        </p:nvSpPr>
        <p:spPr>
          <a:xfrm>
            <a:off x="5951879" y="4582800"/>
            <a:ext cx="5290427" cy="1814428"/>
          </a:xfrm>
          <a:prstGeom prst="rect">
            <a:avLst/>
          </a:prstGeom>
          <a:noFill/>
          <a:ln w="1908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rtl="1">
              <a:lnSpc>
                <a:spcPct val="100000"/>
              </a:lnSpc>
            </a:pPr>
            <a:r>
              <a:rPr lang="en" sz="1600" b="0" strike="noStrike" spc="-1" dirty="0">
                <a:solidFill>
                  <a:srgbClr val="000000"/>
                </a:solidFill>
                <a:latin typeface="Arial"/>
              </a:rPr>
              <a:t>שינוי מותר </a:t>
            </a:r>
            <a:r>
              <a:rPr lang="en" sz="1600" b="1" strike="noStrike" spc="-1" dirty="0">
                <a:solidFill>
                  <a:srgbClr val="000000"/>
                </a:solidFill>
                <a:latin typeface="Arial"/>
              </a:rPr>
              <a:t>בקבועי האילוצים</a:t>
            </a:r>
            <a:r>
              <a:rPr lang="he-IL" sz="1600" b="0" strike="noStrike" spc="-1" dirty="0">
                <a:solidFill>
                  <a:srgbClr val="000000"/>
                </a:solidFill>
                <a:latin typeface="Arial"/>
              </a:rPr>
              <a:t> (</a:t>
            </a:r>
            <a:r>
              <a:rPr lang="en-US" sz="1600" b="0" strike="noStrike" spc="-1" dirty="0">
                <a:solidFill>
                  <a:srgbClr val="000000"/>
                </a:solidFill>
                <a:latin typeface="Arial"/>
              </a:rPr>
              <a:t>RHS</a:t>
            </a:r>
            <a:r>
              <a:rPr lang="he-IL" sz="1600" b="0" strike="noStrike" spc="-1" dirty="0">
                <a:solidFill>
                  <a:srgbClr val="000000"/>
                </a:solidFill>
                <a:latin typeface="Arial"/>
              </a:rPr>
              <a:t>) </a:t>
            </a:r>
            <a:r>
              <a:rPr lang="en" sz="1600" b="0" strike="noStrike" spc="-1" dirty="0">
                <a:solidFill>
                  <a:srgbClr val="000000"/>
                </a:solidFill>
                <a:latin typeface="Arial"/>
              </a:rPr>
              <a:t>מבלי שהפתרון האופטימלי </a:t>
            </a:r>
            <a:r>
              <a:rPr lang="he-IL" sz="1600" spc="-1" dirty="0">
                <a:solidFill>
                  <a:srgbClr val="000000"/>
                </a:solidFill>
                <a:latin typeface="Arial"/>
              </a:rPr>
              <a:t>וגם </a:t>
            </a:r>
            <a:r>
              <a:rPr lang="en" sz="1600" b="0" strike="noStrike" spc="-1" dirty="0">
                <a:solidFill>
                  <a:srgbClr val="000000"/>
                </a:solidFill>
                <a:latin typeface="Arial"/>
              </a:rPr>
              <a:t>מחיר הצל של האילוץ ישתנו</a:t>
            </a:r>
            <a:r>
              <a:rPr lang="he-IL" sz="1600" b="0" strike="noStrike" spc="-1" dirty="0">
                <a:solidFill>
                  <a:srgbClr val="000000"/>
                </a:solidFill>
                <a:latin typeface="Arial"/>
              </a:rPr>
              <a:t>, </a:t>
            </a:r>
            <a:r>
              <a:rPr lang="en" sz="1600" b="0" strike="noStrike" spc="-1" dirty="0">
                <a:solidFill>
                  <a:srgbClr val="000000"/>
                </a:solidFill>
                <a:latin typeface="Arial"/>
              </a:rPr>
              <a:t>בהנחה שיתר האילוצים לא משתנים</a:t>
            </a:r>
            <a:r>
              <a:rPr lang="he-IL" sz="1600" b="0" strike="noStrike" spc="-1" dirty="0">
                <a:solidFill>
                  <a:srgbClr val="000000"/>
                </a:solidFill>
                <a:latin typeface="Arial"/>
              </a:rPr>
              <a:t>. </a:t>
            </a:r>
            <a:r>
              <a:rPr lang="en" sz="1600" b="0" strike="noStrike" spc="-1" dirty="0">
                <a:solidFill>
                  <a:srgbClr val="000000"/>
                </a:solidFill>
                <a:latin typeface="Arial"/>
              </a:rPr>
              <a:t>למשל</a:t>
            </a:r>
            <a:r>
              <a:rPr lang="he-IL" sz="1600" b="0" strike="noStrike" spc="-1" dirty="0">
                <a:solidFill>
                  <a:srgbClr val="000000"/>
                </a:solidFill>
                <a:latin typeface="Arial"/>
              </a:rPr>
              <a:t>, </a:t>
            </a:r>
            <a:r>
              <a:rPr lang="en" sz="1600" b="0" strike="noStrike" spc="-1" dirty="0">
                <a:solidFill>
                  <a:srgbClr val="000000"/>
                </a:solidFill>
                <a:latin typeface="Arial"/>
              </a:rPr>
              <a:t>ניתן להגדיל את הקבוע של אילוץ</a:t>
            </a:r>
            <a:r>
              <a:rPr lang="he-IL" sz="1600" b="0" strike="noStrike" spc="-1" dirty="0">
                <a:solidFill>
                  <a:srgbClr val="000000"/>
                </a:solidFill>
                <a:latin typeface="Arial"/>
              </a:rPr>
              <a:t> 1 (</a:t>
            </a:r>
            <a:r>
              <a:rPr lang="en" sz="1600" b="0" strike="noStrike" spc="-1" dirty="0">
                <a:solidFill>
                  <a:srgbClr val="000000"/>
                </a:solidFill>
                <a:latin typeface="Arial"/>
              </a:rPr>
              <a:t>שורה</a:t>
            </a:r>
            <a:r>
              <a:rPr lang="he-IL" sz="1600" b="0" strike="noStrike" spc="-1" dirty="0">
                <a:solidFill>
                  <a:srgbClr val="000000"/>
                </a:solidFill>
                <a:latin typeface="Arial"/>
              </a:rPr>
              <a:t> 2) </a:t>
            </a:r>
            <a:r>
              <a:rPr lang="en" sz="1600" b="0" strike="noStrike" spc="-1" dirty="0">
                <a:solidFill>
                  <a:srgbClr val="000000"/>
                </a:solidFill>
                <a:latin typeface="Arial"/>
              </a:rPr>
              <a:t>ב</a:t>
            </a:r>
            <a:r>
              <a:rPr lang="he-IL" sz="1600" b="0" strike="noStrike" spc="-1" dirty="0">
                <a:solidFill>
                  <a:srgbClr val="000000"/>
                </a:solidFill>
                <a:latin typeface="Arial"/>
              </a:rPr>
              <a:t>-2 </a:t>
            </a:r>
            <a:r>
              <a:rPr lang="en" sz="1600" b="0" strike="noStrike" spc="-1" dirty="0">
                <a:solidFill>
                  <a:srgbClr val="000000"/>
                </a:solidFill>
                <a:latin typeface="Arial"/>
              </a:rPr>
              <a:t>או להקטין אותו ב</a:t>
            </a:r>
            <a:r>
              <a:rPr lang="he-IL" sz="1600" b="0" strike="noStrike" spc="-1" dirty="0">
                <a:solidFill>
                  <a:srgbClr val="000000"/>
                </a:solidFill>
                <a:latin typeface="Arial"/>
              </a:rPr>
              <a:t>-3, </a:t>
            </a:r>
            <a:r>
              <a:rPr lang="en" sz="1600" b="0" strike="noStrike" spc="-1" dirty="0">
                <a:solidFill>
                  <a:srgbClr val="000000"/>
                </a:solidFill>
                <a:latin typeface="Arial"/>
              </a:rPr>
              <a:t>מבלי ש</a:t>
            </a:r>
            <a:r>
              <a:rPr lang="he-IL" sz="1600" b="0" strike="noStrike" spc="-1" dirty="0">
                <a:solidFill>
                  <a:srgbClr val="000000"/>
                </a:solidFill>
                <a:latin typeface="Arial"/>
              </a:rPr>
              <a:t>גם </a:t>
            </a:r>
            <a:r>
              <a:rPr lang="en" sz="1600" b="0" strike="noStrike" spc="-1" dirty="0">
                <a:solidFill>
                  <a:srgbClr val="000000"/>
                </a:solidFill>
                <a:latin typeface="Arial"/>
              </a:rPr>
              <a:t>הפתרון האופטימלי ו</a:t>
            </a:r>
            <a:r>
              <a:rPr lang="he-IL" sz="1600" b="0" strike="noStrike" spc="-1" dirty="0">
                <a:solidFill>
                  <a:srgbClr val="000000"/>
                </a:solidFill>
                <a:latin typeface="Arial"/>
              </a:rPr>
              <a:t>גם </a:t>
            </a:r>
            <a:r>
              <a:rPr lang="en" sz="1600" b="0" strike="noStrike" spc="-1" dirty="0">
                <a:solidFill>
                  <a:srgbClr val="000000"/>
                </a:solidFill>
                <a:latin typeface="Arial"/>
              </a:rPr>
              <a:t>מחיר הצל של האילוץ ישתנו.</a:t>
            </a:r>
            <a:endParaRPr lang="he-IL" sz="1600" b="0" strike="noStrike" spc="-1" dirty="0">
              <a:solidFill>
                <a:srgbClr val="000000"/>
              </a:solidFill>
              <a:latin typeface="Arial"/>
            </a:endParaRPr>
          </a:p>
          <a:p>
            <a:pPr algn="just" rtl="1">
              <a:lnSpc>
                <a:spcPct val="100000"/>
              </a:lnSpc>
            </a:pPr>
            <a:r>
              <a:rPr lang="he-IL" sz="1600" spc="-1" dirty="0">
                <a:solidFill>
                  <a:srgbClr val="000000"/>
                </a:solidFill>
                <a:latin typeface="Arial"/>
              </a:rPr>
              <a:t>לכן אפשרי </a:t>
            </a:r>
            <a:r>
              <a:rPr lang="en-US" sz="1600" spc="-1" dirty="0">
                <a:solidFill>
                  <a:srgbClr val="000000"/>
                </a:solidFill>
                <a:latin typeface="Arial"/>
              </a:rPr>
              <a:t>dual</a:t>
            </a:r>
            <a:r>
              <a:rPr lang="he-IL" sz="1600" spc="-1" dirty="0">
                <a:solidFill>
                  <a:srgbClr val="000000"/>
                </a:solidFill>
                <a:latin typeface="Arial"/>
              </a:rPr>
              <a:t> חיובי יחד עם </a:t>
            </a:r>
            <a:r>
              <a:rPr lang="en-US" sz="1600" spc="-1" dirty="0">
                <a:solidFill>
                  <a:srgbClr val="000000"/>
                </a:solidFill>
                <a:latin typeface="Arial"/>
              </a:rPr>
              <a:t>allowable increase</a:t>
            </a:r>
            <a:r>
              <a:rPr lang="he-IL" sz="1600" spc="-1" dirty="0">
                <a:solidFill>
                  <a:srgbClr val="000000"/>
                </a:solidFill>
                <a:latin typeface="Arial"/>
              </a:rPr>
              <a:t> גדול מ-1.</a:t>
            </a:r>
            <a:endParaRPr lang="en" sz="1600" b="0" strike="noStrike" spc="-1" dirty="0">
              <a:latin typeface="Arial"/>
            </a:endParaRPr>
          </a:p>
        </p:txBody>
      </p:sp>
      <p:sp>
        <p:nvSpPr>
          <p:cNvPr id="718" name="CustomShape 3"/>
          <p:cNvSpPr/>
          <p:nvPr/>
        </p:nvSpPr>
        <p:spPr>
          <a:xfrm>
            <a:off x="5951879" y="2849400"/>
            <a:ext cx="5290427" cy="1568206"/>
          </a:xfrm>
          <a:prstGeom prst="rect">
            <a:avLst/>
          </a:prstGeom>
          <a:noFill/>
          <a:ln w="1908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rtl="1">
              <a:lnSpc>
                <a:spcPct val="100000"/>
              </a:lnSpc>
            </a:pPr>
            <a:r>
              <a:rPr lang="en" sz="1600" b="0" strike="noStrike" spc="-1" dirty="0">
                <a:solidFill>
                  <a:srgbClr val="000000"/>
                </a:solidFill>
                <a:latin typeface="Arial"/>
              </a:rPr>
              <a:t>שינוי מותר </a:t>
            </a:r>
            <a:r>
              <a:rPr lang="en" sz="1600" b="1" strike="noStrike" spc="-1" dirty="0">
                <a:solidFill>
                  <a:srgbClr val="000000"/>
                </a:solidFill>
                <a:latin typeface="Arial"/>
              </a:rPr>
              <a:t>במקדמי המשתנים </a:t>
            </a:r>
            <a:r>
              <a:rPr lang="en" sz="1600" b="0" strike="noStrike" spc="-1" dirty="0">
                <a:solidFill>
                  <a:srgbClr val="000000"/>
                </a:solidFill>
                <a:latin typeface="Arial"/>
              </a:rPr>
              <a:t>בפונקציית המטרה מבלי שהפתרון האופטימלי ישתנה</a:t>
            </a:r>
            <a:r>
              <a:rPr lang="he-IL" sz="1600" b="0" strike="noStrike" spc="-1" dirty="0">
                <a:solidFill>
                  <a:srgbClr val="000000"/>
                </a:solidFill>
                <a:latin typeface="Arial"/>
              </a:rPr>
              <a:t>, </a:t>
            </a:r>
            <a:r>
              <a:rPr lang="en" sz="1600" b="0" u="sng" strike="noStrike" spc="-1" dirty="0">
                <a:solidFill>
                  <a:srgbClr val="000000"/>
                </a:solidFill>
                <a:uFillTx/>
                <a:latin typeface="Arial"/>
              </a:rPr>
              <a:t>בהנחה שהיתר לא משתנים</a:t>
            </a:r>
            <a:r>
              <a:rPr lang="he-IL" sz="1600" b="0" u="sng" strike="noStrike" spc="-1" dirty="0">
                <a:solidFill>
                  <a:srgbClr val="000000"/>
                </a:solidFill>
                <a:uFillTx/>
                <a:latin typeface="Arial"/>
              </a:rPr>
              <a:t>. </a:t>
            </a:r>
          </a:p>
          <a:p>
            <a:pPr algn="just" rtl="1">
              <a:lnSpc>
                <a:spcPct val="100000"/>
              </a:lnSpc>
            </a:pPr>
            <a:r>
              <a:rPr lang="en" sz="1600" b="0" strike="noStrike" spc="-1" dirty="0">
                <a:solidFill>
                  <a:srgbClr val="000000"/>
                </a:solidFill>
                <a:latin typeface="Arial"/>
              </a:rPr>
              <a:t>למשל</a:t>
            </a:r>
            <a:r>
              <a:rPr lang="he-IL" sz="1600" b="0" strike="noStrike" spc="-1" dirty="0">
                <a:solidFill>
                  <a:srgbClr val="000000"/>
                </a:solidFill>
                <a:latin typeface="Arial"/>
              </a:rPr>
              <a:t>, </a:t>
            </a:r>
            <a:r>
              <a:rPr lang="en" sz="1600" b="0" strike="noStrike" spc="-1" dirty="0">
                <a:solidFill>
                  <a:srgbClr val="000000"/>
                </a:solidFill>
                <a:latin typeface="Arial"/>
              </a:rPr>
              <a:t>ניתן להגדיל את המקדם של</a:t>
            </a:r>
            <a:r>
              <a:rPr lang="he-IL" sz="1600" b="0" strike="noStrike" spc="-1" dirty="0">
                <a:solidFill>
                  <a:srgbClr val="000000"/>
                </a:solidFill>
                <a:latin typeface="Arial"/>
              </a:rPr>
              <a:t> </a:t>
            </a:r>
            <a:r>
              <a:rPr lang="en-US" sz="1600" b="0" strike="noStrike" spc="-1" dirty="0">
                <a:solidFill>
                  <a:srgbClr val="000000"/>
                </a:solidFill>
                <a:latin typeface="Arial"/>
              </a:rPr>
              <a:t>x1</a:t>
            </a:r>
            <a:r>
              <a:rPr lang="he-IL" sz="1600" b="0" strike="noStrike" spc="-1" dirty="0">
                <a:solidFill>
                  <a:srgbClr val="000000"/>
                </a:solidFill>
                <a:latin typeface="Arial"/>
              </a:rPr>
              <a:t> </a:t>
            </a:r>
            <a:r>
              <a:rPr lang="en" sz="1600" b="0" strike="noStrike" spc="-1" dirty="0">
                <a:solidFill>
                  <a:srgbClr val="000000"/>
                </a:solidFill>
                <a:latin typeface="Arial"/>
              </a:rPr>
              <a:t>בפונקציית המטרה ב</a:t>
            </a:r>
            <a:r>
              <a:rPr lang="he-IL" sz="1600" b="0" strike="noStrike" spc="-1" dirty="0">
                <a:solidFill>
                  <a:srgbClr val="000000"/>
                </a:solidFill>
                <a:latin typeface="Arial"/>
              </a:rPr>
              <a:t>-5 </a:t>
            </a:r>
            <a:r>
              <a:rPr lang="en" sz="1600" b="0" strike="noStrike" spc="-1" dirty="0">
                <a:solidFill>
                  <a:srgbClr val="000000"/>
                </a:solidFill>
                <a:latin typeface="Arial"/>
              </a:rPr>
              <a:t>או להקטין אותו ב</a:t>
            </a:r>
            <a:r>
              <a:rPr lang="he-IL" sz="1600" b="0" strike="noStrike" spc="-1" dirty="0">
                <a:solidFill>
                  <a:srgbClr val="000000"/>
                </a:solidFill>
                <a:latin typeface="Arial"/>
              </a:rPr>
              <a:t>-1, </a:t>
            </a:r>
            <a:r>
              <a:rPr lang="en" sz="1600" b="0" strike="noStrike" spc="-1" dirty="0">
                <a:solidFill>
                  <a:srgbClr val="000000"/>
                </a:solidFill>
                <a:latin typeface="Arial"/>
              </a:rPr>
              <a:t>מבלי שהפתרון האופטימלי ומחירי הצל ישתנו.</a:t>
            </a:r>
            <a:endParaRPr lang="he-IL" sz="1600" b="0" strike="noStrike" spc="-1" dirty="0">
              <a:solidFill>
                <a:srgbClr val="000000"/>
              </a:solidFill>
              <a:latin typeface="Arial"/>
            </a:endParaRPr>
          </a:p>
          <a:p>
            <a:pPr algn="just" rtl="1">
              <a:lnSpc>
                <a:spcPct val="100000"/>
              </a:lnSpc>
            </a:pPr>
            <a:r>
              <a:rPr lang="he-IL" sz="1600" spc="-1" dirty="0">
                <a:solidFill>
                  <a:srgbClr val="000000"/>
                </a:solidFill>
                <a:latin typeface="Arial"/>
              </a:rPr>
              <a:t>שימו לב שערך פונקציית המטרה בהחלט ישתנה!</a:t>
            </a:r>
            <a:endParaRPr lang="en" sz="1600" b="0" strike="noStrike" spc="-1" dirty="0">
              <a:latin typeface="Arial"/>
            </a:endParaRPr>
          </a:p>
        </p:txBody>
      </p:sp>
      <p:pic>
        <p:nvPicPr>
          <p:cNvPr id="719" name="Picture 9"/>
          <p:cNvPicPr/>
          <p:nvPr/>
        </p:nvPicPr>
        <p:blipFill>
          <a:blip r:embed="rId3"/>
          <a:srcRect t="54088"/>
          <a:stretch/>
        </p:blipFill>
        <p:spPr>
          <a:xfrm>
            <a:off x="1523520" y="2669400"/>
            <a:ext cx="4428360" cy="3540600"/>
          </a:xfrm>
          <a:prstGeom prst="rect">
            <a:avLst/>
          </a:prstGeom>
          <a:ln w="19080">
            <a:solidFill>
              <a:schemeClr val="accent1">
                <a:lumMod val="60000"/>
                <a:lumOff val="40000"/>
              </a:schemeClr>
            </a:solidFill>
            <a:round/>
          </a:ln>
        </p:spPr>
      </p:pic>
      <p:sp>
        <p:nvSpPr>
          <p:cNvPr id="720" name="CustomShape 4"/>
          <p:cNvSpPr/>
          <p:nvPr/>
        </p:nvSpPr>
        <p:spPr>
          <a:xfrm>
            <a:off x="3431880" y="3096360"/>
            <a:ext cx="1800360" cy="359640"/>
          </a:xfrm>
          <a:prstGeom prst="ellipse">
            <a:avLst/>
          </a:prstGeom>
          <a:noFill/>
          <a:ln w="12600">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721" name="CustomShape 5"/>
          <p:cNvSpPr/>
          <p:nvPr/>
        </p:nvSpPr>
        <p:spPr>
          <a:xfrm>
            <a:off x="3359520" y="4243320"/>
            <a:ext cx="1800360" cy="359640"/>
          </a:xfrm>
          <a:prstGeom prst="ellipse">
            <a:avLst/>
          </a:prstGeom>
          <a:noFill/>
          <a:ln w="12600">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p:style>
      </p:sp>
      <p:sp>
        <p:nvSpPr>
          <p:cNvPr id="722" name="CustomShape 6"/>
          <p:cNvSpPr/>
          <p:nvPr/>
        </p:nvSpPr>
        <p:spPr>
          <a:xfrm>
            <a:off x="9395280" y="275400"/>
            <a:ext cx="1907280" cy="2626560"/>
          </a:xfrm>
          <a:prstGeom prst="rect">
            <a:avLst/>
          </a:prstGeom>
          <a:solidFill>
            <a:schemeClr val="bg1"/>
          </a:solidFill>
          <a:ln w="28440">
            <a:solidFill>
              <a:schemeClr val="accent1">
                <a:lumMod val="60000"/>
                <a:lumOff val="40000"/>
              </a:schemeClr>
            </a:solidFill>
            <a:round/>
          </a:ln>
        </p:spPr>
        <p:style>
          <a:lnRef idx="0">
            <a:scrgbClr r="0" g="0" b="0"/>
          </a:lnRef>
          <a:fillRef idx="0">
            <a:scrgbClr r="0" g="0" b="0"/>
          </a:fillRef>
          <a:effectRef idx="0">
            <a:scrgbClr r="0" g="0" b="0"/>
          </a:effectRef>
          <a:fontRef idx="minor"/>
        </p:style>
        <p:txBody>
          <a:bodyPr>
            <a:noAutofit/>
          </a:bodyPr>
          <a:lstStyle/>
          <a:p>
            <a:pPr algn="r" rtl="1">
              <a:lnSpc>
                <a:spcPct val="100000"/>
              </a:lnSpc>
              <a:spcBef>
                <a:spcPts val="281"/>
              </a:spcBef>
            </a:pPr>
            <a:r>
              <a:rPr lang="en" sz="1400" b="1" u="sng" strike="noStrike" spc="-1">
                <a:solidFill>
                  <a:srgbClr val="000000"/>
                </a:solidFill>
                <a:uFillTx/>
                <a:latin typeface="Garamond"/>
              </a:rPr>
              <a:t>הבעיה:</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1. max 3x1 + 2x2</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st</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2.  x1 + x2 &lt;=11</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3.  4x1 + x2 &lt;=29</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4.  x1 - 3x2 &lt;=4</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5.  -x1 + 2x2 &lt;=10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6.  x2&gt;=0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7.  x1&gt;=0</a:t>
            </a:r>
            <a:endParaRPr lang="en" sz="1400" b="0" strike="noStrike" spc="-1">
              <a:latin typeface="Arial"/>
            </a:endParaRPr>
          </a:p>
          <a:p>
            <a:pPr>
              <a:lnSpc>
                <a:spcPct val="100000"/>
              </a:lnSpc>
              <a:spcBef>
                <a:spcPts val="281"/>
              </a:spcBef>
            </a:pPr>
            <a:r>
              <a:rPr lang="en" sz="1400" b="1" strike="noStrike" spc="-1">
                <a:solidFill>
                  <a:srgbClr val="000000"/>
                </a:solidFill>
                <a:latin typeface="Garamond"/>
              </a:rPr>
              <a:t>end</a:t>
            </a:r>
            <a:endParaRPr lang="e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7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717"/>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TextShape 1"/>
          <p:cNvSpPr txBox="1"/>
          <p:nvPr/>
        </p:nvSpPr>
        <p:spPr>
          <a:xfrm>
            <a:off x="2279520" y="836640"/>
            <a:ext cx="7772040" cy="533160"/>
          </a:xfrm>
          <a:prstGeom prst="rect">
            <a:avLst/>
          </a:prstGeom>
          <a:noFill/>
          <a:ln>
            <a:noFill/>
          </a:ln>
        </p:spPr>
        <p:txBody>
          <a:bodyPr anchor="ctr">
            <a:normAutofit fontScale="88500" lnSpcReduction="20000"/>
          </a:bodyPr>
          <a:lstStyle/>
          <a:p>
            <a:pPr algn="ctr">
              <a:lnSpc>
                <a:spcPct val="100000"/>
              </a:lnSpc>
            </a:pPr>
            <a:r>
              <a:rPr lang="he-IL" sz="4000" b="0" strike="noStrike" spc="-1">
                <a:solidFill>
                  <a:srgbClr val="262626"/>
                </a:solidFill>
                <a:latin typeface="Garamond"/>
              </a:rPr>
              <a:t>דוגמה 2</a:t>
            </a:r>
            <a:endParaRPr lang="he-IL" sz="4000" b="0" strike="noStrike" spc="-1">
              <a:solidFill>
                <a:srgbClr val="000000"/>
              </a:solidFill>
              <a:latin typeface="Garamond"/>
            </a:endParaRPr>
          </a:p>
        </p:txBody>
      </p:sp>
      <p:sp>
        <p:nvSpPr>
          <p:cNvPr id="724" name="TextShape 2"/>
          <p:cNvSpPr txBox="1"/>
          <p:nvPr/>
        </p:nvSpPr>
        <p:spPr>
          <a:xfrm>
            <a:off x="1847520" y="2443680"/>
            <a:ext cx="8030880" cy="2085120"/>
          </a:xfrm>
          <a:prstGeom prst="rect">
            <a:avLst/>
          </a:prstGeom>
          <a:noFill/>
          <a:ln>
            <a:noFill/>
          </a:ln>
        </p:spPr>
        <p:txBody>
          <a:bodyPr>
            <a:normAutofit fontScale="79000" lnSpcReduction="10000"/>
          </a:bodyPr>
          <a:lstStyle/>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בנגרייה מייצרים כורסאות, שולחנות וארונות. </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הרווח מייצור כורסא הוא 200 ₪, מייצור שולחן 90 ₪, ומייצור ארון 135 ₪. </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בנגרייה עובדים 3 פועלי ניסור, 2 פועלי הרכבה ו-4 פועלי צביעה. </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כל פועל עובד 40 שעות בשבוע. </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זמני העבודה הדרושים לייצור כל מוצר נתונים בטבלה הבאה:</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pPr>
            <a:endParaRPr lang="he-IL" sz="2400" b="0" strike="noStrike" spc="-1" dirty="0">
              <a:solidFill>
                <a:srgbClr val="262626"/>
              </a:solidFill>
              <a:latin typeface="Garamond"/>
            </a:endParaRPr>
          </a:p>
          <a:p>
            <a:pPr marL="285840" indent="-285480" algn="r" rtl="1">
              <a:lnSpc>
                <a:spcPct val="100000"/>
              </a:lnSpc>
              <a:spcBef>
                <a:spcPts val="479"/>
              </a:spcBef>
              <a:spcAft>
                <a:spcPts val="601"/>
              </a:spcAft>
            </a:pPr>
            <a:endParaRPr lang="he-IL" sz="2400" b="0" strike="noStrike" spc="-1" dirty="0">
              <a:solidFill>
                <a:srgbClr val="262626"/>
              </a:solidFill>
              <a:latin typeface="Garamond"/>
            </a:endParaRPr>
          </a:p>
        </p:txBody>
      </p:sp>
      <p:graphicFrame>
        <p:nvGraphicFramePr>
          <p:cNvPr id="725" name="Table 3"/>
          <p:cNvGraphicFramePr/>
          <p:nvPr/>
        </p:nvGraphicFramePr>
        <p:xfrm>
          <a:off x="2999520" y="4518720"/>
          <a:ext cx="6096960" cy="1800000"/>
        </p:xfrm>
        <a:graphic>
          <a:graphicData uri="http://schemas.openxmlformats.org/drawingml/2006/table">
            <a:tbl>
              <a:tblPr/>
              <a:tblGrid>
                <a:gridCol w="1524960">
                  <a:extLst>
                    <a:ext uri="{9D8B030D-6E8A-4147-A177-3AD203B41FA5}">
                      <a16:colId xmlns:a16="http://schemas.microsoft.com/office/drawing/2014/main" val="20000"/>
                    </a:ext>
                  </a:extLst>
                </a:gridCol>
                <a:gridCol w="1523880">
                  <a:extLst>
                    <a:ext uri="{9D8B030D-6E8A-4147-A177-3AD203B41FA5}">
                      <a16:colId xmlns:a16="http://schemas.microsoft.com/office/drawing/2014/main" val="20001"/>
                    </a:ext>
                  </a:extLst>
                </a:gridCol>
                <a:gridCol w="1523880">
                  <a:extLst>
                    <a:ext uri="{9D8B030D-6E8A-4147-A177-3AD203B41FA5}">
                      <a16:colId xmlns:a16="http://schemas.microsoft.com/office/drawing/2014/main" val="20002"/>
                    </a:ext>
                  </a:extLst>
                </a:gridCol>
                <a:gridCol w="1524240">
                  <a:extLst>
                    <a:ext uri="{9D8B030D-6E8A-4147-A177-3AD203B41FA5}">
                      <a16:colId xmlns:a16="http://schemas.microsoft.com/office/drawing/2014/main" val="20003"/>
                    </a:ext>
                  </a:extLst>
                </a:gridCol>
              </a:tblGrid>
              <a:tr h="544320">
                <a:tc>
                  <a:txBody>
                    <a:bodyPr/>
                    <a:lstStyle/>
                    <a:p>
                      <a:endParaRPr lang="en-US"/>
                    </a:p>
                  </a:txBody>
                  <a:tcPr>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כורסאות</a:t>
                      </a:r>
                      <a:endParaRPr lang="en" sz="2000" b="0" strike="noStrike" spc="-1">
                        <a:latin typeface="Arial"/>
                      </a:endParaRPr>
                    </a:p>
                  </a:txBody>
                  <a:tcPr>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שולחנות</a:t>
                      </a:r>
                      <a:endParaRPr lang="en" sz="2000" b="0" strike="noStrike" spc="-1">
                        <a:latin typeface="Arial"/>
                      </a:endParaRPr>
                    </a:p>
                  </a:txBody>
                  <a:tcPr>
                    <a:lnL w="1224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ארונות</a:t>
                      </a:r>
                      <a:endParaRPr lang="en" sz="2000" b="0" strike="noStrike" spc="-1">
                        <a:latin typeface="Arial"/>
                      </a:endParaRPr>
                    </a:p>
                  </a:txBody>
                  <a:tcPr>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419040">
                <a:tc>
                  <a:txBody>
                    <a:bodyPr/>
                    <a:lstStyle/>
                    <a:p>
                      <a:pPr algn="ctr" rtl="1">
                        <a:lnSpc>
                          <a:spcPct val="100000"/>
                        </a:lnSpc>
                        <a:spcBef>
                          <a:spcPts val="400"/>
                        </a:spcBef>
                      </a:pPr>
                      <a:r>
                        <a:rPr lang="en" sz="2000" b="0" strike="noStrike" spc="-1">
                          <a:solidFill>
                            <a:srgbClr val="000000"/>
                          </a:solidFill>
                          <a:latin typeface="Arial"/>
                        </a:rPr>
                        <a:t>ניסור </a:t>
                      </a:r>
                      <a:endParaRPr lang="en" sz="2000" b="0" strike="noStrike" spc="-1">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4 </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8</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2</a:t>
                      </a:r>
                      <a:endParaRPr lang="en" sz="2000" b="0" strike="noStrike" spc="-1">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17240">
                <a:tc>
                  <a:txBody>
                    <a:bodyPr/>
                    <a:lstStyle/>
                    <a:p>
                      <a:pPr algn="ctr" rtl="1">
                        <a:lnSpc>
                          <a:spcPct val="100000"/>
                        </a:lnSpc>
                        <a:spcBef>
                          <a:spcPts val="400"/>
                        </a:spcBef>
                      </a:pPr>
                      <a:r>
                        <a:rPr lang="en" sz="2000" b="0" strike="noStrike" spc="-1">
                          <a:solidFill>
                            <a:srgbClr val="000000"/>
                          </a:solidFill>
                          <a:latin typeface="Arial"/>
                        </a:rPr>
                        <a:t>הרכבה </a:t>
                      </a:r>
                      <a:endParaRPr lang="en" sz="2000" b="0" strike="noStrike" spc="-1">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10</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3</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6</a:t>
                      </a:r>
                      <a:endParaRPr lang="en" sz="2000" b="0" strike="noStrike" spc="-1">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419400">
                <a:tc>
                  <a:txBody>
                    <a:bodyPr/>
                    <a:lstStyle/>
                    <a:p>
                      <a:pPr algn="ctr" rtl="1">
                        <a:lnSpc>
                          <a:spcPct val="100000"/>
                        </a:lnSpc>
                        <a:spcBef>
                          <a:spcPts val="400"/>
                        </a:spcBef>
                      </a:pPr>
                      <a:r>
                        <a:rPr lang="en" sz="2000" b="0" strike="noStrike" spc="-1">
                          <a:solidFill>
                            <a:srgbClr val="000000"/>
                          </a:solidFill>
                          <a:latin typeface="Arial"/>
                        </a:rPr>
                        <a:t>צביעה </a:t>
                      </a:r>
                      <a:endParaRPr lang="en" sz="2000" b="0" strike="noStrike" spc="-1">
                        <a:latin typeface="Arial"/>
                      </a:endParaRPr>
                    </a:p>
                  </a:txBody>
                  <a:tcPr>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7</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5</a:t>
                      </a:r>
                      <a:endParaRPr lang="en" sz="2000" b="0" strike="noStrike" spc="-1">
                        <a:latin typeface="Arial"/>
                      </a:endParaRPr>
                    </a:p>
                  </a:txBody>
                  <a:tcPr>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gn="ctr" rtl="1">
                        <a:lnSpc>
                          <a:spcPct val="100000"/>
                        </a:lnSpc>
                        <a:spcBef>
                          <a:spcPts val="400"/>
                        </a:spcBef>
                      </a:pPr>
                      <a:r>
                        <a:rPr lang="en" sz="2000" b="0" strike="noStrike" spc="-1">
                          <a:solidFill>
                            <a:srgbClr val="000000"/>
                          </a:solidFill>
                          <a:latin typeface="Arial"/>
                        </a:rPr>
                        <a:t>9</a:t>
                      </a:r>
                      <a:endParaRPr lang="en" sz="2000" b="0" strike="noStrike" spc="-1">
                        <a:latin typeface="Arial"/>
                      </a:endParaRPr>
                    </a:p>
                  </a:txBody>
                  <a:tcPr>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TextShape 1"/>
          <p:cNvSpPr txBox="1"/>
          <p:nvPr/>
        </p:nvSpPr>
        <p:spPr>
          <a:xfrm>
            <a:off x="2279520" y="980640"/>
            <a:ext cx="7772040" cy="791640"/>
          </a:xfrm>
          <a:prstGeom prst="rect">
            <a:avLst/>
          </a:prstGeom>
          <a:noFill/>
          <a:ln>
            <a:noFill/>
          </a:ln>
        </p:spPr>
        <p:txBody>
          <a:bodyPr anchor="ctr">
            <a:normAutofit/>
          </a:bodyPr>
          <a:lstStyle/>
          <a:p>
            <a:pPr algn="ctr">
              <a:lnSpc>
                <a:spcPct val="100000"/>
              </a:lnSpc>
            </a:pPr>
            <a:r>
              <a:rPr lang="he-IL" sz="3600" b="0" strike="noStrike" spc="-1">
                <a:solidFill>
                  <a:srgbClr val="262626"/>
                </a:solidFill>
                <a:latin typeface="Garamond"/>
              </a:rPr>
              <a:t>דוגמה 2 – חישובי עזר</a:t>
            </a:r>
            <a:endParaRPr lang="he-IL" sz="3600" b="0" strike="noStrike" spc="-1">
              <a:solidFill>
                <a:srgbClr val="000000"/>
              </a:solidFill>
              <a:latin typeface="Garamond"/>
            </a:endParaRPr>
          </a:p>
        </p:txBody>
      </p:sp>
      <p:sp>
        <p:nvSpPr>
          <p:cNvPr id="727" name="TextShape 2"/>
          <p:cNvSpPr txBox="1"/>
          <p:nvPr/>
        </p:nvSpPr>
        <p:spPr>
          <a:xfrm>
            <a:off x="2279520" y="2709000"/>
            <a:ext cx="3528000" cy="2448000"/>
          </a:xfrm>
          <a:prstGeom prst="rect">
            <a:avLst/>
          </a:prstGeom>
          <a:noFill/>
          <a:ln>
            <a:noFill/>
          </a:ln>
        </p:spPr>
        <p:txBody>
          <a:bodyPr>
            <a:noAutofit/>
          </a:bodyPr>
          <a:lstStyle/>
          <a:p>
            <a:pPr marL="285840" indent="-285480" algn="r" rtl="1">
              <a:lnSpc>
                <a:spcPct val="170000"/>
              </a:lnSpc>
              <a:spcBef>
                <a:spcPts val="360"/>
              </a:spcBef>
              <a:spcAft>
                <a:spcPts val="601"/>
              </a:spcAft>
              <a:buClr>
                <a:srgbClr val="83992A"/>
              </a:buClr>
              <a:buSzPct val="115000"/>
              <a:buFont typeface="Arial"/>
              <a:buChar char="•"/>
            </a:pPr>
            <a:r>
              <a:rPr lang="he-IL" sz="2000" b="0" strike="noStrike" spc="-1" dirty="0">
                <a:solidFill>
                  <a:srgbClr val="262626"/>
                </a:solidFill>
                <a:latin typeface="Arial"/>
              </a:rPr>
              <a:t>נגדיר:</a:t>
            </a:r>
            <a:endParaRPr lang="he-IL" sz="2000" b="0" strike="noStrike" spc="-1" dirty="0">
              <a:solidFill>
                <a:srgbClr val="262626"/>
              </a:solidFill>
              <a:latin typeface="Garamond"/>
            </a:endParaRPr>
          </a:p>
          <a:p>
            <a:pPr marL="743040" lvl="1" indent="-285480" algn="r" rtl="1">
              <a:lnSpc>
                <a:spcPct val="170000"/>
              </a:lnSpc>
              <a:spcBef>
                <a:spcPts val="320"/>
              </a:spcBef>
              <a:spcAft>
                <a:spcPts val="601"/>
              </a:spcAft>
              <a:buClr>
                <a:srgbClr val="83992A"/>
              </a:buClr>
              <a:buSzPct val="115000"/>
              <a:buFont typeface="Arial"/>
              <a:buChar char="•"/>
            </a:pPr>
            <a:r>
              <a:rPr lang="en-US" b="0" strike="noStrike" spc="-1" dirty="0">
                <a:solidFill>
                  <a:srgbClr val="262626"/>
                </a:solidFill>
                <a:latin typeface="Arial"/>
              </a:rPr>
              <a:t>x1</a:t>
            </a:r>
            <a:r>
              <a:rPr lang="he-IL" b="0" strike="noStrike" spc="-1" dirty="0">
                <a:solidFill>
                  <a:srgbClr val="262626"/>
                </a:solidFill>
                <a:latin typeface="Arial"/>
              </a:rPr>
              <a:t> – כמות כסאות שנייצר</a:t>
            </a:r>
            <a:endParaRPr lang="he-IL" b="0" strike="noStrike" spc="-1" dirty="0">
              <a:solidFill>
                <a:srgbClr val="262626"/>
              </a:solidFill>
              <a:latin typeface="Garamond"/>
            </a:endParaRPr>
          </a:p>
          <a:p>
            <a:pPr marL="743040" lvl="1" indent="-285480" algn="r" rtl="1">
              <a:lnSpc>
                <a:spcPct val="170000"/>
              </a:lnSpc>
              <a:spcBef>
                <a:spcPts val="320"/>
              </a:spcBef>
              <a:spcAft>
                <a:spcPts val="601"/>
              </a:spcAft>
              <a:buClr>
                <a:srgbClr val="83992A"/>
              </a:buClr>
              <a:buSzPct val="115000"/>
              <a:buFont typeface="Arial"/>
              <a:buChar char="•"/>
            </a:pPr>
            <a:r>
              <a:rPr lang="en-US" b="0" strike="noStrike" spc="-1" dirty="0">
                <a:solidFill>
                  <a:srgbClr val="262626"/>
                </a:solidFill>
                <a:latin typeface="Arial"/>
              </a:rPr>
              <a:t>x2</a:t>
            </a:r>
            <a:r>
              <a:rPr lang="he-IL" b="0" strike="noStrike" spc="-1" dirty="0">
                <a:solidFill>
                  <a:srgbClr val="262626"/>
                </a:solidFill>
                <a:latin typeface="Arial"/>
              </a:rPr>
              <a:t> – כמות שולחנות שנייצר</a:t>
            </a:r>
            <a:endParaRPr lang="he-IL" b="0" strike="noStrike" spc="-1" dirty="0">
              <a:solidFill>
                <a:srgbClr val="262626"/>
              </a:solidFill>
              <a:latin typeface="Garamond"/>
            </a:endParaRPr>
          </a:p>
          <a:p>
            <a:pPr marL="743040" lvl="1" indent="-285480" algn="r" rtl="1">
              <a:lnSpc>
                <a:spcPct val="170000"/>
              </a:lnSpc>
              <a:spcBef>
                <a:spcPts val="320"/>
              </a:spcBef>
              <a:spcAft>
                <a:spcPts val="601"/>
              </a:spcAft>
              <a:buClr>
                <a:srgbClr val="83992A"/>
              </a:buClr>
              <a:buSzPct val="115000"/>
              <a:buFont typeface="Arial"/>
              <a:buChar char="•"/>
            </a:pPr>
            <a:r>
              <a:rPr lang="en-US" b="0" strike="noStrike" spc="-1" dirty="0">
                <a:solidFill>
                  <a:srgbClr val="262626"/>
                </a:solidFill>
                <a:latin typeface="Arial"/>
              </a:rPr>
              <a:t>x3</a:t>
            </a:r>
            <a:r>
              <a:rPr lang="he-IL" b="0" strike="noStrike" spc="-1" dirty="0">
                <a:solidFill>
                  <a:srgbClr val="262626"/>
                </a:solidFill>
                <a:latin typeface="Arial"/>
              </a:rPr>
              <a:t> – כמות ארונות שנייצר</a:t>
            </a:r>
            <a:endParaRPr lang="he-IL" b="0" strike="noStrike" spc="-1" dirty="0">
              <a:solidFill>
                <a:srgbClr val="262626"/>
              </a:solidFill>
              <a:latin typeface="Garamond"/>
            </a:endParaRPr>
          </a:p>
        </p:txBody>
      </p:sp>
      <p:sp>
        <p:nvSpPr>
          <p:cNvPr id="728" name="CustomShape 3"/>
          <p:cNvSpPr/>
          <p:nvPr/>
        </p:nvSpPr>
        <p:spPr>
          <a:xfrm>
            <a:off x="6167880" y="2709000"/>
            <a:ext cx="3600000" cy="2808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85840" indent="-285480" algn="r" rtl="1">
              <a:lnSpc>
                <a:spcPct val="170000"/>
              </a:lnSpc>
              <a:spcBef>
                <a:spcPts val="360"/>
              </a:spcBef>
              <a:spcAft>
                <a:spcPts val="601"/>
              </a:spcAft>
              <a:buClr>
                <a:srgbClr val="83992A"/>
              </a:buClr>
              <a:buSzPct val="115000"/>
              <a:buFont typeface="Arial"/>
              <a:buChar char="•"/>
            </a:pPr>
            <a:r>
              <a:rPr lang="en" sz="2000" b="0" strike="noStrike" spc="-1" dirty="0">
                <a:solidFill>
                  <a:srgbClr val="262626"/>
                </a:solidFill>
                <a:latin typeface="Arial"/>
              </a:rPr>
              <a:t>סה"כ שעות עבודה:</a:t>
            </a:r>
            <a:endParaRPr lang="en" sz="2000" b="0" strike="noStrike" spc="-1" dirty="0">
              <a:latin typeface="Arial"/>
            </a:endParaRPr>
          </a:p>
          <a:p>
            <a:pPr marL="743040" lvl="1" indent="-285480" algn="r" rtl="1">
              <a:lnSpc>
                <a:spcPct val="170000"/>
              </a:lnSpc>
              <a:spcBef>
                <a:spcPts val="320"/>
              </a:spcBef>
              <a:spcAft>
                <a:spcPts val="601"/>
              </a:spcAft>
              <a:buClr>
                <a:srgbClr val="83992A"/>
              </a:buClr>
              <a:buSzPct val="115000"/>
              <a:buFont typeface="Arial"/>
              <a:buChar char="•"/>
            </a:pPr>
            <a:r>
              <a:rPr lang="en" b="0" strike="noStrike" spc="-1" dirty="0">
                <a:solidFill>
                  <a:srgbClr val="262626"/>
                </a:solidFill>
                <a:latin typeface="Arial"/>
              </a:rPr>
              <a:t>ניסור</a:t>
            </a:r>
            <a:r>
              <a:rPr lang="he-IL" b="0" strike="noStrike" spc="-1" dirty="0">
                <a:solidFill>
                  <a:srgbClr val="262626"/>
                </a:solidFill>
                <a:latin typeface="Arial"/>
              </a:rPr>
              <a:t>: </a:t>
            </a:r>
            <a:r>
              <a:rPr lang="en" b="0" strike="noStrike" spc="-1" dirty="0">
                <a:solidFill>
                  <a:srgbClr val="262626"/>
                </a:solidFill>
                <a:latin typeface="Arial"/>
              </a:rPr>
              <a:t>3*40 = 120</a:t>
            </a:r>
            <a:endParaRPr lang="en" b="0" strike="noStrike" spc="-1" dirty="0">
              <a:latin typeface="Arial"/>
            </a:endParaRPr>
          </a:p>
          <a:p>
            <a:pPr marL="743040" lvl="1" indent="-285480" algn="r" rtl="1">
              <a:lnSpc>
                <a:spcPct val="170000"/>
              </a:lnSpc>
              <a:spcBef>
                <a:spcPts val="320"/>
              </a:spcBef>
              <a:spcAft>
                <a:spcPts val="601"/>
              </a:spcAft>
              <a:buClr>
                <a:srgbClr val="83992A"/>
              </a:buClr>
              <a:buSzPct val="115000"/>
              <a:buFont typeface="Arial"/>
              <a:buChar char="•"/>
            </a:pPr>
            <a:r>
              <a:rPr lang="en" b="0" strike="noStrike" spc="-1" dirty="0">
                <a:solidFill>
                  <a:srgbClr val="262626"/>
                </a:solidFill>
                <a:latin typeface="Arial"/>
              </a:rPr>
              <a:t>הרכבה</a:t>
            </a:r>
            <a:r>
              <a:rPr lang="he-IL" b="0" strike="noStrike" spc="-1" dirty="0">
                <a:solidFill>
                  <a:srgbClr val="262626"/>
                </a:solidFill>
                <a:latin typeface="Arial"/>
              </a:rPr>
              <a:t>: </a:t>
            </a:r>
            <a:r>
              <a:rPr lang="en" b="0" strike="noStrike" spc="-1" dirty="0">
                <a:solidFill>
                  <a:srgbClr val="262626"/>
                </a:solidFill>
                <a:latin typeface="Arial"/>
              </a:rPr>
              <a:t>2*40 = 80</a:t>
            </a:r>
            <a:endParaRPr lang="en" b="0" strike="noStrike" spc="-1" dirty="0">
              <a:latin typeface="Arial"/>
            </a:endParaRPr>
          </a:p>
          <a:p>
            <a:pPr marL="743040" lvl="1" indent="-285480" algn="r" rtl="1">
              <a:lnSpc>
                <a:spcPct val="170000"/>
              </a:lnSpc>
              <a:spcBef>
                <a:spcPts val="320"/>
              </a:spcBef>
              <a:spcAft>
                <a:spcPts val="601"/>
              </a:spcAft>
              <a:buClr>
                <a:srgbClr val="83992A"/>
              </a:buClr>
              <a:buSzPct val="115000"/>
              <a:buFont typeface="Arial"/>
              <a:buChar char="•"/>
            </a:pPr>
            <a:r>
              <a:rPr lang="en" b="0" strike="noStrike" spc="-1" dirty="0">
                <a:solidFill>
                  <a:srgbClr val="262626"/>
                </a:solidFill>
                <a:latin typeface="Arial"/>
              </a:rPr>
              <a:t>צביעה</a:t>
            </a:r>
            <a:r>
              <a:rPr lang="he-IL" b="0" strike="noStrike" spc="-1" dirty="0">
                <a:solidFill>
                  <a:srgbClr val="262626"/>
                </a:solidFill>
                <a:latin typeface="Arial"/>
              </a:rPr>
              <a:t>: </a:t>
            </a:r>
            <a:r>
              <a:rPr lang="en" b="0" strike="noStrike" spc="-1" dirty="0">
                <a:solidFill>
                  <a:srgbClr val="262626"/>
                </a:solidFill>
                <a:latin typeface="Arial"/>
              </a:rPr>
              <a:t>4*40 = 160</a:t>
            </a:r>
            <a:endParaRPr lang="en"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TextShape 1"/>
          <p:cNvSpPr txBox="1"/>
          <p:nvPr/>
        </p:nvSpPr>
        <p:spPr>
          <a:xfrm>
            <a:off x="2567520" y="1027800"/>
            <a:ext cx="7024320" cy="88884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הצורה הסטנדרטית – דוגמה 2</a:t>
            </a:r>
            <a:endParaRPr lang="he-IL" sz="4000" b="0" strike="noStrike" spc="-1">
              <a:solidFill>
                <a:srgbClr val="000000"/>
              </a:solidFill>
              <a:latin typeface="Garamond"/>
            </a:endParaRPr>
          </a:p>
        </p:txBody>
      </p:sp>
      <p:pic>
        <p:nvPicPr>
          <p:cNvPr id="730" name="Picture 729"/>
          <p:cNvPicPr/>
          <p:nvPr/>
        </p:nvPicPr>
        <p:blipFill>
          <a:blip r:embed="rId3"/>
          <a:stretch/>
        </p:blipFill>
        <p:spPr>
          <a:xfrm>
            <a:off x="3835440" y="2705040"/>
            <a:ext cx="4483080" cy="312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TextShape 1"/>
          <p:cNvSpPr txBox="1"/>
          <p:nvPr/>
        </p:nvSpPr>
        <p:spPr>
          <a:xfrm>
            <a:off x="2279520" y="1052640"/>
            <a:ext cx="7772040" cy="685440"/>
          </a:xfrm>
          <a:prstGeom prst="rect">
            <a:avLst/>
          </a:prstGeom>
          <a:noFill/>
          <a:ln>
            <a:noFill/>
          </a:ln>
        </p:spPr>
        <p:txBody>
          <a:bodyPr anchor="ctr">
            <a:normAutofit fontScale="96000"/>
          </a:bodyPr>
          <a:lstStyle/>
          <a:p>
            <a:pPr algn="ctr">
              <a:lnSpc>
                <a:spcPct val="100000"/>
              </a:lnSpc>
            </a:pPr>
            <a:r>
              <a:rPr lang="he-IL" sz="4000" b="0" strike="noStrike" spc="-1">
                <a:solidFill>
                  <a:srgbClr val="262626"/>
                </a:solidFill>
                <a:latin typeface="Garamond"/>
              </a:rPr>
              <a:t>דוגמה 2 – תוספת אילוצים</a:t>
            </a:r>
            <a:endParaRPr lang="he-IL" sz="4000" b="0" strike="noStrike" spc="-1">
              <a:solidFill>
                <a:srgbClr val="000000"/>
              </a:solidFill>
              <a:latin typeface="Garamond"/>
            </a:endParaRPr>
          </a:p>
        </p:txBody>
      </p:sp>
      <p:sp>
        <p:nvSpPr>
          <p:cNvPr id="732" name="CustomShape 2"/>
          <p:cNvSpPr/>
          <p:nvPr/>
        </p:nvSpPr>
        <p:spPr>
          <a:xfrm>
            <a:off x="2457360" y="2352960"/>
            <a:ext cx="7467120" cy="18144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spcBef>
                <a:spcPts val="1400"/>
              </a:spcBef>
            </a:pPr>
            <a:r>
              <a:rPr lang="en" sz="2800" b="0" u="sng" strike="noStrike" spc="-1" dirty="0">
                <a:solidFill>
                  <a:srgbClr val="00B050"/>
                </a:solidFill>
                <a:uFillTx/>
                <a:latin typeface="Arial"/>
              </a:rPr>
              <a:t>תוספת אילוץ</a:t>
            </a:r>
            <a:r>
              <a:rPr lang="he-IL" sz="2800" b="0" u="sng" strike="noStrike" spc="-1" dirty="0">
                <a:solidFill>
                  <a:srgbClr val="00B050"/>
                </a:solidFill>
                <a:uFillTx/>
                <a:latin typeface="Arial"/>
              </a:rPr>
              <a:t>:</a:t>
            </a:r>
            <a:r>
              <a:rPr lang="he-IL" sz="2800" b="0" strike="noStrike" spc="-1" dirty="0">
                <a:solidFill>
                  <a:srgbClr val="00B050"/>
                </a:solidFill>
                <a:uFillTx/>
                <a:latin typeface="Arial"/>
              </a:rPr>
              <a:t> </a:t>
            </a:r>
            <a:r>
              <a:rPr lang="en" sz="2800" b="0" strike="noStrike" spc="-1" dirty="0">
                <a:solidFill>
                  <a:srgbClr val="000000"/>
                </a:solidFill>
                <a:latin typeface="Arial"/>
              </a:rPr>
              <a:t>לרגל פתיחת תצוגה חדשה של</a:t>
            </a:r>
            <a:r>
              <a:rPr lang="he-IL" sz="2800" b="0" strike="noStrike" spc="-1" dirty="0">
                <a:solidFill>
                  <a:srgbClr val="000000"/>
                </a:solidFill>
                <a:latin typeface="Arial"/>
              </a:rPr>
              <a:t> 100 </a:t>
            </a:r>
            <a:r>
              <a:rPr lang="en" sz="2800" b="0" strike="noStrike" spc="-1" dirty="0">
                <a:solidFill>
                  <a:srgbClr val="000000"/>
                </a:solidFill>
                <a:latin typeface="Arial"/>
              </a:rPr>
              <a:t>מ"ר יש לייצר מספיק מוצרים כדי למלא את התצוגה במהלך השבוע הקרוב</a:t>
            </a:r>
            <a:r>
              <a:rPr lang="he-IL" sz="2800" b="0" strike="noStrike" spc="-1" dirty="0">
                <a:solidFill>
                  <a:srgbClr val="000000"/>
                </a:solidFill>
                <a:latin typeface="Arial"/>
              </a:rPr>
              <a:t>. </a:t>
            </a:r>
            <a:r>
              <a:rPr lang="en" sz="2800" b="0" strike="noStrike" spc="-1" dirty="0">
                <a:solidFill>
                  <a:srgbClr val="000000"/>
                </a:solidFill>
                <a:latin typeface="Arial"/>
              </a:rPr>
              <a:t>כורסא ממלאת</a:t>
            </a:r>
            <a:r>
              <a:rPr lang="he-IL" sz="2800" b="0" strike="noStrike" spc="-1" dirty="0">
                <a:solidFill>
                  <a:srgbClr val="000000"/>
                </a:solidFill>
                <a:latin typeface="Arial"/>
              </a:rPr>
              <a:t> 10 </a:t>
            </a:r>
            <a:r>
              <a:rPr lang="en" sz="2800" b="0" strike="noStrike" spc="-1" dirty="0">
                <a:solidFill>
                  <a:srgbClr val="000000"/>
                </a:solidFill>
                <a:latin typeface="Arial"/>
              </a:rPr>
              <a:t>מ"ר</a:t>
            </a:r>
            <a:r>
              <a:rPr lang="he-IL" sz="2800" b="0" strike="noStrike" spc="-1" dirty="0">
                <a:solidFill>
                  <a:srgbClr val="000000"/>
                </a:solidFill>
                <a:latin typeface="Arial"/>
              </a:rPr>
              <a:t>, </a:t>
            </a:r>
            <a:r>
              <a:rPr lang="en" sz="2800" b="0" strike="noStrike" spc="-1" dirty="0">
                <a:solidFill>
                  <a:srgbClr val="000000"/>
                </a:solidFill>
                <a:latin typeface="Arial"/>
              </a:rPr>
              <a:t>שולחן</a:t>
            </a:r>
            <a:r>
              <a:rPr lang="he-IL" sz="2800" b="0" strike="noStrike" spc="-1" dirty="0">
                <a:solidFill>
                  <a:srgbClr val="000000"/>
                </a:solidFill>
                <a:latin typeface="Arial"/>
              </a:rPr>
              <a:t> 5 </a:t>
            </a:r>
            <a:r>
              <a:rPr lang="en" sz="2800" b="0" strike="noStrike" spc="-1" dirty="0">
                <a:solidFill>
                  <a:srgbClr val="000000"/>
                </a:solidFill>
                <a:latin typeface="Arial"/>
              </a:rPr>
              <a:t>מ"ר וארון</a:t>
            </a:r>
            <a:r>
              <a:rPr lang="he-IL" sz="2800" b="0" strike="noStrike" spc="-1" dirty="0">
                <a:solidFill>
                  <a:srgbClr val="000000"/>
                </a:solidFill>
                <a:latin typeface="Arial"/>
              </a:rPr>
              <a:t> 3 </a:t>
            </a:r>
            <a:r>
              <a:rPr lang="en" sz="2800" b="0" strike="noStrike" spc="-1" dirty="0">
                <a:solidFill>
                  <a:srgbClr val="000000"/>
                </a:solidFill>
                <a:latin typeface="Arial"/>
              </a:rPr>
              <a:t>מ"ר.</a:t>
            </a:r>
            <a:endParaRPr lang="en" sz="2800" b="0" strike="noStrike" spc="-1" dirty="0">
              <a:latin typeface="Arial"/>
            </a:endParaRPr>
          </a:p>
        </p:txBody>
      </p:sp>
      <p:sp>
        <p:nvSpPr>
          <p:cNvPr id="733" name="CustomShape 3"/>
          <p:cNvSpPr/>
          <p:nvPr/>
        </p:nvSpPr>
        <p:spPr>
          <a:xfrm>
            <a:off x="2495520" y="4797000"/>
            <a:ext cx="7391160" cy="137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rtl="1">
              <a:lnSpc>
                <a:spcPct val="100000"/>
              </a:lnSpc>
            </a:pPr>
            <a:r>
              <a:rPr lang="en" sz="2800" b="0" u="sng" strike="noStrike" spc="-1" dirty="0">
                <a:solidFill>
                  <a:srgbClr val="00B050"/>
                </a:solidFill>
                <a:uFillTx/>
                <a:latin typeface="Arial"/>
              </a:rPr>
              <a:t>תוספת אילוץ</a:t>
            </a:r>
            <a:r>
              <a:rPr lang="he-IL" sz="2800" b="0" u="sng" strike="noStrike" spc="-1" dirty="0">
                <a:solidFill>
                  <a:srgbClr val="00B050"/>
                </a:solidFill>
                <a:uFillTx/>
                <a:latin typeface="Arial"/>
              </a:rPr>
              <a:t>:</a:t>
            </a:r>
            <a:r>
              <a:rPr lang="he-IL" sz="2800" b="0" strike="noStrike" spc="-1" dirty="0">
                <a:solidFill>
                  <a:srgbClr val="00B050"/>
                </a:solidFill>
                <a:uFillTx/>
                <a:latin typeface="Arial"/>
              </a:rPr>
              <a:t> </a:t>
            </a:r>
            <a:r>
              <a:rPr lang="en" sz="2800" b="0" strike="noStrike" spc="-1" dirty="0">
                <a:solidFill>
                  <a:srgbClr val="000000"/>
                </a:solidFill>
                <a:latin typeface="Arial"/>
              </a:rPr>
              <a:t>עקב הביקוש הוחלט להעסיק פועל נוסף שיעבוד חלק מזמנו בניסור וחלק מזמנו בצביעה.</a:t>
            </a:r>
            <a:endParaRPr lang="en" sz="2800" b="0" strike="noStrike" spc="-1" dirty="0">
              <a:latin typeface="Arial"/>
            </a:endParaRPr>
          </a:p>
          <a:p>
            <a:pPr algn="r" rtl="1">
              <a:lnSpc>
                <a:spcPct val="100000"/>
              </a:lnSpc>
            </a:pPr>
            <a:endParaRPr lang="en" sz="2800" b="0" strike="noStrike" spc="-1" dirty="0">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4" name="Content Placeholder 4"/>
          <p:cNvPicPr/>
          <p:nvPr/>
        </p:nvPicPr>
        <p:blipFill>
          <a:blip r:embed="rId2"/>
          <a:stretch/>
        </p:blipFill>
        <p:spPr>
          <a:xfrm>
            <a:off x="2423520" y="908640"/>
            <a:ext cx="7341120" cy="488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10106640" y="5960520"/>
            <a:ext cx="527040" cy="279000"/>
          </a:xfrm>
          <a:prstGeom prst="rect">
            <a:avLst/>
          </a:prstGeom>
          <a:noFill/>
          <a:ln>
            <a:noFill/>
          </a:ln>
        </p:spPr>
        <p:txBody>
          <a:bodyPr anchor="ctr">
            <a:noAutofit/>
          </a:bodyPr>
          <a:lstStyle/>
          <a:p>
            <a:pPr algn="r" rtl="1">
              <a:lnSpc>
                <a:spcPct val="100000"/>
              </a:lnSpc>
            </a:pPr>
            <a:fld id="{810B298A-37C7-40BA-A2D8-318886B82717}" type="slidenum">
              <a:rPr lang="en" sz="1800" b="0" strike="noStrike" spc="-1">
                <a:solidFill>
                  <a:srgbClr val="000000"/>
                </a:solidFill>
                <a:latin typeface="Garamond"/>
              </a:rPr>
              <a:t>5</a:t>
            </a:fld>
            <a:endParaRPr lang="en" sz="1800" b="0" strike="noStrike" spc="-1">
              <a:latin typeface="Times New Roman"/>
            </a:endParaRPr>
          </a:p>
        </p:txBody>
      </p:sp>
      <p:sp>
        <p:nvSpPr>
          <p:cNvPr id="273" name="CustomShape 2"/>
          <p:cNvSpPr/>
          <p:nvPr/>
        </p:nvSpPr>
        <p:spPr>
          <a:xfrm>
            <a:off x="2063520" y="961920"/>
            <a:ext cx="8136720" cy="745920"/>
          </a:xfrm>
          <a:prstGeom prst="roundRect">
            <a:avLst>
              <a:gd name="adj" fmla="val 16667"/>
            </a:avLst>
          </a:prstGeom>
          <a:solidFill>
            <a:srgbClr val="595959"/>
          </a:solidFill>
          <a:ln w="19080">
            <a:solidFill>
              <a:srgbClr val="40404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he-IL" sz="3600" b="0" strike="noStrike" spc="-1" dirty="0">
                <a:solidFill>
                  <a:srgbClr val="FFFFFF"/>
                </a:solidFill>
                <a:latin typeface="Franklin Gothic Medium"/>
              </a:rPr>
              <a:t>שיטות נומריות </a:t>
            </a:r>
            <a:r>
              <a:rPr lang="he-IL" sz="3600" b="0" strike="noStrike" spc="-1" dirty="0" err="1">
                <a:solidFill>
                  <a:srgbClr val="FFFFFF"/>
                </a:solidFill>
                <a:latin typeface="Franklin Gothic Medium"/>
              </a:rPr>
              <a:t>בתעשיה</a:t>
            </a:r>
            <a:endParaRPr lang="en" sz="3600" b="0" strike="noStrike" spc="-1" dirty="0">
              <a:latin typeface="Arial"/>
            </a:endParaRPr>
          </a:p>
        </p:txBody>
      </p:sp>
      <p:sp>
        <p:nvSpPr>
          <p:cNvPr id="274" name="CustomShape 3"/>
          <p:cNvSpPr/>
          <p:nvPr/>
        </p:nvSpPr>
        <p:spPr>
          <a:xfrm>
            <a:off x="4021920" y="1969920"/>
            <a:ext cx="2383920" cy="720360"/>
          </a:xfrm>
          <a:prstGeom prst="roundRect">
            <a:avLst>
              <a:gd name="adj" fmla="val 16667"/>
            </a:avLst>
          </a:prstGeom>
          <a:solidFill>
            <a:srgbClr val="FF6700"/>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2400" b="0" strike="noStrike" spc="-1">
                <a:solidFill>
                  <a:srgbClr val="FFFFFF"/>
                </a:solidFill>
                <a:latin typeface="Franklin Gothic Medium"/>
              </a:rPr>
              <a:t>תורים ומרקוב</a:t>
            </a:r>
            <a:endParaRPr lang="en" sz="2400" b="0" strike="noStrike" spc="-1">
              <a:latin typeface="Arial"/>
            </a:endParaRPr>
          </a:p>
        </p:txBody>
      </p:sp>
      <p:sp>
        <p:nvSpPr>
          <p:cNvPr id="275" name="CustomShape 4"/>
          <p:cNvSpPr/>
          <p:nvPr/>
        </p:nvSpPr>
        <p:spPr>
          <a:xfrm>
            <a:off x="2005920" y="1969920"/>
            <a:ext cx="1872720" cy="666360"/>
          </a:xfrm>
          <a:prstGeom prst="roundRect">
            <a:avLst>
              <a:gd name="adj" fmla="val 16667"/>
            </a:avLst>
          </a:prstGeom>
          <a:solidFill>
            <a:srgbClr val="0CA430"/>
          </a:solidFill>
          <a:ln w="19080">
            <a:solidFill>
              <a:srgbClr val="00B05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2400" b="0" strike="noStrike" spc="-1">
                <a:solidFill>
                  <a:srgbClr val="FFFFFF"/>
                </a:solidFill>
                <a:latin typeface="Franklin Gothic Medium"/>
              </a:rPr>
              <a:t>ניהול האיכות</a:t>
            </a:r>
            <a:endParaRPr lang="en" sz="2400" b="0" strike="noStrike" spc="-1">
              <a:latin typeface="Arial"/>
            </a:endParaRPr>
          </a:p>
        </p:txBody>
      </p:sp>
      <p:sp>
        <p:nvSpPr>
          <p:cNvPr id="276" name="CustomShape 5"/>
          <p:cNvSpPr/>
          <p:nvPr/>
        </p:nvSpPr>
        <p:spPr>
          <a:xfrm>
            <a:off x="6543000" y="1969920"/>
            <a:ext cx="3657240" cy="666360"/>
          </a:xfrm>
          <a:prstGeom prst="roundRect">
            <a:avLst>
              <a:gd name="adj" fmla="val 16667"/>
            </a:avLst>
          </a:prstGeom>
          <a:solidFill>
            <a:srgbClr val="005490"/>
          </a:solidFill>
          <a:ln w="19080">
            <a:solidFill>
              <a:srgbClr val="00549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2400" b="0" strike="noStrike" spc="-1">
                <a:solidFill>
                  <a:srgbClr val="FFFFFF"/>
                </a:solidFill>
                <a:latin typeface="Franklin Gothic Medium"/>
              </a:rPr>
              <a:t>חיזוי ותכנון</a:t>
            </a:r>
            <a:endParaRPr lang="en" sz="2400" b="0" strike="noStrike" spc="-1">
              <a:latin typeface="Arial"/>
            </a:endParaRPr>
          </a:p>
        </p:txBody>
      </p:sp>
      <p:sp>
        <p:nvSpPr>
          <p:cNvPr id="277" name="CustomShape 6"/>
          <p:cNvSpPr/>
          <p:nvPr/>
        </p:nvSpPr>
        <p:spPr>
          <a:xfrm>
            <a:off x="6594480" y="2941560"/>
            <a:ext cx="1641240" cy="48240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dirty="0">
                <a:solidFill>
                  <a:srgbClr val="FFFFFF"/>
                </a:solidFill>
                <a:latin typeface="Franklin Gothic Medium"/>
              </a:rPr>
              <a:t>חיזוי </a:t>
            </a:r>
            <a:r>
              <a:rPr lang="he-IL" sz="1800" b="0" strike="noStrike" spc="-1" dirty="0">
                <a:solidFill>
                  <a:srgbClr val="FFFFFF"/>
                </a:solidFill>
                <a:latin typeface="Franklin Gothic Medium"/>
              </a:rPr>
              <a:t>1</a:t>
            </a:r>
            <a:endParaRPr lang="en" sz="1800" b="0" strike="noStrike" spc="-1" dirty="0">
              <a:latin typeface="Arial"/>
            </a:endParaRPr>
          </a:p>
        </p:txBody>
      </p:sp>
      <p:sp>
        <p:nvSpPr>
          <p:cNvPr id="278" name="CustomShape 7"/>
          <p:cNvSpPr/>
          <p:nvPr/>
        </p:nvSpPr>
        <p:spPr>
          <a:xfrm>
            <a:off x="6594480" y="3687480"/>
            <a:ext cx="1641240" cy="52812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dirty="0">
                <a:solidFill>
                  <a:srgbClr val="FFFFFF"/>
                </a:solidFill>
                <a:latin typeface="Franklin Gothic Medium"/>
              </a:rPr>
              <a:t>חיזוי </a:t>
            </a:r>
            <a:r>
              <a:rPr lang="he-IL" sz="1800" b="0" strike="noStrike" spc="-1" dirty="0">
                <a:solidFill>
                  <a:srgbClr val="FFFFFF"/>
                </a:solidFill>
                <a:latin typeface="Franklin Gothic Medium"/>
              </a:rPr>
              <a:t>2</a:t>
            </a:r>
            <a:endParaRPr lang="en" sz="1800" b="0" strike="noStrike" spc="-1" dirty="0">
              <a:latin typeface="Arial"/>
            </a:endParaRPr>
          </a:p>
        </p:txBody>
      </p:sp>
      <p:sp>
        <p:nvSpPr>
          <p:cNvPr id="279" name="CustomShape 8"/>
          <p:cNvSpPr/>
          <p:nvPr/>
        </p:nvSpPr>
        <p:spPr>
          <a:xfrm>
            <a:off x="8323920" y="2941560"/>
            <a:ext cx="1875960" cy="529920"/>
          </a:xfrm>
          <a:prstGeom prst="roundRect">
            <a:avLst>
              <a:gd name="adj" fmla="val 16667"/>
            </a:avLst>
          </a:prstGeom>
          <a:solidFill>
            <a:srgbClr val="4DB3FF"/>
          </a:solidFill>
          <a:ln w="63360">
            <a:solidFill>
              <a:srgbClr val="C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C00000"/>
                </a:solidFill>
                <a:latin typeface="Franklin Gothic Medium"/>
              </a:rPr>
              <a:t>תכנון לינארי</a:t>
            </a:r>
            <a:endParaRPr lang="en" sz="1800" b="0" strike="noStrike" spc="-1">
              <a:latin typeface="Arial"/>
            </a:endParaRPr>
          </a:p>
        </p:txBody>
      </p:sp>
      <p:sp>
        <p:nvSpPr>
          <p:cNvPr id="280" name="CustomShape 9"/>
          <p:cNvSpPr/>
          <p:nvPr/>
        </p:nvSpPr>
        <p:spPr>
          <a:xfrm>
            <a:off x="8323920" y="3687480"/>
            <a:ext cx="1875960" cy="528120"/>
          </a:xfrm>
          <a:prstGeom prst="roundRect">
            <a:avLst>
              <a:gd name="adj" fmla="val 16667"/>
            </a:avLst>
          </a:prstGeom>
          <a:solidFill>
            <a:srgbClr val="40AF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לינארי בשלמים</a:t>
            </a:r>
            <a:endParaRPr lang="en" sz="1800" b="0" strike="noStrike" spc="-1">
              <a:latin typeface="Arial"/>
            </a:endParaRPr>
          </a:p>
        </p:txBody>
      </p:sp>
      <p:sp>
        <p:nvSpPr>
          <p:cNvPr id="281" name="CustomShape 10"/>
          <p:cNvSpPr/>
          <p:nvPr/>
        </p:nvSpPr>
        <p:spPr>
          <a:xfrm>
            <a:off x="8323920" y="4454280"/>
            <a:ext cx="1875960" cy="528120"/>
          </a:xfrm>
          <a:prstGeom prst="roundRect">
            <a:avLst>
              <a:gd name="adj" fmla="val 16667"/>
            </a:avLst>
          </a:prstGeom>
          <a:solidFill>
            <a:srgbClr val="40AF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GP</a:t>
            </a:r>
            <a:endParaRPr lang="en" sz="1800" b="0" strike="noStrike" spc="-1">
              <a:latin typeface="Arial"/>
            </a:endParaRPr>
          </a:p>
          <a:p>
            <a:pPr algn="ctr">
              <a:lnSpc>
                <a:spcPct val="100000"/>
              </a:lnSpc>
            </a:pPr>
            <a:r>
              <a:rPr lang="en" sz="1800" b="0" strike="noStrike" spc="-1">
                <a:solidFill>
                  <a:srgbClr val="FFFFFF"/>
                </a:solidFill>
                <a:latin typeface="Franklin Gothic Medium"/>
              </a:rPr>
              <a:t>MOLP</a:t>
            </a:r>
            <a:endParaRPr lang="en" sz="1800" b="0" strike="noStrike" spc="-1">
              <a:latin typeface="Arial"/>
            </a:endParaRPr>
          </a:p>
        </p:txBody>
      </p:sp>
      <p:sp>
        <p:nvSpPr>
          <p:cNvPr id="282" name="CustomShape 11"/>
          <p:cNvSpPr/>
          <p:nvPr/>
        </p:nvSpPr>
        <p:spPr>
          <a:xfrm>
            <a:off x="8323920" y="5198760"/>
            <a:ext cx="1875960" cy="456840"/>
          </a:xfrm>
          <a:prstGeom prst="roundRect">
            <a:avLst>
              <a:gd name="adj" fmla="val 16667"/>
            </a:avLst>
          </a:prstGeom>
          <a:solidFill>
            <a:srgbClr val="4DB3FF"/>
          </a:solidFill>
          <a:ln w="19080">
            <a:solidFill>
              <a:srgbClr val="3884BC"/>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תזמון</a:t>
            </a:r>
            <a:endParaRPr lang="en" sz="1800" b="0" strike="noStrike" spc="-1">
              <a:latin typeface="Arial"/>
            </a:endParaRPr>
          </a:p>
        </p:txBody>
      </p:sp>
      <p:sp>
        <p:nvSpPr>
          <p:cNvPr id="283" name="CustomShape 12"/>
          <p:cNvSpPr/>
          <p:nvPr/>
        </p:nvSpPr>
        <p:spPr>
          <a:xfrm>
            <a:off x="4311000" y="3841920"/>
            <a:ext cx="1871280" cy="52992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תורת התורים</a:t>
            </a:r>
            <a:endParaRPr lang="en" sz="1800" b="0" strike="noStrike" spc="-1">
              <a:latin typeface="Arial"/>
            </a:endParaRPr>
          </a:p>
        </p:txBody>
      </p:sp>
      <p:sp>
        <p:nvSpPr>
          <p:cNvPr id="284" name="CustomShape 13"/>
          <p:cNvSpPr/>
          <p:nvPr/>
        </p:nvSpPr>
        <p:spPr>
          <a:xfrm>
            <a:off x="4311000" y="2906640"/>
            <a:ext cx="1871280" cy="55836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שרשראות מרקוב</a:t>
            </a:r>
            <a:endParaRPr lang="en" sz="1800" b="0" strike="noStrike" spc="-1">
              <a:latin typeface="Arial"/>
            </a:endParaRPr>
          </a:p>
        </p:txBody>
      </p:sp>
      <p:sp>
        <p:nvSpPr>
          <p:cNvPr id="285" name="CustomShape 14"/>
          <p:cNvSpPr/>
          <p:nvPr/>
        </p:nvSpPr>
        <p:spPr>
          <a:xfrm>
            <a:off x="4311000" y="4778280"/>
            <a:ext cx="1871280" cy="529920"/>
          </a:xfrm>
          <a:prstGeom prst="roundRect">
            <a:avLst>
              <a:gd name="adj" fmla="val 16667"/>
            </a:avLst>
          </a:prstGeom>
          <a:solidFill>
            <a:srgbClr val="FFA466"/>
          </a:solidFill>
          <a:ln w="19080">
            <a:solidFill>
              <a:srgbClr val="FF67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רשתות תורים</a:t>
            </a:r>
            <a:endParaRPr lang="en" sz="1800" b="0" strike="noStrike" spc="-1">
              <a:latin typeface="Arial"/>
            </a:endParaRPr>
          </a:p>
        </p:txBody>
      </p:sp>
      <p:sp>
        <p:nvSpPr>
          <p:cNvPr id="286" name="CustomShape 15"/>
          <p:cNvSpPr/>
          <p:nvPr/>
        </p:nvSpPr>
        <p:spPr>
          <a:xfrm>
            <a:off x="2063520" y="4753080"/>
            <a:ext cx="1742040" cy="5551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dirty="0">
                <a:solidFill>
                  <a:srgbClr val="FFFFFF"/>
                </a:solidFill>
                <a:latin typeface="Franklin Gothic Medium"/>
              </a:rPr>
              <a:t>אמינות ו</a:t>
            </a:r>
            <a:r>
              <a:rPr lang="he-IL" spc="-1" dirty="0">
                <a:solidFill>
                  <a:srgbClr val="FFFFFF"/>
                </a:solidFill>
                <a:latin typeface="Franklin Gothic Medium"/>
              </a:rPr>
              <a:t>ת</a:t>
            </a:r>
            <a:r>
              <a:rPr lang="en" sz="1800" b="0" strike="noStrike" spc="-1" dirty="0">
                <a:solidFill>
                  <a:srgbClr val="FFFFFF"/>
                </a:solidFill>
                <a:latin typeface="Franklin Gothic Medium"/>
              </a:rPr>
              <a:t>חזוקה</a:t>
            </a:r>
            <a:endParaRPr lang="en" sz="1800" b="0" strike="noStrike" spc="-1" dirty="0">
              <a:latin typeface="Arial"/>
            </a:endParaRPr>
          </a:p>
        </p:txBody>
      </p:sp>
      <p:sp>
        <p:nvSpPr>
          <p:cNvPr id="287" name="CustomShape 16"/>
          <p:cNvSpPr/>
          <p:nvPr/>
        </p:nvSpPr>
        <p:spPr>
          <a:xfrm>
            <a:off x="2063520" y="3841920"/>
            <a:ext cx="1742040" cy="5299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דגימות קבלה</a:t>
            </a:r>
            <a:endParaRPr lang="en" sz="1800" b="0" strike="noStrike" spc="-1">
              <a:latin typeface="Arial"/>
            </a:endParaRPr>
          </a:p>
        </p:txBody>
      </p:sp>
      <p:sp>
        <p:nvSpPr>
          <p:cNvPr id="288" name="CustomShape 17"/>
          <p:cNvSpPr/>
          <p:nvPr/>
        </p:nvSpPr>
        <p:spPr>
          <a:xfrm>
            <a:off x="2063520" y="2906640"/>
            <a:ext cx="1742040" cy="528120"/>
          </a:xfrm>
          <a:prstGeom prst="roundRect">
            <a:avLst>
              <a:gd name="adj" fmla="val 16667"/>
            </a:avLst>
          </a:prstGeom>
          <a:solidFill>
            <a:srgbClr val="10DE41"/>
          </a:solidFill>
          <a:ln w="19080">
            <a:solidFill>
              <a:srgbClr val="0CA43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 sz="1800" b="0" strike="noStrike" spc="-1">
                <a:solidFill>
                  <a:srgbClr val="FFFFFF"/>
                </a:solidFill>
                <a:latin typeface="Franklin Gothic Medium"/>
              </a:rPr>
              <a:t>תרשימי בקרה</a:t>
            </a:r>
            <a:endParaRPr lang="e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1569240" y="915480"/>
            <a:ext cx="9064440" cy="1303560"/>
          </a:xfrm>
          <a:prstGeom prst="rect">
            <a:avLst/>
          </a:prstGeom>
          <a:noFill/>
          <a:ln>
            <a:noFill/>
          </a:ln>
        </p:spPr>
        <p:txBody>
          <a:bodyPr anchor="ctr">
            <a:noAutofit/>
          </a:bodyPr>
          <a:lstStyle/>
          <a:p>
            <a:pPr algn="ctr">
              <a:lnSpc>
                <a:spcPct val="100000"/>
              </a:lnSpc>
            </a:pPr>
            <a:r>
              <a:rPr lang="he-IL" sz="4000" b="0" strike="noStrike" spc="-1" dirty="0">
                <a:solidFill>
                  <a:srgbClr val="262626"/>
                </a:solidFill>
                <a:latin typeface="Garamond"/>
              </a:rPr>
              <a:t>מה נלמד היום?</a:t>
            </a:r>
            <a:endParaRPr lang="he-IL" sz="4000" b="0" strike="noStrike" spc="-1" dirty="0">
              <a:solidFill>
                <a:srgbClr val="000000"/>
              </a:solidFill>
              <a:latin typeface="Garamond"/>
            </a:endParaRPr>
          </a:p>
        </p:txBody>
      </p:sp>
      <p:sp>
        <p:nvSpPr>
          <p:cNvPr id="290" name="TextShape 2"/>
          <p:cNvSpPr txBox="1"/>
          <p:nvPr/>
        </p:nvSpPr>
        <p:spPr>
          <a:xfrm>
            <a:off x="1569240" y="2490120"/>
            <a:ext cx="9064800" cy="3444480"/>
          </a:xfrm>
          <a:prstGeom prst="rect">
            <a:avLst/>
          </a:prstGeom>
          <a:noFill/>
          <a:ln>
            <a:noFill/>
          </a:ln>
        </p:spPr>
        <p:txBody>
          <a:bodyPr>
            <a:noAutofit/>
          </a:bodyPr>
          <a:lstStyle/>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בניית מודל מתוך סיפור מעשה עסקי (לפי שיטת חמשת השלבים)</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פתרון בשיטה גרפית</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פתרון באמצעות תוכנה (</a:t>
            </a:r>
            <a:r>
              <a:rPr lang="he-IL" sz="2400" b="0" strike="noStrike" spc="-1" dirty="0" err="1">
                <a:solidFill>
                  <a:srgbClr val="262626"/>
                </a:solidFill>
                <a:latin typeface="Arial"/>
              </a:rPr>
              <a:t>Lindo</a:t>
            </a:r>
            <a:r>
              <a:rPr lang="he-IL" sz="2400" b="0" strike="noStrike" spc="-1" dirty="0">
                <a:solidFill>
                  <a:srgbClr val="262626"/>
                </a:solidFill>
                <a:latin typeface="Arial"/>
              </a:rPr>
              <a:t>, MS </a:t>
            </a:r>
            <a:r>
              <a:rPr lang="he-IL" sz="2400" b="0" strike="noStrike" spc="-1" dirty="0" err="1">
                <a:solidFill>
                  <a:srgbClr val="262626"/>
                </a:solidFill>
                <a:latin typeface="Arial"/>
              </a:rPr>
              <a:t>Excel</a:t>
            </a:r>
            <a:r>
              <a:rPr lang="he-IL" sz="2400" b="0" strike="noStrike" spc="-1" dirty="0">
                <a:solidFill>
                  <a:srgbClr val="262626"/>
                </a:solidFill>
                <a:latin typeface="Arial"/>
              </a:rPr>
              <a:t>)</a:t>
            </a:r>
            <a:endParaRPr lang="he-IL" sz="2400" b="0" strike="noStrike" spc="-1" dirty="0">
              <a:solidFill>
                <a:srgbClr val="262626"/>
              </a:solidFill>
              <a:latin typeface="Garamond"/>
            </a:endParaRPr>
          </a:p>
          <a:p>
            <a:pPr marL="285840" indent="-285480" algn="r" rtl="1">
              <a:lnSpc>
                <a:spcPct val="100000"/>
              </a:lnSpc>
              <a:spcBef>
                <a:spcPts val="479"/>
              </a:spcBef>
              <a:spcAft>
                <a:spcPts val="601"/>
              </a:spcAft>
              <a:buClr>
                <a:srgbClr val="83992A"/>
              </a:buClr>
              <a:buSzPct val="115000"/>
              <a:buFont typeface="Arial"/>
              <a:buChar char="•"/>
            </a:pPr>
            <a:r>
              <a:rPr lang="he-IL" sz="2400" b="0" strike="noStrike" spc="-1" dirty="0">
                <a:solidFill>
                  <a:srgbClr val="262626"/>
                </a:solidFill>
                <a:latin typeface="Arial"/>
              </a:rPr>
              <a:t>ניתוח רגישות ומשמעותו העסקית</a:t>
            </a:r>
            <a:endParaRPr lang="he-IL" sz="2400" b="0" strike="noStrike" spc="-1" dirty="0">
              <a:solidFill>
                <a:srgbClr val="262626"/>
              </a:solidFill>
              <a:latin typeface="Garamond"/>
            </a:endParaRPr>
          </a:p>
          <a:p>
            <a:pPr algn="r" rtl="1">
              <a:lnSpc>
                <a:spcPct val="100000"/>
              </a:lnSpc>
              <a:spcBef>
                <a:spcPts val="479"/>
              </a:spcBef>
              <a:spcAft>
                <a:spcPts val="601"/>
              </a:spcAft>
            </a:pPr>
            <a:endParaRPr lang="he-IL" sz="24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1569240" y="915480"/>
            <a:ext cx="9064440" cy="1303560"/>
          </a:xfrm>
          <a:prstGeom prst="rect">
            <a:avLst/>
          </a:prstGeom>
          <a:noFill/>
          <a:ln>
            <a:noFill/>
          </a:ln>
        </p:spPr>
        <p:txBody>
          <a:bodyPr anchor="ctr">
            <a:noAutofit/>
          </a:bodyPr>
          <a:lstStyle/>
          <a:p>
            <a:pPr algn="ctr">
              <a:lnSpc>
                <a:spcPct val="100000"/>
              </a:lnSpc>
            </a:pPr>
            <a:r>
              <a:rPr lang="he-IL" sz="4000" b="0" strike="noStrike" spc="-1">
                <a:solidFill>
                  <a:srgbClr val="262626"/>
                </a:solidFill>
                <a:latin typeface="Garamond"/>
              </a:rPr>
              <a:t>חמשת השלבים לבניית מודל</a:t>
            </a:r>
            <a:endParaRPr lang="he-IL" sz="4000" b="0" strike="noStrike" spc="-1">
              <a:solidFill>
                <a:srgbClr val="000000"/>
              </a:solidFill>
              <a:latin typeface="Garamond"/>
            </a:endParaRPr>
          </a:p>
        </p:txBody>
      </p:sp>
      <p:sp>
        <p:nvSpPr>
          <p:cNvPr id="292" name="TextShape 2"/>
          <p:cNvSpPr txBox="1"/>
          <p:nvPr/>
        </p:nvSpPr>
        <p:spPr>
          <a:xfrm>
            <a:off x="1334814" y="2490120"/>
            <a:ext cx="9298866" cy="3444480"/>
          </a:xfrm>
          <a:prstGeom prst="rect">
            <a:avLst/>
          </a:prstGeom>
          <a:noFill/>
          <a:ln>
            <a:noFill/>
          </a:ln>
        </p:spPr>
        <p:txBody>
          <a:bodyPr>
            <a:noAutofit/>
          </a:bodyPr>
          <a:lstStyle/>
          <a:p>
            <a:pPr marL="514440" indent="-514080" algn="r" rtl="1">
              <a:lnSpc>
                <a:spcPct val="100000"/>
              </a:lnSpc>
              <a:spcBef>
                <a:spcPts val="479"/>
              </a:spcBef>
              <a:spcAft>
                <a:spcPts val="601"/>
              </a:spcAft>
              <a:buClr>
                <a:srgbClr val="83992A"/>
              </a:buClr>
              <a:buSzPct val="115000"/>
              <a:buFont typeface="Garamond"/>
              <a:buAutoNum type="arabicPeriod"/>
            </a:pPr>
            <a:r>
              <a:rPr lang="he-IL" sz="2400" b="0" strike="noStrike" spc="-1" dirty="0">
                <a:solidFill>
                  <a:srgbClr val="262626"/>
                </a:solidFill>
                <a:latin typeface="Arial"/>
              </a:rPr>
              <a:t>הבנת הבעיה</a:t>
            </a:r>
            <a:endParaRPr lang="he-IL" sz="2400" b="0" strike="noStrike" spc="-1" dirty="0">
              <a:solidFill>
                <a:srgbClr val="262626"/>
              </a:solidFill>
              <a:latin typeface="Garamond"/>
            </a:endParaRPr>
          </a:p>
          <a:p>
            <a:pPr marL="514440" indent="-514080" algn="r" rtl="1">
              <a:lnSpc>
                <a:spcPct val="100000"/>
              </a:lnSpc>
              <a:spcBef>
                <a:spcPts val="479"/>
              </a:spcBef>
              <a:spcAft>
                <a:spcPts val="601"/>
              </a:spcAft>
              <a:buClr>
                <a:srgbClr val="83992A"/>
              </a:buClr>
              <a:buSzPct val="115000"/>
              <a:buFont typeface="Garamond"/>
              <a:buAutoNum type="arabicPeriod"/>
            </a:pPr>
            <a:r>
              <a:rPr lang="he-IL" sz="2400" b="0" strike="noStrike" spc="-1" dirty="0">
                <a:solidFill>
                  <a:srgbClr val="262626"/>
                </a:solidFill>
                <a:latin typeface="Arial"/>
              </a:rPr>
              <a:t>זיהוי משתני ההחלטה</a:t>
            </a:r>
            <a:endParaRPr lang="he-IL" sz="2400" b="0" strike="noStrike" spc="-1" dirty="0">
              <a:solidFill>
                <a:srgbClr val="262626"/>
              </a:solidFill>
              <a:latin typeface="Garamond"/>
            </a:endParaRPr>
          </a:p>
          <a:p>
            <a:pPr marL="514440" indent="-514080" algn="r" rtl="1">
              <a:lnSpc>
                <a:spcPct val="100000"/>
              </a:lnSpc>
              <a:spcBef>
                <a:spcPts val="479"/>
              </a:spcBef>
              <a:spcAft>
                <a:spcPts val="601"/>
              </a:spcAft>
              <a:buClr>
                <a:srgbClr val="83992A"/>
              </a:buClr>
              <a:buSzPct val="115000"/>
              <a:buFont typeface="Garamond"/>
              <a:buAutoNum type="arabicPeriod"/>
            </a:pPr>
            <a:r>
              <a:rPr lang="he-IL" sz="2400" b="0" strike="noStrike" spc="-1" dirty="0">
                <a:solidFill>
                  <a:srgbClr val="262626"/>
                </a:solidFill>
                <a:latin typeface="Arial"/>
              </a:rPr>
              <a:t>זיהוי פונקציית המטרה</a:t>
            </a:r>
            <a:endParaRPr lang="he-IL" sz="2400" b="0" strike="noStrike" spc="-1" dirty="0">
              <a:solidFill>
                <a:srgbClr val="262626"/>
              </a:solidFill>
              <a:latin typeface="Garamond"/>
            </a:endParaRPr>
          </a:p>
          <a:p>
            <a:pPr marL="514440" indent="-514080" algn="r" rtl="1">
              <a:lnSpc>
                <a:spcPct val="100000"/>
              </a:lnSpc>
              <a:spcBef>
                <a:spcPts val="479"/>
              </a:spcBef>
              <a:spcAft>
                <a:spcPts val="601"/>
              </a:spcAft>
              <a:buClr>
                <a:srgbClr val="83992A"/>
              </a:buClr>
              <a:buSzPct val="115000"/>
              <a:buFont typeface="Garamond"/>
              <a:buAutoNum type="arabicPeriod"/>
            </a:pPr>
            <a:r>
              <a:rPr lang="he-IL" sz="2400" b="0" strike="noStrike" spc="-1" dirty="0">
                <a:solidFill>
                  <a:srgbClr val="262626"/>
                </a:solidFill>
                <a:latin typeface="Arial"/>
              </a:rPr>
              <a:t>זיהוי האילוצים כקומבינציות של משתני ההחלטה</a:t>
            </a:r>
            <a:endParaRPr lang="he-IL" sz="2400" b="0" strike="noStrike" spc="-1" dirty="0">
              <a:solidFill>
                <a:srgbClr val="262626"/>
              </a:solidFill>
              <a:latin typeface="Garamond"/>
            </a:endParaRPr>
          </a:p>
          <a:p>
            <a:pPr marL="514440" indent="-514080" algn="r" rtl="1">
              <a:lnSpc>
                <a:spcPct val="100000"/>
              </a:lnSpc>
              <a:spcBef>
                <a:spcPts val="479"/>
              </a:spcBef>
              <a:spcAft>
                <a:spcPts val="601"/>
              </a:spcAft>
              <a:buClr>
                <a:srgbClr val="83992A"/>
              </a:buClr>
              <a:buSzPct val="115000"/>
              <a:buFont typeface="Garamond"/>
              <a:buAutoNum type="arabicPeriod"/>
            </a:pPr>
            <a:r>
              <a:rPr lang="he-IL" sz="2400" b="0" strike="noStrike" spc="-1" dirty="0">
                <a:solidFill>
                  <a:srgbClr val="262626"/>
                </a:solidFill>
                <a:latin typeface="Arial"/>
              </a:rPr>
              <a:t>זיהוי גבולות (גבול עליון/גבול תחתון) למשתני ההחלטה</a:t>
            </a:r>
            <a:endParaRPr lang="he-IL" sz="2400" b="0" strike="noStrike" spc="-1" dirty="0">
              <a:solidFill>
                <a:srgbClr val="262626"/>
              </a:solidFill>
              <a:latin typeface="Garamon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714703" y="2349000"/>
            <a:ext cx="10720552" cy="4392000"/>
          </a:xfrm>
          <a:prstGeom prst="rect">
            <a:avLst/>
          </a:prstGeom>
          <a:noFill/>
          <a:ln>
            <a:noFill/>
          </a:ln>
        </p:spPr>
        <p:txBody>
          <a:bodyPr>
            <a:noAutofit/>
          </a:bodyPr>
          <a:lstStyle/>
          <a:p>
            <a:pPr marL="285840"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יזם מתכנן קניון ובו 11,000 מ"ר להשכרה.</a:t>
            </a:r>
          </a:p>
          <a:p>
            <a:pPr marL="285840"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דמי שכירות חודשיים ל-1000 מ"ר:</a:t>
            </a:r>
          </a:p>
          <a:p>
            <a:pPr marL="743040" lvl="1"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בחנויות ביגוד הוא 5$, בעסקי מזון 4$, בחנויות אחרות 2$</a:t>
            </a:r>
            <a:endParaRPr lang="he-IL" sz="240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מטעמי בטיחות מספר המבקרים מוגבל ל-2,000 ביום.</a:t>
            </a:r>
          </a:p>
          <a:p>
            <a:pPr marL="285840"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מספר המבקרים היומי הצפוי ל-100 מ"ר חנות הוא:</a:t>
            </a:r>
          </a:p>
          <a:p>
            <a:pPr marL="743040" lvl="1" indent="-285480" algn="r" rtl="1">
              <a:lnSpc>
                <a:spcPct val="150000"/>
              </a:lnSpc>
              <a:spcBef>
                <a:spcPts val="479"/>
              </a:spcBef>
              <a:spcAft>
                <a:spcPts val="601"/>
              </a:spcAft>
              <a:buClr>
                <a:srgbClr val="83992A"/>
              </a:buClr>
              <a:buSzPct val="115000"/>
              <a:buFont typeface="Arial"/>
              <a:buChar char="•"/>
            </a:pPr>
            <a:r>
              <a:rPr lang="he-IL" sz="2400" strike="noStrike" spc="-1" dirty="0">
                <a:solidFill>
                  <a:srgbClr val="262626"/>
                </a:solidFill>
                <a:latin typeface="Arial"/>
              </a:rPr>
              <a:t>25 בחנויות ביגוד, 10 בעסקי מזון, ו-5 בחנויות אחרות.</a:t>
            </a:r>
            <a:endParaRPr lang="he-IL" sz="2400" strike="noStrike" spc="-1" dirty="0">
              <a:solidFill>
                <a:srgbClr val="262626"/>
              </a:solidFill>
              <a:latin typeface="Garamond"/>
            </a:endParaRPr>
          </a:p>
        </p:txBody>
      </p:sp>
      <p:sp>
        <p:nvSpPr>
          <p:cNvPr id="294" name="CustomShape 2"/>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he-IL" sz="4000" b="0" strike="noStrike" spc="-1" dirty="0">
                <a:solidFill>
                  <a:srgbClr val="262626"/>
                </a:solidFill>
                <a:latin typeface="Garamond"/>
              </a:rPr>
              <a:t>ד</a:t>
            </a:r>
            <a:r>
              <a:rPr lang="en" sz="4000" b="0" strike="noStrike" spc="-1" dirty="0">
                <a:solidFill>
                  <a:srgbClr val="262626"/>
                </a:solidFill>
                <a:latin typeface="Garamond"/>
              </a:rPr>
              <a:t>וגמה</a:t>
            </a:r>
            <a:r>
              <a:rPr lang="he-IL" sz="4000" b="0" strike="noStrike" spc="-1" dirty="0">
                <a:solidFill>
                  <a:srgbClr val="262626"/>
                </a:solidFill>
                <a:latin typeface="Garamond"/>
              </a:rPr>
              <a:t> 1 - </a:t>
            </a:r>
            <a:r>
              <a:rPr lang="en" sz="4000" b="0" strike="noStrike" spc="-1" dirty="0">
                <a:solidFill>
                  <a:srgbClr val="262626"/>
                </a:solidFill>
                <a:latin typeface="Garamond"/>
              </a:rPr>
              <a:t>בעיית תכנון ליניאר</a:t>
            </a:r>
            <a:r>
              <a:rPr lang="he-IL" sz="4000" b="0" strike="noStrike" spc="-1" dirty="0">
                <a:solidFill>
                  <a:srgbClr val="262626"/>
                </a:solidFill>
                <a:latin typeface="Garamond"/>
              </a:rPr>
              <a:t>י</a:t>
            </a:r>
            <a:endParaRPr lang="e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935421" y="2565000"/>
            <a:ext cx="10300138" cy="3600000"/>
          </a:xfrm>
          <a:prstGeom prst="rect">
            <a:avLst/>
          </a:prstGeom>
          <a:noFill/>
          <a:ln>
            <a:noFill/>
          </a:ln>
        </p:spPr>
        <p:txBody>
          <a:bodyPr>
            <a:noAutofit/>
          </a:bodyPr>
          <a:lstStyle/>
          <a:p>
            <a:pPr marL="285840" indent="-285480" algn="r" rtl="1">
              <a:lnSpc>
                <a:spcPct val="150000"/>
              </a:lnSpc>
              <a:spcBef>
                <a:spcPts val="479"/>
              </a:spcBef>
              <a:spcAft>
                <a:spcPts val="601"/>
              </a:spcAft>
              <a:buClr>
                <a:srgbClr val="83992A"/>
              </a:buClr>
              <a:buSzPct val="115000"/>
              <a:buFont typeface="Arial"/>
              <a:buChar char="•"/>
            </a:pPr>
            <a:r>
              <a:rPr lang="he-IL" sz="2000" b="0" strike="noStrike" spc="-1" dirty="0">
                <a:solidFill>
                  <a:srgbClr val="262626"/>
                </a:solidFill>
                <a:latin typeface="Arial"/>
              </a:rPr>
              <a:t>מתוכנן חניון של 700 מקומות חניה.</a:t>
            </a:r>
          </a:p>
          <a:p>
            <a:pPr marL="285840" indent="-285480" algn="r" rtl="1">
              <a:lnSpc>
                <a:spcPct val="150000"/>
              </a:lnSpc>
              <a:spcBef>
                <a:spcPts val="479"/>
              </a:spcBef>
              <a:spcAft>
                <a:spcPts val="601"/>
              </a:spcAft>
              <a:buClr>
                <a:srgbClr val="83992A"/>
              </a:buClr>
              <a:buSzPct val="115000"/>
              <a:buFont typeface="Arial"/>
              <a:buChar char="•"/>
            </a:pPr>
            <a:r>
              <a:rPr lang="he-IL" sz="2000" b="0" strike="noStrike" spc="-1" dirty="0">
                <a:solidFill>
                  <a:srgbClr val="262626"/>
                </a:solidFill>
                <a:latin typeface="Arial"/>
              </a:rPr>
              <a:t>דרישות החניה ל-100 מ"ר חנות הן:</a:t>
            </a:r>
          </a:p>
          <a:p>
            <a:pPr marL="743040" lvl="1" indent="-285480" algn="r" rtl="1">
              <a:lnSpc>
                <a:spcPct val="150000"/>
              </a:lnSpc>
              <a:spcBef>
                <a:spcPts val="479"/>
              </a:spcBef>
              <a:spcAft>
                <a:spcPts val="601"/>
              </a:spcAft>
              <a:buClr>
                <a:srgbClr val="83992A"/>
              </a:buClr>
              <a:buSzPct val="115000"/>
              <a:buFont typeface="Arial"/>
              <a:buChar char="•"/>
            </a:pPr>
            <a:r>
              <a:rPr lang="he-IL" sz="2000" spc="-1" dirty="0">
                <a:solidFill>
                  <a:srgbClr val="262626"/>
                </a:solidFill>
                <a:latin typeface="Arial"/>
              </a:rPr>
              <a:t>7 </a:t>
            </a:r>
            <a:r>
              <a:rPr lang="he-IL" sz="2000" b="0" strike="noStrike" spc="-1" dirty="0">
                <a:solidFill>
                  <a:srgbClr val="262626"/>
                </a:solidFill>
                <a:latin typeface="Arial"/>
              </a:rPr>
              <a:t>חניות לחנויות ביגוד, 3 לעסקי מזון, 6 לחנויות אחרות</a:t>
            </a:r>
            <a:endParaRPr lang="he-IL" sz="2000" b="0" strike="noStrike" spc="-1" dirty="0">
              <a:solidFill>
                <a:srgbClr val="262626"/>
              </a:solidFill>
              <a:latin typeface="Garamond"/>
            </a:endParaRPr>
          </a:p>
          <a:p>
            <a:pPr marL="285840" indent="-285480" algn="r" rtl="1">
              <a:lnSpc>
                <a:spcPct val="150000"/>
              </a:lnSpc>
              <a:spcBef>
                <a:spcPts val="479"/>
              </a:spcBef>
              <a:spcAft>
                <a:spcPts val="601"/>
              </a:spcAft>
              <a:buClr>
                <a:srgbClr val="83992A"/>
              </a:buClr>
              <a:buSzPct val="115000"/>
              <a:buFont typeface="Arial"/>
              <a:buChar char="•"/>
            </a:pPr>
            <a:r>
              <a:rPr lang="he-IL" sz="2000" b="0" strike="noStrike" spc="-1" dirty="0">
                <a:solidFill>
                  <a:srgbClr val="262626"/>
                </a:solidFill>
                <a:latin typeface="Arial"/>
              </a:rPr>
              <a:t>מתוכננות 2 עמדות פריקה וטעינה למשאיות, כל עמדה מסוגלת לקלוט 16 משאיות ביום.</a:t>
            </a:r>
          </a:p>
          <a:p>
            <a:pPr marL="285840" indent="-285480" algn="r" rtl="1">
              <a:lnSpc>
                <a:spcPct val="150000"/>
              </a:lnSpc>
              <a:spcBef>
                <a:spcPts val="479"/>
              </a:spcBef>
              <a:spcAft>
                <a:spcPts val="601"/>
              </a:spcAft>
              <a:buClr>
                <a:srgbClr val="83992A"/>
              </a:buClr>
              <a:buSzPct val="115000"/>
              <a:buFont typeface="Arial"/>
              <a:buChar char="•"/>
            </a:pPr>
            <a:r>
              <a:rPr lang="he-IL" sz="2000" b="0" strike="noStrike" spc="-1" dirty="0">
                <a:solidFill>
                  <a:srgbClr val="262626"/>
                </a:solidFill>
                <a:latin typeface="Arial"/>
              </a:rPr>
              <a:t>מספר המשאיות ביום ל-1000 מ"ר חנות הוא:</a:t>
            </a:r>
          </a:p>
          <a:p>
            <a:pPr marL="743040" lvl="1" indent="-285480" algn="r" rtl="1">
              <a:lnSpc>
                <a:spcPct val="150000"/>
              </a:lnSpc>
              <a:spcBef>
                <a:spcPts val="479"/>
              </a:spcBef>
              <a:spcAft>
                <a:spcPts val="601"/>
              </a:spcAft>
              <a:buClr>
                <a:srgbClr val="83992A"/>
              </a:buClr>
              <a:buSzPct val="115000"/>
              <a:buFont typeface="Arial"/>
              <a:buChar char="•"/>
            </a:pPr>
            <a:r>
              <a:rPr lang="he-IL" sz="2000" b="0" strike="noStrike" spc="-1" dirty="0">
                <a:solidFill>
                  <a:srgbClr val="262626"/>
                </a:solidFill>
                <a:latin typeface="Arial"/>
              </a:rPr>
              <a:t> 1 בחנויות ביגוד, 4 בעסקי מזון, ו-2 בחנויות אחרות. </a:t>
            </a:r>
            <a:endParaRPr lang="he-IL" sz="2000" b="0" strike="noStrike" spc="-1" dirty="0">
              <a:solidFill>
                <a:srgbClr val="262626"/>
              </a:solidFill>
              <a:latin typeface="Garamond"/>
            </a:endParaRPr>
          </a:p>
        </p:txBody>
      </p:sp>
      <p:sp>
        <p:nvSpPr>
          <p:cNvPr id="296" name="CustomShape 2"/>
          <p:cNvSpPr/>
          <p:nvPr/>
        </p:nvSpPr>
        <p:spPr>
          <a:xfrm>
            <a:off x="2639520" y="836640"/>
            <a:ext cx="6798240" cy="130356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8000"/>
          </a:bodyPr>
          <a:lstStyle/>
          <a:p>
            <a:pPr algn="ctr" rtl="1">
              <a:lnSpc>
                <a:spcPct val="100000"/>
              </a:lnSpc>
            </a:pPr>
            <a:r>
              <a:rPr lang="en" sz="4000" b="0" strike="noStrike" spc="-1" dirty="0">
                <a:solidFill>
                  <a:srgbClr val="262626"/>
                </a:solidFill>
                <a:latin typeface="Garamond"/>
              </a:rPr>
              <a:t>דוגמה</a:t>
            </a:r>
            <a:r>
              <a:rPr lang="he-IL" sz="4000" b="0" strike="noStrike" spc="-1" dirty="0">
                <a:solidFill>
                  <a:srgbClr val="262626"/>
                </a:solidFill>
                <a:latin typeface="Garamond"/>
              </a:rPr>
              <a:t> 1 - </a:t>
            </a:r>
            <a:r>
              <a:rPr lang="en" sz="4000" b="0" strike="noStrike" spc="-1" dirty="0">
                <a:solidFill>
                  <a:srgbClr val="262626"/>
                </a:solidFill>
                <a:latin typeface="Garamond"/>
              </a:rPr>
              <a:t>בעיית תכנון ליניארי המשך</a:t>
            </a:r>
            <a:endParaRPr lang="e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8875</TotalTime>
  <Words>2396</Words>
  <Application>Microsoft Office PowerPoint</Application>
  <PresentationFormat>Widescreen</PresentationFormat>
  <Paragraphs>447</Paragraphs>
  <Slides>45</Slides>
  <Notes>12</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45</vt:i4>
      </vt:variant>
    </vt:vector>
  </HeadingPairs>
  <TitlesOfParts>
    <vt:vector size="57" baseType="lpstr">
      <vt:lpstr>Arial</vt:lpstr>
      <vt:lpstr>Franklin Gothic Medium</vt:lpstr>
      <vt:lpstr>Garamond</vt:lpstr>
      <vt:lpstr>Symbol</vt:lpstr>
      <vt:lpstr>Tahoma</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ניהול הייצור והתפעול  למערכות מידע </dc:title>
  <dc:subject/>
  <dc:creator>Dana Behnam</dc:creator>
  <dc:description/>
  <cp:lastModifiedBy>Eli Boyarski</cp:lastModifiedBy>
  <cp:revision>96</cp:revision>
  <dcterms:created xsi:type="dcterms:W3CDTF">2017-03-23T16:37:02Z</dcterms:created>
  <dcterms:modified xsi:type="dcterms:W3CDTF">2020-03-18T10:00:04Z</dcterms:modified>
  <dc:language>en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41</vt:i4>
  </property>
</Properties>
</file>