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31" r:id="rId1"/>
  </p:sldMasterIdLst>
  <p:notesMasterIdLst>
    <p:notesMasterId r:id="rId29"/>
  </p:notesMasterIdLst>
  <p:sldIdLst>
    <p:sldId id="342" r:id="rId2"/>
    <p:sldId id="323" r:id="rId3"/>
    <p:sldId id="377" r:id="rId4"/>
    <p:sldId id="399" r:id="rId5"/>
    <p:sldId id="384" r:id="rId6"/>
    <p:sldId id="394" r:id="rId7"/>
    <p:sldId id="395" r:id="rId8"/>
    <p:sldId id="396" r:id="rId9"/>
    <p:sldId id="398" r:id="rId10"/>
    <p:sldId id="389" r:id="rId11"/>
    <p:sldId id="391" r:id="rId12"/>
    <p:sldId id="392" r:id="rId13"/>
    <p:sldId id="393" r:id="rId14"/>
    <p:sldId id="400" r:id="rId15"/>
    <p:sldId id="315" r:id="rId16"/>
    <p:sldId id="316" r:id="rId17"/>
    <p:sldId id="376" r:id="rId18"/>
    <p:sldId id="317" r:id="rId19"/>
    <p:sldId id="319" r:id="rId20"/>
    <p:sldId id="324" r:id="rId21"/>
    <p:sldId id="329" r:id="rId22"/>
    <p:sldId id="320" r:id="rId23"/>
    <p:sldId id="321" r:id="rId24"/>
    <p:sldId id="325" r:id="rId25"/>
    <p:sldId id="310" r:id="rId26"/>
    <p:sldId id="326" r:id="rId27"/>
    <p:sldId id="373" r:id="rId28"/>
  </p:sldIdLst>
  <p:sldSz cx="9144000" cy="6858000" type="screen4x3"/>
  <p:notesSz cx="6858000" cy="9945688"/>
  <p:defaultTextStyle>
    <a:defPPr>
      <a:defRPr lang="he-IL"/>
    </a:defPPr>
    <a:lvl1pPr algn="r" rtl="1" fontAlgn="base">
      <a:spcBef>
        <a:spcPct val="0"/>
      </a:spcBef>
      <a:spcAft>
        <a:spcPct val="0"/>
      </a:spcAft>
      <a:defRPr sz="2400" kern="1200">
        <a:solidFill>
          <a:schemeClr val="tx1"/>
        </a:solidFill>
        <a:latin typeface="Times New Roman" pitchFamily="18" charset="0"/>
        <a:ea typeface="+mn-ea"/>
        <a:cs typeface="+mn-cs"/>
      </a:defRPr>
    </a:lvl1pPr>
    <a:lvl2pPr marL="457200" algn="r" rtl="1" fontAlgn="base">
      <a:spcBef>
        <a:spcPct val="0"/>
      </a:spcBef>
      <a:spcAft>
        <a:spcPct val="0"/>
      </a:spcAft>
      <a:defRPr sz="2400" kern="1200">
        <a:solidFill>
          <a:schemeClr val="tx1"/>
        </a:solidFill>
        <a:latin typeface="Times New Roman" pitchFamily="18" charset="0"/>
        <a:ea typeface="+mn-ea"/>
        <a:cs typeface="+mn-cs"/>
      </a:defRPr>
    </a:lvl2pPr>
    <a:lvl3pPr marL="914400" algn="r" rtl="1" fontAlgn="base">
      <a:spcBef>
        <a:spcPct val="0"/>
      </a:spcBef>
      <a:spcAft>
        <a:spcPct val="0"/>
      </a:spcAft>
      <a:defRPr sz="2400" kern="1200">
        <a:solidFill>
          <a:schemeClr val="tx1"/>
        </a:solidFill>
        <a:latin typeface="Times New Roman" pitchFamily="18" charset="0"/>
        <a:ea typeface="+mn-ea"/>
        <a:cs typeface="+mn-cs"/>
      </a:defRPr>
    </a:lvl3pPr>
    <a:lvl4pPr marL="1371600" algn="r" rtl="1" fontAlgn="base">
      <a:spcBef>
        <a:spcPct val="0"/>
      </a:spcBef>
      <a:spcAft>
        <a:spcPct val="0"/>
      </a:spcAft>
      <a:defRPr sz="2400" kern="1200">
        <a:solidFill>
          <a:schemeClr val="tx1"/>
        </a:solidFill>
        <a:latin typeface="Times New Roman" pitchFamily="18" charset="0"/>
        <a:ea typeface="+mn-ea"/>
        <a:cs typeface="+mn-cs"/>
      </a:defRPr>
    </a:lvl4pPr>
    <a:lvl5pPr marL="1828800" algn="r" rtl="1" fontAlgn="base">
      <a:spcBef>
        <a:spcPct val="0"/>
      </a:spcBef>
      <a:spcAft>
        <a:spcPct val="0"/>
      </a:spcAft>
      <a:defRPr sz="2400" kern="1200">
        <a:solidFill>
          <a:schemeClr val="tx1"/>
        </a:solidFill>
        <a:latin typeface="Times New Roman" pitchFamily="18" charset="0"/>
        <a:ea typeface="+mn-ea"/>
        <a:cs typeface="+mn-cs"/>
      </a:defRPr>
    </a:lvl5pPr>
    <a:lvl6pPr marL="2286000" algn="r" defTabSz="914400" rtl="1" eaLnBrk="1" latinLnBrk="0" hangingPunct="1">
      <a:defRPr sz="2400" kern="1200">
        <a:solidFill>
          <a:schemeClr val="tx1"/>
        </a:solidFill>
        <a:latin typeface="Times New Roman" pitchFamily="18" charset="0"/>
        <a:ea typeface="+mn-ea"/>
        <a:cs typeface="+mn-cs"/>
      </a:defRPr>
    </a:lvl6pPr>
    <a:lvl7pPr marL="2743200" algn="r" defTabSz="914400" rtl="1" eaLnBrk="1" latinLnBrk="0" hangingPunct="1">
      <a:defRPr sz="2400" kern="1200">
        <a:solidFill>
          <a:schemeClr val="tx1"/>
        </a:solidFill>
        <a:latin typeface="Times New Roman" pitchFamily="18" charset="0"/>
        <a:ea typeface="+mn-ea"/>
        <a:cs typeface="+mn-cs"/>
      </a:defRPr>
    </a:lvl7pPr>
    <a:lvl8pPr marL="3200400" algn="r" defTabSz="914400" rtl="1" eaLnBrk="1" latinLnBrk="0" hangingPunct="1">
      <a:defRPr sz="2400" kern="1200">
        <a:solidFill>
          <a:schemeClr val="tx1"/>
        </a:solidFill>
        <a:latin typeface="Times New Roman" pitchFamily="18" charset="0"/>
        <a:ea typeface="+mn-ea"/>
        <a:cs typeface="+mn-cs"/>
      </a:defRPr>
    </a:lvl8pPr>
    <a:lvl9pPr marL="3657600" algn="r" defTabSz="914400" rtl="1"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DE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827" autoAdjust="0"/>
    <p:restoredTop sz="73691" autoAdjust="0"/>
  </p:normalViewPr>
  <p:slideViewPr>
    <p:cSldViewPr>
      <p:cViewPr varScale="1">
        <p:scale>
          <a:sx n="63" d="100"/>
          <a:sy n="63" d="100"/>
        </p:scale>
        <p:origin x="218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96888"/>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he-IL"/>
          </a:p>
        </p:txBody>
      </p:sp>
      <p:sp>
        <p:nvSpPr>
          <p:cNvPr id="3" name="Date Placeholder 2"/>
          <p:cNvSpPr>
            <a:spLocks noGrp="1"/>
          </p:cNvSpPr>
          <p:nvPr>
            <p:ph type="dt" idx="1"/>
          </p:nvPr>
        </p:nvSpPr>
        <p:spPr>
          <a:xfrm>
            <a:off x="1588" y="0"/>
            <a:ext cx="2971800" cy="496888"/>
          </a:xfrm>
          <a:prstGeom prst="rect">
            <a:avLst/>
          </a:prstGeom>
        </p:spPr>
        <p:txBody>
          <a:bodyPr vert="horz" wrap="square" lIns="91440" tIns="45720" rIns="91440" bIns="45720" numCol="1" anchor="t" anchorCtr="0" compatLnSpc="1">
            <a:prstTxWarp prst="textNoShape">
              <a:avLst/>
            </a:prstTxWarp>
          </a:bodyPr>
          <a:lstStyle>
            <a:lvl1pPr algn="l">
              <a:defRPr sz="1200">
                <a:cs typeface="Times New Roman" pitchFamily="18" charset="0"/>
              </a:defRPr>
            </a:lvl1pPr>
          </a:lstStyle>
          <a:p>
            <a:fld id="{1D8CC6C5-E1CC-461E-BC2E-2378282CE8E0}" type="datetimeFigureOut">
              <a:rPr lang="he-IL"/>
              <a:pPr/>
              <a:t>י"ט/סיון/תש"פ</a:t>
            </a:fld>
            <a:endParaRPr lang="he-IL"/>
          </a:p>
        </p:txBody>
      </p:sp>
      <p:sp>
        <p:nvSpPr>
          <p:cNvPr id="4" name="Slide Image Placeholder 3"/>
          <p:cNvSpPr>
            <a:spLocks noGrp="1" noRot="1" noChangeAspect="1"/>
          </p:cNvSpPr>
          <p:nvPr>
            <p:ph type="sldImg" idx="2"/>
          </p:nvPr>
        </p:nvSpPr>
        <p:spPr>
          <a:xfrm>
            <a:off x="942975" y="746125"/>
            <a:ext cx="4972050" cy="3729038"/>
          </a:xfrm>
          <a:prstGeom prst="rect">
            <a:avLst/>
          </a:prstGeom>
          <a:noFill/>
          <a:ln w="12700">
            <a:solidFill>
              <a:prstClr val="black"/>
            </a:solidFill>
          </a:ln>
        </p:spPr>
        <p:txBody>
          <a:bodyPr vert="horz" lIns="91440" tIns="45720" rIns="91440" bIns="45720" rtlCol="1" anchor="ctr"/>
          <a:lstStyle/>
          <a:p>
            <a:pPr lvl="0"/>
            <a:endParaRPr lang="he-IL" noProof="0"/>
          </a:p>
        </p:txBody>
      </p:sp>
      <p:sp>
        <p:nvSpPr>
          <p:cNvPr id="5" name="Notes Placeholder 4"/>
          <p:cNvSpPr>
            <a:spLocks noGrp="1"/>
          </p:cNvSpPr>
          <p:nvPr>
            <p:ph type="body" sz="quarter" idx="3"/>
          </p:nvPr>
        </p:nvSpPr>
        <p:spPr>
          <a:xfrm>
            <a:off x="685800" y="4724400"/>
            <a:ext cx="5486400" cy="44751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3886200" y="9447213"/>
            <a:ext cx="2971800" cy="496887"/>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he-IL"/>
          </a:p>
        </p:txBody>
      </p:sp>
      <p:sp>
        <p:nvSpPr>
          <p:cNvPr id="7" name="Slide Number Placeholder 6"/>
          <p:cNvSpPr>
            <a:spLocks noGrp="1"/>
          </p:cNvSpPr>
          <p:nvPr>
            <p:ph type="sldNum" sz="quarter" idx="5"/>
          </p:nvPr>
        </p:nvSpPr>
        <p:spPr>
          <a:xfrm>
            <a:off x="1588" y="9447213"/>
            <a:ext cx="2971800" cy="496887"/>
          </a:xfrm>
          <a:prstGeom prst="rect">
            <a:avLst/>
          </a:prstGeom>
        </p:spPr>
        <p:txBody>
          <a:bodyPr vert="horz" wrap="square" lIns="91440" tIns="45720" rIns="91440" bIns="45720" numCol="1" anchor="b" anchorCtr="0" compatLnSpc="1">
            <a:prstTxWarp prst="textNoShape">
              <a:avLst/>
            </a:prstTxWarp>
          </a:bodyPr>
          <a:lstStyle>
            <a:lvl1pPr algn="l">
              <a:defRPr sz="1200">
                <a:cs typeface="Times New Roman" pitchFamily="18" charset="0"/>
              </a:defRPr>
            </a:lvl1pPr>
          </a:lstStyle>
          <a:p>
            <a:fld id="{C2B87A72-3E1A-4F10-BA5D-00E0831A257D}" type="slidenum">
              <a:rPr lang="he-IL"/>
              <a:pPr/>
              <a:t>‹#›</a:t>
            </a:fld>
            <a:endParaRPr lang="he-IL"/>
          </a:p>
        </p:txBody>
      </p:sp>
    </p:spTree>
    <p:extLst>
      <p:ext uri="{BB962C8B-B14F-4D97-AF65-F5344CB8AC3E}">
        <p14:creationId xmlns:p14="http://schemas.microsoft.com/office/powerpoint/2010/main" val="3232856030"/>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mn-lt"/>
        <a:ea typeface="+mn-ea"/>
        <a:cs typeface="+mn-cs"/>
      </a:defRPr>
    </a:lvl1pPr>
    <a:lvl2pPr marL="457200" algn="r" rtl="1" eaLnBrk="0" fontAlgn="base" hangingPunct="0">
      <a:spcBef>
        <a:spcPct val="30000"/>
      </a:spcBef>
      <a:spcAft>
        <a:spcPct val="0"/>
      </a:spcAft>
      <a:defRPr sz="1200" kern="1200">
        <a:solidFill>
          <a:schemeClr val="tx1"/>
        </a:solidFill>
        <a:latin typeface="+mn-lt"/>
        <a:ea typeface="+mn-ea"/>
        <a:cs typeface="+mn-cs"/>
      </a:defRPr>
    </a:lvl2pPr>
    <a:lvl3pPr marL="914400" algn="r" rtl="1" eaLnBrk="0" fontAlgn="base" hangingPunct="0">
      <a:spcBef>
        <a:spcPct val="30000"/>
      </a:spcBef>
      <a:spcAft>
        <a:spcPct val="0"/>
      </a:spcAft>
      <a:defRPr sz="1200" kern="1200">
        <a:solidFill>
          <a:schemeClr val="tx1"/>
        </a:solidFill>
        <a:latin typeface="+mn-lt"/>
        <a:ea typeface="+mn-ea"/>
        <a:cs typeface="+mn-cs"/>
      </a:defRPr>
    </a:lvl3pPr>
    <a:lvl4pPr marL="1371600" algn="r" rtl="1" eaLnBrk="0" fontAlgn="base" hangingPunct="0">
      <a:spcBef>
        <a:spcPct val="30000"/>
      </a:spcBef>
      <a:spcAft>
        <a:spcPct val="0"/>
      </a:spcAft>
      <a:defRPr sz="1200" kern="1200">
        <a:solidFill>
          <a:schemeClr val="tx1"/>
        </a:solidFill>
        <a:latin typeface="+mn-lt"/>
        <a:ea typeface="+mn-ea"/>
        <a:cs typeface="+mn-cs"/>
      </a:defRPr>
    </a:lvl4pPr>
    <a:lvl5pPr marL="1828800" algn="r" rtl="1" eaLnBrk="0" fontAlgn="base" hangingPunct="0">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he.wikipedia.org/wiki/%D7%94%D7%AA%D7%A4%D7%9C%D7%92%D7%95%D7%AA"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he.wikipedia.org/wiki/%D7%9E%D7%A9%D7%AA%D7%A0%D7%94_%D7%9E%D7%A7%D7%A8%D7%99_%D7%91%D7%93%D7%99%D7%93"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נועד</a:t>
            </a:r>
            <a:r>
              <a:rPr lang="he-IL" baseline="0" dirty="0"/>
              <a:t> לפשט תהליכים ושכולם ידברו באותה שפה</a:t>
            </a:r>
            <a:endParaRPr lang="en-US" dirty="0"/>
          </a:p>
        </p:txBody>
      </p:sp>
      <p:sp>
        <p:nvSpPr>
          <p:cNvPr id="4" name="Slide Number Placeholder 3"/>
          <p:cNvSpPr>
            <a:spLocks noGrp="1"/>
          </p:cNvSpPr>
          <p:nvPr>
            <p:ph type="sldNum" sz="quarter" idx="10"/>
          </p:nvPr>
        </p:nvSpPr>
        <p:spPr/>
        <p:txBody>
          <a:bodyPr/>
          <a:lstStyle/>
          <a:p>
            <a:fld id="{C2B87A72-3E1A-4F10-BA5D-00E0831A257D}" type="slidenum">
              <a:rPr lang="he-IL" smtClean="0"/>
              <a:pPr/>
              <a:t>4</a:t>
            </a:fld>
            <a:endParaRPr lang="he-IL"/>
          </a:p>
        </p:txBody>
      </p:sp>
    </p:spTree>
    <p:extLst>
      <p:ext uri="{BB962C8B-B14F-4D97-AF65-F5344CB8AC3E}">
        <p14:creationId xmlns:p14="http://schemas.microsoft.com/office/powerpoint/2010/main" val="275245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B87A72-3E1A-4F10-BA5D-00E0831A257D}" type="slidenum">
              <a:rPr lang="he-IL" smtClean="0"/>
              <a:pPr/>
              <a:t>6</a:t>
            </a:fld>
            <a:endParaRPr lang="he-IL"/>
          </a:p>
        </p:txBody>
      </p:sp>
    </p:spTree>
    <p:extLst>
      <p:ext uri="{BB962C8B-B14F-4D97-AF65-F5344CB8AC3E}">
        <p14:creationId xmlns:p14="http://schemas.microsoft.com/office/powerpoint/2010/main" val="1650196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sz="1200" b="0" i="0" kern="1200" dirty="0">
                <a:solidFill>
                  <a:schemeClr val="tx1"/>
                </a:solidFill>
                <a:effectLst/>
                <a:latin typeface="+mn-lt"/>
                <a:ea typeface="+mn-ea"/>
                <a:cs typeface="+mn-cs"/>
              </a:rPr>
              <a:t>הנתונים בהיסטוגרמה מוצגים כמלבנים המייצגים מחלקות שונות (הקרויות גם קטגוריות), שאין ביניהן חפיפה, באוכלוסיית הנתונים לפי שכיחותן היחסית. בהצגה זו </a:t>
            </a:r>
            <a:r>
              <a:rPr lang="he-IL" sz="1200" b="1" i="0" kern="1200" dirty="0">
                <a:solidFill>
                  <a:schemeClr val="tx1"/>
                </a:solidFill>
                <a:effectLst/>
                <a:latin typeface="+mn-lt"/>
                <a:ea typeface="+mn-ea"/>
                <a:cs typeface="+mn-cs"/>
              </a:rPr>
              <a:t>שטח</a:t>
            </a:r>
            <a:r>
              <a:rPr lang="he-IL" sz="1200" b="0" i="0" kern="1200" dirty="0">
                <a:solidFill>
                  <a:schemeClr val="tx1"/>
                </a:solidFill>
                <a:effectLst/>
                <a:latin typeface="+mn-lt"/>
                <a:ea typeface="+mn-ea"/>
                <a:cs typeface="+mn-cs"/>
              </a:rPr>
              <a:t> כל מלבן מייצג את השכיחות היחסית המתאימה לו. בדרך כלל, הציר האופקי (ציר </a:t>
            </a:r>
            <a:r>
              <a:rPr lang="en-US" sz="1200" b="0" i="0" kern="1200" dirty="0">
                <a:solidFill>
                  <a:schemeClr val="tx1"/>
                </a:solidFill>
                <a:effectLst/>
                <a:latin typeface="+mn-lt"/>
                <a:ea typeface="+mn-ea"/>
                <a:cs typeface="+mn-cs"/>
              </a:rPr>
              <a:t>X) </a:t>
            </a:r>
            <a:r>
              <a:rPr lang="he-IL" sz="1200" b="0" i="0" kern="1200" dirty="0">
                <a:solidFill>
                  <a:schemeClr val="tx1"/>
                </a:solidFill>
                <a:effectLst/>
                <a:latin typeface="+mn-lt"/>
                <a:ea typeface="+mn-ea"/>
                <a:cs typeface="+mn-cs"/>
              </a:rPr>
              <a:t>מייצג את הקטגוריות של הנתונים. הציר המאונך לו (ציר </a:t>
            </a:r>
            <a:r>
              <a:rPr lang="en-US" sz="1200" b="0" i="0" kern="1200" dirty="0">
                <a:solidFill>
                  <a:schemeClr val="tx1"/>
                </a:solidFill>
                <a:effectLst/>
                <a:latin typeface="+mn-lt"/>
                <a:ea typeface="+mn-ea"/>
                <a:cs typeface="+mn-cs"/>
              </a:rPr>
              <a:t>YY) </a:t>
            </a:r>
            <a:r>
              <a:rPr lang="he-IL" sz="1200" b="0" i="0" kern="1200" dirty="0">
                <a:solidFill>
                  <a:schemeClr val="tx1"/>
                </a:solidFill>
                <a:effectLst/>
                <a:latin typeface="+mn-lt"/>
                <a:ea typeface="+mn-ea"/>
                <a:cs typeface="+mn-cs"/>
              </a:rPr>
              <a:t>מתאר את השכיחות. גובה המלבן, מבטא את שכיחות או צפיפות המקרים, ליחידה אחת של המשתנה הנחקר.</a:t>
            </a:r>
            <a:endParaRPr lang="en-US" dirty="0"/>
          </a:p>
        </p:txBody>
      </p:sp>
      <p:sp>
        <p:nvSpPr>
          <p:cNvPr id="4" name="Slide Number Placeholder 3"/>
          <p:cNvSpPr>
            <a:spLocks noGrp="1"/>
          </p:cNvSpPr>
          <p:nvPr>
            <p:ph type="sldNum" sz="quarter" idx="10"/>
          </p:nvPr>
        </p:nvSpPr>
        <p:spPr/>
        <p:txBody>
          <a:bodyPr/>
          <a:lstStyle/>
          <a:p>
            <a:fld id="{C2B87A72-3E1A-4F10-BA5D-00E0831A257D}" type="slidenum">
              <a:rPr lang="he-IL" smtClean="0"/>
              <a:pPr/>
              <a:t>10</a:t>
            </a:fld>
            <a:endParaRPr lang="he-IL"/>
          </a:p>
        </p:txBody>
      </p:sp>
    </p:spTree>
    <p:extLst>
      <p:ext uri="{BB962C8B-B14F-4D97-AF65-F5344CB8AC3E}">
        <p14:creationId xmlns:p14="http://schemas.microsoft.com/office/powerpoint/2010/main" val="1642529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2B87A72-3E1A-4F10-BA5D-00E0831A257D}" type="slidenum">
              <a:rPr lang="he-IL" smtClean="0"/>
              <a:pPr/>
              <a:t>13</a:t>
            </a:fld>
            <a:endParaRPr lang="he-IL"/>
          </a:p>
        </p:txBody>
      </p:sp>
    </p:spTree>
    <p:extLst>
      <p:ext uri="{BB962C8B-B14F-4D97-AF65-F5344CB8AC3E}">
        <p14:creationId xmlns:p14="http://schemas.microsoft.com/office/powerpoint/2010/main" val="3129349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תוכנית דגימה יחידה – דוגמים מוצרים שמגיעים ומגדירים תוכנית דגימה. קובעים אם המנה שהגיעה מהיצרן תקין או לא.</a:t>
            </a:r>
          </a:p>
          <a:p>
            <a:r>
              <a:rPr lang="en-US" dirty="0"/>
              <a:t>C</a:t>
            </a:r>
            <a:r>
              <a:rPr lang="he-IL" dirty="0"/>
              <a:t> ו-</a:t>
            </a:r>
            <a:r>
              <a:rPr lang="en-US" dirty="0"/>
              <a:t>n</a:t>
            </a:r>
            <a:r>
              <a:rPr lang="he-IL" dirty="0"/>
              <a:t> קובעים את תוכנית הדגימה.</a:t>
            </a:r>
            <a:endParaRPr lang="en-US" dirty="0"/>
          </a:p>
        </p:txBody>
      </p:sp>
      <p:sp>
        <p:nvSpPr>
          <p:cNvPr id="4" name="Slide Number Placeholder 3"/>
          <p:cNvSpPr>
            <a:spLocks noGrp="1"/>
          </p:cNvSpPr>
          <p:nvPr>
            <p:ph type="sldNum" sz="quarter" idx="10"/>
          </p:nvPr>
        </p:nvSpPr>
        <p:spPr/>
        <p:txBody>
          <a:bodyPr/>
          <a:lstStyle/>
          <a:p>
            <a:fld id="{C2B87A72-3E1A-4F10-BA5D-00E0831A257D}" type="slidenum">
              <a:rPr lang="he-IL" smtClean="0"/>
              <a:pPr/>
              <a:t>15</a:t>
            </a:fld>
            <a:endParaRPr lang="he-IL"/>
          </a:p>
        </p:txBody>
      </p:sp>
    </p:spTree>
    <p:extLst>
      <p:ext uri="{BB962C8B-B14F-4D97-AF65-F5344CB8AC3E}">
        <p14:creationId xmlns:p14="http://schemas.microsoft.com/office/powerpoint/2010/main" val="1383302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EB3B55-6C2C-469B-8A28-19E48C2FD310}" type="slidenum">
              <a:rPr lang="he-IL" smtClean="0"/>
              <a:pPr/>
              <a:t>17</a:t>
            </a:fld>
            <a:endParaRPr lang="he-IL"/>
          </a:p>
        </p:txBody>
      </p:sp>
    </p:spTree>
    <p:extLst>
      <p:ext uri="{BB962C8B-B14F-4D97-AF65-F5344CB8AC3E}">
        <p14:creationId xmlns:p14="http://schemas.microsoft.com/office/powerpoint/2010/main" val="171734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0" fontAlgn="base" latinLnBrk="0" hangingPunct="0">
              <a:lnSpc>
                <a:spcPct val="100000"/>
              </a:lnSpc>
              <a:spcBef>
                <a:spcPct val="30000"/>
              </a:spcBef>
              <a:spcAft>
                <a:spcPct val="0"/>
              </a:spcAft>
              <a:buClrTx/>
              <a:buSzTx/>
              <a:buFontTx/>
              <a:buNone/>
              <a:tabLst/>
              <a:defRPr/>
            </a:pPr>
            <a:r>
              <a:rPr lang="he-IL" dirty="0">
                <a:solidFill>
                  <a:srgbClr val="000000"/>
                </a:solidFill>
                <a:latin typeface="Arial" charset="0"/>
              </a:rPr>
              <a:t>נשתמש בקירוב בינומי להתפלגות ההיפרגיאומטרית.</a:t>
            </a:r>
          </a:p>
          <a:p>
            <a:pPr marL="0" marR="0" indent="0" algn="r" defTabSz="914400" rtl="1" eaLnBrk="0" fontAlgn="base" latinLnBrk="0" hangingPunct="0">
              <a:lnSpc>
                <a:spcPct val="100000"/>
              </a:lnSpc>
              <a:spcBef>
                <a:spcPct val="30000"/>
              </a:spcBef>
              <a:spcAft>
                <a:spcPct val="0"/>
              </a:spcAft>
              <a:buClrTx/>
              <a:buSzTx/>
              <a:buFontTx/>
              <a:buNone/>
              <a:tabLst/>
              <a:defRPr/>
            </a:pPr>
            <a:r>
              <a:rPr lang="he-IL" b="1" dirty="0"/>
              <a:t>התפלגות היפרגאומטרית</a:t>
            </a:r>
            <a:r>
              <a:rPr lang="he-IL" dirty="0"/>
              <a:t> היא </a:t>
            </a:r>
            <a:r>
              <a:rPr lang="he-IL" dirty="0">
                <a:hlinkClick r:id="rId3" tooltip="התפלגות"/>
              </a:rPr>
              <a:t>התפלגות</a:t>
            </a:r>
            <a:r>
              <a:rPr lang="he-IL" dirty="0"/>
              <a:t> של ה</a:t>
            </a:r>
            <a:r>
              <a:rPr lang="he-IL" dirty="0">
                <a:hlinkClick r:id="rId4" tooltip="משתנה מקרי בדיד"/>
              </a:rPr>
              <a:t>משתנה המקרי הבדיד</a:t>
            </a:r>
            <a:r>
              <a:rPr lang="he-IL" dirty="0"/>
              <a:t> הסופר את ההצלחות בקבוצה חלקית של ניסויי ברנולי, כאשר ידוע מספר ההצלחות בסדרת הניסויים כולה. המשתנה </a:t>
            </a:r>
            <a:r>
              <a:rPr lang="en-US" dirty="0"/>
              <a:t>X </a:t>
            </a:r>
            <a:r>
              <a:rPr lang="he-IL" dirty="0"/>
              <a:t>מתפלג היפרגאומטרית עם הפרמטרים אם הוא סופר את מספר ההצלחות ב-</a:t>
            </a:r>
            <a:r>
              <a:rPr lang="en-US" dirty="0"/>
              <a:t>n </a:t>
            </a:r>
            <a:r>
              <a:rPr lang="he-IL" dirty="0"/>
              <a:t>הניסויים הראשונים מתוך </a:t>
            </a:r>
            <a:r>
              <a:rPr lang="en-US" dirty="0"/>
              <a:t>N, </a:t>
            </a:r>
            <a:r>
              <a:rPr lang="he-IL" dirty="0"/>
              <a:t>כשידוע שבסדרת הניסויים כולה היו </a:t>
            </a:r>
            <a:r>
              <a:rPr lang="en-US" dirty="0"/>
              <a:t>D </a:t>
            </a:r>
            <a:r>
              <a:rPr lang="he-IL" dirty="0"/>
              <a:t>הצלחות. כך לדוגמה, התפלגות זו מתארת מספר הכדורים הלבנים שמתקבלים כאשר מוציאים </a:t>
            </a:r>
            <a:r>
              <a:rPr lang="en-US" dirty="0"/>
              <a:t>n </a:t>
            </a:r>
            <a:r>
              <a:rPr lang="he-IL" dirty="0"/>
              <a:t>כדורים מכד שיש בו </a:t>
            </a:r>
            <a:r>
              <a:rPr lang="en-US" dirty="0"/>
              <a:t>N </a:t>
            </a:r>
            <a:r>
              <a:rPr lang="he-IL" dirty="0"/>
              <a:t>כדורים, ומתוכם יש </a:t>
            </a:r>
            <a:r>
              <a:rPr lang="en-US" dirty="0"/>
              <a:t>D </a:t>
            </a:r>
            <a:r>
              <a:rPr lang="he-IL" dirty="0"/>
              <a:t>כדורים לבנים.</a:t>
            </a:r>
            <a:endParaRPr lang="en-US" dirty="0"/>
          </a:p>
          <a:p>
            <a:pPr marL="0" marR="0" indent="0" algn="r" defTabSz="914400" rtl="1" eaLnBrk="0" fontAlgn="base" latinLnBrk="0" hangingPunct="0">
              <a:lnSpc>
                <a:spcPct val="100000"/>
              </a:lnSpc>
              <a:spcBef>
                <a:spcPct val="30000"/>
              </a:spcBef>
              <a:spcAft>
                <a:spcPct val="0"/>
              </a:spcAft>
              <a:buClrTx/>
              <a:buSzTx/>
              <a:buFontTx/>
              <a:buNone/>
              <a:tabLst/>
              <a:defRPr/>
            </a:pPr>
            <a:endParaRPr lang="he-IL" dirty="0">
              <a:solidFill>
                <a:srgbClr val="000000"/>
              </a:solidFill>
              <a:latin typeface="Arial" charset="0"/>
            </a:endParaRPr>
          </a:p>
          <a:p>
            <a:endParaRPr lang="en-US" dirty="0"/>
          </a:p>
        </p:txBody>
      </p:sp>
      <p:sp>
        <p:nvSpPr>
          <p:cNvPr id="4" name="Slide Number Placeholder 3"/>
          <p:cNvSpPr>
            <a:spLocks noGrp="1"/>
          </p:cNvSpPr>
          <p:nvPr>
            <p:ph type="sldNum" sz="quarter" idx="10"/>
          </p:nvPr>
        </p:nvSpPr>
        <p:spPr/>
        <p:txBody>
          <a:bodyPr/>
          <a:lstStyle/>
          <a:p>
            <a:fld id="{C2B87A72-3E1A-4F10-BA5D-00E0831A257D}" type="slidenum">
              <a:rPr lang="he-IL" smtClean="0"/>
              <a:pPr/>
              <a:t>18</a:t>
            </a:fld>
            <a:endParaRPr lang="he-IL"/>
          </a:p>
        </p:txBody>
      </p:sp>
    </p:spTree>
    <p:extLst>
      <p:ext uri="{BB962C8B-B14F-4D97-AF65-F5344CB8AC3E}">
        <p14:creationId xmlns:p14="http://schemas.microsoft.com/office/powerpoint/2010/main" val="2049156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2B87A72-3E1A-4F10-BA5D-00E0831A257D}" type="slidenum">
              <a:rPr lang="he-IL" smtClean="0"/>
              <a:pPr/>
              <a:t>22</a:t>
            </a:fld>
            <a:endParaRPr lang="he-IL"/>
          </a:p>
        </p:txBody>
      </p:sp>
    </p:spTree>
    <p:extLst>
      <p:ext uri="{BB962C8B-B14F-4D97-AF65-F5344CB8AC3E}">
        <p14:creationId xmlns:p14="http://schemas.microsoft.com/office/powerpoint/2010/main" val="3454063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C=1 </a:t>
            </a:r>
            <a:r>
              <a:rPr lang="he-IL" dirty="0"/>
              <a:t> כי 12.349 הוא המספר הכי קרוב ל-30.</a:t>
            </a:r>
          </a:p>
        </p:txBody>
      </p:sp>
      <p:sp>
        <p:nvSpPr>
          <p:cNvPr id="4" name="מציין מיקום של מספר שקופית 3"/>
          <p:cNvSpPr>
            <a:spLocks noGrp="1"/>
          </p:cNvSpPr>
          <p:nvPr>
            <p:ph type="sldNum" sz="quarter" idx="5"/>
          </p:nvPr>
        </p:nvSpPr>
        <p:spPr/>
        <p:txBody>
          <a:bodyPr/>
          <a:lstStyle/>
          <a:p>
            <a:fld id="{C2B87A72-3E1A-4F10-BA5D-00E0831A257D}" type="slidenum">
              <a:rPr lang="he-IL" smtClean="0"/>
              <a:pPr/>
              <a:t>25</a:t>
            </a:fld>
            <a:endParaRPr lang="he-IL"/>
          </a:p>
        </p:txBody>
      </p:sp>
    </p:spTree>
    <p:extLst>
      <p:ext uri="{BB962C8B-B14F-4D97-AF65-F5344CB8AC3E}">
        <p14:creationId xmlns:p14="http://schemas.microsoft.com/office/powerpoint/2010/main" val="22576223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1"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5"/>
            <a:ext cx="5308866" cy="1515533"/>
          </a:xfrm>
        </p:spPr>
        <p:txBody>
          <a:bodyPr anchor="b">
            <a:noAutofit/>
          </a:bodyPr>
          <a:lstStyle>
            <a:lvl1pPr algn="ctr">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9"/>
            <a:ext cx="5308866" cy="1377651"/>
          </a:xfrm>
        </p:spPr>
        <p:txBody>
          <a:bodyPr anchor="t">
            <a:normAutofit/>
          </a:bodyPr>
          <a:lstStyle>
            <a:lvl1pPr marL="0" indent="0" algn="ctr">
              <a:buNone/>
              <a:defRPr sz="150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8" y="5054602"/>
            <a:ext cx="673276" cy="279400"/>
          </a:xfrm>
        </p:spPr>
        <p:txBody>
          <a:bodyPr/>
          <a:lstStyle/>
          <a:p>
            <a:pPr defTabSz="685800" rtl="0" fontAlgn="auto">
              <a:spcBef>
                <a:spcPts val="0"/>
              </a:spcBef>
              <a:spcAft>
                <a:spcPts val="0"/>
              </a:spcAft>
              <a:defRPr/>
            </a:pPr>
            <a:endParaRPr lang="en-US">
              <a:solidFill>
                <a:prstClr val="black"/>
              </a:solidFill>
            </a:endParaRPr>
          </a:p>
        </p:txBody>
      </p:sp>
      <p:sp>
        <p:nvSpPr>
          <p:cNvPr id="5" name="Footer Placeholder 4"/>
          <p:cNvSpPr>
            <a:spLocks noGrp="1"/>
          </p:cNvSpPr>
          <p:nvPr>
            <p:ph type="ftr" sz="quarter" idx="11"/>
          </p:nvPr>
        </p:nvSpPr>
        <p:spPr>
          <a:xfrm>
            <a:off x="1921935" y="5054602"/>
            <a:ext cx="4064860" cy="279400"/>
          </a:xfrm>
        </p:spPr>
        <p:txBody>
          <a:bodyPr/>
          <a:lstStyle/>
          <a:p>
            <a:pPr defTabSz="685800" rtl="0" fontAlgn="auto">
              <a:spcBef>
                <a:spcPts val="0"/>
              </a:spcBef>
              <a:spcAft>
                <a:spcPts val="0"/>
              </a:spcAft>
              <a:defRPr/>
            </a:pPr>
            <a:endParaRPr lang="en-US">
              <a:solidFill>
                <a:prstClr val="black"/>
              </a:solidFill>
            </a:endParaRPr>
          </a:p>
        </p:txBody>
      </p:sp>
      <p:sp>
        <p:nvSpPr>
          <p:cNvPr id="6" name="Slide Number Placeholder 5"/>
          <p:cNvSpPr>
            <a:spLocks noGrp="1"/>
          </p:cNvSpPr>
          <p:nvPr>
            <p:ph type="sldNum" sz="quarter" idx="12"/>
          </p:nvPr>
        </p:nvSpPr>
        <p:spPr>
          <a:xfrm>
            <a:off x="6817318" y="5054602"/>
            <a:ext cx="413483" cy="279400"/>
          </a:xfrm>
        </p:spPr>
        <p:txBody>
          <a:bodyPr/>
          <a:lstStyle/>
          <a:p>
            <a:pPr defTabSz="685800" rtl="0" fontAlgn="auto">
              <a:spcBef>
                <a:spcPts val="0"/>
              </a:spcBef>
              <a:spcAft>
                <a:spcPts val="0"/>
              </a:spcAft>
              <a:defRPr/>
            </a:pPr>
            <a:fld id="{1B787B10-1A1D-470C-9526-61EB91086F79}" type="slidenum">
              <a:rPr lang="he-IL" smtClean="0">
                <a:solidFill>
                  <a:prstClr val="black"/>
                </a:solidFill>
              </a:rPr>
              <a:pPr defTabSz="685800" rtl="0" fontAlgn="auto">
                <a:spcBef>
                  <a:spcPts val="0"/>
                </a:spcBef>
                <a:spcAft>
                  <a:spcPts val="0"/>
                </a:spcAft>
                <a:defRPr/>
              </a:pPr>
              <a:t>‹#›</a:t>
            </a:fld>
            <a:endParaRPr lang="en-US">
              <a:solidFill>
                <a:prstClr val="black"/>
              </a:solidFill>
            </a:endParaRPr>
          </a:p>
        </p:txBody>
      </p:sp>
      <p:cxnSp>
        <p:nvCxnSpPr>
          <p:cNvPr id="15" name="Straight Connector 14"/>
          <p:cNvCxnSpPr/>
          <p:nvPr/>
        </p:nvCxnSpPr>
        <p:spPr>
          <a:xfrm>
            <a:off x="2019826"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2755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7" y="4815415"/>
            <a:ext cx="6798734" cy="566738"/>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1" y="1032935"/>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76867" y="5382153"/>
            <a:ext cx="6798734" cy="493712"/>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defTabSz="685800" rtl="0" fontAlgn="auto">
              <a:spcBef>
                <a:spcPts val="0"/>
              </a:spcBef>
              <a:spcAft>
                <a:spcPts val="0"/>
              </a:spcAft>
              <a:defRPr/>
            </a:pPr>
            <a:endParaRPr lang="en-US">
              <a:solidFill>
                <a:prstClr val="black"/>
              </a:solidFill>
            </a:endParaRPr>
          </a:p>
        </p:txBody>
      </p:sp>
      <p:sp>
        <p:nvSpPr>
          <p:cNvPr id="6" name="Footer Placeholder 5"/>
          <p:cNvSpPr>
            <a:spLocks noGrp="1"/>
          </p:cNvSpPr>
          <p:nvPr>
            <p:ph type="ftr" sz="quarter" idx="11"/>
          </p:nvPr>
        </p:nvSpPr>
        <p:spPr/>
        <p:txBody>
          <a:bodyPr/>
          <a:lstStyle/>
          <a:p>
            <a:pPr defTabSz="685800" rtl="0" fontAlgn="auto">
              <a:spcBef>
                <a:spcPts val="0"/>
              </a:spcBef>
              <a:spcAft>
                <a:spcPts val="0"/>
              </a:spcAft>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defTabSz="685800" rtl="0" fontAlgn="auto">
              <a:spcBef>
                <a:spcPts val="0"/>
              </a:spcBef>
              <a:spcAft>
                <a:spcPts val="0"/>
              </a:spcAft>
              <a:defRPr/>
            </a:pPr>
            <a:fld id="{1B787B10-1A1D-470C-9526-61EB91086F79}" type="slidenum">
              <a:rPr lang="he-IL" smtClean="0">
                <a:solidFill>
                  <a:prstClr val="black"/>
                </a:solidFill>
              </a:rPr>
              <a:pPr defTabSz="685800" rtl="0" fontAlgn="auto">
                <a:spcBef>
                  <a:spcPts val="0"/>
                </a:spcBef>
                <a:spcAft>
                  <a:spcPts val="0"/>
                </a:spcAft>
                <a:defRPr/>
              </a:pPr>
              <a:t>‹#›</a:t>
            </a:fld>
            <a:endParaRPr lang="en-US">
              <a:solidFill>
                <a:prstClr val="black"/>
              </a:solidFill>
            </a:endParaRPr>
          </a:p>
        </p:txBody>
      </p:sp>
    </p:spTree>
    <p:extLst>
      <p:ext uri="{BB962C8B-B14F-4D97-AF65-F5344CB8AC3E}">
        <p14:creationId xmlns:p14="http://schemas.microsoft.com/office/powerpoint/2010/main" val="235868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7" y="906873"/>
            <a:ext cx="6798734" cy="309786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76866" y="4275666"/>
            <a:ext cx="6798736" cy="1600202"/>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85800" rtl="0" fontAlgn="auto">
              <a:spcBef>
                <a:spcPts val="0"/>
              </a:spcBef>
              <a:spcAft>
                <a:spcPts val="0"/>
              </a:spcAft>
              <a:defRPr/>
            </a:pPr>
            <a:endParaRPr lang="en-US">
              <a:solidFill>
                <a:prstClr val="black"/>
              </a:solidFill>
            </a:endParaRPr>
          </a:p>
        </p:txBody>
      </p:sp>
      <p:sp>
        <p:nvSpPr>
          <p:cNvPr id="5" name="Footer Placeholder 4"/>
          <p:cNvSpPr>
            <a:spLocks noGrp="1"/>
          </p:cNvSpPr>
          <p:nvPr>
            <p:ph type="ftr" sz="quarter" idx="11"/>
          </p:nvPr>
        </p:nvSpPr>
        <p:spPr/>
        <p:txBody>
          <a:bodyPr/>
          <a:lstStyle/>
          <a:p>
            <a:pPr defTabSz="685800" rtl="0" fontAlgn="auto">
              <a:spcBef>
                <a:spcPts val="0"/>
              </a:spcBef>
              <a:spcAft>
                <a:spcPts val="0"/>
              </a:spcAft>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defTabSz="685800" rtl="0" fontAlgn="auto">
              <a:spcBef>
                <a:spcPts val="0"/>
              </a:spcBef>
              <a:spcAft>
                <a:spcPts val="0"/>
              </a:spcAft>
              <a:defRPr/>
            </a:pPr>
            <a:fld id="{1B787B10-1A1D-470C-9526-61EB91086F79}" type="slidenum">
              <a:rPr lang="he-IL" smtClean="0">
                <a:solidFill>
                  <a:prstClr val="black"/>
                </a:solidFill>
              </a:rPr>
              <a:pPr defTabSz="685800" rtl="0" fontAlgn="auto">
                <a:spcBef>
                  <a:spcPts val="0"/>
                </a:spcBef>
                <a:spcAft>
                  <a:spcPts val="0"/>
                </a:spcAft>
                <a:defRPr/>
              </a:pPr>
              <a:t>‹#›</a:t>
            </a:fld>
            <a:endParaRPr lang="en-US">
              <a:solidFill>
                <a:prstClr val="black"/>
              </a:solidFill>
            </a:endParaRPr>
          </a:p>
        </p:txBody>
      </p:sp>
      <p:cxnSp>
        <p:nvCxnSpPr>
          <p:cNvPr id="15" name="Straight Connector 14"/>
          <p:cNvCxnSpPr/>
          <p:nvPr/>
        </p:nvCxnSpPr>
        <p:spPr>
          <a:xfrm>
            <a:off x="1278466"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2471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4" y="982132"/>
            <a:ext cx="6400250" cy="2370668"/>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800"/>
            <a:ext cx="5892798" cy="651933"/>
          </a:xfrm>
        </p:spPr>
        <p:txBody>
          <a:bodyPr anchor="ctr">
            <a:normAutofit/>
          </a:bodyPr>
          <a:lstStyle>
            <a:lvl1pPr marL="0" indent="0" algn="r">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2"/>
            <a:ext cx="6798738" cy="1532467"/>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85800" rtl="0" fontAlgn="auto">
              <a:spcBef>
                <a:spcPts val="0"/>
              </a:spcBef>
              <a:spcAft>
                <a:spcPts val="0"/>
              </a:spcAft>
              <a:defRPr/>
            </a:pPr>
            <a:endParaRPr lang="en-US">
              <a:solidFill>
                <a:prstClr val="black"/>
              </a:solidFill>
            </a:endParaRPr>
          </a:p>
        </p:txBody>
      </p:sp>
      <p:sp>
        <p:nvSpPr>
          <p:cNvPr id="5" name="Footer Placeholder 4"/>
          <p:cNvSpPr>
            <a:spLocks noGrp="1"/>
          </p:cNvSpPr>
          <p:nvPr>
            <p:ph type="ftr" sz="quarter" idx="11"/>
          </p:nvPr>
        </p:nvSpPr>
        <p:spPr/>
        <p:txBody>
          <a:bodyPr/>
          <a:lstStyle/>
          <a:p>
            <a:pPr defTabSz="685800" rtl="0" fontAlgn="auto">
              <a:spcBef>
                <a:spcPts val="0"/>
              </a:spcBef>
              <a:spcAft>
                <a:spcPts val="0"/>
              </a:spcAft>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defTabSz="685800" rtl="0" fontAlgn="auto">
              <a:spcBef>
                <a:spcPts val="0"/>
              </a:spcBef>
              <a:spcAft>
                <a:spcPts val="0"/>
              </a:spcAft>
              <a:defRPr/>
            </a:pPr>
            <a:fld id="{1B787B10-1A1D-470C-9526-61EB91086F79}" type="slidenum">
              <a:rPr lang="he-IL" smtClean="0">
                <a:solidFill>
                  <a:prstClr val="black"/>
                </a:solidFill>
              </a:rPr>
              <a:pPr defTabSz="685800" rtl="0" fontAlgn="auto">
                <a:spcBef>
                  <a:spcPts val="0"/>
                </a:spcBef>
                <a:spcAft>
                  <a:spcPts val="0"/>
                </a:spcAft>
                <a:defRPr/>
              </a:pPr>
              <a:t>‹#›</a:t>
            </a:fld>
            <a:endParaRPr lang="en-US">
              <a:solidFill>
                <a:prstClr val="black"/>
              </a:solidFill>
            </a:endParaRPr>
          </a:p>
        </p:txBody>
      </p:sp>
      <p:sp>
        <p:nvSpPr>
          <p:cNvPr id="14" name="TextBox 13"/>
          <p:cNvSpPr txBox="1"/>
          <p:nvPr/>
        </p:nvSpPr>
        <p:spPr>
          <a:xfrm>
            <a:off x="849970" y="905362"/>
            <a:ext cx="457319" cy="584776"/>
          </a:xfrm>
          <a:prstGeom prst="rect">
            <a:avLst/>
          </a:prstGeom>
        </p:spPr>
        <p:txBody>
          <a:bodyPr vert="horz" lIns="68580" tIns="34290" rIns="68580" bIns="34290" rtlCol="0" anchor="ctr">
            <a:noAutofit/>
          </a:bodyPr>
          <a:lstStyle/>
          <a:p>
            <a:pPr marL="0" marR="0" lvl="0" indent="0" algn="r" defTabSz="685800" rtl="1"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Tahoma" pitchFamily="34" charset="0"/>
                <a:ea typeface="+mn-ea"/>
                <a:cs typeface="Arial" pitchFamily="34" charset="0"/>
              </a:rPr>
              <a:t>“</a:t>
            </a:r>
          </a:p>
        </p:txBody>
      </p:sp>
      <p:sp>
        <p:nvSpPr>
          <p:cNvPr id="15" name="TextBox 14"/>
          <p:cNvSpPr txBox="1"/>
          <p:nvPr/>
        </p:nvSpPr>
        <p:spPr>
          <a:xfrm>
            <a:off x="7633504" y="2827870"/>
            <a:ext cx="457319" cy="584776"/>
          </a:xfrm>
          <a:prstGeom prst="rect">
            <a:avLst/>
          </a:prstGeom>
        </p:spPr>
        <p:txBody>
          <a:bodyPr vert="horz" lIns="68580" tIns="34290" rIns="68580" bIns="34290" rtlCol="0" anchor="ctr">
            <a:noAutofit/>
          </a:bodyPr>
          <a:lstStyle/>
          <a:p>
            <a:pPr marL="0" marR="0" lvl="0" indent="0" algn="r" defTabSz="685800" rtl="1"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Tahoma" pitchFamily="34" charset="0"/>
                <a:ea typeface="+mn-ea"/>
                <a:cs typeface="Arial" pitchFamily="34" charset="0"/>
              </a:rPr>
              <a:t>”</a:t>
            </a:r>
          </a:p>
        </p:txBody>
      </p:sp>
      <p:cxnSp>
        <p:nvCxnSpPr>
          <p:cNvPr id="19" name="Straight Connector 18"/>
          <p:cNvCxnSpPr/>
          <p:nvPr/>
        </p:nvCxnSpPr>
        <p:spPr>
          <a:xfrm>
            <a:off x="1278467"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6109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70" y="3308581"/>
            <a:ext cx="6798728" cy="14688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76869" y="4777381"/>
            <a:ext cx="6798730" cy="8604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85800" rtl="0" fontAlgn="auto">
              <a:spcBef>
                <a:spcPts val="0"/>
              </a:spcBef>
              <a:spcAft>
                <a:spcPts val="0"/>
              </a:spcAft>
              <a:defRPr/>
            </a:pPr>
            <a:endParaRPr lang="en-US">
              <a:solidFill>
                <a:prstClr val="black"/>
              </a:solidFill>
            </a:endParaRPr>
          </a:p>
        </p:txBody>
      </p:sp>
      <p:sp>
        <p:nvSpPr>
          <p:cNvPr id="5" name="Footer Placeholder 4"/>
          <p:cNvSpPr>
            <a:spLocks noGrp="1"/>
          </p:cNvSpPr>
          <p:nvPr>
            <p:ph type="ftr" sz="quarter" idx="11"/>
          </p:nvPr>
        </p:nvSpPr>
        <p:spPr/>
        <p:txBody>
          <a:bodyPr/>
          <a:lstStyle/>
          <a:p>
            <a:pPr defTabSz="685800" rtl="0" fontAlgn="auto">
              <a:spcBef>
                <a:spcPts val="0"/>
              </a:spcBef>
              <a:spcAft>
                <a:spcPts val="0"/>
              </a:spcAft>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defTabSz="685800" rtl="0" fontAlgn="auto">
              <a:spcBef>
                <a:spcPts val="0"/>
              </a:spcBef>
              <a:spcAft>
                <a:spcPts val="0"/>
              </a:spcAft>
              <a:defRPr/>
            </a:pPr>
            <a:fld id="{1B787B10-1A1D-470C-9526-61EB91086F79}" type="slidenum">
              <a:rPr lang="he-IL" smtClean="0">
                <a:solidFill>
                  <a:prstClr val="black"/>
                </a:solidFill>
              </a:rPr>
              <a:pPr defTabSz="685800" rtl="0" fontAlgn="auto">
                <a:spcBef>
                  <a:spcPts val="0"/>
                </a:spcBef>
                <a:spcAft>
                  <a:spcPts val="0"/>
                </a:spcAft>
                <a:defRPr/>
              </a:pPr>
              <a:t>‹#›</a:t>
            </a:fld>
            <a:endParaRPr lang="en-US">
              <a:solidFill>
                <a:prstClr val="black"/>
              </a:solidFill>
            </a:endParaRPr>
          </a:p>
        </p:txBody>
      </p:sp>
    </p:spTree>
    <p:extLst>
      <p:ext uri="{BB962C8B-B14F-4D97-AF65-F5344CB8AC3E}">
        <p14:creationId xmlns:p14="http://schemas.microsoft.com/office/powerpoint/2010/main" val="517964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7" y="982132"/>
            <a:ext cx="6325168" cy="2243668"/>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9" y="3639312"/>
            <a:ext cx="6798730" cy="886968"/>
          </a:xfrm>
        </p:spPr>
        <p:txBody>
          <a:bodyPr anchor="b">
            <a:normAutofit/>
          </a:bodyPr>
          <a:lstStyle>
            <a:lvl1pPr marL="0" indent="0" algn="l">
              <a:spcBef>
                <a:spcPts val="0"/>
              </a:spcBef>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529667"/>
            <a:ext cx="6798736" cy="1346200"/>
          </a:xfrm>
        </p:spPr>
        <p:txBody>
          <a:bodyPr anchor="t">
            <a:normAutofit/>
          </a:bodyPr>
          <a:lstStyle>
            <a:lvl1pPr marL="0" indent="0" algn="l">
              <a:buNone/>
              <a:defRPr sz="1200">
                <a:solidFill>
                  <a:schemeClr val="tx1"/>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85800" rtl="0" fontAlgn="auto">
              <a:spcBef>
                <a:spcPts val="0"/>
              </a:spcBef>
              <a:spcAft>
                <a:spcPts val="0"/>
              </a:spcAft>
              <a:defRPr/>
            </a:pPr>
            <a:endParaRPr lang="en-US">
              <a:solidFill>
                <a:prstClr val="black"/>
              </a:solidFill>
            </a:endParaRPr>
          </a:p>
        </p:txBody>
      </p:sp>
      <p:sp>
        <p:nvSpPr>
          <p:cNvPr id="5" name="Footer Placeholder 4"/>
          <p:cNvSpPr>
            <a:spLocks noGrp="1"/>
          </p:cNvSpPr>
          <p:nvPr>
            <p:ph type="ftr" sz="quarter" idx="11"/>
          </p:nvPr>
        </p:nvSpPr>
        <p:spPr/>
        <p:txBody>
          <a:bodyPr/>
          <a:lstStyle/>
          <a:p>
            <a:pPr defTabSz="685800" rtl="0" fontAlgn="auto">
              <a:spcBef>
                <a:spcPts val="0"/>
              </a:spcBef>
              <a:spcAft>
                <a:spcPts val="0"/>
              </a:spcAft>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defTabSz="685800" rtl="0" fontAlgn="auto">
              <a:spcBef>
                <a:spcPts val="0"/>
              </a:spcBef>
              <a:spcAft>
                <a:spcPts val="0"/>
              </a:spcAft>
              <a:defRPr/>
            </a:pPr>
            <a:fld id="{1B787B10-1A1D-470C-9526-61EB91086F79}" type="slidenum">
              <a:rPr lang="he-IL" smtClean="0">
                <a:solidFill>
                  <a:prstClr val="black"/>
                </a:solidFill>
              </a:rPr>
              <a:pPr defTabSz="685800" rtl="0" fontAlgn="auto">
                <a:spcBef>
                  <a:spcPts val="0"/>
                </a:spcBef>
                <a:spcAft>
                  <a:spcPts val="0"/>
                </a:spcAft>
                <a:defRPr/>
              </a:pPr>
              <a:t>‹#›</a:t>
            </a:fld>
            <a:endParaRPr lang="en-US">
              <a:solidFill>
                <a:prstClr val="black"/>
              </a:solidFill>
            </a:endParaRPr>
          </a:p>
        </p:txBody>
      </p:sp>
      <p:sp>
        <p:nvSpPr>
          <p:cNvPr id="12" name="TextBox 11"/>
          <p:cNvSpPr txBox="1"/>
          <p:nvPr/>
        </p:nvSpPr>
        <p:spPr>
          <a:xfrm>
            <a:off x="878061" y="896895"/>
            <a:ext cx="457319" cy="584776"/>
          </a:xfrm>
          <a:prstGeom prst="rect">
            <a:avLst/>
          </a:prstGeom>
        </p:spPr>
        <p:txBody>
          <a:bodyPr vert="horz" lIns="68580" tIns="34290" rIns="68580" bIns="34290" rtlCol="0" anchor="ctr">
            <a:noAutofit/>
          </a:bodyPr>
          <a:lstStyle/>
          <a:p>
            <a:pPr marL="0" marR="0" lvl="0" indent="0" algn="r" defTabSz="685800" rtl="1" eaLnBrk="1" fontAlgn="base" latinLnBrk="0" hangingPunct="1">
              <a:lnSpc>
                <a:spcPct val="100000"/>
              </a:lnSpc>
              <a:spcBef>
                <a:spcPct val="0"/>
              </a:spcBef>
              <a:spcAft>
                <a:spcPct val="0"/>
              </a:spcAft>
              <a:buClrTx/>
              <a:buSzTx/>
              <a:buFontTx/>
              <a:buNone/>
              <a:tabLst/>
              <a:defRPr/>
            </a:pPr>
            <a:r>
              <a:rPr kumimoji="0" lang="en-US" sz="6000" b="0" i="0" u="none" strike="noStrike" kern="1200" cap="none" spc="0" normalizeH="0" baseline="0" noProof="0" dirty="0">
                <a:ln>
                  <a:noFill/>
                </a:ln>
                <a:solidFill>
                  <a:prstClr val="black"/>
                </a:solidFill>
                <a:effectLst/>
                <a:uLnTx/>
                <a:uFillTx/>
                <a:latin typeface="Tahoma" pitchFamily="34" charset="0"/>
                <a:ea typeface="+mn-ea"/>
                <a:cs typeface="Arial" pitchFamily="34" charset="0"/>
              </a:rPr>
              <a:t>“</a:t>
            </a:r>
          </a:p>
        </p:txBody>
      </p:sp>
      <p:sp>
        <p:nvSpPr>
          <p:cNvPr id="13" name="TextBox 12"/>
          <p:cNvSpPr txBox="1"/>
          <p:nvPr/>
        </p:nvSpPr>
        <p:spPr>
          <a:xfrm>
            <a:off x="7649797" y="2607728"/>
            <a:ext cx="457319" cy="584776"/>
          </a:xfrm>
          <a:prstGeom prst="rect">
            <a:avLst/>
          </a:prstGeom>
        </p:spPr>
        <p:txBody>
          <a:bodyPr vert="horz" lIns="68580" tIns="34290" rIns="68580" bIns="34290" rtlCol="0" anchor="ctr">
            <a:noAutofit/>
          </a:bodyPr>
          <a:lstStyle/>
          <a:p>
            <a:pPr marL="0" marR="0" lvl="0" indent="0" algn="r" defTabSz="685800" rtl="1" eaLnBrk="1" fontAlgn="base" latinLnBrk="0" hangingPunct="1">
              <a:lnSpc>
                <a:spcPct val="100000"/>
              </a:lnSpc>
              <a:spcBef>
                <a:spcPct val="0"/>
              </a:spcBef>
              <a:spcAft>
                <a:spcPct val="0"/>
              </a:spcAft>
              <a:buClrTx/>
              <a:buSzTx/>
              <a:buFontTx/>
              <a:buNone/>
              <a:tabLst/>
              <a:defRPr/>
            </a:pPr>
            <a:r>
              <a:rPr kumimoji="0" lang="en-US" sz="6000" b="0" i="0" u="none" strike="noStrike" kern="1200" cap="none" spc="0" normalizeH="0" baseline="0" noProof="0" dirty="0">
                <a:ln>
                  <a:noFill/>
                </a:ln>
                <a:solidFill>
                  <a:prstClr val="black"/>
                </a:solidFill>
                <a:effectLst/>
                <a:uLnTx/>
                <a:uFillTx/>
                <a:latin typeface="Tahoma" pitchFamily="34" charset="0"/>
                <a:ea typeface="+mn-ea"/>
                <a:cs typeface="Arial" pitchFamily="34" charset="0"/>
              </a:rPr>
              <a:t>”</a:t>
            </a:r>
          </a:p>
        </p:txBody>
      </p:sp>
      <p:cxnSp>
        <p:nvCxnSpPr>
          <p:cNvPr id="26" name="Straight Connector 25"/>
          <p:cNvCxnSpPr/>
          <p:nvPr/>
        </p:nvCxnSpPr>
        <p:spPr>
          <a:xfrm>
            <a:off x="1278467"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783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3"/>
            <a:ext cx="6798734" cy="2294467"/>
          </a:xfrm>
        </p:spPr>
        <p:txBody>
          <a:bodyPr vert="horz" lIns="91440" tIns="45720" rIns="91440" bIns="45720" rtlCol="0" anchor="ctr">
            <a:normAutofit/>
          </a:bodyPr>
          <a:lstStyle>
            <a:lvl1pPr>
              <a:defRPr lang="en-US" sz="24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9" y="3566160"/>
            <a:ext cx="6798730" cy="905256"/>
          </a:xfrm>
        </p:spPr>
        <p:txBody>
          <a:bodyPr anchor="b">
            <a:normAutofit/>
          </a:bodyPr>
          <a:lstStyle>
            <a:lvl1pPr marL="0" indent="0" algn="l">
              <a:spcBef>
                <a:spcPts val="0"/>
              </a:spcBef>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7" y="4470402"/>
            <a:ext cx="6798734" cy="1405467"/>
          </a:xfrm>
        </p:spPr>
        <p:txBody>
          <a:bodyPr anchor="t">
            <a:normAutofit/>
          </a:bodyPr>
          <a:lstStyle>
            <a:lvl1pPr marL="0" indent="0" algn="l">
              <a:buNone/>
              <a:defRPr sz="1200">
                <a:solidFill>
                  <a:schemeClr val="tx1"/>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85800" rtl="0" fontAlgn="auto">
              <a:spcBef>
                <a:spcPts val="0"/>
              </a:spcBef>
              <a:spcAft>
                <a:spcPts val="0"/>
              </a:spcAft>
              <a:defRPr/>
            </a:pPr>
            <a:endParaRPr lang="en-US">
              <a:solidFill>
                <a:prstClr val="black"/>
              </a:solidFill>
            </a:endParaRPr>
          </a:p>
        </p:txBody>
      </p:sp>
      <p:sp>
        <p:nvSpPr>
          <p:cNvPr id="5" name="Footer Placeholder 4"/>
          <p:cNvSpPr>
            <a:spLocks noGrp="1"/>
          </p:cNvSpPr>
          <p:nvPr>
            <p:ph type="ftr" sz="quarter" idx="11"/>
          </p:nvPr>
        </p:nvSpPr>
        <p:spPr/>
        <p:txBody>
          <a:bodyPr/>
          <a:lstStyle/>
          <a:p>
            <a:pPr defTabSz="685800" rtl="0" fontAlgn="auto">
              <a:spcBef>
                <a:spcPts val="0"/>
              </a:spcBef>
              <a:spcAft>
                <a:spcPts val="0"/>
              </a:spcAft>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defTabSz="685800" rtl="0" fontAlgn="auto">
              <a:spcBef>
                <a:spcPts val="0"/>
              </a:spcBef>
              <a:spcAft>
                <a:spcPts val="0"/>
              </a:spcAft>
              <a:defRPr/>
            </a:pPr>
            <a:fld id="{1B787B10-1A1D-470C-9526-61EB91086F79}" type="slidenum">
              <a:rPr lang="he-IL" smtClean="0">
                <a:solidFill>
                  <a:prstClr val="black"/>
                </a:solidFill>
              </a:rPr>
              <a:pPr defTabSz="685800" rtl="0" fontAlgn="auto">
                <a:spcBef>
                  <a:spcPts val="0"/>
                </a:spcBef>
                <a:spcAft>
                  <a:spcPts val="0"/>
                </a:spcAft>
                <a:defRPr/>
              </a:pPr>
              <a:t>‹#›</a:t>
            </a:fld>
            <a:endParaRPr lang="en-US">
              <a:solidFill>
                <a:prstClr val="black"/>
              </a:solidFill>
            </a:endParaRPr>
          </a:p>
        </p:txBody>
      </p:sp>
      <p:cxnSp>
        <p:nvCxnSpPr>
          <p:cNvPr id="15" name="Straight Connector 14"/>
          <p:cNvCxnSpPr/>
          <p:nvPr/>
        </p:nvCxnSpPr>
        <p:spPr>
          <a:xfrm>
            <a:off x="1278470"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1158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6" y="2490137"/>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685800" rtl="0" fontAlgn="auto">
              <a:spcBef>
                <a:spcPts val="0"/>
              </a:spcBef>
              <a:spcAft>
                <a:spcPts val="0"/>
              </a:spcAft>
              <a:defRPr/>
            </a:pPr>
            <a:endParaRPr lang="en-US">
              <a:solidFill>
                <a:prstClr val="black"/>
              </a:solidFill>
            </a:endParaRPr>
          </a:p>
        </p:txBody>
      </p:sp>
      <p:sp>
        <p:nvSpPr>
          <p:cNvPr id="5" name="Footer Placeholder 4"/>
          <p:cNvSpPr>
            <a:spLocks noGrp="1"/>
          </p:cNvSpPr>
          <p:nvPr>
            <p:ph type="ftr" sz="quarter" idx="11"/>
          </p:nvPr>
        </p:nvSpPr>
        <p:spPr/>
        <p:txBody>
          <a:bodyPr/>
          <a:lstStyle/>
          <a:p>
            <a:pPr defTabSz="685800" rtl="0" fontAlgn="auto">
              <a:spcBef>
                <a:spcPts val="0"/>
              </a:spcBef>
              <a:spcAft>
                <a:spcPts val="0"/>
              </a:spcAft>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defTabSz="685800" rtl="0" fontAlgn="auto">
              <a:spcBef>
                <a:spcPts val="0"/>
              </a:spcBef>
              <a:spcAft>
                <a:spcPts val="0"/>
              </a:spcAft>
              <a:defRPr/>
            </a:pPr>
            <a:fld id="{1B787B10-1A1D-470C-9526-61EB91086F79}" type="slidenum">
              <a:rPr lang="he-IL" smtClean="0">
                <a:solidFill>
                  <a:prstClr val="black"/>
                </a:solidFill>
              </a:rPr>
              <a:pPr defTabSz="685800" rtl="0" fontAlgn="auto">
                <a:spcBef>
                  <a:spcPts val="0"/>
                </a:spcBef>
                <a:spcAft>
                  <a:spcPts val="0"/>
                </a:spcAft>
                <a:defRPr/>
              </a:pPr>
              <a:t>‹#›</a:t>
            </a:fld>
            <a:endParaRPr lang="en-US">
              <a:solidFill>
                <a:prstClr val="black"/>
              </a:solidFill>
            </a:endParaRPr>
          </a:p>
        </p:txBody>
      </p:sp>
      <p:cxnSp>
        <p:nvCxnSpPr>
          <p:cNvPr id="14" name="Straight Connector 13"/>
          <p:cNvCxnSpPr/>
          <p:nvPr/>
        </p:nvCxnSpPr>
        <p:spPr>
          <a:xfrm>
            <a:off x="1278467"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4978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5"/>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8" y="906875"/>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685800" rtl="0" fontAlgn="auto">
              <a:spcBef>
                <a:spcPts val="0"/>
              </a:spcBef>
              <a:spcAft>
                <a:spcPts val="0"/>
              </a:spcAft>
              <a:defRPr/>
            </a:pPr>
            <a:endParaRPr lang="en-US">
              <a:solidFill>
                <a:prstClr val="black"/>
              </a:solidFill>
            </a:endParaRPr>
          </a:p>
        </p:txBody>
      </p:sp>
      <p:sp>
        <p:nvSpPr>
          <p:cNvPr id="5" name="Footer Placeholder 4"/>
          <p:cNvSpPr>
            <a:spLocks noGrp="1"/>
          </p:cNvSpPr>
          <p:nvPr>
            <p:ph type="ftr" sz="quarter" idx="11"/>
          </p:nvPr>
        </p:nvSpPr>
        <p:spPr/>
        <p:txBody>
          <a:bodyPr/>
          <a:lstStyle/>
          <a:p>
            <a:pPr defTabSz="685800" rtl="0" fontAlgn="auto">
              <a:spcBef>
                <a:spcPts val="0"/>
              </a:spcBef>
              <a:spcAft>
                <a:spcPts val="0"/>
              </a:spcAft>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defTabSz="685800" rtl="0" fontAlgn="auto">
              <a:spcBef>
                <a:spcPts val="0"/>
              </a:spcBef>
              <a:spcAft>
                <a:spcPts val="0"/>
              </a:spcAft>
              <a:defRPr/>
            </a:pPr>
            <a:fld id="{1B787B10-1A1D-470C-9526-61EB91086F79}" type="slidenum">
              <a:rPr lang="he-IL" smtClean="0">
                <a:solidFill>
                  <a:prstClr val="black"/>
                </a:solidFill>
              </a:rPr>
              <a:pPr defTabSz="685800" rtl="0" fontAlgn="auto">
                <a:spcBef>
                  <a:spcPts val="0"/>
                </a:spcBef>
                <a:spcAft>
                  <a:spcPts val="0"/>
                </a:spcAft>
                <a:defRPr/>
              </a:pPr>
              <a:t>‹#›</a:t>
            </a:fld>
            <a:endParaRPr lang="en-US">
              <a:solidFill>
                <a:prstClr val="black"/>
              </a:solidFill>
            </a:endParaRPr>
          </a:p>
        </p:txBody>
      </p:sp>
      <p:cxnSp>
        <p:nvCxnSpPr>
          <p:cNvPr id="14" name="Straight Connector 13"/>
          <p:cNvCxnSpPr/>
          <p:nvPr/>
        </p:nvCxnSpPr>
        <p:spPr>
          <a:xfrm>
            <a:off x="6245512" y="906875"/>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98268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9" y="214314"/>
            <a:ext cx="7793037" cy="1462087"/>
          </a:xfrm>
        </p:spPr>
        <p:txBody>
          <a:bodyPr/>
          <a:lstStyle/>
          <a:p>
            <a:r>
              <a:rPr lang="en-US"/>
              <a:t>Click to edit Master title style</a:t>
            </a:r>
            <a:endParaRPr lang="he-IL"/>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3"/>
          <p:cNvSpPr>
            <a:spLocks noGrp="1"/>
          </p:cNvSpPr>
          <p:nvPr>
            <p:ph type="dt" sz="half" idx="10"/>
          </p:nvPr>
        </p:nvSpPr>
        <p:spPr/>
        <p:txBody>
          <a:bodyPr/>
          <a:lstStyle>
            <a:lvl1pPr>
              <a:defRPr/>
            </a:lvl1pPr>
          </a:lstStyle>
          <a:p>
            <a:pPr defTabSz="685800" rtl="0" fontAlgn="auto">
              <a:spcBef>
                <a:spcPts val="0"/>
              </a:spcBef>
              <a:spcAft>
                <a:spcPts val="0"/>
              </a:spcAft>
              <a:defRPr/>
            </a:pPr>
            <a:endParaRPr lang="en-US">
              <a:solidFill>
                <a:prstClr val="black"/>
              </a:solidFill>
            </a:endParaRPr>
          </a:p>
        </p:txBody>
      </p:sp>
      <p:sp>
        <p:nvSpPr>
          <p:cNvPr id="6" name="Footer Placeholder 4"/>
          <p:cNvSpPr>
            <a:spLocks noGrp="1"/>
          </p:cNvSpPr>
          <p:nvPr>
            <p:ph type="ftr" sz="quarter" idx="11"/>
          </p:nvPr>
        </p:nvSpPr>
        <p:spPr/>
        <p:txBody>
          <a:bodyPr/>
          <a:lstStyle>
            <a:lvl1pPr>
              <a:defRPr/>
            </a:lvl1pPr>
          </a:lstStyle>
          <a:p>
            <a:pPr defTabSz="685800" rtl="0" fontAlgn="auto">
              <a:spcBef>
                <a:spcPts val="0"/>
              </a:spcBef>
              <a:spcAft>
                <a:spcPts val="0"/>
              </a:spcAft>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defTabSz="685800" rtl="0" fontAlgn="auto">
              <a:spcBef>
                <a:spcPts val="0"/>
              </a:spcBef>
              <a:spcAft>
                <a:spcPts val="0"/>
              </a:spcAft>
              <a:defRPr/>
            </a:pPr>
            <a:fld id="{C61716E7-C04B-47FA-B68D-3582868BD63F}" type="slidenum">
              <a:rPr lang="he-IL" smtClean="0">
                <a:solidFill>
                  <a:prstClr val="black"/>
                </a:solidFill>
              </a:rPr>
              <a:pPr defTabSz="685800" rtl="0" fontAlgn="auto">
                <a:spcBef>
                  <a:spcPts val="0"/>
                </a:spcBef>
                <a:spcAft>
                  <a:spcPts val="0"/>
                </a:spcAft>
                <a:defRPr/>
              </a:pPr>
              <a:t>‹#›</a:t>
            </a:fld>
            <a:endParaRPr lang="en-US">
              <a:solidFill>
                <a:prstClr val="black"/>
              </a:solidFill>
            </a:endParaRPr>
          </a:p>
        </p:txBody>
      </p:sp>
    </p:spTree>
    <p:extLst>
      <p:ext uri="{BB962C8B-B14F-4D97-AF65-F5344CB8AC3E}">
        <p14:creationId xmlns:p14="http://schemas.microsoft.com/office/powerpoint/2010/main" val="3639252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150939" y="214314"/>
            <a:ext cx="7793037" cy="1462087"/>
          </a:xfrm>
        </p:spPr>
        <p:txBody>
          <a:bodyPr/>
          <a:lstStyle/>
          <a:p>
            <a:r>
              <a:rPr lang="en-US"/>
              <a:t>Click to edit Master title style</a:t>
            </a:r>
            <a:endParaRPr lang="he-IL"/>
          </a:p>
        </p:txBody>
      </p:sp>
      <p:sp>
        <p:nvSpPr>
          <p:cNvPr id="3" name="Content Placeholder 2"/>
          <p:cNvSpPr>
            <a:spLocks noGrp="1"/>
          </p:cNvSpPr>
          <p:nvPr>
            <p:ph sz="quarter" idx="1"/>
          </p:nvPr>
        </p:nvSpPr>
        <p:spPr>
          <a:xfrm>
            <a:off x="1182688" y="2017713"/>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quarter" idx="2"/>
          </p:nvPr>
        </p:nvSpPr>
        <p:spPr>
          <a:xfrm>
            <a:off x="5145088" y="2017713"/>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half" idx="3"/>
          </p:nvPr>
        </p:nvSpPr>
        <p:spPr>
          <a:xfrm>
            <a:off x="1182688" y="4151313"/>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Date Placeholder 3"/>
          <p:cNvSpPr>
            <a:spLocks noGrp="1"/>
          </p:cNvSpPr>
          <p:nvPr>
            <p:ph type="dt" sz="half" idx="10"/>
          </p:nvPr>
        </p:nvSpPr>
        <p:spPr/>
        <p:txBody>
          <a:bodyPr/>
          <a:lstStyle>
            <a:lvl1pPr>
              <a:defRPr/>
            </a:lvl1pPr>
          </a:lstStyle>
          <a:p>
            <a:pPr defTabSz="685800" rtl="0" fontAlgn="auto">
              <a:spcBef>
                <a:spcPts val="0"/>
              </a:spcBef>
              <a:spcAft>
                <a:spcPts val="0"/>
              </a:spcAft>
              <a:defRPr/>
            </a:pPr>
            <a:endParaRPr lang="en-US">
              <a:solidFill>
                <a:prstClr val="black"/>
              </a:solidFill>
            </a:endParaRPr>
          </a:p>
        </p:txBody>
      </p:sp>
      <p:sp>
        <p:nvSpPr>
          <p:cNvPr id="7" name="Footer Placeholder 4"/>
          <p:cNvSpPr>
            <a:spLocks noGrp="1"/>
          </p:cNvSpPr>
          <p:nvPr>
            <p:ph type="ftr" sz="quarter" idx="11"/>
          </p:nvPr>
        </p:nvSpPr>
        <p:spPr/>
        <p:txBody>
          <a:bodyPr/>
          <a:lstStyle>
            <a:lvl1pPr>
              <a:defRPr/>
            </a:lvl1pPr>
          </a:lstStyle>
          <a:p>
            <a:pPr defTabSz="685800" rtl="0" fontAlgn="auto">
              <a:spcBef>
                <a:spcPts val="0"/>
              </a:spcBef>
              <a:spcAft>
                <a:spcPts val="0"/>
              </a:spcAft>
              <a:defRPr/>
            </a:pPr>
            <a:endParaRPr lang="en-US">
              <a:solidFill>
                <a:prstClr val="black"/>
              </a:solidFill>
            </a:endParaRPr>
          </a:p>
        </p:txBody>
      </p:sp>
      <p:sp>
        <p:nvSpPr>
          <p:cNvPr id="8" name="Slide Number Placeholder 5"/>
          <p:cNvSpPr>
            <a:spLocks noGrp="1"/>
          </p:cNvSpPr>
          <p:nvPr>
            <p:ph type="sldNum" sz="quarter" idx="12"/>
          </p:nvPr>
        </p:nvSpPr>
        <p:spPr/>
        <p:txBody>
          <a:bodyPr/>
          <a:lstStyle>
            <a:lvl1pPr>
              <a:defRPr/>
            </a:lvl1pPr>
          </a:lstStyle>
          <a:p>
            <a:pPr defTabSz="685800" rtl="0" fontAlgn="auto">
              <a:spcBef>
                <a:spcPts val="0"/>
              </a:spcBef>
              <a:spcAft>
                <a:spcPts val="0"/>
              </a:spcAft>
              <a:defRPr/>
            </a:pPr>
            <a:fld id="{ACA7FD81-02A3-4B4B-8198-085C2E358F03}" type="slidenum">
              <a:rPr lang="he-IL" smtClean="0">
                <a:solidFill>
                  <a:prstClr val="black"/>
                </a:solidFill>
              </a:rPr>
              <a:pPr defTabSz="685800" rtl="0" fontAlgn="auto">
                <a:spcBef>
                  <a:spcPts val="0"/>
                </a:spcBef>
                <a:spcAft>
                  <a:spcPts val="0"/>
                </a:spcAft>
                <a:defRPr/>
              </a:pPr>
              <a:t>‹#›</a:t>
            </a:fld>
            <a:endParaRPr lang="en-US">
              <a:solidFill>
                <a:prstClr val="black"/>
              </a:solidFill>
            </a:endParaRPr>
          </a:p>
        </p:txBody>
      </p:sp>
    </p:spTree>
    <p:extLst>
      <p:ext uri="{BB962C8B-B14F-4D97-AF65-F5344CB8AC3E}">
        <p14:creationId xmlns:p14="http://schemas.microsoft.com/office/powerpoint/2010/main" val="39830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685800" rtl="0" fontAlgn="auto">
              <a:spcBef>
                <a:spcPts val="0"/>
              </a:spcBef>
              <a:spcAft>
                <a:spcPts val="0"/>
              </a:spcAft>
              <a:defRPr/>
            </a:pPr>
            <a:endParaRPr lang="en-US">
              <a:solidFill>
                <a:prstClr val="black"/>
              </a:solidFill>
            </a:endParaRPr>
          </a:p>
        </p:txBody>
      </p:sp>
      <p:sp>
        <p:nvSpPr>
          <p:cNvPr id="5" name="Footer Placeholder 4"/>
          <p:cNvSpPr>
            <a:spLocks noGrp="1"/>
          </p:cNvSpPr>
          <p:nvPr>
            <p:ph type="ftr" sz="quarter" idx="11"/>
          </p:nvPr>
        </p:nvSpPr>
        <p:spPr/>
        <p:txBody>
          <a:bodyPr/>
          <a:lstStyle/>
          <a:p>
            <a:pPr defTabSz="685800" rtl="0" fontAlgn="auto">
              <a:spcBef>
                <a:spcPts val="0"/>
              </a:spcBef>
              <a:spcAft>
                <a:spcPts val="0"/>
              </a:spcAft>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defTabSz="685800" rtl="0" fontAlgn="auto">
              <a:spcBef>
                <a:spcPts val="0"/>
              </a:spcBef>
              <a:spcAft>
                <a:spcPts val="0"/>
              </a:spcAft>
              <a:defRPr/>
            </a:pPr>
            <a:fld id="{1B787B10-1A1D-470C-9526-61EB91086F79}" type="slidenum">
              <a:rPr lang="he-IL" smtClean="0">
                <a:solidFill>
                  <a:prstClr val="black"/>
                </a:solidFill>
              </a:rPr>
              <a:pPr defTabSz="685800" rtl="0" fontAlgn="auto">
                <a:spcBef>
                  <a:spcPts val="0"/>
                </a:spcBef>
                <a:spcAft>
                  <a:spcPts val="0"/>
                </a:spcAft>
                <a:defRPr/>
              </a:pPr>
              <a:t>‹#›</a:t>
            </a:fld>
            <a:endParaRPr lang="en-US">
              <a:solidFill>
                <a:prstClr val="black"/>
              </a:solidFill>
            </a:endParaRPr>
          </a:p>
        </p:txBody>
      </p:sp>
    </p:spTree>
    <p:extLst>
      <p:ext uri="{BB962C8B-B14F-4D97-AF65-F5344CB8AC3E}">
        <p14:creationId xmlns:p14="http://schemas.microsoft.com/office/powerpoint/2010/main" val="33632296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150939" y="214314"/>
            <a:ext cx="7793037" cy="1462087"/>
          </a:xfrm>
        </p:spPr>
        <p:txBody>
          <a:bodyPr/>
          <a:lstStyle/>
          <a:p>
            <a:r>
              <a:rPr lang="en-US"/>
              <a:t>Click to edit Master title style</a:t>
            </a:r>
            <a:endParaRPr lang="he-IL"/>
          </a:p>
        </p:txBody>
      </p:sp>
      <p:sp>
        <p:nvSpPr>
          <p:cNvPr id="3" name="Content Placeholder 2"/>
          <p:cNvSpPr>
            <a:spLocks noGrp="1"/>
          </p:cNvSpPr>
          <p:nvPr>
            <p:ph sz="half" idx="1"/>
          </p:nvPr>
        </p:nvSpPr>
        <p:spPr>
          <a:xfrm>
            <a:off x="1182688" y="2017713"/>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1182688" y="4151313"/>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Rectangle 11"/>
          <p:cNvSpPr>
            <a:spLocks noGrp="1" noChangeArrowheads="1"/>
          </p:cNvSpPr>
          <p:nvPr>
            <p:ph type="dt" sz="half" idx="10"/>
          </p:nvPr>
        </p:nvSpPr>
        <p:spPr>
          <a:ln/>
        </p:spPr>
        <p:txBody>
          <a:bodyPr/>
          <a:lstStyle>
            <a:lvl1pPr>
              <a:defRPr/>
            </a:lvl1pPr>
          </a:lstStyle>
          <a:p>
            <a:pPr defTabSz="685800" rtl="0" fontAlgn="auto">
              <a:spcBef>
                <a:spcPts val="0"/>
              </a:spcBef>
              <a:spcAft>
                <a:spcPts val="0"/>
              </a:spcAft>
              <a:defRPr/>
            </a:pPr>
            <a:endParaRPr lang="en-US">
              <a:solidFill>
                <a:prstClr val="black"/>
              </a:solidFill>
            </a:endParaRPr>
          </a:p>
        </p:txBody>
      </p:sp>
      <p:sp>
        <p:nvSpPr>
          <p:cNvPr id="6" name="Rectangle 12"/>
          <p:cNvSpPr>
            <a:spLocks noGrp="1" noChangeArrowheads="1"/>
          </p:cNvSpPr>
          <p:nvPr>
            <p:ph type="ftr" sz="quarter" idx="11"/>
          </p:nvPr>
        </p:nvSpPr>
        <p:spPr>
          <a:ln/>
        </p:spPr>
        <p:txBody>
          <a:bodyPr/>
          <a:lstStyle>
            <a:lvl1pPr>
              <a:defRPr/>
            </a:lvl1pPr>
          </a:lstStyle>
          <a:p>
            <a:pPr defTabSz="685800" rtl="0" fontAlgn="auto">
              <a:spcBef>
                <a:spcPts val="0"/>
              </a:spcBef>
              <a:spcAft>
                <a:spcPts val="0"/>
              </a:spcAft>
              <a:defRPr/>
            </a:pPr>
            <a:endParaRPr lang="en-US">
              <a:solidFill>
                <a:prstClr val="black"/>
              </a:solidFill>
            </a:endParaRPr>
          </a:p>
        </p:txBody>
      </p:sp>
      <p:sp>
        <p:nvSpPr>
          <p:cNvPr id="7" name="Rectangle 13"/>
          <p:cNvSpPr>
            <a:spLocks noGrp="1" noChangeArrowheads="1"/>
          </p:cNvSpPr>
          <p:nvPr>
            <p:ph type="sldNum" sz="quarter" idx="12"/>
          </p:nvPr>
        </p:nvSpPr>
        <p:spPr>
          <a:ln/>
        </p:spPr>
        <p:txBody>
          <a:bodyPr/>
          <a:lstStyle>
            <a:lvl1pPr>
              <a:defRPr/>
            </a:lvl1pPr>
          </a:lstStyle>
          <a:p>
            <a:pPr defTabSz="685800" rtl="0" fontAlgn="auto">
              <a:spcBef>
                <a:spcPts val="0"/>
              </a:spcBef>
              <a:spcAft>
                <a:spcPts val="0"/>
              </a:spcAft>
              <a:defRPr/>
            </a:pPr>
            <a:fld id="{090004E7-E550-4502-8933-EEBBC5A21FCE}" type="slidenum">
              <a:rPr lang="he-IL" smtClean="0">
                <a:solidFill>
                  <a:prstClr val="black"/>
                </a:solidFill>
              </a:rPr>
              <a:pPr defTabSz="685800" rtl="0" fontAlgn="auto">
                <a:spcBef>
                  <a:spcPts val="0"/>
                </a:spcBef>
                <a:spcAft>
                  <a:spcPts val="0"/>
                </a:spcAft>
                <a:defRPr/>
              </a:pPr>
              <a:t>‹#›</a:t>
            </a:fld>
            <a:endParaRPr lang="en-US">
              <a:solidFill>
                <a:prstClr val="black"/>
              </a:solidFill>
            </a:endParaRPr>
          </a:p>
        </p:txBody>
      </p:sp>
    </p:spTree>
    <p:extLst>
      <p:ext uri="{BB962C8B-B14F-4D97-AF65-F5344CB8AC3E}">
        <p14:creationId xmlns:p14="http://schemas.microsoft.com/office/powerpoint/2010/main" val="3706609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61"/>
            <a:ext cx="6595534" cy="1090015"/>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85800" rtl="0" fontAlgn="auto">
              <a:spcBef>
                <a:spcPts val="0"/>
              </a:spcBef>
              <a:spcAft>
                <a:spcPts val="0"/>
              </a:spcAft>
              <a:defRPr/>
            </a:pPr>
            <a:endParaRPr lang="en-US">
              <a:solidFill>
                <a:prstClr val="black"/>
              </a:solidFill>
            </a:endParaRPr>
          </a:p>
        </p:txBody>
      </p:sp>
      <p:sp>
        <p:nvSpPr>
          <p:cNvPr id="5" name="Footer Placeholder 4"/>
          <p:cNvSpPr>
            <a:spLocks noGrp="1"/>
          </p:cNvSpPr>
          <p:nvPr>
            <p:ph type="ftr" sz="quarter" idx="11"/>
          </p:nvPr>
        </p:nvSpPr>
        <p:spPr/>
        <p:txBody>
          <a:bodyPr/>
          <a:lstStyle/>
          <a:p>
            <a:pPr defTabSz="685800" rtl="0" fontAlgn="auto">
              <a:spcBef>
                <a:spcPts val="0"/>
              </a:spcBef>
              <a:spcAft>
                <a:spcPts val="0"/>
              </a:spcAft>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defTabSz="685800" rtl="0" fontAlgn="auto">
              <a:spcBef>
                <a:spcPts val="0"/>
              </a:spcBef>
              <a:spcAft>
                <a:spcPts val="0"/>
              </a:spcAft>
              <a:defRPr/>
            </a:pPr>
            <a:fld id="{1B787B10-1A1D-470C-9526-61EB91086F79}" type="slidenum">
              <a:rPr lang="he-IL" smtClean="0">
                <a:solidFill>
                  <a:prstClr val="black"/>
                </a:solidFill>
              </a:rPr>
              <a:pPr defTabSz="685800" rtl="0" fontAlgn="auto">
                <a:spcBef>
                  <a:spcPts val="0"/>
                </a:spcBef>
                <a:spcAft>
                  <a:spcPts val="0"/>
                </a:spcAft>
                <a:defRPr/>
              </a:pPr>
              <a:t>‹#›</a:t>
            </a:fld>
            <a:endParaRPr lang="en-US">
              <a:solidFill>
                <a:prstClr val="black"/>
              </a:solidFill>
            </a:endParaRPr>
          </a:p>
        </p:txBody>
      </p:sp>
      <p:cxnSp>
        <p:nvCxnSpPr>
          <p:cNvPr id="31" name="Straight Connector 30"/>
          <p:cNvCxnSpPr/>
          <p:nvPr/>
        </p:nvCxnSpPr>
        <p:spPr>
          <a:xfrm>
            <a:off x="1278467"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2543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7" y="915339"/>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685800" rtl="0" fontAlgn="auto">
              <a:spcBef>
                <a:spcPts val="0"/>
              </a:spcBef>
              <a:spcAft>
                <a:spcPts val="0"/>
              </a:spcAft>
              <a:defRPr/>
            </a:pPr>
            <a:endParaRPr lang="en-US">
              <a:solidFill>
                <a:prstClr val="black"/>
              </a:solidFill>
            </a:endParaRPr>
          </a:p>
        </p:txBody>
      </p:sp>
      <p:sp>
        <p:nvSpPr>
          <p:cNvPr id="6" name="Footer Placeholder 5"/>
          <p:cNvSpPr>
            <a:spLocks noGrp="1"/>
          </p:cNvSpPr>
          <p:nvPr>
            <p:ph type="ftr" sz="quarter" idx="11"/>
          </p:nvPr>
        </p:nvSpPr>
        <p:spPr/>
        <p:txBody>
          <a:bodyPr/>
          <a:lstStyle/>
          <a:p>
            <a:pPr defTabSz="685800" rtl="0" fontAlgn="auto">
              <a:spcBef>
                <a:spcPts val="0"/>
              </a:spcBef>
              <a:spcAft>
                <a:spcPts val="0"/>
              </a:spcAft>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defTabSz="685800" rtl="0" fontAlgn="auto">
              <a:spcBef>
                <a:spcPts val="0"/>
              </a:spcBef>
              <a:spcAft>
                <a:spcPts val="0"/>
              </a:spcAft>
              <a:defRPr/>
            </a:pPr>
            <a:fld id="{1B787B10-1A1D-470C-9526-61EB91086F79}" type="slidenum">
              <a:rPr lang="he-IL" smtClean="0">
                <a:solidFill>
                  <a:prstClr val="black"/>
                </a:solidFill>
              </a:rPr>
              <a:pPr defTabSz="685800" rtl="0" fontAlgn="auto">
                <a:spcBef>
                  <a:spcPts val="0"/>
                </a:spcBef>
                <a:spcAft>
                  <a:spcPts val="0"/>
                </a:spcAft>
                <a:defRPr/>
              </a:pPr>
              <a:t>‹#›</a:t>
            </a:fld>
            <a:endParaRPr lang="en-US">
              <a:solidFill>
                <a:prstClr val="black"/>
              </a:solidFill>
            </a:endParaRPr>
          </a:p>
        </p:txBody>
      </p:sp>
    </p:spTree>
    <p:extLst>
      <p:ext uri="{BB962C8B-B14F-4D97-AF65-F5344CB8AC3E}">
        <p14:creationId xmlns:p14="http://schemas.microsoft.com/office/powerpoint/2010/main" val="3655326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685800" rtl="0" fontAlgn="auto">
              <a:spcBef>
                <a:spcPts val="0"/>
              </a:spcBef>
              <a:spcAft>
                <a:spcPts val="0"/>
              </a:spcAft>
              <a:defRPr/>
            </a:pPr>
            <a:endParaRPr lang="en-US">
              <a:solidFill>
                <a:prstClr val="black"/>
              </a:solidFill>
            </a:endParaRPr>
          </a:p>
        </p:txBody>
      </p:sp>
      <p:sp>
        <p:nvSpPr>
          <p:cNvPr id="8" name="Footer Placeholder 7"/>
          <p:cNvSpPr>
            <a:spLocks noGrp="1"/>
          </p:cNvSpPr>
          <p:nvPr>
            <p:ph type="ftr" sz="quarter" idx="11"/>
          </p:nvPr>
        </p:nvSpPr>
        <p:spPr/>
        <p:txBody>
          <a:bodyPr/>
          <a:lstStyle/>
          <a:p>
            <a:pPr defTabSz="685800" rtl="0" fontAlgn="auto">
              <a:spcBef>
                <a:spcPts val="0"/>
              </a:spcBef>
              <a:spcAft>
                <a:spcPts val="0"/>
              </a:spcAft>
              <a:defRPr/>
            </a:pPr>
            <a:endParaRPr lang="en-US">
              <a:solidFill>
                <a:prstClr val="black"/>
              </a:solidFill>
            </a:endParaRPr>
          </a:p>
        </p:txBody>
      </p:sp>
      <p:sp>
        <p:nvSpPr>
          <p:cNvPr id="9" name="Slide Number Placeholder 8"/>
          <p:cNvSpPr>
            <a:spLocks noGrp="1"/>
          </p:cNvSpPr>
          <p:nvPr>
            <p:ph type="sldNum" sz="quarter" idx="12"/>
          </p:nvPr>
        </p:nvSpPr>
        <p:spPr/>
        <p:txBody>
          <a:bodyPr/>
          <a:lstStyle/>
          <a:p>
            <a:pPr defTabSz="685800" rtl="0" fontAlgn="auto">
              <a:spcBef>
                <a:spcPts val="0"/>
              </a:spcBef>
              <a:spcAft>
                <a:spcPts val="0"/>
              </a:spcAft>
              <a:defRPr/>
            </a:pPr>
            <a:fld id="{1B787B10-1A1D-470C-9526-61EB91086F79}" type="slidenum">
              <a:rPr lang="he-IL" smtClean="0">
                <a:solidFill>
                  <a:prstClr val="black"/>
                </a:solidFill>
              </a:rPr>
              <a:pPr defTabSz="685800" rtl="0" fontAlgn="auto">
                <a:spcBef>
                  <a:spcPts val="0"/>
                </a:spcBef>
                <a:spcAft>
                  <a:spcPts val="0"/>
                </a:spcAft>
                <a:defRPr/>
              </a:pPr>
              <a:t>‹#›</a:t>
            </a:fld>
            <a:endParaRPr lang="en-US">
              <a:solidFill>
                <a:prstClr val="black"/>
              </a:solidFill>
            </a:endParaRPr>
          </a:p>
        </p:txBody>
      </p:sp>
      <p:cxnSp>
        <p:nvCxnSpPr>
          <p:cNvPr id="41" name="Straight Connector 40"/>
          <p:cNvCxnSpPr/>
          <p:nvPr/>
        </p:nvCxnSpPr>
        <p:spPr>
          <a:xfrm>
            <a:off x="1278467"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2069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9"/>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defTabSz="685800" rtl="0" fontAlgn="auto">
              <a:spcBef>
                <a:spcPts val="0"/>
              </a:spcBef>
              <a:spcAft>
                <a:spcPts val="0"/>
              </a:spcAft>
              <a:defRPr/>
            </a:pPr>
            <a:endParaRPr lang="en-US">
              <a:solidFill>
                <a:prstClr val="black"/>
              </a:solidFill>
            </a:endParaRPr>
          </a:p>
        </p:txBody>
      </p:sp>
      <p:sp>
        <p:nvSpPr>
          <p:cNvPr id="4" name="Footer Placeholder 3"/>
          <p:cNvSpPr>
            <a:spLocks noGrp="1"/>
          </p:cNvSpPr>
          <p:nvPr>
            <p:ph type="ftr" sz="quarter" idx="11"/>
          </p:nvPr>
        </p:nvSpPr>
        <p:spPr/>
        <p:txBody>
          <a:bodyPr/>
          <a:lstStyle/>
          <a:p>
            <a:pPr defTabSz="685800" rtl="0" fontAlgn="auto">
              <a:spcBef>
                <a:spcPts val="0"/>
              </a:spcBef>
              <a:spcAft>
                <a:spcPts val="0"/>
              </a:spcAft>
              <a:defRPr/>
            </a:pPr>
            <a:endParaRPr lang="en-US">
              <a:solidFill>
                <a:prstClr val="black"/>
              </a:solidFill>
            </a:endParaRPr>
          </a:p>
        </p:txBody>
      </p:sp>
      <p:sp>
        <p:nvSpPr>
          <p:cNvPr id="5" name="Slide Number Placeholder 4"/>
          <p:cNvSpPr>
            <a:spLocks noGrp="1"/>
          </p:cNvSpPr>
          <p:nvPr>
            <p:ph type="sldNum" sz="quarter" idx="12"/>
          </p:nvPr>
        </p:nvSpPr>
        <p:spPr/>
        <p:txBody>
          <a:bodyPr/>
          <a:lstStyle/>
          <a:p>
            <a:pPr defTabSz="685800" rtl="0" fontAlgn="auto">
              <a:spcBef>
                <a:spcPts val="0"/>
              </a:spcBef>
              <a:spcAft>
                <a:spcPts val="0"/>
              </a:spcAft>
              <a:defRPr/>
            </a:pPr>
            <a:fld id="{1B787B10-1A1D-470C-9526-61EB91086F79}" type="slidenum">
              <a:rPr lang="he-IL" smtClean="0">
                <a:solidFill>
                  <a:prstClr val="black"/>
                </a:solidFill>
              </a:rPr>
              <a:pPr defTabSz="685800" rtl="0" fontAlgn="auto">
                <a:spcBef>
                  <a:spcPts val="0"/>
                </a:spcBef>
                <a:spcAft>
                  <a:spcPts val="0"/>
                </a:spcAft>
                <a:defRPr/>
              </a:pPr>
              <a:t>‹#›</a:t>
            </a:fld>
            <a:endParaRPr lang="en-US">
              <a:solidFill>
                <a:prstClr val="black"/>
              </a:solidFill>
            </a:endParaRPr>
          </a:p>
        </p:txBody>
      </p:sp>
      <p:cxnSp>
        <p:nvCxnSpPr>
          <p:cNvPr id="14" name="Straight Connector 13"/>
          <p:cNvCxnSpPr/>
          <p:nvPr/>
        </p:nvCxnSpPr>
        <p:spPr>
          <a:xfrm>
            <a:off x="1278467"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1987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rtl="0" fontAlgn="auto">
              <a:spcBef>
                <a:spcPts val="0"/>
              </a:spcBef>
              <a:spcAft>
                <a:spcPts val="0"/>
              </a:spcAft>
              <a:defRPr/>
            </a:pPr>
            <a:endParaRPr lang="en-US">
              <a:solidFill>
                <a:prstClr val="black"/>
              </a:solidFill>
            </a:endParaRPr>
          </a:p>
        </p:txBody>
      </p:sp>
      <p:sp>
        <p:nvSpPr>
          <p:cNvPr id="3" name="Footer Placeholder 2"/>
          <p:cNvSpPr>
            <a:spLocks noGrp="1"/>
          </p:cNvSpPr>
          <p:nvPr>
            <p:ph type="ftr" sz="quarter" idx="11"/>
          </p:nvPr>
        </p:nvSpPr>
        <p:spPr/>
        <p:txBody>
          <a:bodyPr/>
          <a:lstStyle/>
          <a:p>
            <a:pPr defTabSz="685800" rtl="0" fontAlgn="auto">
              <a:spcBef>
                <a:spcPts val="0"/>
              </a:spcBef>
              <a:spcAft>
                <a:spcPts val="0"/>
              </a:spcAft>
              <a:defRPr/>
            </a:pPr>
            <a:endParaRPr lang="en-US">
              <a:solidFill>
                <a:prstClr val="black"/>
              </a:solidFill>
            </a:endParaRPr>
          </a:p>
        </p:txBody>
      </p:sp>
      <p:sp>
        <p:nvSpPr>
          <p:cNvPr id="4" name="Slide Number Placeholder 3"/>
          <p:cNvSpPr>
            <a:spLocks noGrp="1"/>
          </p:cNvSpPr>
          <p:nvPr>
            <p:ph type="sldNum" sz="quarter" idx="12"/>
          </p:nvPr>
        </p:nvSpPr>
        <p:spPr/>
        <p:txBody>
          <a:bodyPr/>
          <a:lstStyle/>
          <a:p>
            <a:pPr defTabSz="685800" rtl="0" fontAlgn="auto">
              <a:spcBef>
                <a:spcPts val="0"/>
              </a:spcBef>
              <a:spcAft>
                <a:spcPts val="0"/>
              </a:spcAft>
              <a:defRPr/>
            </a:pPr>
            <a:fld id="{1B787B10-1A1D-470C-9526-61EB91086F79}" type="slidenum">
              <a:rPr lang="he-IL" smtClean="0">
                <a:solidFill>
                  <a:prstClr val="black"/>
                </a:solidFill>
              </a:rPr>
              <a:pPr defTabSz="685800" rtl="0" fontAlgn="auto">
                <a:spcBef>
                  <a:spcPts val="0"/>
                </a:spcBef>
                <a:spcAft>
                  <a:spcPts val="0"/>
                </a:spcAft>
                <a:defRPr/>
              </a:pPr>
              <a:t>‹#›</a:t>
            </a:fld>
            <a:endParaRPr lang="en-US">
              <a:solidFill>
                <a:prstClr val="black"/>
              </a:solidFill>
            </a:endParaRPr>
          </a:p>
        </p:txBody>
      </p:sp>
    </p:spTree>
    <p:extLst>
      <p:ext uri="{BB962C8B-B14F-4D97-AF65-F5344CB8AC3E}">
        <p14:creationId xmlns:p14="http://schemas.microsoft.com/office/powerpoint/2010/main" val="4038283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120063" y="982134"/>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defTabSz="685800" rtl="0" fontAlgn="auto">
              <a:spcBef>
                <a:spcPts val="0"/>
              </a:spcBef>
              <a:spcAft>
                <a:spcPts val="0"/>
              </a:spcAft>
              <a:defRPr/>
            </a:pPr>
            <a:endParaRPr lang="en-US">
              <a:solidFill>
                <a:prstClr val="black"/>
              </a:solidFill>
            </a:endParaRPr>
          </a:p>
        </p:txBody>
      </p:sp>
      <p:sp>
        <p:nvSpPr>
          <p:cNvPr id="6" name="Footer Placeholder 5"/>
          <p:cNvSpPr>
            <a:spLocks noGrp="1"/>
          </p:cNvSpPr>
          <p:nvPr>
            <p:ph type="ftr" sz="quarter" idx="11"/>
          </p:nvPr>
        </p:nvSpPr>
        <p:spPr/>
        <p:txBody>
          <a:bodyPr/>
          <a:lstStyle/>
          <a:p>
            <a:pPr defTabSz="685800" rtl="0" fontAlgn="auto">
              <a:spcBef>
                <a:spcPts val="0"/>
              </a:spcBef>
              <a:spcAft>
                <a:spcPts val="0"/>
              </a:spcAft>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defTabSz="685800" rtl="0" fontAlgn="auto">
              <a:spcBef>
                <a:spcPts val="0"/>
              </a:spcBef>
              <a:spcAft>
                <a:spcPts val="0"/>
              </a:spcAft>
              <a:defRPr/>
            </a:pPr>
            <a:fld id="{1B787B10-1A1D-470C-9526-61EB91086F79}" type="slidenum">
              <a:rPr lang="he-IL" smtClean="0">
                <a:solidFill>
                  <a:prstClr val="black"/>
                </a:solidFill>
              </a:rPr>
              <a:pPr defTabSz="685800" rtl="0" fontAlgn="auto">
                <a:spcBef>
                  <a:spcPts val="0"/>
                </a:spcBef>
                <a:spcAft>
                  <a:spcPts val="0"/>
                </a:spcAft>
                <a:defRPr/>
              </a:pPr>
              <a:t>‹#›</a:t>
            </a:fld>
            <a:endParaRPr lang="en-US">
              <a:solidFill>
                <a:prstClr val="black"/>
              </a:solidFill>
            </a:endParaRPr>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0163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1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70"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76866" y="3255432"/>
            <a:ext cx="3632201" cy="1828800"/>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defTabSz="685800" rtl="0" fontAlgn="auto">
              <a:spcBef>
                <a:spcPts val="0"/>
              </a:spcBef>
              <a:spcAft>
                <a:spcPts val="0"/>
              </a:spcAft>
              <a:defRPr/>
            </a:pPr>
            <a:endParaRPr lang="en-US">
              <a:solidFill>
                <a:prstClr val="black"/>
              </a:solidFill>
            </a:endParaRPr>
          </a:p>
        </p:txBody>
      </p:sp>
      <p:sp>
        <p:nvSpPr>
          <p:cNvPr id="6" name="Footer Placeholder 5"/>
          <p:cNvSpPr>
            <a:spLocks noGrp="1"/>
          </p:cNvSpPr>
          <p:nvPr>
            <p:ph type="ftr" sz="quarter" idx="11"/>
          </p:nvPr>
        </p:nvSpPr>
        <p:spPr/>
        <p:txBody>
          <a:bodyPr/>
          <a:lstStyle/>
          <a:p>
            <a:pPr defTabSz="685800" rtl="0" fontAlgn="auto">
              <a:spcBef>
                <a:spcPts val="0"/>
              </a:spcBef>
              <a:spcAft>
                <a:spcPts val="0"/>
              </a:spcAft>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defTabSz="685800" rtl="0" fontAlgn="auto">
              <a:spcBef>
                <a:spcPts val="0"/>
              </a:spcBef>
              <a:spcAft>
                <a:spcPts val="0"/>
              </a:spcAft>
              <a:defRPr/>
            </a:pPr>
            <a:fld id="{1B787B10-1A1D-470C-9526-61EB91086F79}" type="slidenum">
              <a:rPr lang="he-IL" smtClean="0">
                <a:solidFill>
                  <a:prstClr val="black"/>
                </a:solidFill>
              </a:rPr>
              <a:pPr defTabSz="685800" rtl="0" fontAlgn="auto">
                <a:spcBef>
                  <a:spcPts val="0"/>
                </a:spcBef>
                <a:spcAft>
                  <a:spcPts val="0"/>
                </a:spcAft>
                <a:defRPr/>
              </a:pPr>
              <a:t>‹#›</a:t>
            </a:fld>
            <a:endParaRPr lang="en-US">
              <a:solidFill>
                <a:prstClr val="black"/>
              </a:solidFill>
            </a:endParaRPr>
          </a:p>
        </p:txBody>
      </p:sp>
    </p:spTree>
    <p:extLst>
      <p:ext uri="{BB962C8B-B14F-4D97-AF65-F5344CB8AC3E}">
        <p14:creationId xmlns:p14="http://schemas.microsoft.com/office/powerpoint/2010/main" val="2565112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alphaModFix amt="80000"/>
          </a:blip>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1" y="0"/>
            <a:ext cx="9152467" cy="6858000"/>
            <a:chOff x="0" y="0"/>
            <a:chExt cx="9152467" cy="6858000"/>
          </a:xfrm>
        </p:grpSpPr>
        <p:pic>
          <p:nvPicPr>
            <p:cNvPr id="8" name="Picture 7" descr="SD-PanelContent.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4">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4">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7" y="915339"/>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6" y="2490137"/>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1" y="5960533"/>
            <a:ext cx="1148283" cy="27940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defTabSz="685800">
              <a:defRPr/>
            </a:pPr>
            <a:endParaRPr lang="en-US">
              <a:solidFill>
                <a:prstClr val="black"/>
              </a:solidFill>
              <a:cs typeface="Arial" pitchFamily="34" charset="0"/>
            </a:endParaRPr>
          </a:p>
        </p:txBody>
      </p:sp>
      <p:sp>
        <p:nvSpPr>
          <p:cNvPr id="5" name="Footer Placeholder 4"/>
          <p:cNvSpPr>
            <a:spLocks noGrp="1"/>
          </p:cNvSpPr>
          <p:nvPr>
            <p:ph type="ftr" sz="quarter" idx="3"/>
          </p:nvPr>
        </p:nvSpPr>
        <p:spPr>
          <a:xfrm>
            <a:off x="1176866" y="5960533"/>
            <a:ext cx="5104667" cy="27940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pPr defTabSz="685800">
              <a:defRPr/>
            </a:pPr>
            <a:endParaRPr lang="en-US">
              <a:solidFill>
                <a:prstClr val="black"/>
              </a:solidFill>
              <a:cs typeface="Arial" pitchFamily="34" charset="0"/>
            </a:endParaRPr>
          </a:p>
        </p:txBody>
      </p:sp>
      <p:sp>
        <p:nvSpPr>
          <p:cNvPr id="6" name="Slide Number Placeholder 5"/>
          <p:cNvSpPr>
            <a:spLocks noGrp="1"/>
          </p:cNvSpPr>
          <p:nvPr>
            <p:ph type="sldNum" sz="quarter" idx="4"/>
          </p:nvPr>
        </p:nvSpPr>
        <p:spPr>
          <a:xfrm>
            <a:off x="7580092" y="5960533"/>
            <a:ext cx="395510" cy="27940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defTabSz="685800">
              <a:defRPr/>
            </a:pPr>
            <a:fld id="{1B787B10-1A1D-470C-9526-61EB91086F79}" type="slidenum">
              <a:rPr lang="he-IL" smtClean="0">
                <a:solidFill>
                  <a:prstClr val="black"/>
                </a:solidFill>
                <a:cs typeface="Arial" pitchFamily="34" charset="0"/>
              </a:rPr>
              <a:pPr defTabSz="685800">
                <a:defRPr/>
              </a:pPr>
              <a:t>‹#›</a:t>
            </a:fld>
            <a:endParaRPr lang="en-US">
              <a:solidFill>
                <a:prstClr val="black"/>
              </a:solidFill>
              <a:cs typeface="Arial" pitchFamily="34" charset="0"/>
            </a:endParaRPr>
          </a:p>
        </p:txBody>
      </p:sp>
    </p:spTree>
    <p:extLst>
      <p:ext uri="{BB962C8B-B14F-4D97-AF65-F5344CB8AC3E}">
        <p14:creationId xmlns:p14="http://schemas.microsoft.com/office/powerpoint/2010/main" val="2361301445"/>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 id="2147483850" r:id="rId19"/>
    <p:sldLayoutId id="2147483851" r:id="rId20"/>
  </p:sldLayoutIdLst>
  <p:hf sldNum="0" hdr="0" ftr="0" dt="0"/>
  <p:txStyles>
    <p:titleStyle>
      <a:lvl1pPr algn="ctr" defTabSz="342900" rtl="0" eaLnBrk="1" latinLnBrk="0" hangingPunct="1">
        <a:spcBef>
          <a:spcPct val="0"/>
        </a:spcBef>
        <a:buNone/>
        <a:defRPr sz="3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8.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9.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ctrTitle"/>
          </p:nvPr>
        </p:nvSpPr>
        <p:spPr>
          <a:xfrm>
            <a:off x="2195736" y="2402887"/>
            <a:ext cx="4803428" cy="1403896"/>
          </a:xfrm>
        </p:spPr>
        <p:txBody>
          <a:bodyPr/>
          <a:lstStyle/>
          <a:p>
            <a:pPr algn="ctr" eaLnBrk="1" hangingPunct="1"/>
            <a:r>
              <a:rPr lang="he-IL" altLang="he-IL" sz="3000" dirty="0"/>
              <a:t>שיטות נומריות בתעשייה</a:t>
            </a:r>
            <a:br>
              <a:rPr lang="he-IL" altLang="he-IL" sz="3000" dirty="0"/>
            </a:br>
            <a:endParaRPr lang="en-US" altLang="he-IL" sz="3000" dirty="0"/>
          </a:p>
        </p:txBody>
      </p:sp>
      <p:sp>
        <p:nvSpPr>
          <p:cNvPr id="5" name="Rectangle 3"/>
          <p:cNvSpPr>
            <a:spLocks noGrp="1" noChangeArrowheads="1"/>
          </p:cNvSpPr>
          <p:nvPr>
            <p:ph type="subTitle" idx="1"/>
          </p:nvPr>
        </p:nvSpPr>
        <p:spPr>
          <a:xfrm>
            <a:off x="2274912" y="3464600"/>
            <a:ext cx="4817367" cy="1393152"/>
          </a:xfrm>
        </p:spPr>
        <p:txBody>
          <a:bodyPr>
            <a:noAutofit/>
          </a:bodyPr>
          <a:lstStyle/>
          <a:p>
            <a:pPr rtl="1"/>
            <a:r>
              <a:rPr lang="he-IL" altLang="he-IL" sz="2000" dirty="0">
                <a:solidFill>
                  <a:schemeClr val="tx1">
                    <a:lumMod val="85000"/>
                    <a:lumOff val="15000"/>
                  </a:schemeClr>
                </a:solidFill>
                <a:latin typeface="Arial" pitchFamily="34" charset="0"/>
                <a:cs typeface="Arial" pitchFamily="34" charset="0"/>
              </a:rPr>
              <a:t>שבע אמות האיכות ודגימות קבלה</a:t>
            </a:r>
          </a:p>
          <a:p>
            <a:pPr algn="ctr" eaLnBrk="1" hangingPunct="1"/>
            <a:endParaRPr lang="he-IL" altLang="he-IL" sz="2000" dirty="0">
              <a:solidFill>
                <a:schemeClr val="tx1">
                  <a:lumMod val="85000"/>
                  <a:lumOff val="15000"/>
                </a:schemeClr>
              </a:solidFill>
              <a:latin typeface="Arial" pitchFamily="34" charset="0"/>
              <a:cs typeface="Arial" pitchFamily="34" charset="0"/>
            </a:endParaRPr>
          </a:p>
          <a:p>
            <a:pPr algn="ctr" eaLnBrk="1" hangingPunct="1"/>
            <a:r>
              <a:rPr lang="he-IL" altLang="he-IL" sz="2000" dirty="0">
                <a:solidFill>
                  <a:schemeClr val="tx1">
                    <a:lumMod val="85000"/>
                    <a:lumOff val="15000"/>
                  </a:schemeClr>
                </a:solidFill>
                <a:latin typeface="Arial" pitchFamily="34" charset="0"/>
                <a:cs typeface="Arial" pitchFamily="34" charset="0"/>
              </a:rPr>
              <a:t>סמסטר אביב 2020</a:t>
            </a:r>
            <a:endParaRPr lang="en-US" altLang="he-IL" sz="2000" dirty="0">
              <a:solidFill>
                <a:schemeClr val="tx1">
                  <a:lumMod val="85000"/>
                  <a:lumOff val="15000"/>
                </a:schemeClr>
              </a:solidFill>
              <a:latin typeface="Arial" pitchFamily="34" charset="0"/>
              <a:cs typeface="Arial" pitchFamily="34" charset="0"/>
            </a:endParaRPr>
          </a:p>
        </p:txBody>
      </p:sp>
    </p:spTree>
    <p:extLst>
      <p:ext uri="{BB962C8B-B14F-4D97-AF65-F5344CB8AC3E}">
        <p14:creationId xmlns:p14="http://schemas.microsoft.com/office/powerpoint/2010/main" val="234050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a:r>
              <a:rPr lang="he-IL" dirty="0"/>
              <a:t>7 אמות האיכות</a:t>
            </a:r>
            <a:br>
              <a:rPr lang="he-IL" dirty="0"/>
            </a:br>
            <a:r>
              <a:rPr lang="he-IL" dirty="0"/>
              <a:t>4. היסטוגרמה</a:t>
            </a:r>
            <a:endParaRPr lang="en-US" dirty="0"/>
          </a:p>
        </p:txBody>
      </p:sp>
      <p:grpSp>
        <p:nvGrpSpPr>
          <p:cNvPr id="6" name="Group 22"/>
          <p:cNvGrpSpPr>
            <a:grpSpLocks/>
          </p:cNvGrpSpPr>
          <p:nvPr/>
        </p:nvGrpSpPr>
        <p:grpSpPr bwMode="auto">
          <a:xfrm>
            <a:off x="2236788" y="2513013"/>
            <a:ext cx="4506912" cy="3597275"/>
            <a:chOff x="1409" y="1583"/>
            <a:chExt cx="2839" cy="2266"/>
          </a:xfrm>
        </p:grpSpPr>
        <p:sp>
          <p:nvSpPr>
            <p:cNvPr id="7" name="Rectangle 6"/>
            <p:cNvSpPr>
              <a:spLocks noChangeArrowheads="1"/>
            </p:cNvSpPr>
            <p:nvPr/>
          </p:nvSpPr>
          <p:spPr bwMode="auto">
            <a:xfrm>
              <a:off x="2390" y="1583"/>
              <a:ext cx="10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mn-ea"/>
                  <a:cs typeface="+mn-cs"/>
                </a:rPr>
                <a:t>Distribution</a:t>
              </a:r>
            </a:p>
          </p:txBody>
        </p:sp>
        <p:sp>
          <p:nvSpPr>
            <p:cNvPr id="8" name="Rectangle 7"/>
            <p:cNvSpPr>
              <a:spLocks noChangeArrowheads="1"/>
            </p:cNvSpPr>
            <p:nvPr/>
          </p:nvSpPr>
          <p:spPr bwMode="auto">
            <a:xfrm>
              <a:off x="2022" y="3599"/>
              <a:ext cx="17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mn-ea"/>
                  <a:cs typeface="+mn-cs"/>
                </a:rPr>
                <a:t>Repair time (minutes)</a:t>
              </a:r>
            </a:p>
          </p:txBody>
        </p:sp>
        <p:sp>
          <p:nvSpPr>
            <p:cNvPr id="9" name="Rectangle 8"/>
            <p:cNvSpPr>
              <a:spLocks noChangeArrowheads="1"/>
            </p:cNvSpPr>
            <p:nvPr/>
          </p:nvSpPr>
          <p:spPr bwMode="auto">
            <a:xfrm rot="-5400000">
              <a:off x="1071" y="2257"/>
              <a:ext cx="9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mn-ea"/>
                  <a:cs typeface="+mn-cs"/>
                </a:rPr>
                <a:t>Frequency</a:t>
              </a:r>
            </a:p>
          </p:txBody>
        </p:sp>
        <p:sp>
          <p:nvSpPr>
            <p:cNvPr id="10" name="Line 9"/>
            <p:cNvSpPr>
              <a:spLocks noChangeShapeType="1"/>
            </p:cNvSpPr>
            <p:nvPr/>
          </p:nvSpPr>
          <p:spPr bwMode="auto">
            <a:xfrm flipV="1">
              <a:off x="1760" y="2160"/>
              <a:ext cx="0" cy="52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1"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11" name="Line 10"/>
            <p:cNvSpPr>
              <a:spLocks noChangeShapeType="1"/>
            </p:cNvSpPr>
            <p:nvPr/>
          </p:nvSpPr>
          <p:spPr bwMode="auto">
            <a:xfrm>
              <a:off x="1488" y="3496"/>
              <a:ext cx="27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1"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12" name="Rectangle 11"/>
            <p:cNvSpPr>
              <a:spLocks noChangeArrowheads="1"/>
            </p:cNvSpPr>
            <p:nvPr/>
          </p:nvSpPr>
          <p:spPr bwMode="auto">
            <a:xfrm>
              <a:off x="1808" y="3272"/>
              <a:ext cx="242" cy="224"/>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1"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13" name="Rectangle 12"/>
            <p:cNvSpPr>
              <a:spLocks noChangeArrowheads="1"/>
            </p:cNvSpPr>
            <p:nvPr/>
          </p:nvSpPr>
          <p:spPr bwMode="auto">
            <a:xfrm>
              <a:off x="2050" y="2997"/>
              <a:ext cx="242" cy="499"/>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1"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14" name="Rectangle 13"/>
            <p:cNvSpPr>
              <a:spLocks noChangeArrowheads="1"/>
            </p:cNvSpPr>
            <p:nvPr/>
          </p:nvSpPr>
          <p:spPr bwMode="auto">
            <a:xfrm>
              <a:off x="2294" y="2632"/>
              <a:ext cx="242" cy="864"/>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1"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15" name="Rectangle 14"/>
            <p:cNvSpPr>
              <a:spLocks noChangeArrowheads="1"/>
            </p:cNvSpPr>
            <p:nvPr/>
          </p:nvSpPr>
          <p:spPr bwMode="auto">
            <a:xfrm>
              <a:off x="2535" y="2160"/>
              <a:ext cx="243" cy="1336"/>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1"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16" name="Rectangle 15"/>
            <p:cNvSpPr>
              <a:spLocks noChangeArrowheads="1"/>
            </p:cNvSpPr>
            <p:nvPr/>
          </p:nvSpPr>
          <p:spPr bwMode="auto">
            <a:xfrm>
              <a:off x="2777" y="1920"/>
              <a:ext cx="242" cy="1576"/>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1"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17" name="Rectangle 16"/>
            <p:cNvSpPr>
              <a:spLocks noChangeArrowheads="1"/>
            </p:cNvSpPr>
            <p:nvPr/>
          </p:nvSpPr>
          <p:spPr bwMode="auto">
            <a:xfrm>
              <a:off x="3021" y="2160"/>
              <a:ext cx="243" cy="1336"/>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1"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18" name="Rectangle 17"/>
            <p:cNvSpPr>
              <a:spLocks noChangeArrowheads="1"/>
            </p:cNvSpPr>
            <p:nvPr/>
          </p:nvSpPr>
          <p:spPr bwMode="auto">
            <a:xfrm>
              <a:off x="3263" y="2638"/>
              <a:ext cx="242" cy="858"/>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1"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19" name="Rectangle 18"/>
            <p:cNvSpPr>
              <a:spLocks noChangeArrowheads="1"/>
            </p:cNvSpPr>
            <p:nvPr/>
          </p:nvSpPr>
          <p:spPr bwMode="auto">
            <a:xfrm>
              <a:off x="3504" y="2997"/>
              <a:ext cx="243" cy="499"/>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1"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20" name="Rectangle 19"/>
            <p:cNvSpPr>
              <a:spLocks noChangeArrowheads="1"/>
            </p:cNvSpPr>
            <p:nvPr/>
          </p:nvSpPr>
          <p:spPr bwMode="auto">
            <a:xfrm>
              <a:off x="3749" y="3272"/>
              <a:ext cx="242" cy="224"/>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1"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grpSp>
    </p:spTree>
    <p:extLst>
      <p:ext uri="{BB962C8B-B14F-4D97-AF65-F5344CB8AC3E}">
        <p14:creationId xmlns:p14="http://schemas.microsoft.com/office/powerpoint/2010/main" val="604148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rtl="1"/>
            <a:r>
              <a:rPr lang="he-IL" dirty="0"/>
              <a:t>7 אמות האיכות</a:t>
            </a:r>
            <a:br>
              <a:rPr lang="he-IL" dirty="0"/>
            </a:br>
            <a:r>
              <a:rPr lang="he-IL" dirty="0"/>
              <a:t>5. תרשים </a:t>
            </a:r>
            <a:r>
              <a:rPr lang="en-US" dirty="0"/>
              <a:t>Trend</a:t>
            </a:r>
          </a:p>
        </p:txBody>
      </p:sp>
      <p:pic>
        <p:nvPicPr>
          <p:cNvPr id="93186" name="Picture 2" descr="http://static.incrediblecharts.com/images/png_images/20110328_chart_trendchannel_lin_re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4001546"/>
            <a:ext cx="4443255" cy="266595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4860032" y="2708920"/>
            <a:ext cx="3672408" cy="1892424"/>
            <a:chOff x="4876800" y="1752600"/>
            <a:chExt cx="4038600" cy="2454275"/>
          </a:xfrm>
        </p:grpSpPr>
        <p:sp>
          <p:nvSpPr>
            <p:cNvPr id="9" name="Freeform 2"/>
            <p:cNvSpPr>
              <a:spLocks/>
            </p:cNvSpPr>
            <p:nvPr/>
          </p:nvSpPr>
          <p:spPr bwMode="auto">
            <a:xfrm>
              <a:off x="5486400" y="2279650"/>
              <a:ext cx="2286000" cy="1073150"/>
            </a:xfrm>
            <a:custGeom>
              <a:avLst/>
              <a:gdLst>
                <a:gd name="T0" fmla="*/ 0 w 1440"/>
                <a:gd name="T1" fmla="*/ 676 h 676"/>
                <a:gd name="T2" fmla="*/ 144 w 1440"/>
                <a:gd name="T3" fmla="*/ 580 h 676"/>
                <a:gd name="T4" fmla="*/ 288 w 1440"/>
                <a:gd name="T5" fmla="*/ 628 h 676"/>
                <a:gd name="T6" fmla="*/ 432 w 1440"/>
                <a:gd name="T7" fmla="*/ 532 h 676"/>
                <a:gd name="T8" fmla="*/ 576 w 1440"/>
                <a:gd name="T9" fmla="*/ 436 h 676"/>
                <a:gd name="T10" fmla="*/ 720 w 1440"/>
                <a:gd name="T11" fmla="*/ 436 h 676"/>
                <a:gd name="T12" fmla="*/ 864 w 1440"/>
                <a:gd name="T13" fmla="*/ 340 h 676"/>
                <a:gd name="T14" fmla="*/ 1008 w 1440"/>
                <a:gd name="T15" fmla="*/ 196 h 676"/>
                <a:gd name="T16" fmla="*/ 1146 w 1440"/>
                <a:gd name="T17" fmla="*/ 148 h 676"/>
                <a:gd name="T18" fmla="*/ 1296 w 1440"/>
                <a:gd name="T19" fmla="*/ 0 h 676"/>
                <a:gd name="T20" fmla="*/ 1440 w 1440"/>
                <a:gd name="T21" fmla="*/ 52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0" h="676">
                  <a:moveTo>
                    <a:pt x="0" y="676"/>
                  </a:moveTo>
                  <a:lnTo>
                    <a:pt x="144" y="580"/>
                  </a:lnTo>
                  <a:lnTo>
                    <a:pt x="288" y="628"/>
                  </a:lnTo>
                  <a:lnTo>
                    <a:pt x="432" y="532"/>
                  </a:lnTo>
                  <a:lnTo>
                    <a:pt x="576" y="436"/>
                  </a:lnTo>
                  <a:lnTo>
                    <a:pt x="720" y="436"/>
                  </a:lnTo>
                  <a:lnTo>
                    <a:pt x="864" y="340"/>
                  </a:lnTo>
                  <a:lnTo>
                    <a:pt x="1008" y="196"/>
                  </a:lnTo>
                  <a:lnTo>
                    <a:pt x="1146" y="148"/>
                  </a:lnTo>
                  <a:lnTo>
                    <a:pt x="1296" y="0"/>
                  </a:lnTo>
                  <a:lnTo>
                    <a:pt x="1440" y="52"/>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 name="Line 7"/>
            <p:cNvSpPr>
              <a:spLocks noChangeShapeType="1"/>
            </p:cNvSpPr>
            <p:nvPr/>
          </p:nvSpPr>
          <p:spPr bwMode="auto">
            <a:xfrm>
              <a:off x="5181600" y="2209800"/>
              <a:ext cx="1588" cy="16002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 name="Line 8"/>
            <p:cNvSpPr>
              <a:spLocks noChangeShapeType="1"/>
            </p:cNvSpPr>
            <p:nvPr/>
          </p:nvSpPr>
          <p:spPr bwMode="auto">
            <a:xfrm>
              <a:off x="5181600" y="3810000"/>
              <a:ext cx="33528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 name="Text Box 9"/>
            <p:cNvSpPr txBox="1">
              <a:spLocks noChangeArrowheads="1"/>
            </p:cNvSpPr>
            <p:nvPr/>
          </p:nvSpPr>
          <p:spPr bwMode="auto">
            <a:xfrm>
              <a:off x="8153400" y="38100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time</a:t>
              </a:r>
            </a:p>
          </p:txBody>
        </p:sp>
        <p:sp>
          <p:nvSpPr>
            <p:cNvPr id="13" name="Text Box 10"/>
            <p:cNvSpPr txBox="1">
              <a:spLocks noChangeArrowheads="1"/>
            </p:cNvSpPr>
            <p:nvPr/>
          </p:nvSpPr>
          <p:spPr bwMode="auto">
            <a:xfrm>
              <a:off x="4876800" y="20574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14" name="Oval 11"/>
            <p:cNvSpPr>
              <a:spLocks noChangeArrowheads="1"/>
            </p:cNvSpPr>
            <p:nvPr/>
          </p:nvSpPr>
          <p:spPr bwMode="auto">
            <a:xfrm>
              <a:off x="5410200" y="3276600"/>
              <a:ext cx="1524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 name="Oval 12"/>
            <p:cNvSpPr>
              <a:spLocks noChangeArrowheads="1"/>
            </p:cNvSpPr>
            <p:nvPr/>
          </p:nvSpPr>
          <p:spPr bwMode="auto">
            <a:xfrm>
              <a:off x="5638800" y="3124200"/>
              <a:ext cx="1524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 name="Oval 13"/>
            <p:cNvSpPr>
              <a:spLocks noChangeArrowheads="1"/>
            </p:cNvSpPr>
            <p:nvPr/>
          </p:nvSpPr>
          <p:spPr bwMode="auto">
            <a:xfrm>
              <a:off x="5867400" y="3200400"/>
              <a:ext cx="1524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 name="Oval 14"/>
            <p:cNvSpPr>
              <a:spLocks noChangeArrowheads="1"/>
            </p:cNvSpPr>
            <p:nvPr/>
          </p:nvSpPr>
          <p:spPr bwMode="auto">
            <a:xfrm>
              <a:off x="6096000" y="3048000"/>
              <a:ext cx="1524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 name="Oval 15"/>
            <p:cNvSpPr>
              <a:spLocks noChangeArrowheads="1"/>
            </p:cNvSpPr>
            <p:nvPr/>
          </p:nvSpPr>
          <p:spPr bwMode="auto">
            <a:xfrm>
              <a:off x="6324600" y="2895600"/>
              <a:ext cx="1524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 name="Oval 16"/>
            <p:cNvSpPr>
              <a:spLocks noChangeArrowheads="1"/>
            </p:cNvSpPr>
            <p:nvPr/>
          </p:nvSpPr>
          <p:spPr bwMode="auto">
            <a:xfrm>
              <a:off x="6553200" y="2895600"/>
              <a:ext cx="1524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0" name="Oval 17"/>
            <p:cNvSpPr>
              <a:spLocks noChangeArrowheads="1"/>
            </p:cNvSpPr>
            <p:nvPr/>
          </p:nvSpPr>
          <p:spPr bwMode="auto">
            <a:xfrm>
              <a:off x="6781800" y="2743200"/>
              <a:ext cx="1524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 name="Oval 18"/>
            <p:cNvSpPr>
              <a:spLocks noChangeArrowheads="1"/>
            </p:cNvSpPr>
            <p:nvPr/>
          </p:nvSpPr>
          <p:spPr bwMode="auto">
            <a:xfrm>
              <a:off x="7010400" y="2514600"/>
              <a:ext cx="1524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2" name="Oval 19"/>
            <p:cNvSpPr>
              <a:spLocks noChangeArrowheads="1"/>
            </p:cNvSpPr>
            <p:nvPr/>
          </p:nvSpPr>
          <p:spPr bwMode="auto">
            <a:xfrm>
              <a:off x="7239000" y="2438400"/>
              <a:ext cx="1524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 name="Oval 20"/>
            <p:cNvSpPr>
              <a:spLocks noChangeArrowheads="1"/>
            </p:cNvSpPr>
            <p:nvPr/>
          </p:nvSpPr>
          <p:spPr bwMode="auto">
            <a:xfrm>
              <a:off x="7467600" y="2209800"/>
              <a:ext cx="1524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4" name="Oval 21"/>
            <p:cNvSpPr>
              <a:spLocks noChangeArrowheads="1"/>
            </p:cNvSpPr>
            <p:nvPr/>
          </p:nvSpPr>
          <p:spPr bwMode="auto">
            <a:xfrm>
              <a:off x="7696200" y="2286000"/>
              <a:ext cx="1524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5" name="Text Box 52"/>
            <p:cNvSpPr txBox="1">
              <a:spLocks noChangeArrowheads="1"/>
            </p:cNvSpPr>
            <p:nvPr/>
          </p:nvSpPr>
          <p:spPr bwMode="auto">
            <a:xfrm>
              <a:off x="5562600" y="17526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Identify trend</a:t>
              </a:r>
            </a:p>
          </p:txBody>
        </p:sp>
      </p:grpSp>
    </p:spTree>
    <p:extLst>
      <p:ext uri="{BB962C8B-B14F-4D97-AF65-F5344CB8AC3E}">
        <p14:creationId xmlns:p14="http://schemas.microsoft.com/office/powerpoint/2010/main" val="91350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a:r>
              <a:rPr lang="he-IL" dirty="0"/>
              <a:t>7 אמות האיכות</a:t>
            </a:r>
            <a:br>
              <a:rPr lang="he-IL" dirty="0"/>
            </a:br>
            <a:r>
              <a:rPr lang="he-IL" dirty="0"/>
              <a:t>6. תרשים פיזור</a:t>
            </a:r>
            <a:endParaRPr lang="en-US" dirty="0"/>
          </a:p>
        </p:txBody>
      </p:sp>
      <p:pic>
        <p:nvPicPr>
          <p:cNvPr id="5" name="Picture 4"/>
          <p:cNvPicPr/>
          <p:nvPr/>
        </p:nvPicPr>
        <p:blipFill rotWithShape="1">
          <a:blip r:embed="rId2">
            <a:extLst>
              <a:ext uri="{28A0092B-C50C-407E-A947-70E740481C1C}">
                <a14:useLocalDpi xmlns:a14="http://schemas.microsoft.com/office/drawing/2010/main" val="0"/>
              </a:ext>
            </a:extLst>
          </a:blip>
          <a:srcRect t="67924"/>
          <a:stretch/>
        </p:blipFill>
        <p:spPr bwMode="auto">
          <a:xfrm rot="10800000">
            <a:off x="4860032" y="2420888"/>
            <a:ext cx="3312368" cy="1656184"/>
          </a:xfrm>
          <a:prstGeom prst="rect">
            <a:avLst/>
          </a:prstGeom>
          <a:noFill/>
          <a:ln>
            <a:solidFill>
              <a:schemeClr val="accent1"/>
            </a:solidFill>
          </a:ln>
        </p:spPr>
      </p:pic>
      <p:pic>
        <p:nvPicPr>
          <p:cNvPr id="25" name="Picture 24"/>
          <p:cNvPicPr/>
          <p:nvPr/>
        </p:nvPicPr>
        <p:blipFill rotWithShape="1">
          <a:blip r:embed="rId2">
            <a:extLst>
              <a:ext uri="{28A0092B-C50C-407E-A947-70E740481C1C}">
                <a14:useLocalDpi xmlns:a14="http://schemas.microsoft.com/office/drawing/2010/main" val="0"/>
              </a:ext>
            </a:extLst>
          </a:blip>
          <a:srcRect t="36418" b="31791"/>
          <a:stretch/>
        </p:blipFill>
        <p:spPr bwMode="auto">
          <a:xfrm rot="10800000">
            <a:off x="3995936" y="4617245"/>
            <a:ext cx="3528392" cy="1693037"/>
          </a:xfrm>
          <a:prstGeom prst="rect">
            <a:avLst/>
          </a:prstGeom>
          <a:noFill/>
          <a:ln>
            <a:solidFill>
              <a:schemeClr val="accent1"/>
            </a:solidFill>
          </a:ln>
        </p:spPr>
      </p:pic>
      <p:pic>
        <p:nvPicPr>
          <p:cNvPr id="26" name="Picture 25"/>
          <p:cNvPicPr/>
          <p:nvPr/>
        </p:nvPicPr>
        <p:blipFill rotWithShape="1">
          <a:blip r:embed="rId2">
            <a:extLst>
              <a:ext uri="{28A0092B-C50C-407E-A947-70E740481C1C}">
                <a14:useLocalDpi xmlns:a14="http://schemas.microsoft.com/office/drawing/2010/main" val="0"/>
              </a:ext>
            </a:extLst>
          </a:blip>
          <a:srcRect b="67400"/>
          <a:stretch/>
        </p:blipFill>
        <p:spPr bwMode="auto">
          <a:xfrm rot="10800000">
            <a:off x="755576" y="2792087"/>
            <a:ext cx="3411077" cy="1555072"/>
          </a:xfrm>
          <a:prstGeom prst="rect">
            <a:avLst/>
          </a:prstGeom>
          <a:noFill/>
          <a:ln>
            <a:solidFill>
              <a:schemeClr val="accent1"/>
            </a:solidFill>
          </a:ln>
        </p:spPr>
      </p:pic>
    </p:spTree>
    <p:extLst>
      <p:ext uri="{BB962C8B-B14F-4D97-AF65-F5344CB8AC3E}">
        <p14:creationId xmlns:p14="http://schemas.microsoft.com/office/powerpoint/2010/main" val="120656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a:r>
              <a:rPr lang="he-IL" dirty="0"/>
              <a:t>7 אמות האיכות</a:t>
            </a:r>
            <a:br>
              <a:rPr lang="he-IL" dirty="0"/>
            </a:br>
            <a:r>
              <a:rPr lang="he-IL" dirty="0"/>
              <a:t>7. תרשימי בקרה</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1835696" y="2281584"/>
            <a:ext cx="6021531" cy="3580541"/>
          </a:xfrm>
          <a:prstGeom prst="rect">
            <a:avLst/>
          </a:prstGeom>
          <a:noFill/>
          <a:ln>
            <a:solidFill>
              <a:schemeClr val="accent1"/>
            </a:solidFill>
          </a:ln>
        </p:spPr>
      </p:pic>
      <p:sp>
        <p:nvSpPr>
          <p:cNvPr id="2" name="TextBox 1"/>
          <p:cNvSpPr txBox="1"/>
          <p:nvPr/>
        </p:nvSpPr>
        <p:spPr>
          <a:xfrm>
            <a:off x="475558" y="5860895"/>
            <a:ext cx="3126177" cy="400110"/>
          </a:xfrm>
          <a:prstGeom prst="rect">
            <a:avLst/>
          </a:prstGeom>
          <a:noFill/>
        </p:spPr>
        <p:txBody>
          <a:bodyPr wrap="none" rtlCol="0">
            <a:spAutoFit/>
          </a:bodyPr>
          <a:lstStyle/>
          <a:p>
            <a:r>
              <a:rPr lang="he-IL" sz="2000" dirty="0">
                <a:cs typeface="+mj-cs"/>
              </a:rPr>
              <a:t>נלמד בהרחבה בתרגול הבא...</a:t>
            </a:r>
            <a:endParaRPr lang="en-US" sz="2000" dirty="0">
              <a:cs typeface="+mj-cs"/>
            </a:endParaRPr>
          </a:p>
        </p:txBody>
      </p:sp>
    </p:spTree>
    <p:extLst>
      <p:ext uri="{BB962C8B-B14F-4D97-AF65-F5344CB8AC3E}">
        <p14:creationId xmlns:p14="http://schemas.microsoft.com/office/powerpoint/2010/main" val="2630560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דגימות קבלה</a:t>
            </a:r>
            <a:endParaRPr lang="en-US" dirty="0"/>
          </a:p>
        </p:txBody>
      </p:sp>
      <p:pic>
        <p:nvPicPr>
          <p:cNvPr id="93186" name="Picture 2" descr="Image result for sampling methods"/>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349" t="1403" r="1822" b="10937"/>
          <a:stretch/>
        </p:blipFill>
        <p:spPr bwMode="auto">
          <a:xfrm>
            <a:off x="971600" y="2708920"/>
            <a:ext cx="4596991" cy="30243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796136" y="2913551"/>
            <a:ext cx="2339752" cy="1384995"/>
          </a:xfrm>
          <a:prstGeom prst="rect">
            <a:avLst/>
          </a:prstGeom>
        </p:spPr>
        <p:txBody>
          <a:bodyPr wrap="square">
            <a:spAutoFit/>
          </a:bodyPr>
          <a:lstStyle/>
          <a:p>
            <a:pPr marL="457200" indent="-457200">
              <a:lnSpc>
                <a:spcPct val="150000"/>
              </a:lnSpc>
              <a:buFont typeface="Arial" panose="020B0604020202020204" pitchFamily="34" charset="0"/>
              <a:buChar char="•"/>
            </a:pPr>
            <a:r>
              <a:rPr lang="he-IL" sz="2800" dirty="0"/>
              <a:t>דגימה יחידה</a:t>
            </a:r>
          </a:p>
          <a:p>
            <a:pPr marL="457200" indent="-457200">
              <a:lnSpc>
                <a:spcPct val="150000"/>
              </a:lnSpc>
              <a:buFont typeface="Arial" panose="020B0604020202020204" pitchFamily="34" charset="0"/>
              <a:buChar char="•"/>
            </a:pPr>
            <a:r>
              <a:rPr lang="he-IL" sz="2800" dirty="0"/>
              <a:t>דגימה כפולה</a:t>
            </a:r>
          </a:p>
        </p:txBody>
      </p:sp>
    </p:spTree>
    <p:extLst>
      <p:ext uri="{BB962C8B-B14F-4D97-AF65-F5344CB8AC3E}">
        <p14:creationId xmlns:p14="http://schemas.microsoft.com/office/powerpoint/2010/main" val="1944421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he-IL" dirty="0"/>
              <a:t>תוכנית דגימה יחידה</a:t>
            </a:r>
            <a:endParaRPr lang="en-US" dirty="0"/>
          </a:p>
        </p:txBody>
      </p:sp>
      <p:sp>
        <p:nvSpPr>
          <p:cNvPr id="84994" name="Rectangle 3"/>
          <p:cNvSpPr>
            <a:spLocks noGrp="1" noChangeArrowheads="1"/>
          </p:cNvSpPr>
          <p:nvPr>
            <p:ph idx="1"/>
          </p:nvPr>
        </p:nvSpPr>
        <p:spPr/>
        <p:txBody>
          <a:bodyPr/>
          <a:lstStyle/>
          <a:p>
            <a:pPr algn="r" rtl="1" eaLnBrk="1" hangingPunct="1"/>
            <a:r>
              <a:rPr lang="he-IL" dirty="0">
                <a:cs typeface="+mj-cs"/>
              </a:rPr>
              <a:t>שני מספרים, </a:t>
            </a:r>
            <a:r>
              <a:rPr lang="en-US" dirty="0">
                <a:cs typeface="+mj-cs"/>
              </a:rPr>
              <a:t>n</a:t>
            </a:r>
            <a:r>
              <a:rPr lang="he-IL" dirty="0">
                <a:cs typeface="+mj-cs"/>
              </a:rPr>
              <a:t> ו – </a:t>
            </a:r>
            <a:r>
              <a:rPr lang="en-US" dirty="0">
                <a:cs typeface="+mj-cs"/>
              </a:rPr>
              <a:t>c</a:t>
            </a:r>
            <a:r>
              <a:rPr lang="he-IL" dirty="0">
                <a:cs typeface="+mj-cs"/>
              </a:rPr>
              <a:t>, קובעים את תוכנית הדגימה היחידה.</a:t>
            </a:r>
          </a:p>
          <a:p>
            <a:pPr algn="r" rtl="1" eaLnBrk="1" hangingPunct="1"/>
            <a:r>
              <a:rPr lang="he-IL" dirty="0">
                <a:cs typeface="+mj-cs"/>
              </a:rPr>
              <a:t> אם יש יותר מ- </a:t>
            </a:r>
            <a:r>
              <a:rPr lang="en-US" dirty="0">
                <a:cs typeface="+mj-cs"/>
              </a:rPr>
              <a:t>c</a:t>
            </a:r>
            <a:r>
              <a:rPr lang="he-IL" dirty="0">
                <a:cs typeface="+mj-cs"/>
              </a:rPr>
              <a:t> פסולים במדגם בגודל </a:t>
            </a:r>
            <a:r>
              <a:rPr lang="en-US" dirty="0">
                <a:cs typeface="+mj-cs"/>
              </a:rPr>
              <a:t>n</a:t>
            </a:r>
            <a:r>
              <a:rPr lang="he-IL" dirty="0">
                <a:cs typeface="+mj-cs"/>
              </a:rPr>
              <a:t> אזי כל המנה נפסלת. אחרת היא מתקבלת. </a:t>
            </a:r>
            <a:endParaRPr lang="en-US" dirty="0">
              <a:cs typeface="+mj-cs"/>
            </a:endParaRPr>
          </a:p>
        </p:txBody>
      </p:sp>
    </p:spTree>
    <p:extLst>
      <p:ext uri="{BB962C8B-B14F-4D97-AF65-F5344CB8AC3E}">
        <p14:creationId xmlns:p14="http://schemas.microsoft.com/office/powerpoint/2010/main" val="335848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3"/>
          <p:cNvSpPr>
            <a:spLocks noGrp="1" noChangeArrowheads="1"/>
          </p:cNvSpPr>
          <p:nvPr>
            <p:ph idx="1"/>
          </p:nvPr>
        </p:nvSpPr>
        <p:spPr>
          <a:xfrm>
            <a:off x="827584" y="2420888"/>
            <a:ext cx="7200800" cy="3744416"/>
          </a:xfrm>
        </p:spPr>
        <p:txBody>
          <a:bodyPr>
            <a:normAutofit fontScale="77500" lnSpcReduction="20000"/>
          </a:bodyPr>
          <a:lstStyle/>
          <a:p>
            <a:pPr algn="r" rtl="1" eaLnBrk="1" hangingPunct="1">
              <a:lnSpc>
                <a:spcPct val="90000"/>
              </a:lnSpc>
            </a:pPr>
            <a:r>
              <a:rPr lang="en-US" sz="2400" dirty="0">
                <a:solidFill>
                  <a:srgbClr val="000000"/>
                </a:solidFill>
                <a:latin typeface="Arial" charset="0"/>
                <a:cs typeface="David" pitchFamily="34" charset="-79"/>
              </a:rPr>
              <a:t>N</a:t>
            </a:r>
            <a:r>
              <a:rPr lang="he-IL" sz="2400" dirty="0">
                <a:solidFill>
                  <a:srgbClr val="000000"/>
                </a:solidFill>
                <a:latin typeface="Arial" charset="0"/>
              </a:rPr>
              <a:t> = מספר הפריטים במנה נתונה</a:t>
            </a:r>
          </a:p>
          <a:p>
            <a:pPr algn="r" rtl="1" eaLnBrk="1" hangingPunct="1">
              <a:lnSpc>
                <a:spcPct val="90000"/>
              </a:lnSpc>
            </a:pPr>
            <a:r>
              <a:rPr lang="en-US" sz="2400" dirty="0">
                <a:solidFill>
                  <a:srgbClr val="000000"/>
                </a:solidFill>
                <a:latin typeface="Arial" charset="0"/>
                <a:cs typeface="David" pitchFamily="34" charset="-79"/>
              </a:rPr>
              <a:t>n</a:t>
            </a:r>
            <a:r>
              <a:rPr lang="he-IL" sz="2400" dirty="0">
                <a:solidFill>
                  <a:srgbClr val="000000"/>
                </a:solidFill>
                <a:latin typeface="Arial" charset="0"/>
              </a:rPr>
              <a:t> = מספר הפריטים במדגם   </a:t>
            </a:r>
            <a:r>
              <a:rPr lang="en-US" sz="2400" dirty="0">
                <a:solidFill>
                  <a:srgbClr val="000000"/>
                </a:solidFill>
                <a:latin typeface="Arial" charset="0"/>
                <a:cs typeface="David" pitchFamily="34" charset="-79"/>
              </a:rPr>
              <a:t>N&gt;n</a:t>
            </a:r>
            <a:r>
              <a:rPr lang="he-IL" sz="2400" dirty="0">
                <a:solidFill>
                  <a:srgbClr val="000000"/>
                </a:solidFill>
                <a:latin typeface="Arial" charset="0"/>
              </a:rPr>
              <a:t> </a:t>
            </a:r>
          </a:p>
          <a:p>
            <a:pPr algn="r" rtl="1" eaLnBrk="1" hangingPunct="1">
              <a:lnSpc>
                <a:spcPct val="90000"/>
              </a:lnSpc>
            </a:pPr>
            <a:r>
              <a:rPr lang="en-US" sz="2400" dirty="0">
                <a:solidFill>
                  <a:srgbClr val="000000"/>
                </a:solidFill>
                <a:latin typeface="Arial" charset="0"/>
                <a:cs typeface="David" pitchFamily="34" charset="-79"/>
              </a:rPr>
              <a:t>m</a:t>
            </a:r>
            <a:r>
              <a:rPr lang="he-IL" sz="2400" dirty="0">
                <a:solidFill>
                  <a:srgbClr val="000000"/>
                </a:solidFill>
                <a:latin typeface="Arial" charset="0"/>
              </a:rPr>
              <a:t> = מספר הפסולים במנה</a:t>
            </a:r>
          </a:p>
          <a:p>
            <a:pPr algn="r" rtl="1" eaLnBrk="1" hangingPunct="1">
              <a:lnSpc>
                <a:spcPct val="90000"/>
              </a:lnSpc>
            </a:pPr>
            <a:r>
              <a:rPr lang="en-US" sz="2400" dirty="0">
                <a:solidFill>
                  <a:srgbClr val="000000"/>
                </a:solidFill>
                <a:latin typeface="Arial" charset="0"/>
                <a:cs typeface="David" pitchFamily="34" charset="-79"/>
              </a:rPr>
              <a:t>c</a:t>
            </a:r>
            <a:r>
              <a:rPr lang="he-IL" sz="2400" dirty="0">
                <a:solidFill>
                  <a:srgbClr val="000000"/>
                </a:solidFill>
                <a:latin typeface="Arial" charset="0"/>
              </a:rPr>
              <a:t> = רמת הפסילה</a:t>
            </a:r>
          </a:p>
          <a:p>
            <a:pPr algn="r" rtl="1" eaLnBrk="1" hangingPunct="1">
              <a:lnSpc>
                <a:spcPct val="90000"/>
              </a:lnSpc>
            </a:pPr>
            <a:r>
              <a:rPr lang="en-US" sz="2400" dirty="0">
                <a:solidFill>
                  <a:srgbClr val="000000"/>
                </a:solidFill>
                <a:latin typeface="Arial" charset="0"/>
                <a:cs typeface="David" pitchFamily="34" charset="-79"/>
              </a:rPr>
              <a:t>X</a:t>
            </a:r>
            <a:r>
              <a:rPr lang="he-IL" sz="2400" dirty="0">
                <a:solidFill>
                  <a:srgbClr val="000000"/>
                </a:solidFill>
                <a:latin typeface="Arial" charset="0"/>
              </a:rPr>
              <a:t> = מספר הפסולים במדגם</a:t>
            </a:r>
          </a:p>
          <a:p>
            <a:pPr algn="r" rtl="1" eaLnBrk="1" hangingPunct="1">
              <a:lnSpc>
                <a:spcPct val="90000"/>
              </a:lnSpc>
            </a:pPr>
            <a:endParaRPr lang="he-IL" sz="2400" dirty="0">
              <a:solidFill>
                <a:srgbClr val="000000"/>
              </a:solidFill>
              <a:latin typeface="Arial" charset="0"/>
            </a:endParaRPr>
          </a:p>
          <a:p>
            <a:pPr algn="r" rtl="1" eaLnBrk="1" hangingPunct="1">
              <a:lnSpc>
                <a:spcPct val="120000"/>
              </a:lnSpc>
            </a:pPr>
            <a:r>
              <a:rPr lang="en-US" sz="2400" dirty="0">
                <a:solidFill>
                  <a:srgbClr val="000000"/>
                </a:solidFill>
                <a:latin typeface="Arial" charset="0"/>
                <a:cs typeface="David" pitchFamily="34" charset="-79"/>
              </a:rPr>
              <a:t>p</a:t>
            </a:r>
            <a:r>
              <a:rPr lang="he-IL" sz="2400" dirty="0">
                <a:solidFill>
                  <a:srgbClr val="000000"/>
                </a:solidFill>
                <a:latin typeface="Arial" charset="0"/>
              </a:rPr>
              <a:t> = שיעור הפסולים במנה</a:t>
            </a:r>
          </a:p>
          <a:p>
            <a:pPr algn="r" rtl="1">
              <a:lnSpc>
                <a:spcPct val="120000"/>
              </a:lnSpc>
            </a:pPr>
            <a:r>
              <a:rPr lang="en-US" sz="2400" dirty="0">
                <a:solidFill>
                  <a:srgbClr val="000000"/>
                </a:solidFill>
                <a:latin typeface="Arial" charset="0"/>
                <a:cs typeface="David" pitchFamily="34" charset="-79"/>
              </a:rPr>
              <a:t>p</a:t>
            </a:r>
            <a:r>
              <a:rPr lang="en-US" sz="2400" baseline="-30000" dirty="0">
                <a:solidFill>
                  <a:srgbClr val="000000"/>
                </a:solidFill>
                <a:latin typeface="Arial" charset="0"/>
                <a:cs typeface="David" pitchFamily="34" charset="-79"/>
              </a:rPr>
              <a:t>0</a:t>
            </a:r>
            <a:r>
              <a:rPr lang="he-IL" sz="2400" dirty="0">
                <a:solidFill>
                  <a:srgbClr val="000000"/>
                </a:solidFill>
                <a:latin typeface="Arial" charset="0"/>
              </a:rPr>
              <a:t> = רמת איכות קבילה (</a:t>
            </a:r>
            <a:r>
              <a:rPr lang="en-US" sz="2400" dirty="0">
                <a:solidFill>
                  <a:srgbClr val="000000"/>
                </a:solidFill>
                <a:latin typeface="Arial" charset="0"/>
                <a:cs typeface="David" pitchFamily="34" charset="-79"/>
              </a:rPr>
              <a:t>Acceptance Quality Level- AQL</a:t>
            </a:r>
            <a:r>
              <a:rPr lang="he-IL" sz="2400" dirty="0">
                <a:solidFill>
                  <a:srgbClr val="000000"/>
                </a:solidFill>
                <a:latin typeface="Arial" charset="0"/>
              </a:rPr>
              <a:t>) - שיעור הפסולים שסביר מבחינתנו </a:t>
            </a:r>
          </a:p>
          <a:p>
            <a:pPr algn="r" rtl="1">
              <a:lnSpc>
                <a:spcPct val="120000"/>
              </a:lnSpc>
            </a:pPr>
            <a:r>
              <a:rPr lang="en-US" sz="2400" dirty="0">
                <a:cs typeface="David" pitchFamily="34" charset="-79"/>
              </a:rPr>
              <a:t>p</a:t>
            </a:r>
            <a:r>
              <a:rPr lang="en-US" sz="2400" baseline="-30000" dirty="0">
                <a:cs typeface="David" pitchFamily="34" charset="-79"/>
              </a:rPr>
              <a:t>1</a:t>
            </a:r>
            <a:r>
              <a:rPr lang="he-IL" sz="2400" dirty="0"/>
              <a:t>­ = שיעור הפסילה הקביל במנה (</a:t>
            </a:r>
            <a:r>
              <a:rPr lang="en-US" sz="2400" dirty="0">
                <a:cs typeface="David" pitchFamily="34" charset="-79"/>
              </a:rPr>
              <a:t>LTPD – Lot Tolerance Percent Defective</a:t>
            </a:r>
            <a:r>
              <a:rPr lang="he-IL" sz="2500" dirty="0"/>
              <a:t>)</a:t>
            </a:r>
            <a:r>
              <a:rPr lang="he-IL" sz="2400" dirty="0"/>
              <a:t> שיעור הפסולים שאם נגיע אליו לא נהיה מוכנים לקבל את המנה</a:t>
            </a:r>
            <a:endParaRPr lang="en-US" dirty="0">
              <a:cs typeface="David" pitchFamily="34" charset="-79"/>
            </a:endParaRPr>
          </a:p>
        </p:txBody>
      </p:sp>
      <p:sp>
        <p:nvSpPr>
          <p:cNvPr id="4" name="Rectangle 2"/>
          <p:cNvSpPr>
            <a:spLocks noGrp="1" noChangeArrowheads="1"/>
          </p:cNvSpPr>
          <p:nvPr>
            <p:ph type="title"/>
          </p:nvPr>
        </p:nvSpPr>
        <p:spPr>
          <a:xfrm>
            <a:off x="1176867" y="915339"/>
            <a:ext cx="6798734" cy="1303867"/>
          </a:xfrm>
        </p:spPr>
        <p:txBody>
          <a:bodyPr/>
          <a:lstStyle/>
          <a:p>
            <a:pPr eaLnBrk="1" hangingPunct="1">
              <a:defRPr/>
            </a:pPr>
            <a:r>
              <a:rPr lang="he-IL" dirty="0"/>
              <a:t>דגימה - הגדרות</a:t>
            </a:r>
            <a:endParaRPr lang="en-US" dirty="0"/>
          </a:p>
        </p:txBody>
      </p:sp>
    </p:spTree>
    <p:extLst>
      <p:ext uri="{BB962C8B-B14F-4D97-AF65-F5344CB8AC3E}">
        <p14:creationId xmlns:p14="http://schemas.microsoft.com/office/powerpoint/2010/main" val="3583657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611560" y="2348880"/>
            <a:ext cx="7772400" cy="4876800"/>
          </a:xfrm>
        </p:spPr>
        <p:txBody>
          <a:bodyPr>
            <a:normAutofit/>
          </a:bodyPr>
          <a:lstStyle/>
          <a:p>
            <a:pPr algn="r" rtl="1" eaLnBrk="1" hangingPunct="1">
              <a:lnSpc>
                <a:spcPct val="90000"/>
              </a:lnSpc>
            </a:pPr>
            <a:r>
              <a:rPr lang="he-IL" sz="2000" dirty="0">
                <a:cs typeface="+mj-cs"/>
              </a:rPr>
              <a:t>ערכי </a:t>
            </a:r>
            <a:r>
              <a:rPr lang="en-US" sz="2000" dirty="0">
                <a:cs typeface="+mj-cs"/>
              </a:rPr>
              <a:t>α, n</a:t>
            </a:r>
            <a:r>
              <a:rPr lang="he-IL" sz="2000" dirty="0">
                <a:cs typeface="+mj-cs"/>
              </a:rPr>
              <a:t> ו – </a:t>
            </a:r>
            <a:r>
              <a:rPr lang="en-US" sz="2000" dirty="0">
                <a:cs typeface="+mj-cs"/>
              </a:rPr>
              <a:t>p</a:t>
            </a:r>
            <a:r>
              <a:rPr lang="en-US" sz="2000" baseline="-30000" dirty="0">
                <a:cs typeface="+mj-cs"/>
              </a:rPr>
              <a:t>0</a:t>
            </a:r>
            <a:r>
              <a:rPr lang="he-IL" sz="2000" dirty="0">
                <a:cs typeface="+mj-cs"/>
              </a:rPr>
              <a:t> יקבעו ערך מסוים של </a:t>
            </a:r>
            <a:r>
              <a:rPr lang="en-US" sz="2000" dirty="0">
                <a:cs typeface="+mj-cs"/>
              </a:rPr>
              <a:t>c</a:t>
            </a:r>
            <a:r>
              <a:rPr lang="he-IL" sz="2000" dirty="0">
                <a:cs typeface="+mj-cs"/>
              </a:rPr>
              <a:t>, אשר ניתן למצוא בטבלאות של הסתברות בינומית מצטברת.</a:t>
            </a:r>
          </a:p>
          <a:p>
            <a:pPr algn="r" rtl="1" eaLnBrk="1" hangingPunct="1">
              <a:lnSpc>
                <a:spcPct val="90000"/>
              </a:lnSpc>
            </a:pPr>
            <a:r>
              <a:rPr lang="he-IL" sz="2000" dirty="0">
                <a:cs typeface="+mj-cs"/>
              </a:rPr>
              <a:t>אלא שהיות והתפלגות בינומית אינה רציפה יתכן שיהיה זה בלתי אפשרי למצוא את  </a:t>
            </a:r>
            <a:r>
              <a:rPr lang="en-US" sz="2000" dirty="0">
                <a:cs typeface="+mj-cs"/>
              </a:rPr>
              <a:t>c</a:t>
            </a:r>
            <a:r>
              <a:rPr lang="he-IL" sz="2000" dirty="0">
                <a:cs typeface="+mj-cs"/>
              </a:rPr>
              <a:t> אשר יתאים בדיוק לערך הרצוי של </a:t>
            </a:r>
            <a:r>
              <a:rPr lang="en-US" sz="2000" dirty="0">
                <a:cs typeface="+mj-cs"/>
              </a:rPr>
              <a:t>α</a:t>
            </a:r>
            <a:r>
              <a:rPr lang="he-IL" sz="2000" dirty="0">
                <a:cs typeface="+mj-cs"/>
              </a:rPr>
              <a:t>. </a:t>
            </a:r>
          </a:p>
          <a:p>
            <a:pPr algn="r" rtl="1" eaLnBrk="1" hangingPunct="1">
              <a:lnSpc>
                <a:spcPct val="90000"/>
              </a:lnSpc>
            </a:pPr>
            <a:r>
              <a:rPr lang="he-IL" sz="2000" dirty="0">
                <a:cs typeface="+mj-cs"/>
              </a:rPr>
              <a:t>כאשר </a:t>
            </a:r>
            <a:r>
              <a:rPr lang="en-US" sz="2000" dirty="0">
                <a:cs typeface="+mj-cs"/>
              </a:rPr>
              <a:t>p</a:t>
            </a:r>
            <a:r>
              <a:rPr lang="he-IL" sz="2000" dirty="0">
                <a:cs typeface="+mj-cs"/>
              </a:rPr>
              <a:t> קטן ו – </a:t>
            </a:r>
            <a:r>
              <a:rPr lang="en-US" sz="2000" dirty="0">
                <a:cs typeface="+mj-cs"/>
              </a:rPr>
              <a:t>n</a:t>
            </a:r>
            <a:r>
              <a:rPr lang="he-IL" sz="2000" dirty="0">
                <a:cs typeface="+mj-cs"/>
              </a:rPr>
              <a:t> די גדול (</a:t>
            </a:r>
            <a:r>
              <a:rPr lang="en-US" sz="2000" dirty="0">
                <a:cs typeface="+mj-cs"/>
              </a:rPr>
              <a:t>n&gt;25</a:t>
            </a:r>
            <a:r>
              <a:rPr lang="he-IL" sz="2000" dirty="0">
                <a:cs typeface="+mj-cs"/>
              </a:rPr>
              <a:t> ו – </a:t>
            </a:r>
            <a:r>
              <a:rPr lang="en-US" sz="2000" dirty="0" err="1">
                <a:cs typeface="+mj-cs"/>
              </a:rPr>
              <a:t>np</a:t>
            </a:r>
            <a:r>
              <a:rPr lang="en-US" sz="2000" dirty="0">
                <a:cs typeface="+mj-cs"/>
              </a:rPr>
              <a:t>&lt;5</a:t>
            </a:r>
            <a:r>
              <a:rPr lang="he-IL" sz="2000" dirty="0">
                <a:cs typeface="+mj-cs"/>
              </a:rPr>
              <a:t>), אזי תספק התפלגות פואסון קירוב מתאים לבינום (במקרה זה המשתנה יתפלג פואסני עם פרמטר 		כאשר:</a:t>
            </a:r>
          </a:p>
          <a:p>
            <a:pPr lvl="1" algn="r" rtl="1" eaLnBrk="1" hangingPunct="1">
              <a:lnSpc>
                <a:spcPct val="90000"/>
              </a:lnSpc>
            </a:pPr>
            <a:r>
              <a:rPr lang="he-IL" sz="1800" dirty="0">
                <a:cs typeface="+mj-cs"/>
              </a:rPr>
              <a:t> </a:t>
            </a:r>
            <a:r>
              <a:rPr lang="en-US" sz="1800" dirty="0">
                <a:cs typeface="+mj-cs"/>
              </a:rPr>
              <a:t>p=p</a:t>
            </a:r>
            <a:r>
              <a:rPr lang="en-US" sz="1800" baseline="-30000" dirty="0">
                <a:cs typeface="+mj-cs"/>
              </a:rPr>
              <a:t>0</a:t>
            </a:r>
            <a:r>
              <a:rPr lang="he-IL" sz="1800" dirty="0">
                <a:cs typeface="+mj-cs"/>
              </a:rPr>
              <a:t> אם רוצים לחשב את </a:t>
            </a:r>
            <a:r>
              <a:rPr lang="en-US" sz="1800" dirty="0">
                <a:cs typeface="+mj-cs"/>
              </a:rPr>
              <a:t>α</a:t>
            </a:r>
            <a:endParaRPr lang="he-IL" sz="1800" dirty="0">
              <a:cs typeface="+mj-cs"/>
            </a:endParaRPr>
          </a:p>
          <a:p>
            <a:pPr lvl="1" algn="r" rtl="1" eaLnBrk="1" hangingPunct="1">
              <a:lnSpc>
                <a:spcPct val="90000"/>
              </a:lnSpc>
            </a:pPr>
            <a:r>
              <a:rPr lang="he-IL" sz="1800" dirty="0">
                <a:cs typeface="+mj-cs"/>
              </a:rPr>
              <a:t> ו- </a:t>
            </a:r>
            <a:r>
              <a:rPr lang="en-US" sz="1800" dirty="0">
                <a:cs typeface="+mj-cs"/>
              </a:rPr>
              <a:t>p=p</a:t>
            </a:r>
            <a:r>
              <a:rPr lang="en-US" sz="1800" baseline="-30000" dirty="0">
                <a:cs typeface="+mj-cs"/>
              </a:rPr>
              <a:t>1</a:t>
            </a:r>
            <a:r>
              <a:rPr lang="he-IL" sz="1800" dirty="0">
                <a:cs typeface="+mj-cs"/>
              </a:rPr>
              <a:t> אם רוצים לחשב את  </a:t>
            </a:r>
            <a:r>
              <a:rPr lang="en-US" sz="1800" dirty="0">
                <a:cs typeface="+mj-cs"/>
              </a:rPr>
              <a:t>β</a:t>
            </a:r>
            <a:endParaRPr lang="he-IL" sz="1800" dirty="0">
              <a:cs typeface="+mj-cs"/>
            </a:endParaRPr>
          </a:p>
          <a:p>
            <a:pPr algn="r" rtl="1" eaLnBrk="1" hangingPunct="1">
              <a:lnSpc>
                <a:spcPct val="90000"/>
              </a:lnSpc>
            </a:pPr>
            <a:r>
              <a:rPr lang="he-IL" sz="2000" dirty="0">
                <a:cs typeface="+mj-cs"/>
              </a:rPr>
              <a:t> עבור ערכים גדולים מאוד של </a:t>
            </a:r>
            <a:r>
              <a:rPr lang="en-US" sz="2000" dirty="0">
                <a:cs typeface="+mj-cs"/>
              </a:rPr>
              <a:t>n</a:t>
            </a:r>
            <a:r>
              <a:rPr lang="he-IL" sz="2000" dirty="0">
                <a:cs typeface="+mj-cs"/>
              </a:rPr>
              <a:t> כמו </a:t>
            </a:r>
            <a:r>
              <a:rPr lang="en-US" sz="2000" dirty="0" err="1">
                <a:cs typeface="+mj-cs"/>
              </a:rPr>
              <a:t>np</a:t>
            </a:r>
            <a:r>
              <a:rPr lang="en-US" sz="2000" dirty="0">
                <a:cs typeface="+mj-cs"/>
              </a:rPr>
              <a:t>(1-p)&gt;5</a:t>
            </a:r>
            <a:r>
              <a:rPr lang="he-IL" sz="2000" dirty="0">
                <a:cs typeface="+mj-cs"/>
              </a:rPr>
              <a:t>, ההתפלגות הנורמאלית מספקת קירוב מתאים לבינום. </a:t>
            </a:r>
            <a:endParaRPr lang="en-US" sz="2000" dirty="0">
              <a:cs typeface="+mj-cs"/>
            </a:endParaRPr>
          </a:p>
        </p:txBody>
      </p:sp>
      <p:sp>
        <p:nvSpPr>
          <p:cNvPr id="54277" name="Rectangle 5"/>
          <p:cNvSpPr>
            <a:spLocks noChangeArrowheads="1"/>
          </p:cNvSpPr>
          <p:nvPr/>
        </p:nvSpPr>
        <p:spPr bwMode="auto">
          <a:xfrm>
            <a:off x="4281488" y="3328988"/>
            <a:ext cx="9144000" cy="0"/>
          </a:xfrm>
          <a:prstGeom prst="rect">
            <a:avLst/>
          </a:prstGeom>
          <a:noFill/>
          <a:ln w="9525">
            <a:noFill/>
            <a:miter lim="800000"/>
            <a:headEnd/>
            <a:tailEnd/>
          </a:ln>
        </p:spPr>
        <p:txBody>
          <a:bodyPr>
            <a:spAutoFit/>
          </a:bodyPr>
          <a:lstStyle/>
          <a:p>
            <a:endParaRPr lang="he-IL"/>
          </a:p>
        </p:txBody>
      </p:sp>
      <p:graphicFrame>
        <p:nvGraphicFramePr>
          <p:cNvPr id="54274" name="Object 4"/>
          <p:cNvGraphicFramePr>
            <a:graphicFrameLocks noChangeAspect="1"/>
          </p:cNvGraphicFramePr>
          <p:nvPr>
            <p:extLst>
              <p:ext uri="{D42A27DB-BD31-4B8C-83A1-F6EECF244321}">
                <p14:modId xmlns:p14="http://schemas.microsoft.com/office/powerpoint/2010/main" val="3180256052"/>
              </p:ext>
            </p:extLst>
          </p:nvPr>
        </p:nvGraphicFramePr>
        <p:xfrm>
          <a:off x="5940152" y="4309097"/>
          <a:ext cx="830263" cy="285750"/>
        </p:xfrm>
        <a:graphic>
          <a:graphicData uri="http://schemas.openxmlformats.org/presentationml/2006/ole">
            <mc:AlternateContent xmlns:mc="http://schemas.openxmlformats.org/markup-compatibility/2006">
              <mc:Choice xmlns:v="urn:schemas-microsoft-com:vml" Requires="v">
                <p:oleObj spid="_x0000_s92216" r:id="rId4" imgW="583947" imgH="203112" progId="">
                  <p:embed/>
                </p:oleObj>
              </mc:Choice>
              <mc:Fallback>
                <p:oleObj r:id="rId4" imgW="583947" imgH="203112" progId="">
                  <p:embed/>
                  <p:pic>
                    <p:nvPicPr>
                      <p:cNvPr id="5427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152" y="4309097"/>
                        <a:ext cx="830263"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2"/>
          <p:cNvSpPr>
            <a:spLocks noGrp="1"/>
          </p:cNvSpPr>
          <p:nvPr>
            <p:ph type="title"/>
          </p:nvPr>
        </p:nvSpPr>
        <p:spPr>
          <a:xfrm>
            <a:off x="1176867" y="915339"/>
            <a:ext cx="6798734" cy="1303867"/>
          </a:xfrm>
        </p:spPr>
        <p:txBody>
          <a:bodyPr/>
          <a:lstStyle/>
          <a:p>
            <a:r>
              <a:rPr lang="he-IL" dirty="0"/>
              <a:t>חזרה קצרה על סטטיסטיקה קלאסית</a:t>
            </a:r>
          </a:p>
        </p:txBody>
      </p:sp>
    </p:spTree>
    <p:extLst>
      <p:ext uri="{BB962C8B-B14F-4D97-AF65-F5344CB8AC3E}">
        <p14:creationId xmlns:p14="http://schemas.microsoft.com/office/powerpoint/2010/main" val="2646618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defRPr/>
            </a:pPr>
            <a:r>
              <a:rPr lang="he-IL"/>
              <a:t>דגימה יחידה</a:t>
            </a:r>
            <a:endParaRPr lang="en-US"/>
          </a:p>
        </p:txBody>
      </p:sp>
      <p:sp>
        <p:nvSpPr>
          <p:cNvPr id="53252" name="Rectangle 3"/>
          <p:cNvSpPr>
            <a:spLocks noGrp="1" noChangeArrowheads="1"/>
          </p:cNvSpPr>
          <p:nvPr>
            <p:ph idx="1"/>
          </p:nvPr>
        </p:nvSpPr>
        <p:spPr>
          <a:xfrm>
            <a:off x="1126146" y="2437908"/>
            <a:ext cx="6798736" cy="3444997"/>
          </a:xfrm>
        </p:spPr>
        <p:txBody>
          <a:bodyPr/>
          <a:lstStyle/>
          <a:p>
            <a:pPr algn="r" rtl="1" eaLnBrk="1" hangingPunct="1"/>
            <a:r>
              <a:rPr lang="en-US" dirty="0">
                <a:solidFill>
                  <a:srgbClr val="000000"/>
                </a:solidFill>
                <a:latin typeface="Arial" charset="0"/>
                <a:cs typeface="+mj-cs"/>
              </a:rPr>
              <a:t>H</a:t>
            </a:r>
            <a:r>
              <a:rPr lang="en-US" baseline="-30000" dirty="0">
                <a:solidFill>
                  <a:srgbClr val="000000"/>
                </a:solidFill>
                <a:latin typeface="Arial" charset="0"/>
                <a:cs typeface="+mj-cs"/>
              </a:rPr>
              <a:t>0</a:t>
            </a:r>
            <a:r>
              <a:rPr lang="he-IL" dirty="0">
                <a:solidFill>
                  <a:srgbClr val="000000"/>
                </a:solidFill>
                <a:latin typeface="Arial" charset="0"/>
                <a:cs typeface="+mj-cs"/>
              </a:rPr>
              <a:t>: המנה היא בעלת איכות קבילה (</a:t>
            </a:r>
            <a:r>
              <a:rPr lang="en-US" dirty="0">
                <a:solidFill>
                  <a:srgbClr val="000000"/>
                </a:solidFill>
                <a:latin typeface="Arial" charset="0"/>
                <a:cs typeface="+mj-cs"/>
              </a:rPr>
              <a:t>p≤p</a:t>
            </a:r>
            <a:r>
              <a:rPr lang="en-US" baseline="-30000" dirty="0">
                <a:solidFill>
                  <a:srgbClr val="000000"/>
                </a:solidFill>
                <a:latin typeface="Arial" charset="0"/>
                <a:cs typeface="+mj-cs"/>
              </a:rPr>
              <a:t>0</a:t>
            </a:r>
            <a:r>
              <a:rPr lang="he-IL" dirty="0">
                <a:solidFill>
                  <a:srgbClr val="000000"/>
                </a:solidFill>
                <a:latin typeface="Arial" charset="0"/>
                <a:cs typeface="+mj-cs"/>
              </a:rPr>
              <a:t>)</a:t>
            </a:r>
          </a:p>
          <a:p>
            <a:pPr algn="r" rtl="1" eaLnBrk="1" hangingPunct="1"/>
            <a:r>
              <a:rPr lang="en-US" dirty="0">
                <a:solidFill>
                  <a:srgbClr val="000000"/>
                </a:solidFill>
                <a:latin typeface="Arial" charset="0"/>
                <a:cs typeface="+mj-cs"/>
              </a:rPr>
              <a:t>H</a:t>
            </a:r>
            <a:r>
              <a:rPr lang="en-US" baseline="-30000" dirty="0">
                <a:solidFill>
                  <a:srgbClr val="000000"/>
                </a:solidFill>
                <a:latin typeface="Arial" charset="0"/>
                <a:cs typeface="+mj-cs"/>
              </a:rPr>
              <a:t>1</a:t>
            </a:r>
            <a:r>
              <a:rPr lang="he-IL" dirty="0">
                <a:solidFill>
                  <a:srgbClr val="000000"/>
                </a:solidFill>
                <a:latin typeface="Arial" charset="0"/>
                <a:cs typeface="+mj-cs"/>
              </a:rPr>
              <a:t>: המנה בעלת איכות בלתי קבילה (</a:t>
            </a:r>
            <a:r>
              <a:rPr lang="en-US" dirty="0">
                <a:solidFill>
                  <a:srgbClr val="000000"/>
                </a:solidFill>
                <a:latin typeface="Arial" charset="0"/>
                <a:cs typeface="+mj-cs"/>
              </a:rPr>
              <a:t>p≥p</a:t>
            </a:r>
            <a:r>
              <a:rPr lang="en-US" baseline="-30000" dirty="0">
                <a:solidFill>
                  <a:srgbClr val="000000"/>
                </a:solidFill>
                <a:latin typeface="Arial" charset="0"/>
                <a:cs typeface="+mj-cs"/>
              </a:rPr>
              <a:t>1</a:t>
            </a:r>
            <a:r>
              <a:rPr lang="he-IL" dirty="0">
                <a:solidFill>
                  <a:srgbClr val="000000"/>
                </a:solidFill>
                <a:latin typeface="Arial" charset="0"/>
                <a:cs typeface="+mj-cs"/>
              </a:rPr>
              <a:t>)</a:t>
            </a:r>
          </a:p>
          <a:p>
            <a:pPr marL="44450" indent="0" algn="r" rtl="1" eaLnBrk="1" hangingPunct="1">
              <a:buNone/>
            </a:pPr>
            <a:endParaRPr lang="he-IL" dirty="0">
              <a:solidFill>
                <a:srgbClr val="000000"/>
              </a:solidFill>
              <a:latin typeface="Arial" charset="0"/>
              <a:cs typeface="+mj-cs"/>
            </a:endParaRPr>
          </a:p>
          <a:p>
            <a:pPr algn="r" rtl="1" eaLnBrk="1" hangingPunct="1"/>
            <a:endParaRPr lang="en-US" dirty="0">
              <a:cs typeface="+mj-cs"/>
            </a:endParaRPr>
          </a:p>
        </p:txBody>
      </p:sp>
      <p:sp>
        <p:nvSpPr>
          <p:cNvPr id="53254" name="Rectangle 5"/>
          <p:cNvSpPr>
            <a:spLocks noChangeArrowheads="1"/>
          </p:cNvSpPr>
          <p:nvPr/>
        </p:nvSpPr>
        <p:spPr bwMode="auto">
          <a:xfrm>
            <a:off x="3148013" y="2957513"/>
            <a:ext cx="9144000" cy="0"/>
          </a:xfrm>
          <a:prstGeom prst="rect">
            <a:avLst/>
          </a:prstGeom>
          <a:noFill/>
          <a:ln w="9525">
            <a:noFill/>
            <a:miter lim="800000"/>
            <a:headEnd/>
            <a:tailEnd/>
          </a:ln>
        </p:spPr>
        <p:txBody>
          <a:bodyPr>
            <a:spAutoFit/>
          </a:bodyPr>
          <a:lstStyle/>
          <a:p>
            <a:endParaRPr lang="he-IL"/>
          </a:p>
        </p:txBody>
      </p:sp>
      <p:graphicFrame>
        <p:nvGraphicFramePr>
          <p:cNvPr id="53250" name="Object 4"/>
          <p:cNvGraphicFramePr>
            <a:graphicFrameLocks noChangeAspect="1"/>
          </p:cNvGraphicFramePr>
          <p:nvPr>
            <p:extLst>
              <p:ext uri="{D42A27DB-BD31-4B8C-83A1-F6EECF244321}">
                <p14:modId xmlns:p14="http://schemas.microsoft.com/office/powerpoint/2010/main" val="3238850642"/>
              </p:ext>
            </p:extLst>
          </p:nvPr>
        </p:nvGraphicFramePr>
        <p:xfrm>
          <a:off x="1177142" y="3205270"/>
          <a:ext cx="6696744" cy="2217632"/>
        </p:xfrm>
        <a:graphic>
          <a:graphicData uri="http://schemas.openxmlformats.org/presentationml/2006/ole">
            <mc:AlternateContent xmlns:mc="http://schemas.openxmlformats.org/markup-compatibility/2006">
              <mc:Choice xmlns:v="urn:schemas-microsoft-com:vml" Requires="v">
                <p:oleObj spid="_x0000_s86138" r:id="rId4" imgW="2844800" imgH="939800" progId="">
                  <p:embed/>
                </p:oleObj>
              </mc:Choice>
              <mc:Fallback>
                <p:oleObj r:id="rId4" imgW="2844800" imgH="9398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7142" y="3205270"/>
                        <a:ext cx="6696744" cy="2217632"/>
                      </a:xfrm>
                      <a:prstGeom prst="rect">
                        <a:avLst/>
                      </a:prstGeom>
                      <a:noFill/>
                    </p:spPr>
                  </p:pic>
                </p:oleObj>
              </mc:Fallback>
            </mc:AlternateContent>
          </a:graphicData>
        </a:graphic>
      </p:graphicFrame>
      <p:sp>
        <p:nvSpPr>
          <p:cNvPr id="2" name="Rectangle 1"/>
          <p:cNvSpPr/>
          <p:nvPr/>
        </p:nvSpPr>
        <p:spPr>
          <a:xfrm>
            <a:off x="1835696" y="5485873"/>
            <a:ext cx="6768752" cy="794064"/>
          </a:xfrm>
          <a:prstGeom prst="rect">
            <a:avLst/>
          </a:prstGeom>
        </p:spPr>
        <p:txBody>
          <a:bodyPr wrap="square">
            <a:spAutoFit/>
          </a:bodyPr>
          <a:lstStyle/>
          <a:p>
            <a:pPr marL="44450" indent="0">
              <a:buNone/>
            </a:pPr>
            <a:r>
              <a:rPr lang="en-US" dirty="0">
                <a:solidFill>
                  <a:srgbClr val="000000"/>
                </a:solidFill>
                <a:latin typeface="Arial" charset="0"/>
                <a:cs typeface="David" pitchFamily="34" charset="-79"/>
              </a:rPr>
              <a:t>α</a:t>
            </a:r>
            <a:r>
              <a:rPr lang="he-IL" dirty="0">
                <a:solidFill>
                  <a:srgbClr val="000000"/>
                </a:solidFill>
                <a:latin typeface="Arial" charset="0"/>
              </a:rPr>
              <a:t> = סיכון היצרן – ההסתברות לפסילת מנה טובה</a:t>
            </a:r>
          </a:p>
          <a:p>
            <a:pPr marL="44450" indent="0">
              <a:lnSpc>
                <a:spcPct val="90000"/>
              </a:lnSpc>
              <a:buNone/>
            </a:pPr>
            <a:r>
              <a:rPr lang="en-US" dirty="0">
                <a:solidFill>
                  <a:srgbClr val="000000"/>
                </a:solidFill>
                <a:latin typeface="Arial" charset="0"/>
                <a:cs typeface="David" pitchFamily="34" charset="-79"/>
              </a:rPr>
              <a:t>β</a:t>
            </a:r>
            <a:r>
              <a:rPr lang="he-IL" dirty="0">
                <a:solidFill>
                  <a:srgbClr val="000000"/>
                </a:solidFill>
                <a:latin typeface="Arial" charset="0"/>
              </a:rPr>
              <a:t> = סיכון הצרכן – ההסתברות לאשר מנה פסולה</a:t>
            </a:r>
          </a:p>
        </p:txBody>
      </p:sp>
      <p:sp>
        <p:nvSpPr>
          <p:cNvPr id="3" name="TextBox 2"/>
          <p:cNvSpPr txBox="1"/>
          <p:nvPr/>
        </p:nvSpPr>
        <p:spPr>
          <a:xfrm>
            <a:off x="554738" y="5270610"/>
            <a:ext cx="2345514" cy="830997"/>
          </a:xfrm>
          <a:prstGeom prst="rect">
            <a:avLst/>
          </a:prstGeom>
          <a:noFill/>
        </p:spPr>
        <p:txBody>
          <a:bodyPr wrap="none" rtlCol="1">
            <a:spAutoFit/>
          </a:bodyPr>
          <a:lstStyle/>
          <a:p>
            <a:r>
              <a:rPr lang="he-IL" sz="1600" dirty="0">
                <a:solidFill>
                  <a:srgbClr val="00B050"/>
                </a:solidFill>
              </a:rPr>
              <a:t>מזהים את ההתפלגות?</a:t>
            </a:r>
          </a:p>
          <a:p>
            <a:r>
              <a:rPr lang="he-IL" sz="1600" dirty="0"/>
              <a:t>בינומית – מה הסיכוי לקבל</a:t>
            </a:r>
            <a:r>
              <a:rPr lang="en-US" sz="1600" dirty="0"/>
              <a:t>m </a:t>
            </a:r>
            <a:r>
              <a:rPr lang="he-IL" sz="1600" dirty="0"/>
              <a:t> </a:t>
            </a:r>
          </a:p>
          <a:p>
            <a:r>
              <a:rPr lang="he-IL" sz="1600" dirty="0"/>
              <a:t>פסולים מתוך מדגם בגודל </a:t>
            </a:r>
            <a:r>
              <a:rPr lang="en-US" sz="1600" dirty="0"/>
              <a:t>n</a:t>
            </a:r>
            <a:r>
              <a:rPr lang="he-IL" sz="1600" dirty="0"/>
              <a:t> </a:t>
            </a:r>
          </a:p>
        </p:txBody>
      </p:sp>
      <p:sp>
        <p:nvSpPr>
          <p:cNvPr id="9" name="הסבר אליפטי 2"/>
          <p:cNvSpPr/>
          <p:nvPr/>
        </p:nvSpPr>
        <p:spPr>
          <a:xfrm rot="21167010">
            <a:off x="364456" y="573405"/>
            <a:ext cx="2520280" cy="1800200"/>
          </a:xfrm>
          <a:prstGeom prst="wedgeEllipseCallout">
            <a:avLst>
              <a:gd name="adj1" fmla="val 48881"/>
              <a:gd name="adj2" fmla="val 43958"/>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000" dirty="0"/>
              <a:t>תזכורת....</a:t>
            </a:r>
            <a:br>
              <a:rPr lang="en-US" sz="2000" dirty="0"/>
            </a:br>
            <a:r>
              <a:rPr lang="he-IL" sz="2000" dirty="0"/>
              <a:t>כמה כדורים לבנים נשלוף מכד שבו </a:t>
            </a:r>
            <a:r>
              <a:rPr lang="en-US" sz="2000" dirty="0"/>
              <a:t>m</a:t>
            </a:r>
            <a:r>
              <a:rPr lang="he-IL" sz="2000" dirty="0"/>
              <a:t> כדורים, </a:t>
            </a:r>
            <a:r>
              <a:rPr lang="en-US" sz="2000" dirty="0"/>
              <a:t>n</a:t>
            </a:r>
            <a:r>
              <a:rPr lang="he-IL" sz="2000" dirty="0"/>
              <a:t> מהם לבנים?</a:t>
            </a:r>
          </a:p>
        </p:txBody>
      </p:sp>
      <p:sp>
        <p:nvSpPr>
          <p:cNvPr id="5" name="Rectangle 4"/>
          <p:cNvSpPr/>
          <p:nvPr/>
        </p:nvSpPr>
        <p:spPr>
          <a:xfrm>
            <a:off x="2123728" y="1941020"/>
            <a:ext cx="6007504" cy="400110"/>
          </a:xfrm>
          <a:prstGeom prst="rect">
            <a:avLst/>
          </a:prstGeom>
        </p:spPr>
        <p:txBody>
          <a:bodyPr wrap="square">
            <a:spAutoFit/>
          </a:bodyPr>
          <a:lstStyle/>
          <a:p>
            <a:pPr eaLnBrk="0" hangingPunct="0">
              <a:spcBef>
                <a:spcPct val="30000"/>
              </a:spcBef>
              <a:defRPr/>
            </a:pPr>
            <a:r>
              <a:rPr lang="he-IL" sz="2000" dirty="0">
                <a:solidFill>
                  <a:srgbClr val="000000"/>
                </a:solidFill>
                <a:latin typeface="Arial" charset="0"/>
                <a:cs typeface="+mj-cs"/>
              </a:rPr>
              <a:t>נשתמש בקירוב בינומי להתפלגות ההיפרגיאומטרית.</a:t>
            </a:r>
          </a:p>
        </p:txBody>
      </p:sp>
    </p:spTree>
    <p:extLst>
      <p:ext uri="{BB962C8B-B14F-4D97-AF65-F5344CB8AC3E}">
        <p14:creationId xmlns:p14="http://schemas.microsoft.com/office/powerpoint/2010/main" val="78204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25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2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uiExpand="1" build="p"/>
      <p:bldP spid="2"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he-IL" dirty="0"/>
              <a:t>דגימה יחידה - דוגמה</a:t>
            </a:r>
            <a:endParaRPr lang="en-US" dirty="0"/>
          </a:p>
        </p:txBody>
      </p:sp>
      <p:sp>
        <p:nvSpPr>
          <p:cNvPr id="89090" name="Rectangle 3"/>
          <p:cNvSpPr>
            <a:spLocks noGrp="1" noChangeArrowheads="1"/>
          </p:cNvSpPr>
          <p:nvPr>
            <p:ph idx="1"/>
          </p:nvPr>
        </p:nvSpPr>
        <p:spPr>
          <a:xfrm>
            <a:off x="395536" y="2492896"/>
            <a:ext cx="7776864" cy="3542804"/>
          </a:xfrm>
        </p:spPr>
        <p:txBody>
          <a:bodyPr/>
          <a:lstStyle/>
          <a:p>
            <a:pPr algn="r" rtl="1" eaLnBrk="1" hangingPunct="1"/>
            <a:r>
              <a:rPr lang="he-IL" dirty="0">
                <a:cs typeface="+mj-cs"/>
              </a:rPr>
              <a:t>ספק שולח לחנות 100 יחידות בכל משלוח. הסיכום עם הספק הוא ש-10% פגומים זה סביר, אבל על 30% פגומים החנות תחזיר את המשלוח. החנות דוגמת מכל משלוח 10 יחידות, אם כמות הפגומים גדולה מ-2 המנה נפסלת.</a:t>
            </a:r>
          </a:p>
          <a:p>
            <a:pPr algn="r" rtl="1" eaLnBrk="1" hangingPunct="1"/>
            <a:r>
              <a:rPr lang="he-IL" dirty="0">
                <a:cs typeface="+mj-cs"/>
              </a:rPr>
              <a:t>על פי תכנית דגימה זו, מהו סיכון היצרן? מהו סיכון הצרכן?</a:t>
            </a:r>
          </a:p>
          <a:p>
            <a:pPr algn="r" rtl="1" eaLnBrk="1" hangingPunct="1"/>
            <a:endParaRPr lang="he-IL" dirty="0">
              <a:cs typeface="+mj-cs"/>
            </a:endParaRPr>
          </a:p>
          <a:p>
            <a:pPr algn="r" rtl="1" eaLnBrk="1" hangingPunct="1"/>
            <a:endParaRPr lang="en-US" dirty="0">
              <a:cs typeface="+mj-cs"/>
            </a:endParaRPr>
          </a:p>
        </p:txBody>
      </p:sp>
      <p:sp>
        <p:nvSpPr>
          <p:cNvPr id="3" name="Rectangle 2"/>
          <p:cNvSpPr/>
          <p:nvPr/>
        </p:nvSpPr>
        <p:spPr>
          <a:xfrm>
            <a:off x="467544" y="3861048"/>
            <a:ext cx="5735143" cy="2336024"/>
          </a:xfrm>
          <a:prstGeom prst="rect">
            <a:avLst/>
          </a:prstGeom>
        </p:spPr>
        <p:txBody>
          <a:bodyPr wrap="square">
            <a:spAutoFit/>
          </a:bodyPr>
          <a:lstStyle/>
          <a:p>
            <a:pPr eaLnBrk="1" hangingPunct="1">
              <a:lnSpc>
                <a:spcPct val="90000"/>
              </a:lnSpc>
            </a:pPr>
            <a:r>
              <a:rPr lang="en-US" sz="1800" dirty="0">
                <a:solidFill>
                  <a:srgbClr val="000000"/>
                </a:solidFill>
                <a:latin typeface="Arial" charset="0"/>
                <a:cs typeface="David" pitchFamily="34" charset="-79"/>
              </a:rPr>
              <a:t>N</a:t>
            </a:r>
            <a:r>
              <a:rPr lang="he-IL" sz="1800" dirty="0">
                <a:solidFill>
                  <a:srgbClr val="000000"/>
                </a:solidFill>
                <a:latin typeface="Arial" charset="0"/>
              </a:rPr>
              <a:t> = מספר הפריטים במנה נתונה</a:t>
            </a:r>
          </a:p>
          <a:p>
            <a:pPr eaLnBrk="1" hangingPunct="1">
              <a:lnSpc>
                <a:spcPct val="90000"/>
              </a:lnSpc>
            </a:pPr>
            <a:endParaRPr lang="he-IL" sz="1800" dirty="0">
              <a:solidFill>
                <a:srgbClr val="000000"/>
              </a:solidFill>
              <a:latin typeface="Arial" charset="0"/>
            </a:endParaRPr>
          </a:p>
          <a:p>
            <a:pPr eaLnBrk="1" hangingPunct="1">
              <a:lnSpc>
                <a:spcPct val="90000"/>
              </a:lnSpc>
            </a:pPr>
            <a:r>
              <a:rPr lang="en-US" sz="1800" dirty="0">
                <a:solidFill>
                  <a:srgbClr val="000000"/>
                </a:solidFill>
                <a:latin typeface="Arial" charset="0"/>
                <a:cs typeface="David" pitchFamily="34" charset="-79"/>
              </a:rPr>
              <a:t>n</a:t>
            </a:r>
            <a:r>
              <a:rPr lang="he-IL" sz="1800" dirty="0">
                <a:solidFill>
                  <a:srgbClr val="000000"/>
                </a:solidFill>
                <a:latin typeface="Arial" charset="0"/>
              </a:rPr>
              <a:t> = מספר הפריטים במדגם</a:t>
            </a:r>
          </a:p>
          <a:p>
            <a:pPr eaLnBrk="1" hangingPunct="1">
              <a:lnSpc>
                <a:spcPct val="90000"/>
              </a:lnSpc>
            </a:pPr>
            <a:endParaRPr lang="he-IL" sz="1800" dirty="0">
              <a:solidFill>
                <a:srgbClr val="000000"/>
              </a:solidFill>
              <a:latin typeface="Arial" charset="0"/>
            </a:endParaRPr>
          </a:p>
          <a:p>
            <a:pPr eaLnBrk="1" hangingPunct="1">
              <a:lnSpc>
                <a:spcPct val="90000"/>
              </a:lnSpc>
            </a:pPr>
            <a:r>
              <a:rPr lang="en-US" sz="1800" dirty="0">
                <a:solidFill>
                  <a:srgbClr val="000000"/>
                </a:solidFill>
                <a:latin typeface="Arial" charset="0"/>
                <a:cs typeface="David" pitchFamily="34" charset="-79"/>
              </a:rPr>
              <a:t>c</a:t>
            </a:r>
            <a:r>
              <a:rPr lang="he-IL" sz="1800" dirty="0">
                <a:solidFill>
                  <a:srgbClr val="000000"/>
                </a:solidFill>
                <a:latin typeface="Arial" charset="0"/>
              </a:rPr>
              <a:t> = רמת הפסילה</a:t>
            </a:r>
          </a:p>
          <a:p>
            <a:pPr eaLnBrk="1" hangingPunct="1">
              <a:lnSpc>
                <a:spcPct val="90000"/>
              </a:lnSpc>
            </a:pPr>
            <a:endParaRPr lang="he-IL" sz="1800" dirty="0">
              <a:solidFill>
                <a:srgbClr val="000000"/>
              </a:solidFill>
              <a:latin typeface="Arial" charset="0"/>
            </a:endParaRPr>
          </a:p>
          <a:p>
            <a:pPr eaLnBrk="1" hangingPunct="1">
              <a:lnSpc>
                <a:spcPct val="90000"/>
              </a:lnSpc>
            </a:pPr>
            <a:r>
              <a:rPr lang="en-US" sz="1800" dirty="0">
                <a:solidFill>
                  <a:srgbClr val="000000"/>
                </a:solidFill>
                <a:latin typeface="Arial" charset="0"/>
                <a:cs typeface="David" pitchFamily="34" charset="-79"/>
              </a:rPr>
              <a:t>p</a:t>
            </a:r>
            <a:r>
              <a:rPr lang="en-US" sz="1800" baseline="-30000" dirty="0">
                <a:solidFill>
                  <a:srgbClr val="000000"/>
                </a:solidFill>
                <a:latin typeface="Arial" charset="0"/>
                <a:cs typeface="David" pitchFamily="34" charset="-79"/>
              </a:rPr>
              <a:t>0</a:t>
            </a:r>
            <a:r>
              <a:rPr lang="he-IL" sz="1800" dirty="0">
                <a:solidFill>
                  <a:srgbClr val="000000"/>
                </a:solidFill>
                <a:latin typeface="Arial" charset="0"/>
              </a:rPr>
              <a:t> = שיעור הפסולים שסביר מבחינתנו</a:t>
            </a:r>
          </a:p>
          <a:p>
            <a:pPr eaLnBrk="1" hangingPunct="1">
              <a:lnSpc>
                <a:spcPct val="90000"/>
              </a:lnSpc>
            </a:pPr>
            <a:endParaRPr lang="he-IL" sz="1800" dirty="0">
              <a:solidFill>
                <a:srgbClr val="000000"/>
              </a:solidFill>
              <a:latin typeface="Arial" charset="0"/>
            </a:endParaRPr>
          </a:p>
          <a:p>
            <a:pPr eaLnBrk="1" hangingPunct="1">
              <a:lnSpc>
                <a:spcPct val="90000"/>
              </a:lnSpc>
            </a:pPr>
            <a:r>
              <a:rPr lang="en-US" sz="1800" dirty="0">
                <a:cs typeface="David" pitchFamily="34" charset="-79"/>
              </a:rPr>
              <a:t>p</a:t>
            </a:r>
            <a:r>
              <a:rPr lang="en-US" sz="1800" baseline="-30000" dirty="0">
                <a:cs typeface="David" pitchFamily="34" charset="-79"/>
              </a:rPr>
              <a:t>1</a:t>
            </a:r>
            <a:r>
              <a:rPr lang="he-IL" sz="1800" dirty="0"/>
              <a:t>­ = שיעור הפסולים שאם נגיע אליו לא נהיה מוכנים לקבל את המנה</a:t>
            </a:r>
            <a:endParaRPr lang="en-US" sz="1800" dirty="0">
              <a:cs typeface="David" pitchFamily="34" charset="-79"/>
            </a:endParaRPr>
          </a:p>
        </p:txBody>
      </p:sp>
      <p:sp>
        <p:nvSpPr>
          <p:cNvPr id="4" name="TextBox 3"/>
          <p:cNvSpPr txBox="1"/>
          <p:nvPr/>
        </p:nvSpPr>
        <p:spPr>
          <a:xfrm>
            <a:off x="6660232" y="3801801"/>
            <a:ext cx="1250663" cy="2454518"/>
          </a:xfrm>
          <a:prstGeom prst="rect">
            <a:avLst/>
          </a:prstGeom>
          <a:noFill/>
        </p:spPr>
        <p:txBody>
          <a:bodyPr wrap="none" rtlCol="1">
            <a:spAutoFit/>
          </a:bodyPr>
          <a:lstStyle/>
          <a:p>
            <a:pPr algn="l"/>
            <a:r>
              <a:rPr lang="en-US" dirty="0"/>
              <a:t>N=100</a:t>
            </a:r>
          </a:p>
          <a:p>
            <a:pPr algn="l"/>
            <a:endParaRPr lang="en-US" sz="500" dirty="0"/>
          </a:p>
          <a:p>
            <a:pPr algn="l"/>
            <a:r>
              <a:rPr lang="en-US" dirty="0"/>
              <a:t>n=10</a:t>
            </a:r>
          </a:p>
          <a:p>
            <a:pPr algn="l"/>
            <a:endParaRPr lang="en-US" sz="900" dirty="0"/>
          </a:p>
          <a:p>
            <a:pPr algn="l" rtl="0"/>
            <a:r>
              <a:rPr lang="en-US" dirty="0"/>
              <a:t>C=2</a:t>
            </a:r>
          </a:p>
          <a:p>
            <a:pPr algn="l" rtl="0"/>
            <a:endParaRPr lang="he-IL" sz="1050" dirty="0"/>
          </a:p>
          <a:p>
            <a:pPr algn="l"/>
            <a:r>
              <a:rPr lang="en-US" dirty="0"/>
              <a:t>P0 = 0.1</a:t>
            </a:r>
          </a:p>
          <a:p>
            <a:pPr algn="l"/>
            <a:endParaRPr lang="en-US" sz="900" dirty="0"/>
          </a:p>
          <a:p>
            <a:pPr algn="l"/>
            <a:r>
              <a:rPr lang="en-US" dirty="0"/>
              <a:t>P1 = 0.3</a:t>
            </a:r>
          </a:p>
        </p:txBody>
      </p:sp>
    </p:spTree>
    <p:extLst>
      <p:ext uri="{BB962C8B-B14F-4D97-AF65-F5344CB8AC3E}">
        <p14:creationId xmlns:p14="http://schemas.microsoft.com/office/powerpoint/2010/main" val="21323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e-IL" dirty="0"/>
              <a:t>מה נראה היום?</a:t>
            </a:r>
          </a:p>
        </p:txBody>
      </p:sp>
      <p:sp>
        <p:nvSpPr>
          <p:cNvPr id="2" name="Content Placeholder 1"/>
          <p:cNvSpPr>
            <a:spLocks noGrp="1"/>
          </p:cNvSpPr>
          <p:nvPr>
            <p:ph idx="1"/>
          </p:nvPr>
        </p:nvSpPr>
        <p:spPr/>
        <p:txBody>
          <a:bodyPr/>
          <a:lstStyle/>
          <a:p>
            <a:pPr marL="0" indent="0" algn="r" rtl="1">
              <a:buNone/>
            </a:pPr>
            <a:r>
              <a:rPr lang="he-IL" dirty="0">
                <a:cs typeface="+mj-cs"/>
              </a:rPr>
              <a:t>היום נתחיל את הנושא של בקרת איכות:</a:t>
            </a:r>
          </a:p>
          <a:p>
            <a:pPr algn="r" rtl="1"/>
            <a:endParaRPr lang="he-IL" dirty="0">
              <a:cs typeface="+mj-cs"/>
            </a:endParaRPr>
          </a:p>
          <a:p>
            <a:pPr algn="r" rtl="1">
              <a:lnSpc>
                <a:spcPct val="150000"/>
              </a:lnSpc>
            </a:pPr>
            <a:r>
              <a:rPr lang="he-IL" dirty="0">
                <a:cs typeface="+mj-cs"/>
              </a:rPr>
              <a:t>7 אמות האיכות (תרשים עצם-דג וכו')</a:t>
            </a:r>
          </a:p>
          <a:p>
            <a:pPr algn="r" rtl="1">
              <a:lnSpc>
                <a:spcPct val="150000"/>
              </a:lnSpc>
            </a:pPr>
            <a:r>
              <a:rPr lang="he-IL" dirty="0">
                <a:cs typeface="+mj-cs"/>
              </a:rPr>
              <a:t>דגימה יחידה</a:t>
            </a:r>
          </a:p>
          <a:p>
            <a:pPr algn="r" rtl="1">
              <a:lnSpc>
                <a:spcPct val="150000"/>
              </a:lnSpc>
            </a:pPr>
            <a:r>
              <a:rPr lang="he-IL" dirty="0">
                <a:cs typeface="+mj-cs"/>
              </a:rPr>
              <a:t>דגימה כפולה</a:t>
            </a:r>
          </a:p>
        </p:txBody>
      </p:sp>
    </p:spTree>
    <p:extLst>
      <p:ext uri="{BB962C8B-B14F-4D97-AF65-F5344CB8AC3E}">
        <p14:creationId xmlns:p14="http://schemas.microsoft.com/office/powerpoint/2010/main" val="1970272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e-IL" dirty="0"/>
              <a:t>סיכון היצרן</a:t>
            </a:r>
          </a:p>
        </p:txBody>
      </p:sp>
      <p:pic>
        <p:nvPicPr>
          <p:cNvPr id="880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705" t="44768" r="39293" b="41883"/>
          <a:stretch/>
        </p:blipFill>
        <p:spPr bwMode="auto">
          <a:xfrm>
            <a:off x="663097" y="2149535"/>
            <a:ext cx="7771935" cy="1296145"/>
          </a:xfrm>
          <a:prstGeom prst="rect">
            <a:avLst/>
          </a:prstGeom>
          <a:noFill/>
          <a:ln w="9525">
            <a:solidFill>
              <a:srgbClr val="92D050"/>
            </a:solidFill>
            <a:miter lim="800000"/>
            <a:headEnd/>
            <a:tailEnd/>
          </a:ln>
          <a:extLst>
            <a:ext uri="{909E8E84-426E-40DD-AFC4-6F175D3DCCD1}">
              <a14:hiddenFill xmlns:a14="http://schemas.microsoft.com/office/drawing/2010/main">
                <a:solidFill>
                  <a:schemeClr val="accent1"/>
                </a:solidFill>
              </a14:hiddenFill>
            </a:ext>
          </a:extLst>
        </p:spPr>
      </p:pic>
      <p:sp>
        <p:nvSpPr>
          <p:cNvPr id="7" name="TextBox 6"/>
          <p:cNvSpPr txBox="1"/>
          <p:nvPr/>
        </p:nvSpPr>
        <p:spPr>
          <a:xfrm>
            <a:off x="7380312" y="4221088"/>
            <a:ext cx="1074333" cy="2092881"/>
          </a:xfrm>
          <a:prstGeom prst="rect">
            <a:avLst/>
          </a:prstGeom>
          <a:noFill/>
        </p:spPr>
        <p:txBody>
          <a:bodyPr wrap="none" rtlCol="1">
            <a:spAutoFit/>
          </a:bodyPr>
          <a:lstStyle/>
          <a:p>
            <a:pPr algn="l"/>
            <a:r>
              <a:rPr lang="en-US" sz="2000" dirty="0"/>
              <a:t>N=100</a:t>
            </a:r>
          </a:p>
          <a:p>
            <a:pPr algn="l"/>
            <a:endParaRPr lang="en-US" sz="400" dirty="0"/>
          </a:p>
          <a:p>
            <a:pPr algn="l"/>
            <a:r>
              <a:rPr lang="en-US" sz="2000" dirty="0"/>
              <a:t>n=10</a:t>
            </a:r>
          </a:p>
          <a:p>
            <a:pPr algn="l"/>
            <a:endParaRPr lang="en-US" sz="800" dirty="0"/>
          </a:p>
          <a:p>
            <a:pPr algn="l" rtl="0"/>
            <a:r>
              <a:rPr lang="en-US" sz="2000" dirty="0"/>
              <a:t>C=2</a:t>
            </a:r>
          </a:p>
          <a:p>
            <a:pPr algn="l" rtl="0"/>
            <a:endParaRPr lang="he-IL" sz="1000" dirty="0"/>
          </a:p>
          <a:p>
            <a:pPr algn="l"/>
            <a:r>
              <a:rPr lang="en-US" sz="2000" dirty="0"/>
              <a:t>Po = 0.1</a:t>
            </a:r>
          </a:p>
          <a:p>
            <a:pPr algn="l"/>
            <a:endParaRPr lang="en-US" sz="800" dirty="0"/>
          </a:p>
          <a:p>
            <a:pPr algn="l"/>
            <a:r>
              <a:rPr lang="en-US" sz="2000" dirty="0"/>
              <a:t>P1 = 0.3</a:t>
            </a:r>
          </a:p>
        </p:txBody>
      </p:sp>
      <mc:AlternateContent xmlns:mc="http://schemas.openxmlformats.org/markup-compatibility/2006" xmlns:a14="http://schemas.microsoft.com/office/drawing/2010/main">
        <mc:Choice Requires="a14">
          <p:sp>
            <p:nvSpPr>
              <p:cNvPr id="6" name="TextBox 5"/>
              <p:cNvSpPr txBox="1"/>
              <p:nvPr/>
            </p:nvSpPr>
            <p:spPr>
              <a:xfrm>
                <a:off x="827584" y="3406067"/>
                <a:ext cx="6175858" cy="1130631"/>
              </a:xfrm>
              <a:prstGeom prst="rect">
                <a:avLst/>
              </a:prstGeom>
              <a:noFill/>
            </p:spPr>
            <p:txBody>
              <a:bodyPr wrap="none" rtlCol="1">
                <a:spAutoFit/>
              </a:bodyPr>
              <a:lstStyle/>
              <a:p>
                <a:pPr algn="l" rtl="0"/>
                <a14:m>
                  <m:oMathPara xmlns:m="http://schemas.openxmlformats.org/officeDocument/2006/math">
                    <m:oMathParaPr>
                      <m:jc m:val="left"/>
                    </m:oMathParaPr>
                    <m:oMath xmlns:m="http://schemas.openxmlformats.org/officeDocument/2006/math">
                      <m:r>
                        <a:rPr lang="en-US" i="1" smtClean="0">
                          <a:latin typeface="Cambria Math"/>
                        </a:rPr>
                        <m:t>𝑝</m:t>
                      </m:r>
                      <m:d>
                        <m:dPr>
                          <m:ctrlPr>
                            <a:rPr lang="pt-BR" i="1">
                              <a:latin typeface="Cambria Math" panose="02040503050406030204" pitchFamily="18" charset="0"/>
                            </a:rPr>
                          </m:ctrlPr>
                        </m:dPr>
                        <m:e>
                          <m:r>
                            <a:rPr lang="pt-BR" i="1">
                              <a:latin typeface="Cambria Math"/>
                            </a:rPr>
                            <m:t>𝑥</m:t>
                          </m:r>
                          <m:r>
                            <a:rPr lang="en-US" i="1">
                              <a:latin typeface="Cambria Math"/>
                            </a:rPr>
                            <m:t>&gt;</m:t>
                          </m:r>
                          <m:r>
                            <a:rPr lang="en-US" i="1">
                              <a:latin typeface="Cambria Math"/>
                            </a:rPr>
                            <m:t>2</m:t>
                          </m:r>
                          <m:r>
                            <a:rPr lang="en-US" i="1">
                              <a:latin typeface="Cambria Math"/>
                            </a:rPr>
                            <m:t>|</m:t>
                          </m:r>
                          <m:r>
                            <a:rPr lang="en-US" i="1">
                              <a:latin typeface="Cambria Math"/>
                            </a:rPr>
                            <m:t>𝑝</m:t>
                          </m:r>
                          <m:r>
                            <a:rPr lang="en-US" i="1">
                              <a:latin typeface="Cambria Math"/>
                            </a:rPr>
                            <m:t>=</m:t>
                          </m:r>
                          <m:r>
                            <a:rPr lang="en-US" i="1">
                              <a:latin typeface="Cambria Math"/>
                            </a:rPr>
                            <m:t>0</m:t>
                          </m:r>
                          <m:r>
                            <a:rPr lang="en-US" i="1">
                              <a:latin typeface="Cambria Math"/>
                            </a:rPr>
                            <m:t>.</m:t>
                          </m:r>
                          <m:r>
                            <a:rPr lang="en-US" i="1">
                              <a:latin typeface="Cambria Math"/>
                            </a:rPr>
                            <m:t>1</m:t>
                          </m:r>
                        </m:e>
                      </m:d>
                      <m:r>
                        <a:rPr lang="pt-BR" i="1" smtClean="0">
                          <a:latin typeface="Cambria Math"/>
                        </a:rPr>
                        <m:t>=</m:t>
                      </m:r>
                      <m:nary>
                        <m:naryPr>
                          <m:chr m:val="∑"/>
                          <m:ctrlPr>
                            <a:rPr lang="pt-BR" i="1" smtClean="0">
                              <a:latin typeface="Cambria Math" panose="02040503050406030204" pitchFamily="18" charset="0"/>
                            </a:rPr>
                          </m:ctrlPr>
                        </m:naryPr>
                        <m:sub>
                          <m:r>
                            <a:rPr lang="en-US" b="0" i="1" smtClean="0">
                              <a:latin typeface="Cambria Math"/>
                            </a:rPr>
                            <m:t>𝑚</m:t>
                          </m:r>
                          <m:r>
                            <a:rPr lang="pt-BR" i="1" smtClean="0">
                              <a:latin typeface="Cambria Math"/>
                            </a:rPr>
                            <m:t>=</m:t>
                          </m:r>
                          <m:r>
                            <a:rPr lang="en-US" b="0" i="1" smtClean="0">
                              <a:latin typeface="Cambria Math"/>
                            </a:rPr>
                            <m:t>3</m:t>
                          </m:r>
                        </m:sub>
                        <m:sup>
                          <m:r>
                            <a:rPr lang="en-US" b="0" i="1" smtClean="0">
                              <a:latin typeface="Cambria Math"/>
                            </a:rPr>
                            <m:t>10</m:t>
                          </m:r>
                        </m:sup>
                        <m:e>
                          <m:d>
                            <m:dPr>
                              <m:ctrlPr>
                                <a:rPr lang="pt-BR" i="1" smtClean="0">
                                  <a:latin typeface="Cambria Math" panose="02040503050406030204" pitchFamily="18" charset="0"/>
                                </a:rPr>
                              </m:ctrlPr>
                            </m:dPr>
                            <m:e>
                              <m:f>
                                <m:fPr>
                                  <m:type m:val="noBar"/>
                                  <m:ctrlPr>
                                    <a:rPr lang="pt-BR" i="1" smtClean="0">
                                      <a:latin typeface="Cambria Math" panose="02040503050406030204" pitchFamily="18" charset="0"/>
                                    </a:rPr>
                                  </m:ctrlPr>
                                </m:fPr>
                                <m:num>
                                  <m:r>
                                    <a:rPr lang="en-US" b="0" i="1" smtClean="0">
                                      <a:latin typeface="Cambria Math"/>
                                    </a:rPr>
                                    <m:t>10</m:t>
                                  </m:r>
                                </m:num>
                                <m:den>
                                  <m:r>
                                    <a:rPr lang="en-US" b="0" i="1" smtClean="0">
                                      <a:latin typeface="Cambria Math"/>
                                    </a:rPr>
                                    <m:t>𝑚</m:t>
                                  </m:r>
                                </m:den>
                              </m:f>
                            </m:e>
                          </m:d>
                          <m:sSup>
                            <m:sSupPr>
                              <m:ctrlPr>
                                <a:rPr lang="pt-BR" i="1" smtClean="0">
                                  <a:latin typeface="Cambria Math" panose="02040503050406030204" pitchFamily="18" charset="0"/>
                                </a:rPr>
                              </m:ctrlPr>
                            </m:sSupPr>
                            <m:e>
                              <m:r>
                                <a:rPr lang="en-US" b="0" i="1" smtClean="0">
                                  <a:latin typeface="Cambria Math"/>
                                </a:rPr>
                                <m:t>0</m:t>
                              </m:r>
                              <m:r>
                                <a:rPr lang="en-US" b="0" i="1" smtClean="0">
                                  <a:latin typeface="Cambria Math"/>
                                </a:rPr>
                                <m:t>.</m:t>
                              </m:r>
                              <m:r>
                                <a:rPr lang="en-US" b="0" i="1" smtClean="0">
                                  <a:latin typeface="Cambria Math"/>
                                </a:rPr>
                                <m:t>1</m:t>
                              </m:r>
                            </m:e>
                            <m:sup>
                              <m:r>
                                <a:rPr lang="en-US" b="0" i="1" smtClean="0">
                                  <a:latin typeface="Cambria Math"/>
                                </a:rPr>
                                <m:t>𝑚</m:t>
                              </m:r>
                            </m:sup>
                          </m:sSup>
                          <m:sSup>
                            <m:sSupPr>
                              <m:ctrlPr>
                                <a:rPr lang="pt-BR" i="1" smtClean="0">
                                  <a:latin typeface="Cambria Math" panose="02040503050406030204" pitchFamily="18" charset="0"/>
                                </a:rPr>
                              </m:ctrlPr>
                            </m:sSupPr>
                            <m:e>
                              <m:r>
                                <a:rPr lang="en-US" b="0" i="1" smtClean="0">
                                  <a:latin typeface="Cambria Math"/>
                                </a:rPr>
                                <m:t>∗</m:t>
                              </m:r>
                              <m:r>
                                <a:rPr lang="en-US" b="0" i="1" smtClean="0">
                                  <a:latin typeface="Cambria Math"/>
                                </a:rPr>
                                <m:t>0</m:t>
                              </m:r>
                              <m:r>
                                <a:rPr lang="en-US" b="0" i="1" smtClean="0">
                                  <a:latin typeface="Cambria Math"/>
                                </a:rPr>
                                <m:t>.</m:t>
                              </m:r>
                              <m:r>
                                <a:rPr lang="en-US" b="0" i="1" smtClean="0">
                                  <a:latin typeface="Cambria Math"/>
                                </a:rPr>
                                <m:t>9</m:t>
                              </m:r>
                            </m:e>
                            <m:sup>
                              <m:r>
                                <a:rPr lang="he-IL" b="0" i="1" smtClean="0">
                                  <a:latin typeface="Cambria Math" panose="02040503050406030204" pitchFamily="18" charset="0"/>
                                </a:rPr>
                                <m:t>10</m:t>
                              </m:r>
                              <m:r>
                                <a:rPr lang="pt-BR" i="1" smtClean="0">
                                  <a:latin typeface="Cambria Math"/>
                                </a:rPr>
                                <m:t>−</m:t>
                              </m:r>
                              <m:r>
                                <a:rPr lang="en-US" b="0" i="1" smtClean="0">
                                  <a:latin typeface="Cambria Math" panose="02040503050406030204" pitchFamily="18" charset="0"/>
                                </a:rPr>
                                <m:t>𝑚</m:t>
                              </m:r>
                            </m:sup>
                          </m:sSup>
                        </m:e>
                      </m:nary>
                    </m:oMath>
                  </m:oMathPara>
                </a14:m>
                <a:endParaRPr lang="he-IL" dirty="0"/>
              </a:p>
            </p:txBody>
          </p:sp>
        </mc:Choice>
        <mc:Fallback xmlns="">
          <p:sp>
            <p:nvSpPr>
              <p:cNvPr id="6" name="TextBox 5"/>
              <p:cNvSpPr txBox="1">
                <a:spLocks noRot="1" noChangeAspect="1" noMove="1" noResize="1" noEditPoints="1" noAdjustHandles="1" noChangeArrowheads="1" noChangeShapeType="1" noTextEdit="1"/>
              </p:cNvSpPr>
              <p:nvPr/>
            </p:nvSpPr>
            <p:spPr>
              <a:xfrm>
                <a:off x="827584" y="3406067"/>
                <a:ext cx="6175858" cy="1130631"/>
              </a:xfrm>
              <a:prstGeom prst="rect">
                <a:avLst/>
              </a:prstGeom>
              <a:blipFill>
                <a:blip r:embed="rId3"/>
                <a:stretch>
                  <a:fillRect/>
                </a:stretch>
              </a:blipFill>
            </p:spPr>
            <p:txBody>
              <a:bodyPr/>
              <a:lstStyle/>
              <a:p>
                <a:r>
                  <a:rPr lang="en-US">
                    <a:noFill/>
                  </a:rPr>
                  <a:t> </a:t>
                </a:r>
              </a:p>
            </p:txBody>
          </p:sp>
        </mc:Fallback>
      </mc:AlternateContent>
      <p:sp>
        <p:nvSpPr>
          <p:cNvPr id="8" name="TextBox 7"/>
          <p:cNvSpPr txBox="1"/>
          <p:nvPr/>
        </p:nvSpPr>
        <p:spPr>
          <a:xfrm>
            <a:off x="1187624" y="4941168"/>
            <a:ext cx="902811" cy="461665"/>
          </a:xfrm>
          <a:prstGeom prst="rect">
            <a:avLst/>
          </a:prstGeom>
          <a:noFill/>
        </p:spPr>
        <p:txBody>
          <a:bodyPr wrap="none" rtlCol="1">
            <a:spAutoFit/>
          </a:bodyPr>
          <a:lstStyle/>
          <a:p>
            <a:pPr algn="l" rtl="0"/>
            <a:r>
              <a:rPr lang="he-IL" dirty="0"/>
              <a:t>=</a:t>
            </a:r>
            <a:r>
              <a:rPr lang="en-US" dirty="0"/>
              <a:t>0.07</a:t>
            </a:r>
            <a:endParaRPr lang="he-IL" dirty="0"/>
          </a:p>
        </p:txBody>
      </p:sp>
    </p:spTree>
    <p:extLst>
      <p:ext uri="{BB962C8B-B14F-4D97-AF65-F5344CB8AC3E}">
        <p14:creationId xmlns:p14="http://schemas.microsoft.com/office/powerpoint/2010/main" val="416265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e-IL" dirty="0"/>
              <a:t>סיכון הצרכן</a:t>
            </a:r>
          </a:p>
        </p:txBody>
      </p:sp>
      <p:sp>
        <p:nvSpPr>
          <p:cNvPr id="5" name="TextBox 4"/>
          <p:cNvSpPr txBox="1"/>
          <p:nvPr/>
        </p:nvSpPr>
        <p:spPr>
          <a:xfrm>
            <a:off x="7438434" y="4122744"/>
            <a:ext cx="1074333" cy="2092881"/>
          </a:xfrm>
          <a:prstGeom prst="rect">
            <a:avLst/>
          </a:prstGeom>
          <a:noFill/>
        </p:spPr>
        <p:txBody>
          <a:bodyPr wrap="none" rtlCol="1">
            <a:spAutoFit/>
          </a:bodyPr>
          <a:lstStyle/>
          <a:p>
            <a:pPr algn="l"/>
            <a:r>
              <a:rPr lang="en-US" sz="2000" dirty="0"/>
              <a:t>N=100</a:t>
            </a:r>
          </a:p>
          <a:p>
            <a:pPr algn="l"/>
            <a:endParaRPr lang="en-US" sz="400" dirty="0"/>
          </a:p>
          <a:p>
            <a:pPr algn="l"/>
            <a:r>
              <a:rPr lang="en-US" sz="2000" dirty="0"/>
              <a:t>n=10</a:t>
            </a:r>
          </a:p>
          <a:p>
            <a:pPr algn="l"/>
            <a:endParaRPr lang="en-US" sz="800" dirty="0"/>
          </a:p>
          <a:p>
            <a:pPr algn="l" rtl="0"/>
            <a:r>
              <a:rPr lang="en-US" sz="2000" dirty="0"/>
              <a:t>C=2</a:t>
            </a:r>
          </a:p>
          <a:p>
            <a:pPr algn="l" rtl="0"/>
            <a:endParaRPr lang="he-IL" sz="1000" dirty="0"/>
          </a:p>
          <a:p>
            <a:pPr algn="l"/>
            <a:r>
              <a:rPr lang="en-US" sz="2000" dirty="0"/>
              <a:t>Po = 0.1</a:t>
            </a:r>
          </a:p>
          <a:p>
            <a:pPr algn="l"/>
            <a:endParaRPr lang="en-US" sz="800" dirty="0"/>
          </a:p>
          <a:p>
            <a:pPr algn="l"/>
            <a:r>
              <a:rPr lang="en-US" sz="2000" dirty="0"/>
              <a:t>P1 = 0.3</a:t>
            </a:r>
          </a:p>
        </p:txBody>
      </p:sp>
      <p:pic>
        <p:nvPicPr>
          <p:cNvPr id="890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839" t="55659" r="41617" b="31903"/>
          <a:stretch/>
        </p:blipFill>
        <p:spPr bwMode="auto">
          <a:xfrm>
            <a:off x="527289" y="2060848"/>
            <a:ext cx="8149167" cy="1339442"/>
          </a:xfrm>
          <a:prstGeom prst="rect">
            <a:avLst/>
          </a:prstGeom>
          <a:noFill/>
          <a:ln w="9525">
            <a:solidFill>
              <a:srgbClr val="92D050"/>
            </a:solidFill>
            <a:miter lim="800000"/>
            <a:headEnd/>
            <a:tailEnd/>
          </a:ln>
          <a:extLst>
            <a:ext uri="{909E8E84-426E-40DD-AFC4-6F175D3DCCD1}">
              <a14:hiddenFill xmlns:a14="http://schemas.microsoft.com/office/drawing/2010/main">
                <a:solidFill>
                  <a:schemeClr val="accent1"/>
                </a:solidFill>
              </a14:hiddenFill>
            </a:ext>
          </a:extLst>
        </p:spPr>
      </p:pic>
      <mc:AlternateContent xmlns:mc="http://schemas.openxmlformats.org/markup-compatibility/2006" xmlns:a14="http://schemas.microsoft.com/office/drawing/2010/main">
        <mc:Choice Requires="a14">
          <p:sp>
            <p:nvSpPr>
              <p:cNvPr id="6" name="TextBox 5"/>
              <p:cNvSpPr txBox="1"/>
              <p:nvPr/>
            </p:nvSpPr>
            <p:spPr>
              <a:xfrm>
                <a:off x="785736" y="3485822"/>
                <a:ext cx="5889946" cy="1130951"/>
              </a:xfrm>
              <a:prstGeom prst="rect">
                <a:avLst/>
              </a:prstGeom>
              <a:noFill/>
            </p:spPr>
            <p:txBody>
              <a:bodyPr wrap="none" rtlCol="1">
                <a:spAutoFit/>
              </a:bodyPr>
              <a:lstStyle/>
              <a:p>
                <a:pPr algn="l" rtl="0"/>
                <a14:m>
                  <m:oMathPara xmlns:m="http://schemas.openxmlformats.org/officeDocument/2006/math">
                    <m:oMathParaPr>
                      <m:jc m:val="left"/>
                    </m:oMathParaPr>
                    <m:oMath xmlns:m="http://schemas.openxmlformats.org/officeDocument/2006/math">
                      <m:r>
                        <a:rPr lang="en-US" i="1">
                          <a:latin typeface="Cambria Math"/>
                        </a:rPr>
                        <m:t>𝑝</m:t>
                      </m:r>
                      <m:d>
                        <m:dPr>
                          <m:ctrlPr>
                            <a:rPr lang="pt-BR" i="1">
                              <a:latin typeface="Cambria Math" panose="02040503050406030204" pitchFamily="18" charset="0"/>
                            </a:rPr>
                          </m:ctrlPr>
                        </m:dPr>
                        <m:e>
                          <m:r>
                            <a:rPr lang="pt-BR" i="1">
                              <a:latin typeface="Cambria Math"/>
                            </a:rPr>
                            <m:t>𝑥</m:t>
                          </m:r>
                          <m:r>
                            <a:rPr lang="en-US" i="1">
                              <a:latin typeface="Cambria Math"/>
                            </a:rPr>
                            <m:t>≤</m:t>
                          </m:r>
                          <m:r>
                            <a:rPr lang="en-US" i="1">
                              <a:latin typeface="Cambria Math"/>
                            </a:rPr>
                            <m:t>2</m:t>
                          </m:r>
                          <m:r>
                            <a:rPr lang="en-US" i="1">
                              <a:latin typeface="Cambria Math"/>
                            </a:rPr>
                            <m:t>|</m:t>
                          </m:r>
                          <m:r>
                            <a:rPr lang="en-US" i="1">
                              <a:latin typeface="Cambria Math"/>
                            </a:rPr>
                            <m:t>𝑝</m:t>
                          </m:r>
                          <m:r>
                            <a:rPr lang="en-US" i="1">
                              <a:latin typeface="Cambria Math"/>
                            </a:rPr>
                            <m:t>=</m:t>
                          </m:r>
                          <m:r>
                            <a:rPr lang="en-US" i="1">
                              <a:latin typeface="Cambria Math"/>
                            </a:rPr>
                            <m:t>0</m:t>
                          </m:r>
                          <m:r>
                            <a:rPr lang="en-US" i="1">
                              <a:latin typeface="Cambria Math"/>
                            </a:rPr>
                            <m:t>.</m:t>
                          </m:r>
                          <m:r>
                            <a:rPr lang="en-US" i="1">
                              <a:latin typeface="Cambria Math"/>
                            </a:rPr>
                            <m:t>3</m:t>
                          </m:r>
                        </m:e>
                      </m:d>
                      <m:r>
                        <a:rPr lang="pt-BR" i="1" smtClean="0">
                          <a:latin typeface="Cambria Math"/>
                        </a:rPr>
                        <m:t>=</m:t>
                      </m:r>
                      <m:nary>
                        <m:naryPr>
                          <m:chr m:val="∑"/>
                          <m:ctrlPr>
                            <a:rPr lang="pt-BR" i="1" smtClean="0">
                              <a:latin typeface="Cambria Math" panose="02040503050406030204" pitchFamily="18" charset="0"/>
                            </a:rPr>
                          </m:ctrlPr>
                        </m:naryPr>
                        <m:sub>
                          <m:r>
                            <a:rPr lang="en-US" b="0" i="1" smtClean="0">
                              <a:latin typeface="Cambria Math"/>
                            </a:rPr>
                            <m:t>𝑚</m:t>
                          </m:r>
                          <m:r>
                            <a:rPr lang="pt-BR" i="1" smtClean="0">
                              <a:latin typeface="Cambria Math"/>
                            </a:rPr>
                            <m:t>=</m:t>
                          </m:r>
                          <m:r>
                            <a:rPr lang="pt-BR" i="1" smtClean="0">
                              <a:latin typeface="Cambria Math"/>
                            </a:rPr>
                            <m:t>0</m:t>
                          </m:r>
                        </m:sub>
                        <m:sup>
                          <m:r>
                            <a:rPr lang="en-US" b="0" i="1" smtClean="0">
                              <a:latin typeface="Cambria Math"/>
                            </a:rPr>
                            <m:t>2</m:t>
                          </m:r>
                        </m:sup>
                        <m:e>
                          <m:d>
                            <m:dPr>
                              <m:ctrlPr>
                                <a:rPr lang="pt-BR" i="1" smtClean="0">
                                  <a:latin typeface="Cambria Math" panose="02040503050406030204" pitchFamily="18" charset="0"/>
                                </a:rPr>
                              </m:ctrlPr>
                            </m:dPr>
                            <m:e>
                              <m:f>
                                <m:fPr>
                                  <m:type m:val="noBar"/>
                                  <m:ctrlPr>
                                    <a:rPr lang="pt-BR" i="1" smtClean="0">
                                      <a:latin typeface="Cambria Math" panose="02040503050406030204" pitchFamily="18" charset="0"/>
                                    </a:rPr>
                                  </m:ctrlPr>
                                </m:fPr>
                                <m:num>
                                  <m:r>
                                    <a:rPr lang="en-US" b="0" i="1" smtClean="0">
                                      <a:latin typeface="Cambria Math"/>
                                    </a:rPr>
                                    <m:t>10</m:t>
                                  </m:r>
                                </m:num>
                                <m:den>
                                  <m:r>
                                    <a:rPr lang="en-US" b="0" i="1" smtClean="0">
                                      <a:latin typeface="Cambria Math"/>
                                    </a:rPr>
                                    <m:t>𝑚</m:t>
                                  </m:r>
                                </m:den>
                              </m:f>
                            </m:e>
                          </m:d>
                          <m:sSup>
                            <m:sSupPr>
                              <m:ctrlPr>
                                <a:rPr lang="pt-BR" i="1" smtClean="0">
                                  <a:latin typeface="Cambria Math" panose="02040503050406030204" pitchFamily="18" charset="0"/>
                                </a:rPr>
                              </m:ctrlPr>
                            </m:sSupPr>
                            <m:e>
                              <m:r>
                                <a:rPr lang="en-US" b="0" i="1" smtClean="0">
                                  <a:latin typeface="Cambria Math"/>
                                </a:rPr>
                                <m:t>0</m:t>
                              </m:r>
                              <m:r>
                                <a:rPr lang="en-US" b="0" i="1" smtClean="0">
                                  <a:latin typeface="Cambria Math"/>
                                </a:rPr>
                                <m:t>.</m:t>
                              </m:r>
                              <m:r>
                                <a:rPr lang="en-US" b="0" i="1" smtClean="0">
                                  <a:latin typeface="Cambria Math"/>
                                </a:rPr>
                                <m:t>3</m:t>
                              </m:r>
                            </m:e>
                            <m:sup>
                              <m:r>
                                <a:rPr lang="en-US" b="0" i="1" smtClean="0">
                                  <a:latin typeface="Cambria Math"/>
                                </a:rPr>
                                <m:t>𝑚</m:t>
                              </m:r>
                            </m:sup>
                          </m:sSup>
                          <m:sSup>
                            <m:sSupPr>
                              <m:ctrlPr>
                                <a:rPr lang="pt-BR" i="1" smtClean="0">
                                  <a:latin typeface="Cambria Math" panose="02040503050406030204" pitchFamily="18" charset="0"/>
                                </a:rPr>
                              </m:ctrlPr>
                            </m:sSupPr>
                            <m:e>
                              <m:r>
                                <a:rPr lang="en-US" b="0" i="1" smtClean="0">
                                  <a:latin typeface="Cambria Math"/>
                                </a:rPr>
                                <m:t>0</m:t>
                              </m:r>
                              <m:r>
                                <a:rPr lang="en-US" b="0" i="1" smtClean="0">
                                  <a:latin typeface="Cambria Math"/>
                                </a:rPr>
                                <m:t>.</m:t>
                              </m:r>
                              <m:r>
                                <a:rPr lang="en-US" b="0" i="1" smtClean="0">
                                  <a:latin typeface="Cambria Math"/>
                                </a:rPr>
                                <m:t>7</m:t>
                              </m:r>
                            </m:e>
                            <m:sup>
                              <m:r>
                                <a:rPr lang="en-US" b="0" i="1" smtClean="0">
                                  <a:latin typeface="Cambria Math"/>
                                </a:rPr>
                                <m:t>10</m:t>
                              </m:r>
                              <m:r>
                                <a:rPr lang="pt-BR" i="1" smtClean="0">
                                  <a:latin typeface="Cambria Math"/>
                                </a:rPr>
                                <m:t>−</m:t>
                              </m:r>
                              <m:r>
                                <a:rPr lang="en-US" b="0" i="1" smtClean="0">
                                  <a:latin typeface="Cambria Math"/>
                                </a:rPr>
                                <m:t>𝑚</m:t>
                              </m:r>
                            </m:sup>
                          </m:sSup>
                        </m:e>
                      </m:nary>
                    </m:oMath>
                  </m:oMathPara>
                </a14:m>
                <a:endParaRPr lang="he-IL" dirty="0"/>
              </a:p>
            </p:txBody>
          </p:sp>
        </mc:Choice>
        <mc:Fallback xmlns="">
          <p:sp>
            <p:nvSpPr>
              <p:cNvPr id="6" name="TextBox 5"/>
              <p:cNvSpPr txBox="1">
                <a:spLocks noRot="1" noChangeAspect="1" noMove="1" noResize="1" noEditPoints="1" noAdjustHandles="1" noChangeArrowheads="1" noChangeShapeType="1" noTextEdit="1"/>
              </p:cNvSpPr>
              <p:nvPr/>
            </p:nvSpPr>
            <p:spPr>
              <a:xfrm>
                <a:off x="785736" y="3485822"/>
                <a:ext cx="5889946" cy="1130951"/>
              </a:xfrm>
              <a:prstGeom prst="rect">
                <a:avLst/>
              </a:prstGeom>
              <a:blipFill>
                <a:blip r:embed="rId3"/>
                <a:stretch>
                  <a:fillRect/>
                </a:stretch>
              </a:blipFill>
            </p:spPr>
            <p:txBody>
              <a:bodyPr/>
              <a:lstStyle/>
              <a:p>
                <a:r>
                  <a:rPr lang="en-US">
                    <a:noFill/>
                  </a:rPr>
                  <a:t> </a:t>
                </a:r>
              </a:p>
            </p:txBody>
          </p:sp>
        </mc:Fallback>
      </mc:AlternateContent>
      <p:sp>
        <p:nvSpPr>
          <p:cNvPr id="7" name="TextBox 6"/>
          <p:cNvSpPr txBox="1"/>
          <p:nvPr/>
        </p:nvSpPr>
        <p:spPr>
          <a:xfrm>
            <a:off x="811432" y="4938353"/>
            <a:ext cx="896399" cy="461665"/>
          </a:xfrm>
          <a:prstGeom prst="rect">
            <a:avLst/>
          </a:prstGeom>
          <a:noFill/>
        </p:spPr>
        <p:txBody>
          <a:bodyPr wrap="none" rtlCol="1">
            <a:spAutoFit/>
          </a:bodyPr>
          <a:lstStyle/>
          <a:p>
            <a:r>
              <a:rPr lang="en-US" dirty="0"/>
              <a:t>=0.38</a:t>
            </a:r>
            <a:endParaRPr lang="he-IL" dirty="0"/>
          </a:p>
        </p:txBody>
      </p:sp>
    </p:spTree>
    <p:extLst>
      <p:ext uri="{BB962C8B-B14F-4D97-AF65-F5344CB8AC3E}">
        <p14:creationId xmlns:p14="http://schemas.microsoft.com/office/powerpoint/2010/main" val="52799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bwMode="auto">
          <a:noFill/>
        </p:spPr>
        <p:txBody>
          <a:bodyPr vert="horz" wrap="square" lIns="91440" tIns="45720" bIns="45720" numCol="1" anchorCtr="0" compatLnSpc="1">
            <a:prstTxWarp prst="textNoShape">
              <a:avLst/>
            </a:prstTxWarp>
          </a:bodyPr>
          <a:lstStyle/>
          <a:p>
            <a:pPr eaLnBrk="1" hangingPunct="1"/>
            <a:r>
              <a:rPr lang="he-IL" dirty="0">
                <a:effectLst/>
              </a:rPr>
              <a:t>דגימה כפולה</a:t>
            </a:r>
            <a:endParaRPr lang="en-US" dirty="0">
              <a:effectLst/>
              <a:cs typeface="David" pitchFamily="34" charset="-79"/>
            </a:endParaRPr>
          </a:p>
        </p:txBody>
      </p:sp>
      <p:sp>
        <p:nvSpPr>
          <p:cNvPr id="146435" name="Rectangle 3"/>
          <p:cNvSpPr>
            <a:spLocks noGrp="1" noChangeArrowheads="1"/>
          </p:cNvSpPr>
          <p:nvPr>
            <p:ph idx="1"/>
          </p:nvPr>
        </p:nvSpPr>
        <p:spPr>
          <a:xfrm>
            <a:off x="899592" y="2492896"/>
            <a:ext cx="7272808" cy="3750742"/>
          </a:xfrm>
        </p:spPr>
        <p:txBody>
          <a:bodyPr>
            <a:noAutofit/>
          </a:bodyPr>
          <a:lstStyle/>
          <a:p>
            <a:pPr algn="r" rtl="1" eaLnBrk="1" hangingPunct="1">
              <a:lnSpc>
                <a:spcPct val="90000"/>
              </a:lnSpc>
            </a:pPr>
            <a:r>
              <a:rPr lang="he-IL" sz="1600" dirty="0">
                <a:latin typeface="Arial" panose="020B0604020202020204" pitchFamily="34" charset="0"/>
                <a:cs typeface="Arial" panose="020B0604020202020204" pitchFamily="34" charset="0"/>
              </a:rPr>
              <a:t>חמישה מספרים מגדירים דגימה כפולה: 	</a:t>
            </a:r>
            <a:r>
              <a:rPr lang="en-US" dirty="0">
                <a:latin typeface="Arial" panose="020B0604020202020204" pitchFamily="34" charset="0"/>
                <a:cs typeface="Arial" panose="020B0604020202020204" pitchFamily="34" charset="0"/>
              </a:rPr>
              <a:t>n</a:t>
            </a:r>
            <a:r>
              <a:rPr lang="en-US" baseline="-30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n</a:t>
            </a:r>
            <a:r>
              <a:rPr lang="en-US" baseline="-30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c</a:t>
            </a:r>
            <a:r>
              <a:rPr lang="en-US" baseline="-30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c</a:t>
            </a:r>
            <a:r>
              <a:rPr lang="en-US" baseline="-30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c</a:t>
            </a:r>
            <a:r>
              <a:rPr lang="en-US" baseline="-30000" dirty="0">
                <a:latin typeface="Arial" panose="020B0604020202020204" pitchFamily="34" charset="0"/>
                <a:cs typeface="Arial" panose="020B0604020202020204" pitchFamily="34" charset="0"/>
              </a:rPr>
              <a:t>3</a:t>
            </a:r>
            <a:r>
              <a:rPr lang="he-IL" sz="1600" dirty="0">
                <a:latin typeface="Arial" panose="020B0604020202020204" pitchFamily="34" charset="0"/>
                <a:cs typeface="Arial" panose="020B0604020202020204" pitchFamily="34" charset="0"/>
              </a:rPr>
              <a:t>. </a:t>
            </a:r>
          </a:p>
          <a:p>
            <a:pPr marL="44450" indent="0" algn="r" rtl="1">
              <a:lnSpc>
                <a:spcPct val="90000"/>
              </a:lnSpc>
              <a:buNone/>
            </a:pPr>
            <a:endParaRPr lang="he-IL" sz="1600" dirty="0">
              <a:latin typeface="Arial" panose="020B0604020202020204" pitchFamily="34" charset="0"/>
              <a:cs typeface="Arial" panose="020B0604020202020204" pitchFamily="34" charset="0"/>
            </a:endParaRPr>
          </a:p>
          <a:p>
            <a:pPr algn="r" rtl="1" eaLnBrk="1" hangingPunct="1">
              <a:lnSpc>
                <a:spcPct val="90000"/>
              </a:lnSpc>
            </a:pPr>
            <a:r>
              <a:rPr lang="he-IL" sz="1600" dirty="0">
                <a:latin typeface="Arial" panose="020B0604020202020204" pitchFamily="34" charset="0"/>
                <a:cs typeface="Arial" panose="020B0604020202020204" pitchFamily="34" charset="0"/>
              </a:rPr>
              <a:t>התוכנית מיושמת בצורה הבאה:</a:t>
            </a:r>
          </a:p>
          <a:p>
            <a:pPr marL="44450" indent="0" algn="r" rtl="1" eaLnBrk="1" hangingPunct="1">
              <a:lnSpc>
                <a:spcPct val="90000"/>
              </a:lnSpc>
              <a:buNone/>
            </a:pPr>
            <a:r>
              <a:rPr lang="he-IL" sz="1600" b="1" dirty="0">
                <a:latin typeface="Arial" panose="020B0604020202020204" pitchFamily="34" charset="0"/>
                <a:cs typeface="Arial" panose="020B0604020202020204" pitchFamily="34" charset="0"/>
              </a:rPr>
              <a:t>דוגמים דגימה ראשונית </a:t>
            </a:r>
            <a:r>
              <a:rPr lang="he-IL" sz="1600" dirty="0">
                <a:latin typeface="Arial" panose="020B0604020202020204" pitchFamily="34" charset="0"/>
                <a:cs typeface="Arial" panose="020B0604020202020204" pitchFamily="34" charset="0"/>
              </a:rPr>
              <a:t>בגודל </a:t>
            </a:r>
            <a:r>
              <a:rPr lang="en-US" sz="1600" dirty="0">
                <a:latin typeface="Arial" panose="020B0604020202020204" pitchFamily="34" charset="0"/>
                <a:cs typeface="Arial" panose="020B0604020202020204" pitchFamily="34" charset="0"/>
              </a:rPr>
              <a:t>n</a:t>
            </a:r>
            <a:r>
              <a:rPr lang="en-US" sz="1600" baseline="-30000" dirty="0">
                <a:latin typeface="Arial" panose="020B0604020202020204" pitchFamily="34" charset="0"/>
                <a:cs typeface="Arial" panose="020B0604020202020204" pitchFamily="34" charset="0"/>
              </a:rPr>
              <a:t>1</a:t>
            </a:r>
            <a:r>
              <a:rPr lang="he-IL" sz="1600" dirty="0">
                <a:latin typeface="Arial" panose="020B0604020202020204" pitchFamily="34" charset="0"/>
                <a:cs typeface="Arial" panose="020B0604020202020204" pitchFamily="34" charset="0"/>
              </a:rPr>
              <a:t> וקובעים את מספר הפסולים במדגם. </a:t>
            </a:r>
          </a:p>
          <a:p>
            <a:pPr marL="44450" indent="0" algn="r" rtl="1" eaLnBrk="1" hangingPunct="1">
              <a:lnSpc>
                <a:spcPct val="90000"/>
              </a:lnSpc>
              <a:buNone/>
            </a:pPr>
            <a:r>
              <a:rPr lang="he-IL" sz="1600" dirty="0">
                <a:latin typeface="Arial" panose="020B0604020202020204" pitchFamily="34" charset="0"/>
                <a:cs typeface="Arial" panose="020B0604020202020204" pitchFamily="34" charset="0"/>
              </a:rPr>
              <a:t>אם מספר הפסולים במדגם קטן או שווה ל – </a:t>
            </a:r>
            <a:r>
              <a:rPr lang="en-US" sz="1600" dirty="0">
                <a:latin typeface="Arial" panose="020B0604020202020204" pitchFamily="34" charset="0"/>
                <a:cs typeface="Arial" panose="020B0604020202020204" pitchFamily="34" charset="0"/>
              </a:rPr>
              <a:t>c</a:t>
            </a:r>
            <a:r>
              <a:rPr lang="en-US" sz="1600" baseline="-30000" dirty="0">
                <a:latin typeface="Arial" panose="020B0604020202020204" pitchFamily="34" charset="0"/>
                <a:cs typeface="Arial" panose="020B0604020202020204" pitchFamily="34" charset="0"/>
              </a:rPr>
              <a:t>1</a:t>
            </a:r>
            <a:r>
              <a:rPr lang="he-IL" sz="1600" dirty="0">
                <a:latin typeface="Arial" panose="020B0604020202020204" pitchFamily="34" charset="0"/>
                <a:cs typeface="Arial" panose="020B0604020202020204" pitchFamily="34" charset="0"/>
              </a:rPr>
              <a:t>, המנה מתקבלת. אם מספר הפסולים גדול מ – </a:t>
            </a:r>
            <a:r>
              <a:rPr lang="en-US" sz="1600" dirty="0">
                <a:latin typeface="Arial" panose="020B0604020202020204" pitchFamily="34" charset="0"/>
                <a:cs typeface="Arial" panose="020B0604020202020204" pitchFamily="34" charset="0"/>
              </a:rPr>
              <a:t>c</a:t>
            </a:r>
            <a:r>
              <a:rPr lang="en-US" sz="1600" baseline="-30000" dirty="0">
                <a:latin typeface="Arial" panose="020B0604020202020204" pitchFamily="34" charset="0"/>
                <a:cs typeface="Arial" panose="020B0604020202020204" pitchFamily="34" charset="0"/>
              </a:rPr>
              <a:t>2</a:t>
            </a:r>
            <a:r>
              <a:rPr lang="he-IL" sz="1600" dirty="0">
                <a:latin typeface="Arial" panose="020B0604020202020204" pitchFamily="34" charset="0"/>
                <a:cs typeface="Arial" panose="020B0604020202020204" pitchFamily="34" charset="0"/>
              </a:rPr>
              <a:t>, המנה נפסלת.</a:t>
            </a:r>
          </a:p>
          <a:p>
            <a:pPr marL="44450" indent="0" algn="r" rtl="1" eaLnBrk="1" hangingPunct="1">
              <a:lnSpc>
                <a:spcPct val="90000"/>
              </a:lnSpc>
              <a:buNone/>
            </a:pPr>
            <a:r>
              <a:rPr lang="he-IL" sz="1600" dirty="0">
                <a:latin typeface="Arial" panose="020B0604020202020204" pitchFamily="34" charset="0"/>
                <a:cs typeface="Arial" panose="020B0604020202020204" pitchFamily="34" charset="0"/>
              </a:rPr>
              <a:t> </a:t>
            </a:r>
          </a:p>
          <a:p>
            <a:pPr marL="44450" indent="0" algn="r" rtl="1" eaLnBrk="1" hangingPunct="1">
              <a:lnSpc>
                <a:spcPct val="90000"/>
              </a:lnSpc>
              <a:buNone/>
            </a:pPr>
            <a:r>
              <a:rPr lang="he-IL" sz="1600" dirty="0">
                <a:latin typeface="Arial" panose="020B0604020202020204" pitchFamily="34" charset="0"/>
                <a:cs typeface="Arial" panose="020B0604020202020204" pitchFamily="34" charset="0"/>
              </a:rPr>
              <a:t>אבל אם מספר הפסולים גדול מ – </a:t>
            </a:r>
            <a:r>
              <a:rPr lang="en-US" sz="1600" dirty="0">
                <a:latin typeface="Arial" panose="020B0604020202020204" pitchFamily="34" charset="0"/>
                <a:cs typeface="Arial" panose="020B0604020202020204" pitchFamily="34" charset="0"/>
              </a:rPr>
              <a:t>c</a:t>
            </a:r>
            <a:r>
              <a:rPr lang="en-US" sz="1600" baseline="-30000" dirty="0">
                <a:latin typeface="Arial" panose="020B0604020202020204" pitchFamily="34" charset="0"/>
                <a:cs typeface="Arial" panose="020B0604020202020204" pitchFamily="34" charset="0"/>
              </a:rPr>
              <a:t>1</a:t>
            </a:r>
            <a:r>
              <a:rPr lang="he-IL" sz="1600" dirty="0">
                <a:latin typeface="Arial" panose="020B0604020202020204" pitchFamily="34" charset="0"/>
                <a:cs typeface="Arial" panose="020B0604020202020204" pitchFamily="34" charset="0"/>
              </a:rPr>
              <a:t> וגם קטן או שווה ל – </a:t>
            </a:r>
            <a:r>
              <a:rPr lang="en-US" sz="1600" dirty="0">
                <a:latin typeface="Arial" panose="020B0604020202020204" pitchFamily="34" charset="0"/>
                <a:cs typeface="Arial" panose="020B0604020202020204" pitchFamily="34" charset="0"/>
              </a:rPr>
              <a:t>c</a:t>
            </a:r>
            <a:r>
              <a:rPr lang="en-US" sz="1600" baseline="-30000" dirty="0">
                <a:latin typeface="Arial" panose="020B0604020202020204" pitchFamily="34" charset="0"/>
                <a:cs typeface="Arial" panose="020B0604020202020204" pitchFamily="34" charset="0"/>
              </a:rPr>
              <a:t>2</a:t>
            </a:r>
            <a:r>
              <a:rPr lang="he-IL" sz="1600" dirty="0">
                <a:latin typeface="Arial" panose="020B0604020202020204" pitchFamily="34" charset="0"/>
                <a:cs typeface="Arial" panose="020B0604020202020204" pitchFamily="34" charset="0"/>
              </a:rPr>
              <a:t>, </a:t>
            </a:r>
            <a:r>
              <a:rPr lang="he-IL" sz="1600" b="1" dirty="0">
                <a:latin typeface="Arial" panose="020B0604020202020204" pitchFamily="34" charset="0"/>
                <a:cs typeface="Arial" panose="020B0604020202020204" pitchFamily="34" charset="0"/>
              </a:rPr>
              <a:t>נבחר מדגם חדש בגודל </a:t>
            </a:r>
            <a:r>
              <a:rPr lang="en-US" sz="1600" b="1" dirty="0">
                <a:latin typeface="Arial" panose="020B0604020202020204" pitchFamily="34" charset="0"/>
                <a:cs typeface="Arial" panose="020B0604020202020204" pitchFamily="34" charset="0"/>
              </a:rPr>
              <a:t>n</a:t>
            </a:r>
            <a:r>
              <a:rPr lang="en-US" sz="1600" b="1" baseline="-30000" dirty="0">
                <a:latin typeface="Arial" panose="020B0604020202020204" pitchFamily="34" charset="0"/>
                <a:cs typeface="Arial" panose="020B0604020202020204" pitchFamily="34" charset="0"/>
              </a:rPr>
              <a:t>2</a:t>
            </a:r>
            <a:r>
              <a:rPr lang="he-IL" sz="1600" dirty="0">
                <a:latin typeface="Arial" panose="020B0604020202020204" pitchFamily="34" charset="0"/>
                <a:cs typeface="Arial" panose="020B0604020202020204" pitchFamily="34" charset="0"/>
              </a:rPr>
              <a:t>. </a:t>
            </a:r>
          </a:p>
          <a:p>
            <a:pPr marL="44450" indent="0" algn="r" rtl="1" eaLnBrk="1" hangingPunct="1">
              <a:lnSpc>
                <a:spcPct val="90000"/>
              </a:lnSpc>
              <a:buNone/>
            </a:pPr>
            <a:endParaRPr lang="he-IL" sz="1600" dirty="0">
              <a:latin typeface="Arial" panose="020B0604020202020204" pitchFamily="34" charset="0"/>
              <a:cs typeface="Arial" panose="020B0604020202020204" pitchFamily="34" charset="0"/>
            </a:endParaRPr>
          </a:p>
          <a:p>
            <a:pPr marL="44450" indent="0" algn="r" rtl="1" eaLnBrk="1" hangingPunct="1">
              <a:lnSpc>
                <a:spcPct val="90000"/>
              </a:lnSpc>
              <a:buNone/>
            </a:pPr>
            <a:r>
              <a:rPr lang="he-IL" sz="1600" dirty="0">
                <a:latin typeface="Arial" panose="020B0604020202020204" pitchFamily="34" charset="0"/>
                <a:cs typeface="Arial" panose="020B0604020202020204" pitchFamily="34" charset="0"/>
              </a:rPr>
              <a:t>אם מספר הפסולים בשני המדגמים יחד קטן או שווה ל – </a:t>
            </a:r>
            <a:r>
              <a:rPr lang="en-US" sz="1600" dirty="0">
                <a:latin typeface="Arial" panose="020B0604020202020204" pitchFamily="34" charset="0"/>
                <a:cs typeface="Arial" panose="020B0604020202020204" pitchFamily="34" charset="0"/>
              </a:rPr>
              <a:t>c</a:t>
            </a:r>
            <a:r>
              <a:rPr lang="en-US" sz="1600" baseline="-30000" dirty="0">
                <a:latin typeface="Arial" panose="020B0604020202020204" pitchFamily="34" charset="0"/>
                <a:cs typeface="Arial" panose="020B0604020202020204" pitchFamily="34" charset="0"/>
              </a:rPr>
              <a:t>3</a:t>
            </a:r>
            <a:r>
              <a:rPr lang="he-IL" sz="1600" dirty="0">
                <a:latin typeface="Arial" panose="020B0604020202020204" pitchFamily="34" charset="0"/>
                <a:cs typeface="Arial" panose="020B0604020202020204" pitchFamily="34" charset="0"/>
              </a:rPr>
              <a:t>, המנה מאושרת. אם לא, אזי המנה נפסלת. מרבית תוכניות הדגימה הכפולה מניחות </a:t>
            </a:r>
            <a:r>
              <a:rPr lang="en-US" sz="1600" dirty="0">
                <a:latin typeface="Arial" panose="020B0604020202020204" pitchFamily="34" charset="0"/>
                <a:cs typeface="Arial" panose="020B0604020202020204" pitchFamily="34" charset="0"/>
              </a:rPr>
              <a:t>c</a:t>
            </a:r>
            <a:r>
              <a:rPr lang="en-US" sz="1600" baseline="-30000" dirty="0">
                <a:latin typeface="Arial" panose="020B0604020202020204" pitchFamily="34" charset="0"/>
                <a:cs typeface="Arial" panose="020B0604020202020204" pitchFamily="34" charset="0"/>
              </a:rPr>
              <a:t>2</a:t>
            </a:r>
            <a:r>
              <a:rPr lang="en-US" sz="1600" dirty="0">
                <a:latin typeface="Arial" panose="020B0604020202020204" pitchFamily="34" charset="0"/>
                <a:cs typeface="Arial" panose="020B0604020202020204" pitchFamily="34" charset="0"/>
              </a:rPr>
              <a:t>=c</a:t>
            </a:r>
            <a:r>
              <a:rPr lang="en-US" sz="1600" baseline="-30000" dirty="0">
                <a:latin typeface="Arial" panose="020B0604020202020204" pitchFamily="34" charset="0"/>
                <a:cs typeface="Arial" panose="020B0604020202020204" pitchFamily="34" charset="0"/>
              </a:rPr>
              <a:t>3</a:t>
            </a:r>
            <a:r>
              <a:rPr lang="he-IL" sz="1600" baseline="-30000" dirty="0">
                <a:latin typeface="Arial" panose="020B0604020202020204" pitchFamily="34" charset="0"/>
                <a:cs typeface="Arial" panose="020B0604020202020204" pitchFamily="34" charset="0"/>
              </a:rPr>
              <a:t>. </a:t>
            </a:r>
          </a:p>
          <a:p>
            <a:pPr marL="44450" indent="0" algn="r" rtl="1" eaLnBrk="1" hangingPunct="1">
              <a:lnSpc>
                <a:spcPct val="90000"/>
              </a:lnSpc>
              <a:buNone/>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09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43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643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643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6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bwMode="auto">
          <a:noFill/>
        </p:spPr>
        <p:txBody>
          <a:bodyPr vert="horz" wrap="square" lIns="91440" tIns="45720" bIns="45720" numCol="1" anchorCtr="0" compatLnSpc="1">
            <a:prstTxWarp prst="textNoShape">
              <a:avLst/>
            </a:prstTxWarp>
          </a:bodyPr>
          <a:lstStyle/>
          <a:p>
            <a:pPr eaLnBrk="1" hangingPunct="1"/>
            <a:r>
              <a:rPr lang="he-IL" dirty="0">
                <a:effectLst/>
              </a:rPr>
              <a:t>דגימה כפולה - דוגמה</a:t>
            </a:r>
            <a:endParaRPr lang="en-US" dirty="0">
              <a:effectLst/>
              <a:cs typeface="David" pitchFamily="34" charset="-79"/>
            </a:endParaRPr>
          </a:p>
        </p:txBody>
      </p:sp>
      <p:sp>
        <p:nvSpPr>
          <p:cNvPr id="147459" name="Rectangle 3"/>
          <p:cNvSpPr>
            <a:spLocks noGrp="1" noChangeArrowheads="1"/>
          </p:cNvSpPr>
          <p:nvPr>
            <p:ph idx="1"/>
          </p:nvPr>
        </p:nvSpPr>
        <p:spPr>
          <a:xfrm>
            <a:off x="827584" y="2351726"/>
            <a:ext cx="7282807" cy="3444997"/>
          </a:xfrm>
        </p:spPr>
        <p:txBody>
          <a:bodyPr/>
          <a:lstStyle/>
          <a:p>
            <a:pPr algn="r" rtl="1" eaLnBrk="1" hangingPunct="1">
              <a:lnSpc>
                <a:spcPct val="150000"/>
              </a:lnSpc>
            </a:pPr>
            <a:r>
              <a:rPr lang="he-IL" dirty="0">
                <a:latin typeface="Arial" panose="020B0604020202020204" pitchFamily="34" charset="0"/>
                <a:cs typeface="Arial" panose="020B0604020202020204" pitchFamily="34" charset="0"/>
              </a:rPr>
              <a:t>בחנו את התוכנית הבאה לדגימה כפולה. ראשית בחרו מדגם של 5 מתוך מנה של 100. אם יש ארבעה פסולים או יותר במדגם, פסלו את המנה. אם יש פסול אחד או פחות, קבלו את המנה. אם יש שניים או שלושה פסולים, דגמו חמישה פריטים נוספים ופסלו את המנה אם מספר הפסולים המצטבר של שתי הדגימות הוא חמש או יותר.</a:t>
            </a:r>
          </a:p>
          <a:p>
            <a:pPr algn="r" rtl="1" eaLnBrk="1" hangingPunct="1">
              <a:lnSpc>
                <a:spcPct val="150000"/>
              </a:lnSpc>
            </a:pPr>
            <a:endParaRPr lang="he-IL" dirty="0">
              <a:latin typeface="Arial" panose="020B0604020202020204" pitchFamily="34" charset="0"/>
              <a:cs typeface="Arial" panose="020B0604020202020204" pitchFamily="34" charset="0"/>
            </a:endParaRPr>
          </a:p>
        </p:txBody>
      </p:sp>
      <p:sp>
        <p:nvSpPr>
          <p:cNvPr id="2" name="Rectangle 1"/>
          <p:cNvSpPr/>
          <p:nvPr/>
        </p:nvSpPr>
        <p:spPr>
          <a:xfrm>
            <a:off x="1255135" y="4838573"/>
            <a:ext cx="582211" cy="1089529"/>
          </a:xfrm>
          <a:prstGeom prst="rect">
            <a:avLst/>
          </a:prstGeom>
        </p:spPr>
        <p:txBody>
          <a:bodyPr wrap="none">
            <a:spAutoFit/>
          </a:bodyPr>
          <a:lstStyle/>
          <a:p>
            <a:pPr marL="44450" indent="0">
              <a:lnSpc>
                <a:spcPct val="90000"/>
              </a:lnSpc>
              <a:buNone/>
            </a:pPr>
            <a:r>
              <a:rPr lang="en-US" dirty="0">
                <a:latin typeface="Arial" panose="020B0604020202020204" pitchFamily="34" charset="0"/>
                <a:cs typeface="Arial" panose="020B0604020202020204" pitchFamily="34" charset="0"/>
              </a:rPr>
              <a:t>n</a:t>
            </a:r>
            <a:r>
              <a:rPr lang="en-US" baseline="-30000"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a:p>
            <a:pPr marL="44450" indent="0">
              <a:lnSpc>
                <a:spcPct val="90000"/>
              </a:lnSpc>
              <a:buNone/>
            </a:pPr>
            <a:r>
              <a:rPr lang="en-US" dirty="0">
                <a:latin typeface="Arial" panose="020B0604020202020204" pitchFamily="34" charset="0"/>
                <a:cs typeface="Arial" panose="020B0604020202020204" pitchFamily="34" charset="0"/>
              </a:rPr>
              <a:t>c</a:t>
            </a:r>
            <a:r>
              <a:rPr lang="en-US" baseline="-30000" dirty="0">
                <a:latin typeface="Arial" panose="020B0604020202020204" pitchFamily="34" charset="0"/>
                <a:cs typeface="Arial" panose="020B0604020202020204" pitchFamily="34" charset="0"/>
              </a:rPr>
              <a:t>2</a:t>
            </a:r>
          </a:p>
          <a:p>
            <a:pPr marL="44450" indent="0">
              <a:lnSpc>
                <a:spcPct val="90000"/>
              </a:lnSpc>
              <a:buNone/>
            </a:pPr>
            <a:r>
              <a:rPr lang="en-US" dirty="0">
                <a:latin typeface="Arial" panose="020B0604020202020204" pitchFamily="34" charset="0"/>
                <a:cs typeface="Arial" panose="020B0604020202020204" pitchFamily="34" charset="0"/>
              </a:rPr>
              <a:t> c</a:t>
            </a:r>
            <a:r>
              <a:rPr lang="en-US" baseline="-30000" dirty="0">
                <a:latin typeface="Arial" panose="020B0604020202020204" pitchFamily="34" charset="0"/>
                <a:cs typeface="Arial" panose="020B0604020202020204" pitchFamily="34" charset="0"/>
              </a:rPr>
              <a:t>1</a:t>
            </a:r>
          </a:p>
        </p:txBody>
      </p:sp>
      <p:sp>
        <p:nvSpPr>
          <p:cNvPr id="6" name="Rectangle 5"/>
          <p:cNvSpPr/>
          <p:nvPr/>
        </p:nvSpPr>
        <p:spPr>
          <a:xfrm>
            <a:off x="1837346" y="4898777"/>
            <a:ext cx="665567" cy="1089529"/>
          </a:xfrm>
          <a:prstGeom prst="rect">
            <a:avLst/>
          </a:prstGeom>
        </p:spPr>
        <p:txBody>
          <a:bodyPr wrap="none">
            <a:spAutoFit/>
          </a:bodyPr>
          <a:lstStyle/>
          <a:p>
            <a:pPr marL="44450" indent="0">
              <a:lnSpc>
                <a:spcPct val="90000"/>
              </a:lnSpc>
              <a:buNone/>
            </a:pPr>
            <a:r>
              <a:rPr lang="en-US" dirty="0">
                <a:latin typeface="Arial" panose="020B0604020202020204" pitchFamily="34" charset="0"/>
                <a:cs typeface="Arial" panose="020B0604020202020204" pitchFamily="34" charset="0"/>
              </a:rPr>
              <a:t>=5</a:t>
            </a:r>
          </a:p>
          <a:p>
            <a:pPr marL="44450" indent="0">
              <a:lnSpc>
                <a:spcPct val="90000"/>
              </a:lnSpc>
              <a:buNone/>
            </a:pPr>
            <a:r>
              <a:rPr lang="en-US" dirty="0">
                <a:latin typeface="Arial" panose="020B0604020202020204" pitchFamily="34" charset="0"/>
                <a:cs typeface="Arial" panose="020B0604020202020204" pitchFamily="34" charset="0"/>
              </a:rPr>
              <a:t> =3</a:t>
            </a:r>
            <a:endParaRPr lang="en-US" baseline="-30000" dirty="0">
              <a:latin typeface="Arial" panose="020B0604020202020204" pitchFamily="34" charset="0"/>
              <a:cs typeface="Arial" panose="020B0604020202020204" pitchFamily="34" charset="0"/>
            </a:endParaRPr>
          </a:p>
          <a:p>
            <a:pPr marL="44450" indent="0">
              <a:lnSpc>
                <a:spcPct val="90000"/>
              </a:lnSpc>
              <a:buNone/>
            </a:pPr>
            <a:r>
              <a:rPr lang="en-US" dirty="0">
                <a:latin typeface="Arial" panose="020B0604020202020204" pitchFamily="34" charset="0"/>
                <a:cs typeface="Arial" panose="020B0604020202020204" pitchFamily="34" charset="0"/>
              </a:rPr>
              <a:t> =1</a:t>
            </a:r>
            <a:endParaRPr lang="en-US" baseline="-30000" dirty="0">
              <a:latin typeface="Arial" panose="020B0604020202020204" pitchFamily="34" charset="0"/>
              <a:cs typeface="Arial" panose="020B0604020202020204" pitchFamily="34" charset="0"/>
            </a:endParaRPr>
          </a:p>
        </p:txBody>
      </p:sp>
      <p:sp>
        <p:nvSpPr>
          <p:cNvPr id="3" name="TextBox 2"/>
          <p:cNvSpPr txBox="1"/>
          <p:nvPr/>
        </p:nvSpPr>
        <p:spPr>
          <a:xfrm>
            <a:off x="3508011" y="4920066"/>
            <a:ext cx="470065" cy="1200329"/>
          </a:xfrm>
          <a:prstGeom prst="rect">
            <a:avLst/>
          </a:prstGeom>
          <a:noFill/>
        </p:spPr>
        <p:txBody>
          <a:bodyPr wrap="none" rtlCol="1">
            <a:spAutoFit/>
          </a:bodyPr>
          <a:lstStyle/>
          <a:p>
            <a:r>
              <a:rPr lang="en-US" dirty="0">
                <a:latin typeface="Arial" panose="020B0604020202020204" pitchFamily="34" charset="0"/>
                <a:cs typeface="Arial" panose="020B0604020202020204" pitchFamily="34" charset="0"/>
              </a:rPr>
              <a:t>n</a:t>
            </a:r>
            <a:r>
              <a:rPr lang="en-US" baseline="-30000" dirty="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a:t>
            </a:r>
            <a:r>
              <a:rPr lang="en-US" baseline="-30000" dirty="0">
                <a:latin typeface="Arial" panose="020B0604020202020204" pitchFamily="34" charset="0"/>
                <a:cs typeface="Arial" panose="020B0604020202020204" pitchFamily="34" charset="0"/>
              </a:rPr>
              <a:t>3</a:t>
            </a:r>
            <a:endParaRPr lang="he-IL" dirty="0">
              <a:latin typeface="Arial" panose="020B0604020202020204" pitchFamily="34" charset="0"/>
              <a:cs typeface="Arial" panose="020B0604020202020204" pitchFamily="34" charset="0"/>
            </a:endParaRPr>
          </a:p>
          <a:p>
            <a:endParaRPr lang="he-IL" dirty="0"/>
          </a:p>
        </p:txBody>
      </p:sp>
      <p:sp>
        <p:nvSpPr>
          <p:cNvPr id="4" name="TextBox 3"/>
          <p:cNvSpPr txBox="1"/>
          <p:nvPr/>
        </p:nvSpPr>
        <p:spPr>
          <a:xfrm>
            <a:off x="3978076" y="4996374"/>
            <a:ext cx="535723" cy="830997"/>
          </a:xfrm>
          <a:prstGeom prst="rect">
            <a:avLst/>
          </a:prstGeom>
          <a:noFill/>
        </p:spPr>
        <p:txBody>
          <a:bodyPr wrap="none" rtlCol="1">
            <a:spAutoFit/>
          </a:bodyPr>
          <a:lstStyle/>
          <a:p>
            <a:r>
              <a:rPr lang="en-US" dirty="0">
                <a:latin typeface="Arial" panose="020B0604020202020204" pitchFamily="34" charset="0"/>
                <a:cs typeface="Arial" panose="020B0604020202020204" pitchFamily="34" charset="0"/>
              </a:rPr>
              <a:t>=5</a:t>
            </a:r>
          </a:p>
          <a:p>
            <a:r>
              <a:rPr lang="en-US" dirty="0">
                <a:latin typeface="Arial" panose="020B0604020202020204" pitchFamily="34" charset="0"/>
                <a:cs typeface="Arial" panose="020B0604020202020204" pitchFamily="34" charset="0"/>
              </a:rPr>
              <a:t>=4</a:t>
            </a:r>
            <a:endParaRPr lang="he-IL" dirty="0">
              <a:latin typeface="Arial" panose="020B0604020202020204" pitchFamily="34" charset="0"/>
              <a:cs typeface="Arial" panose="020B0604020202020204" pitchFamily="34" charset="0"/>
            </a:endParaRPr>
          </a:p>
        </p:txBody>
      </p:sp>
      <p:sp>
        <p:nvSpPr>
          <p:cNvPr id="5" name="TextBox 4"/>
          <p:cNvSpPr txBox="1"/>
          <p:nvPr/>
        </p:nvSpPr>
        <p:spPr>
          <a:xfrm>
            <a:off x="702129" y="4437112"/>
            <a:ext cx="1997663" cy="461665"/>
          </a:xfrm>
          <a:prstGeom prst="rect">
            <a:avLst/>
          </a:prstGeom>
          <a:noFill/>
        </p:spPr>
        <p:txBody>
          <a:bodyPr wrap="none" rtlCol="1">
            <a:spAutoFit/>
          </a:bodyPr>
          <a:lstStyle/>
          <a:p>
            <a:r>
              <a:rPr lang="he-IL" dirty="0">
                <a:solidFill>
                  <a:srgbClr val="00B050"/>
                </a:solidFill>
              </a:rPr>
              <a:t>דגימה ראשונה</a:t>
            </a:r>
          </a:p>
        </p:txBody>
      </p:sp>
      <p:sp>
        <p:nvSpPr>
          <p:cNvPr id="10" name="TextBox 9"/>
          <p:cNvSpPr txBox="1"/>
          <p:nvPr/>
        </p:nvSpPr>
        <p:spPr>
          <a:xfrm>
            <a:off x="3416920" y="4515198"/>
            <a:ext cx="1375697" cy="461665"/>
          </a:xfrm>
          <a:prstGeom prst="rect">
            <a:avLst/>
          </a:prstGeom>
          <a:noFill/>
        </p:spPr>
        <p:txBody>
          <a:bodyPr wrap="none" rtlCol="1">
            <a:spAutoFit/>
          </a:bodyPr>
          <a:lstStyle/>
          <a:p>
            <a:pPr algn="ctr"/>
            <a:r>
              <a:rPr lang="he-IL" dirty="0">
                <a:solidFill>
                  <a:schemeClr val="accent3"/>
                </a:solidFill>
              </a:rPr>
              <a:t>דגימה שניה</a:t>
            </a:r>
          </a:p>
        </p:txBody>
      </p:sp>
    </p:spTree>
    <p:extLst>
      <p:ext uri="{BB962C8B-B14F-4D97-AF65-F5344CB8AC3E}">
        <p14:creationId xmlns:p14="http://schemas.microsoft.com/office/powerpoint/2010/main" val="294504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1600" y="1898424"/>
            <a:ext cx="7128791" cy="449395"/>
          </a:xfrm>
        </p:spPr>
        <p:txBody>
          <a:bodyPr/>
          <a:lstStyle/>
          <a:p>
            <a:pPr algn="r" rtl="1"/>
            <a:r>
              <a:rPr lang="he-IL" dirty="0">
                <a:latin typeface="Arial" panose="020B0604020202020204" pitchFamily="34" charset="0"/>
                <a:cs typeface="Arial" panose="020B0604020202020204" pitchFamily="34" charset="0"/>
              </a:rPr>
              <a:t> אם במנה (של 100) יש 10 פסולים, מה הסיכוי שהמנה תעבור את הבדיקה? </a:t>
            </a:r>
            <a:endParaRPr lang="en-US" dirty="0">
              <a:latin typeface="Arial" panose="020B0604020202020204" pitchFamily="34" charset="0"/>
              <a:cs typeface="Arial" panose="020B0604020202020204" pitchFamily="34" charset="0"/>
            </a:endParaRPr>
          </a:p>
          <a:p>
            <a:pPr algn="r" rtl="1"/>
            <a:endParaRPr lang="he-IL" dirty="0"/>
          </a:p>
        </p:txBody>
      </p:sp>
      <p:sp>
        <p:nvSpPr>
          <p:cNvPr id="5" name="TextBox 4"/>
          <p:cNvSpPr txBox="1"/>
          <p:nvPr/>
        </p:nvSpPr>
        <p:spPr>
          <a:xfrm>
            <a:off x="535265" y="2586556"/>
            <a:ext cx="4381197" cy="1107996"/>
          </a:xfrm>
          <a:prstGeom prst="rect">
            <a:avLst/>
          </a:prstGeom>
          <a:noFill/>
        </p:spPr>
        <p:txBody>
          <a:bodyPr wrap="square" rtlCol="1">
            <a:spAutoFit/>
          </a:bodyPr>
          <a:lstStyle/>
          <a:p>
            <a:pPr algn="r" rtl="0"/>
            <a:r>
              <a:rPr lang="en-US" dirty="0">
                <a:latin typeface="Arial" panose="020B0604020202020204" pitchFamily="34" charset="0"/>
                <a:cs typeface="Arial" panose="020B0604020202020204" pitchFamily="34" charset="0"/>
              </a:rPr>
              <a:t>  p=10/100=0.1 </a:t>
            </a:r>
            <a:r>
              <a:rPr lang="he-IL" sz="1800" dirty="0">
                <a:latin typeface="Arial" panose="020B0604020202020204" pitchFamily="34" charset="0"/>
                <a:cs typeface="Arial" panose="020B0604020202020204" pitchFamily="34" charset="0"/>
              </a:rPr>
              <a:t>הסיכוי לפריט בודד להיות פסול</a:t>
            </a:r>
            <a:endParaRPr lang="en-US" sz="1800" dirty="0">
              <a:latin typeface="Arial" panose="020B0604020202020204" pitchFamily="34" charset="0"/>
              <a:cs typeface="Arial" panose="020B0604020202020204" pitchFamily="34" charset="0"/>
            </a:endParaRPr>
          </a:p>
          <a:p>
            <a:pPr algn="r" rtl="0"/>
            <a:r>
              <a:rPr lang="en-US" dirty="0">
                <a:latin typeface="Arial" panose="020B0604020202020204" pitchFamily="34" charset="0"/>
                <a:cs typeface="Arial" panose="020B0604020202020204" pitchFamily="34" charset="0"/>
              </a:rPr>
              <a:t>n=5</a:t>
            </a:r>
            <a:r>
              <a:rPr lang="he-IL" dirty="0">
                <a:latin typeface="Arial" panose="020B0604020202020204" pitchFamily="34" charset="0"/>
                <a:cs typeface="Arial" panose="020B0604020202020204" pitchFamily="34" charset="0"/>
              </a:rPr>
              <a:t>   </a:t>
            </a:r>
            <a:r>
              <a:rPr lang="he-IL" sz="1800" dirty="0">
                <a:latin typeface="Arial" panose="020B0604020202020204" pitchFamily="34" charset="0"/>
                <a:cs typeface="Arial" panose="020B0604020202020204" pitchFamily="34" charset="0"/>
              </a:rPr>
              <a:t>גודל המדגם        </a:t>
            </a:r>
          </a:p>
        </p:txBody>
      </p:sp>
      <p:grpSp>
        <p:nvGrpSpPr>
          <p:cNvPr id="4" name="Group 3"/>
          <p:cNvGrpSpPr/>
          <p:nvPr/>
        </p:nvGrpSpPr>
        <p:grpSpPr>
          <a:xfrm>
            <a:off x="5175802" y="3020759"/>
            <a:ext cx="3140613" cy="1200329"/>
            <a:chOff x="5175802" y="3016968"/>
            <a:chExt cx="3140613" cy="1200329"/>
          </a:xfrm>
        </p:grpSpPr>
        <p:sp>
          <p:nvSpPr>
            <p:cNvPr id="6" name="TextBox 5"/>
            <p:cNvSpPr txBox="1"/>
            <p:nvPr/>
          </p:nvSpPr>
          <p:spPr>
            <a:xfrm>
              <a:off x="5175802" y="3016968"/>
              <a:ext cx="3140613" cy="1200329"/>
            </a:xfrm>
            <a:prstGeom prst="rect">
              <a:avLst/>
            </a:prstGeom>
            <a:noFill/>
          </p:spPr>
          <p:txBody>
            <a:bodyPr wrap="square" rtlCol="1">
              <a:spAutoFit/>
            </a:bodyPr>
            <a:lstStyle/>
            <a:p>
              <a:r>
                <a:rPr lang="he-IL" dirty="0"/>
                <a:t>נגדיר:</a:t>
              </a:r>
            </a:p>
            <a:p>
              <a:r>
                <a:rPr lang="en-US" dirty="0" err="1"/>
                <a:t>x~B</a:t>
              </a:r>
              <a:r>
                <a:rPr lang="en-US" dirty="0"/>
                <a:t>(0.1,5)</a:t>
              </a:r>
            </a:p>
            <a:p>
              <a:r>
                <a:rPr lang="en-US" dirty="0" err="1"/>
                <a:t>y~B</a:t>
              </a:r>
              <a:r>
                <a:rPr lang="en-US" dirty="0"/>
                <a:t>(0.1,5)</a:t>
              </a:r>
            </a:p>
          </p:txBody>
        </p:sp>
        <p:sp>
          <p:nvSpPr>
            <p:cNvPr id="7" name="TextBox 6"/>
            <p:cNvSpPr txBox="1"/>
            <p:nvPr/>
          </p:nvSpPr>
          <p:spPr>
            <a:xfrm>
              <a:off x="5266045" y="3461645"/>
              <a:ext cx="1462260" cy="707886"/>
            </a:xfrm>
            <a:prstGeom prst="rect">
              <a:avLst/>
            </a:prstGeom>
            <a:noFill/>
          </p:spPr>
          <p:txBody>
            <a:bodyPr wrap="none" rtlCol="1">
              <a:spAutoFit/>
            </a:bodyPr>
            <a:lstStyle/>
            <a:p>
              <a:r>
                <a:rPr lang="he-IL" sz="2000" dirty="0">
                  <a:latin typeface="Arial" panose="020B0604020202020204" pitchFamily="34" charset="0"/>
                  <a:cs typeface="Arial" panose="020B0604020202020204" pitchFamily="34" charset="0"/>
                </a:rPr>
                <a:t>מדגם ראשוני</a:t>
              </a:r>
            </a:p>
            <a:p>
              <a:r>
                <a:rPr lang="he-IL" sz="2000" dirty="0">
                  <a:latin typeface="Arial" panose="020B0604020202020204" pitchFamily="34" charset="0"/>
                  <a:cs typeface="Arial" panose="020B0604020202020204" pitchFamily="34" charset="0"/>
                </a:rPr>
                <a:t>מדגם שני</a:t>
              </a:r>
            </a:p>
          </p:txBody>
        </p:sp>
      </p:grpSp>
      <mc:AlternateContent xmlns:mc="http://schemas.openxmlformats.org/markup-compatibility/2006" xmlns:a14="http://schemas.microsoft.com/office/drawing/2010/main">
        <mc:Choice Requires="a14">
          <p:sp>
            <p:nvSpPr>
              <p:cNvPr id="10" name="TextBox 9"/>
              <p:cNvSpPr txBox="1"/>
              <p:nvPr/>
            </p:nvSpPr>
            <p:spPr>
              <a:xfrm>
                <a:off x="535265" y="4551511"/>
                <a:ext cx="7455631" cy="461665"/>
              </a:xfrm>
              <a:prstGeom prst="rect">
                <a:avLst/>
              </a:prstGeom>
              <a:noFill/>
            </p:spPr>
            <p:txBody>
              <a:bodyPr wrap="none" rtlCol="1">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1</m:t>
                          </m:r>
                        </m:e>
                      </m:d>
                      <m:r>
                        <a:rPr lang="en-US" b="0" i="1" smtClean="0">
                          <a:latin typeface="Cambria Math"/>
                        </a:rPr>
                        <m:t>+</m:t>
                      </m:r>
                      <m:r>
                        <a:rPr lang="en-US" b="0" i="1" smtClean="0">
                          <a:latin typeface="Cambria Math"/>
                        </a:rPr>
                        <m:t>𝑝</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2</m:t>
                          </m:r>
                        </m:e>
                      </m:d>
                      <m:r>
                        <a:rPr lang="en-US" b="0" i="1" smtClean="0">
                          <a:latin typeface="Cambria Math"/>
                        </a:rPr>
                        <m:t>∗</m:t>
                      </m:r>
                      <m:r>
                        <a:rPr lang="en-US" b="0" i="1" smtClean="0">
                          <a:latin typeface="Cambria Math"/>
                        </a:rPr>
                        <m:t>𝑝</m:t>
                      </m:r>
                      <m:d>
                        <m:dPr>
                          <m:ctrlPr>
                            <a:rPr lang="en-US" b="0" i="1" smtClean="0">
                              <a:latin typeface="Cambria Math" panose="02040503050406030204" pitchFamily="18" charset="0"/>
                            </a:rPr>
                          </m:ctrlPr>
                        </m:dPr>
                        <m:e>
                          <m:r>
                            <a:rPr lang="en-US" b="0" i="1" smtClean="0">
                              <a:latin typeface="Cambria Math"/>
                            </a:rPr>
                            <m:t>𝑦</m:t>
                          </m:r>
                          <m:r>
                            <a:rPr lang="en-US" b="0" i="1" smtClean="0">
                              <a:latin typeface="Cambria Math"/>
                            </a:rPr>
                            <m:t>≤</m:t>
                          </m:r>
                          <m:r>
                            <a:rPr lang="en-US" b="0" i="1" smtClean="0">
                              <a:latin typeface="Cambria Math"/>
                            </a:rPr>
                            <m:t>2</m:t>
                          </m:r>
                        </m:e>
                      </m:d>
                      <m:r>
                        <a:rPr lang="en-US" b="0" i="1" smtClean="0">
                          <a:latin typeface="Cambria Math"/>
                        </a:rPr>
                        <m:t>+</m:t>
                      </m:r>
                      <m:r>
                        <a:rPr lang="en-US" b="0" i="1" smtClean="0">
                          <a:latin typeface="Cambria Math"/>
                        </a:rPr>
                        <m:t>𝑝</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3</m:t>
                          </m:r>
                        </m:e>
                      </m:d>
                      <m:r>
                        <a:rPr lang="en-US" b="0" i="1" smtClean="0">
                          <a:latin typeface="Cambria Math"/>
                        </a:rPr>
                        <m:t>∗</m:t>
                      </m:r>
                      <m:r>
                        <a:rPr lang="en-US" b="0" i="1" smtClean="0">
                          <a:latin typeface="Cambria Math"/>
                        </a:rPr>
                        <m:t>𝑝</m:t>
                      </m:r>
                      <m:r>
                        <a:rPr lang="en-US" b="0" i="1" smtClean="0">
                          <a:latin typeface="Cambria Math"/>
                        </a:rPr>
                        <m:t>(</m:t>
                      </m:r>
                      <m:r>
                        <a:rPr lang="en-US" b="0" i="1" smtClean="0">
                          <a:latin typeface="Cambria Math"/>
                        </a:rPr>
                        <m:t>𝑦</m:t>
                      </m:r>
                      <m:r>
                        <a:rPr lang="en-US" b="0" i="1" smtClean="0">
                          <a:latin typeface="Cambria Math"/>
                        </a:rPr>
                        <m:t>≤</m:t>
                      </m:r>
                      <m:r>
                        <a:rPr lang="en-US" b="0" i="1" smtClean="0">
                          <a:latin typeface="Cambria Math"/>
                        </a:rPr>
                        <m:t>1</m:t>
                      </m:r>
                      <m:r>
                        <a:rPr lang="en-US" b="0" i="1" smtClean="0">
                          <a:latin typeface="Cambria Math"/>
                        </a:rPr>
                        <m:t>)</m:t>
                      </m:r>
                    </m:oMath>
                  </m:oMathPara>
                </a14:m>
                <a:endParaRPr lang="he-IL" dirty="0"/>
              </a:p>
            </p:txBody>
          </p:sp>
        </mc:Choice>
        <mc:Fallback xmlns="">
          <p:sp>
            <p:nvSpPr>
              <p:cNvPr id="10" name="TextBox 9"/>
              <p:cNvSpPr txBox="1">
                <a:spLocks noRot="1" noChangeAspect="1" noMove="1" noResize="1" noEditPoints="1" noAdjustHandles="1" noChangeArrowheads="1" noChangeShapeType="1" noTextEdit="1"/>
              </p:cNvSpPr>
              <p:nvPr/>
            </p:nvSpPr>
            <p:spPr>
              <a:xfrm>
                <a:off x="535265" y="4551511"/>
                <a:ext cx="7455631" cy="461665"/>
              </a:xfrm>
              <a:prstGeom prst="rect">
                <a:avLst/>
              </a:prstGeom>
              <a:blipFill rotWithShape="1">
                <a:blip r:embed="rId2"/>
                <a:stretch>
                  <a:fillRect b="-21333"/>
                </a:stretch>
              </a:blipFill>
            </p:spPr>
            <p:txBody>
              <a:bodyPr/>
              <a:lstStyle/>
              <a:p>
                <a:r>
                  <a:rPr lang="he-IL">
                    <a:noFill/>
                  </a:rPr>
                  <a:t> </a:t>
                </a:r>
              </a:p>
            </p:txBody>
          </p:sp>
        </mc:Fallback>
      </mc:AlternateContent>
      <p:sp>
        <p:nvSpPr>
          <p:cNvPr id="11" name="TextBox 10"/>
          <p:cNvSpPr txBox="1"/>
          <p:nvPr/>
        </p:nvSpPr>
        <p:spPr>
          <a:xfrm>
            <a:off x="535265" y="5403168"/>
            <a:ext cx="1827744" cy="338554"/>
          </a:xfrm>
          <a:prstGeom prst="rect">
            <a:avLst/>
          </a:prstGeom>
          <a:noFill/>
        </p:spPr>
        <p:txBody>
          <a:bodyPr wrap="none" rtlCol="1">
            <a:spAutoFit/>
          </a:bodyPr>
          <a:lstStyle/>
          <a:p>
            <a:r>
              <a:rPr lang="he-IL" sz="1600" dirty="0">
                <a:cs typeface="+mj-cs"/>
              </a:rPr>
              <a:t>מעבר במדגם ראשוני</a:t>
            </a:r>
          </a:p>
        </p:txBody>
      </p:sp>
      <p:sp>
        <p:nvSpPr>
          <p:cNvPr id="13" name="TextBox 12"/>
          <p:cNvSpPr txBox="1"/>
          <p:nvPr/>
        </p:nvSpPr>
        <p:spPr>
          <a:xfrm>
            <a:off x="3995936" y="5403168"/>
            <a:ext cx="1614545" cy="338554"/>
          </a:xfrm>
          <a:prstGeom prst="rect">
            <a:avLst/>
          </a:prstGeom>
          <a:noFill/>
        </p:spPr>
        <p:txBody>
          <a:bodyPr wrap="none" rtlCol="1">
            <a:spAutoFit/>
          </a:bodyPr>
          <a:lstStyle/>
          <a:p>
            <a:r>
              <a:rPr lang="he-IL" sz="1600" dirty="0">
                <a:cs typeface="+mj-cs"/>
              </a:rPr>
              <a:t>מעבר במדגם שני </a:t>
            </a:r>
          </a:p>
        </p:txBody>
      </p:sp>
      <p:sp>
        <p:nvSpPr>
          <p:cNvPr id="14" name="TextBox 13"/>
          <p:cNvSpPr txBox="1"/>
          <p:nvPr/>
        </p:nvSpPr>
        <p:spPr>
          <a:xfrm>
            <a:off x="1046913" y="5823985"/>
            <a:ext cx="1050289" cy="461665"/>
          </a:xfrm>
          <a:prstGeom prst="rect">
            <a:avLst/>
          </a:prstGeom>
          <a:noFill/>
        </p:spPr>
        <p:txBody>
          <a:bodyPr wrap="none" rtlCol="1">
            <a:spAutoFit/>
          </a:bodyPr>
          <a:lstStyle/>
          <a:p>
            <a:r>
              <a:rPr lang="en-US" dirty="0"/>
              <a:t>=0.998</a:t>
            </a:r>
            <a:endParaRPr lang="he-IL" dirty="0"/>
          </a:p>
        </p:txBody>
      </p:sp>
      <p:sp>
        <p:nvSpPr>
          <p:cNvPr id="9" name="Left Brace 8"/>
          <p:cNvSpPr/>
          <p:nvPr/>
        </p:nvSpPr>
        <p:spPr>
          <a:xfrm rot="16200000">
            <a:off x="1138303" y="4517258"/>
            <a:ext cx="381247" cy="1341483"/>
          </a:xfrm>
          <a:prstGeom prst="leftBrace">
            <a:avLst>
              <a:gd name="adj1" fmla="val 38876"/>
              <a:gd name="adj2" fmla="val 491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p:cNvSpPr/>
          <p:nvPr/>
        </p:nvSpPr>
        <p:spPr>
          <a:xfrm rot="16200000">
            <a:off x="4776850" y="2358914"/>
            <a:ext cx="381247" cy="5689772"/>
          </a:xfrm>
          <a:prstGeom prst="leftBrace">
            <a:avLst>
              <a:gd name="adj1" fmla="val 38876"/>
              <a:gd name="adj2" fmla="val 491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1453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9"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e-IL" dirty="0"/>
              <a:t>קביעת תוכנית לדגימת קבלה חד שלבית</a:t>
            </a:r>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l="8988" t="8250" r="3371" b="34808"/>
          <a:stretch/>
        </p:blipFill>
        <p:spPr>
          <a:xfrm>
            <a:off x="1475656" y="3175031"/>
            <a:ext cx="7056784" cy="3618864"/>
          </a:xfrm>
          <a:prstGeom prst="rect">
            <a:avLst/>
          </a:prstGeom>
          <a:noFill/>
          <a:ln>
            <a:solidFill>
              <a:schemeClr val="accent1"/>
            </a:solidFill>
          </a:ln>
        </p:spPr>
      </p:pic>
      <p:pic>
        <p:nvPicPr>
          <p:cNvPr id="7" name="Content Placeholder 5"/>
          <p:cNvPicPr>
            <a:picLocks noChangeAspect="1"/>
          </p:cNvPicPr>
          <p:nvPr/>
        </p:nvPicPr>
        <p:blipFill rotWithShape="1">
          <a:blip r:embed="rId3">
            <a:extLst>
              <a:ext uri="{28A0092B-C50C-407E-A947-70E740481C1C}">
                <a14:useLocalDpi xmlns:a14="http://schemas.microsoft.com/office/drawing/2010/main" val="0"/>
              </a:ext>
            </a:extLst>
          </a:blip>
          <a:srcRect l="17847" t="67873" r="6872" b="1351"/>
          <a:stretch/>
        </p:blipFill>
        <p:spPr>
          <a:xfrm>
            <a:off x="677045" y="1916832"/>
            <a:ext cx="3899189" cy="1258199"/>
          </a:xfrm>
          <a:prstGeom prst="rect">
            <a:avLst/>
          </a:prstGeom>
          <a:noFill/>
          <a:ln>
            <a:solidFill>
              <a:schemeClr val="accent1"/>
            </a:solidFill>
          </a:ln>
        </p:spPr>
      </p:pic>
    </p:spTree>
    <p:extLst>
      <p:ext uri="{BB962C8B-B14F-4D97-AF65-F5344CB8AC3E}">
        <p14:creationId xmlns:p14="http://schemas.microsoft.com/office/powerpoint/2010/main" val="112136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e-IL" dirty="0"/>
              <a:t>מה ראינו היום?</a:t>
            </a:r>
            <a:br>
              <a:rPr lang="he-IL" dirty="0"/>
            </a:br>
            <a:endParaRPr lang="he-IL" dirty="0"/>
          </a:p>
        </p:txBody>
      </p:sp>
      <p:sp>
        <p:nvSpPr>
          <p:cNvPr id="2" name="Content Placeholder 1"/>
          <p:cNvSpPr>
            <a:spLocks noGrp="1"/>
          </p:cNvSpPr>
          <p:nvPr>
            <p:ph idx="1"/>
          </p:nvPr>
        </p:nvSpPr>
        <p:spPr/>
        <p:txBody>
          <a:bodyPr/>
          <a:lstStyle/>
          <a:p>
            <a:pPr algn="r" rtl="1"/>
            <a:r>
              <a:rPr lang="he-IL" dirty="0">
                <a:cs typeface="+mj-cs"/>
              </a:rPr>
              <a:t>7 אמות האיכות (תרשים עצם-דג, תרשים פרטו...)</a:t>
            </a:r>
          </a:p>
          <a:p>
            <a:pPr algn="r" rtl="1"/>
            <a:endParaRPr lang="he-IL" dirty="0">
              <a:cs typeface="+mj-cs"/>
            </a:endParaRPr>
          </a:p>
          <a:p>
            <a:pPr algn="r" rtl="1"/>
            <a:r>
              <a:rPr lang="he-IL" dirty="0">
                <a:cs typeface="+mj-cs"/>
              </a:rPr>
              <a:t>דגימה יחידה</a:t>
            </a:r>
          </a:p>
          <a:p>
            <a:pPr algn="r" rtl="1"/>
            <a:endParaRPr lang="he-IL" dirty="0">
              <a:cs typeface="+mj-cs"/>
            </a:endParaRPr>
          </a:p>
          <a:p>
            <a:pPr algn="r" rtl="1"/>
            <a:r>
              <a:rPr lang="he-IL" dirty="0">
                <a:cs typeface="+mj-cs"/>
              </a:rPr>
              <a:t>דגימה כפולה</a:t>
            </a:r>
          </a:p>
          <a:p>
            <a:pPr algn="r" rtl="1"/>
            <a:endParaRPr lang="he-IL" dirty="0">
              <a:cs typeface="+mj-cs"/>
            </a:endParaRPr>
          </a:p>
          <a:p>
            <a:pPr marL="44450" indent="0" algn="r" rtl="1">
              <a:buNone/>
            </a:pPr>
            <a:endParaRPr lang="he-IL" dirty="0">
              <a:cs typeface="+mj-cs"/>
            </a:endParaRPr>
          </a:p>
        </p:txBody>
      </p:sp>
    </p:spTree>
    <p:extLst>
      <p:ext uri="{BB962C8B-B14F-4D97-AF65-F5344CB8AC3E}">
        <p14:creationId xmlns:p14="http://schemas.microsoft.com/office/powerpoint/2010/main" val="404586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6863" y="1555980"/>
            <a:ext cx="5616624" cy="3735768"/>
          </a:xfrm>
        </p:spPr>
      </p:pic>
    </p:spTree>
    <p:extLst>
      <p:ext uri="{BB962C8B-B14F-4D97-AF65-F5344CB8AC3E}">
        <p14:creationId xmlns:p14="http://schemas.microsoft.com/office/powerpoint/2010/main" val="2242775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6866" y="2708921"/>
            <a:ext cx="6800197" cy="3312368"/>
          </a:xfrm>
        </p:spPr>
        <p:txBody>
          <a:bodyPr/>
          <a:lstStyle/>
          <a:p>
            <a:pPr marL="514350" indent="-514350" algn="r" rtl="1">
              <a:buFont typeface="+mj-lt"/>
              <a:buAutoNum type="arabicPeriod"/>
            </a:pPr>
            <a:r>
              <a:rPr lang="he-IL" dirty="0">
                <a:cs typeface="+mj-cs"/>
              </a:rPr>
              <a:t>תרשים זרימה</a:t>
            </a:r>
          </a:p>
          <a:p>
            <a:pPr marL="514350" indent="-514350" algn="r" rtl="1">
              <a:buFont typeface="+mj-lt"/>
              <a:buAutoNum type="arabicPeriod"/>
            </a:pPr>
            <a:r>
              <a:rPr lang="he-IL" dirty="0">
                <a:cs typeface="+mj-cs"/>
              </a:rPr>
              <a:t>תרשים פרטו</a:t>
            </a:r>
          </a:p>
          <a:p>
            <a:pPr marL="514350" indent="-514350" algn="r" rtl="1">
              <a:buFont typeface="+mj-lt"/>
              <a:buAutoNum type="arabicPeriod"/>
            </a:pPr>
            <a:r>
              <a:rPr lang="he-IL" b="1" dirty="0">
                <a:cs typeface="+mj-cs"/>
              </a:rPr>
              <a:t>תרשים סיבה תוצאה (תרשים עצם-דג)</a:t>
            </a:r>
          </a:p>
          <a:p>
            <a:pPr marL="514350" indent="-514350" algn="r" rtl="1">
              <a:buFont typeface="+mj-lt"/>
              <a:buAutoNum type="arabicPeriod"/>
            </a:pPr>
            <a:r>
              <a:rPr lang="he-IL" dirty="0">
                <a:cs typeface="+mj-cs"/>
              </a:rPr>
              <a:t>היסטוגרמה</a:t>
            </a:r>
          </a:p>
          <a:p>
            <a:pPr marL="514350" indent="-514350" algn="r" rtl="1">
              <a:buFont typeface="+mj-lt"/>
              <a:buAutoNum type="arabicPeriod"/>
            </a:pPr>
            <a:r>
              <a:rPr lang="he-IL" dirty="0">
                <a:cs typeface="+mj-cs"/>
              </a:rPr>
              <a:t>תרשים </a:t>
            </a:r>
            <a:r>
              <a:rPr lang="en-US" dirty="0">
                <a:cs typeface="+mj-cs"/>
              </a:rPr>
              <a:t>Trend</a:t>
            </a:r>
            <a:endParaRPr lang="he-IL" dirty="0">
              <a:cs typeface="+mj-cs"/>
            </a:endParaRPr>
          </a:p>
          <a:p>
            <a:pPr marL="514350" indent="-514350" algn="r" rtl="1">
              <a:buFont typeface="+mj-lt"/>
              <a:buAutoNum type="arabicPeriod"/>
            </a:pPr>
            <a:r>
              <a:rPr lang="he-IL" dirty="0">
                <a:cs typeface="+mj-cs"/>
              </a:rPr>
              <a:t>תרשים פיזור</a:t>
            </a:r>
          </a:p>
          <a:p>
            <a:pPr marL="514350" indent="-514350" algn="r" rtl="1">
              <a:buFont typeface="+mj-lt"/>
              <a:buAutoNum type="arabicPeriod"/>
            </a:pPr>
            <a:r>
              <a:rPr lang="he-IL" b="1" dirty="0">
                <a:cs typeface="+mj-cs"/>
              </a:rPr>
              <a:t>תרשימי בקרה</a:t>
            </a:r>
          </a:p>
        </p:txBody>
      </p:sp>
      <p:sp>
        <p:nvSpPr>
          <p:cNvPr id="4" name="Title 3"/>
          <p:cNvSpPr>
            <a:spLocks noGrp="1"/>
          </p:cNvSpPr>
          <p:nvPr>
            <p:ph type="title"/>
          </p:nvPr>
        </p:nvSpPr>
        <p:spPr/>
        <p:txBody>
          <a:bodyPr/>
          <a:lstStyle/>
          <a:p>
            <a:r>
              <a:rPr lang="he-IL" dirty="0"/>
              <a:t>7 אמות האיכות</a:t>
            </a:r>
            <a:endParaRPr lang="en-US" dirty="0"/>
          </a:p>
        </p:txBody>
      </p:sp>
    </p:spTree>
    <p:extLst>
      <p:ext uri="{BB962C8B-B14F-4D97-AF65-F5344CB8AC3E}">
        <p14:creationId xmlns:p14="http://schemas.microsoft.com/office/powerpoint/2010/main" val="2621629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a:r>
              <a:rPr lang="he-IL" dirty="0"/>
              <a:t>7 אמות האיכות</a:t>
            </a:r>
            <a:br>
              <a:rPr lang="he-IL" dirty="0"/>
            </a:br>
            <a:r>
              <a:rPr lang="he-IL" dirty="0"/>
              <a:t>1. תרשים זרימה</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rot="10740000">
            <a:off x="221868" y="1868789"/>
            <a:ext cx="2788847" cy="4878157"/>
          </a:xfrm>
          <a:prstGeom prst="rect">
            <a:avLst/>
          </a:prstGeom>
          <a:noFill/>
          <a:ln>
            <a:solidFill>
              <a:schemeClr val="accent1"/>
            </a:solidFill>
          </a:ln>
        </p:spPr>
      </p:pic>
      <p:grpSp>
        <p:nvGrpSpPr>
          <p:cNvPr id="6" name="Group 5"/>
          <p:cNvGrpSpPr/>
          <p:nvPr/>
        </p:nvGrpSpPr>
        <p:grpSpPr>
          <a:xfrm>
            <a:off x="4283968" y="2431648"/>
            <a:ext cx="3312368" cy="2311152"/>
            <a:chOff x="4495800" y="3276600"/>
            <a:chExt cx="4191000" cy="2743200"/>
          </a:xfrm>
        </p:grpSpPr>
        <p:sp>
          <p:nvSpPr>
            <p:cNvPr id="7" name="AutoShape 6"/>
            <p:cNvSpPr>
              <a:spLocks noChangeArrowheads="1"/>
            </p:cNvSpPr>
            <p:nvPr/>
          </p:nvSpPr>
          <p:spPr bwMode="auto">
            <a:xfrm>
              <a:off x="4495800" y="3352800"/>
              <a:ext cx="1219200" cy="609600"/>
            </a:xfrm>
            <a:prstGeom prst="flowChartProcess">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 name="AutoShape 7"/>
            <p:cNvSpPr>
              <a:spLocks noChangeArrowheads="1"/>
            </p:cNvSpPr>
            <p:nvPr/>
          </p:nvSpPr>
          <p:spPr bwMode="auto">
            <a:xfrm>
              <a:off x="7543800" y="4267200"/>
              <a:ext cx="1066800" cy="762000"/>
            </a:xfrm>
            <a:prstGeom prst="flowChartDocumen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 name="AutoShape 8"/>
            <p:cNvSpPr>
              <a:spLocks noChangeArrowheads="1"/>
            </p:cNvSpPr>
            <p:nvPr/>
          </p:nvSpPr>
          <p:spPr bwMode="auto">
            <a:xfrm>
              <a:off x="6096000" y="3276600"/>
              <a:ext cx="914400" cy="762000"/>
            </a:xfrm>
            <a:prstGeom prst="flowChartDecision">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 name="AutoShape 9"/>
            <p:cNvSpPr>
              <a:spLocks noChangeArrowheads="1"/>
            </p:cNvSpPr>
            <p:nvPr/>
          </p:nvSpPr>
          <p:spPr bwMode="auto">
            <a:xfrm>
              <a:off x="7391400" y="3352800"/>
              <a:ext cx="1295400" cy="609600"/>
            </a:xfrm>
            <a:prstGeom prst="flowChartProcess">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 name="AutoShape 10"/>
            <p:cNvSpPr>
              <a:spLocks noChangeArrowheads="1"/>
            </p:cNvSpPr>
            <p:nvPr/>
          </p:nvSpPr>
          <p:spPr bwMode="auto">
            <a:xfrm>
              <a:off x="5867400" y="4343400"/>
              <a:ext cx="1295400" cy="609600"/>
            </a:xfrm>
            <a:prstGeom prst="flowChartProcess">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 name="AutoShape 11"/>
            <p:cNvSpPr>
              <a:spLocks noChangeArrowheads="1"/>
            </p:cNvSpPr>
            <p:nvPr/>
          </p:nvSpPr>
          <p:spPr bwMode="auto">
            <a:xfrm>
              <a:off x="6019800" y="5257800"/>
              <a:ext cx="1066800" cy="762000"/>
            </a:xfrm>
            <a:prstGeom prst="flowChartDocumen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 name="Line 12"/>
            <p:cNvSpPr>
              <a:spLocks noChangeShapeType="1"/>
            </p:cNvSpPr>
            <p:nvPr/>
          </p:nvSpPr>
          <p:spPr bwMode="auto">
            <a:xfrm>
              <a:off x="5715000" y="3657600"/>
              <a:ext cx="381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 name="Line 13"/>
            <p:cNvSpPr>
              <a:spLocks noChangeShapeType="1"/>
            </p:cNvSpPr>
            <p:nvPr/>
          </p:nvSpPr>
          <p:spPr bwMode="auto">
            <a:xfrm>
              <a:off x="7010400" y="3657600"/>
              <a:ext cx="381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 name="Line 14"/>
            <p:cNvSpPr>
              <a:spLocks noChangeShapeType="1"/>
            </p:cNvSpPr>
            <p:nvPr/>
          </p:nvSpPr>
          <p:spPr bwMode="auto">
            <a:xfrm>
              <a:off x="6553200" y="4038600"/>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 name="Line 15"/>
            <p:cNvSpPr>
              <a:spLocks noChangeShapeType="1"/>
            </p:cNvSpPr>
            <p:nvPr/>
          </p:nvSpPr>
          <p:spPr bwMode="auto">
            <a:xfrm>
              <a:off x="8077200" y="3962400"/>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 name="Line 16"/>
            <p:cNvSpPr>
              <a:spLocks noChangeShapeType="1"/>
            </p:cNvSpPr>
            <p:nvPr/>
          </p:nvSpPr>
          <p:spPr bwMode="auto">
            <a:xfrm>
              <a:off x="6553200" y="4953000"/>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pic>
        <p:nvPicPr>
          <p:cNvPr id="94210" name="Picture 2" descr="https://wcs.smartdraw.com/flowchart/img/basic-flowchart.jpg?bn=15100111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4955241"/>
            <a:ext cx="4992489" cy="185435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a:r>
              <a:rPr lang="he-IL" dirty="0"/>
              <a:t>7 אמות האיכות</a:t>
            </a:r>
            <a:br>
              <a:rPr lang="he-IL" dirty="0"/>
            </a:br>
            <a:r>
              <a:rPr lang="he-IL" dirty="0"/>
              <a:t>2. תרשים פרטו</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rot="60000">
            <a:off x="1188564" y="2048866"/>
            <a:ext cx="6895536" cy="1927115"/>
          </a:xfrm>
          <a:prstGeom prst="rect">
            <a:avLst/>
          </a:prstGeom>
          <a:noFill/>
          <a:ln>
            <a:solidFill>
              <a:schemeClr val="accent1"/>
            </a:solidFill>
          </a:ln>
        </p:spPr>
      </p:pic>
      <p:sp>
        <p:nvSpPr>
          <p:cNvPr id="7" name="Rectangle 3"/>
          <p:cNvSpPr txBox="1">
            <a:spLocks noChangeArrowheads="1"/>
          </p:cNvSpPr>
          <p:nvPr/>
        </p:nvSpPr>
        <p:spPr>
          <a:xfrm>
            <a:off x="4355976" y="4262821"/>
            <a:ext cx="3972744" cy="2325688"/>
          </a:xfrm>
          <a:prstGeom prst="rect">
            <a:avLst/>
          </a:prstGeom>
        </p:spPr>
        <p:txBody>
          <a:bodyPr vert="horz" lIns="91440" tIns="45720" rIns="91440" bIns="45720" rtlCol="0" anchor="t">
            <a:normAutofit/>
          </a:bodyPr>
          <a:lst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a:lstStyle>
          <a:p>
            <a:pPr algn="r" rtl="1" fontAlgn="auto">
              <a:lnSpc>
                <a:spcPct val="110000"/>
              </a:lnSpc>
            </a:pPr>
            <a:r>
              <a:rPr lang="he-IL" altLang="en-US" dirty="0">
                <a:solidFill>
                  <a:schemeClr val="tx1"/>
                </a:solidFill>
                <a:cs typeface="+mj-cs"/>
              </a:rPr>
              <a:t>תרשים פרטו משמש לסיווג גורמי אי-איכות לפי סדר חשיבותם.</a:t>
            </a:r>
          </a:p>
          <a:p>
            <a:pPr algn="r" rtl="1" fontAlgn="auto">
              <a:lnSpc>
                <a:spcPct val="110000"/>
              </a:lnSpc>
            </a:pPr>
            <a:r>
              <a:rPr lang="he-IL" altLang="en-US" dirty="0">
                <a:solidFill>
                  <a:schemeClr val="tx1"/>
                </a:solidFill>
                <a:cs typeface="+mj-cs"/>
              </a:rPr>
              <a:t>נקרא גם "כלל 20-80": 20% מהגורמים אחראים ל-80% מהבעיות.</a:t>
            </a:r>
          </a:p>
        </p:txBody>
      </p:sp>
      <p:pic>
        <p:nvPicPr>
          <p:cNvPr id="2" name="Picture 1">
            <a:extLst>
              <a:ext uri="{FF2B5EF4-FFF2-40B4-BE49-F238E27FC236}">
                <a16:creationId xmlns:a16="http://schemas.microsoft.com/office/drawing/2014/main" id="{9BF1E58F-CE7A-4FB5-979C-DEA2478C69D7}"/>
              </a:ext>
            </a:extLst>
          </p:cNvPr>
          <p:cNvPicPr>
            <a:picLocks noChangeAspect="1"/>
          </p:cNvPicPr>
          <p:nvPr/>
        </p:nvPicPr>
        <p:blipFill>
          <a:blip r:embed="rId3"/>
          <a:stretch>
            <a:fillRect/>
          </a:stretch>
        </p:blipFill>
        <p:spPr>
          <a:xfrm>
            <a:off x="251520" y="4262821"/>
            <a:ext cx="4187810" cy="2325688"/>
          </a:xfrm>
          <a:prstGeom prst="rect">
            <a:avLst/>
          </a:prstGeom>
        </p:spPr>
      </p:pic>
    </p:spTree>
    <p:extLst>
      <p:ext uri="{BB962C8B-B14F-4D97-AF65-F5344CB8AC3E}">
        <p14:creationId xmlns:p14="http://schemas.microsoft.com/office/powerpoint/2010/main" val="9840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552" y="3933056"/>
            <a:ext cx="4680520" cy="28529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 name="Title 1"/>
          <p:cNvSpPr>
            <a:spLocks noGrp="1"/>
          </p:cNvSpPr>
          <p:nvPr>
            <p:ph type="title"/>
          </p:nvPr>
        </p:nvSpPr>
        <p:spPr/>
        <p:txBody>
          <a:bodyPr>
            <a:normAutofit/>
          </a:bodyPr>
          <a:lstStyle/>
          <a:p>
            <a:pPr>
              <a:defRPr/>
            </a:pPr>
            <a:r>
              <a:rPr lang="he-IL" sz="3600" dirty="0"/>
              <a:t>7 אמות האיכות</a:t>
            </a:r>
            <a:br>
              <a:rPr lang="he-IL" sz="3600" dirty="0"/>
            </a:br>
            <a:r>
              <a:rPr lang="he-IL" sz="3600" dirty="0"/>
              <a:t>3. תרשים עצם-דג</a:t>
            </a:r>
            <a:endParaRPr lang="he-IL" sz="2000" dirty="0"/>
          </a:p>
        </p:txBody>
      </p:sp>
      <p:sp>
        <p:nvSpPr>
          <p:cNvPr id="126978" name="Content Placeholder 2"/>
          <p:cNvSpPr>
            <a:spLocks noGrp="1"/>
          </p:cNvSpPr>
          <p:nvPr>
            <p:ph idx="1"/>
          </p:nvPr>
        </p:nvSpPr>
        <p:spPr>
          <a:xfrm>
            <a:off x="870127" y="2490137"/>
            <a:ext cx="7105475" cy="3444997"/>
          </a:xfrm>
        </p:spPr>
        <p:txBody>
          <a:bodyPr/>
          <a:lstStyle/>
          <a:p>
            <a:pPr algn="r" rtl="1"/>
            <a:r>
              <a:rPr lang="he-IL" dirty="0">
                <a:cs typeface="+mj-cs"/>
              </a:rPr>
              <a:t>תרשים המאפשר להסביר בתצורה גראפית תוצאה ואת הגורמים המשפיעים עליה.</a:t>
            </a:r>
          </a:p>
          <a:p>
            <a:pPr algn="r" rtl="1"/>
            <a:r>
              <a:rPr lang="he-IL" dirty="0">
                <a:cs typeface="+mj-cs"/>
              </a:rPr>
              <a:t> התרשים מציג את הסיבות להיווצרות תוצאה, בצורה נוחה וקלה להבנה. </a:t>
            </a:r>
          </a:p>
          <a:p>
            <a:pPr algn="r" rtl="1"/>
            <a:r>
              <a:rPr lang="he-IL" dirty="0">
                <a:cs typeface="+mj-cs"/>
              </a:rPr>
              <a:t>ניתן להשתמש בתרשים עצם-דג לכל תוצאה שמעוניינים להסביר את הסיבות להיווצרותה.</a:t>
            </a:r>
            <a:br>
              <a:rPr lang="he-IL" dirty="0">
                <a:cs typeface="+mj-cs"/>
              </a:rPr>
            </a:br>
            <a:endParaRPr lang="he-IL" dirty="0">
              <a:cs typeface="+mj-cs"/>
            </a:endParaRPr>
          </a:p>
        </p:txBody>
      </p:sp>
      <p:grpSp>
        <p:nvGrpSpPr>
          <p:cNvPr id="5" name="Group 4"/>
          <p:cNvGrpSpPr/>
          <p:nvPr/>
        </p:nvGrpSpPr>
        <p:grpSpPr>
          <a:xfrm>
            <a:off x="539552" y="3933056"/>
            <a:ext cx="4680520" cy="2852936"/>
            <a:chOff x="3886200" y="1676400"/>
            <a:chExt cx="5105400" cy="3429000"/>
          </a:xfrm>
        </p:grpSpPr>
        <p:sp>
          <p:nvSpPr>
            <p:cNvPr id="6" name="Rectangle 6"/>
            <p:cNvSpPr>
              <a:spLocks noChangeArrowheads="1"/>
            </p:cNvSpPr>
            <p:nvPr/>
          </p:nvSpPr>
          <p:spPr bwMode="auto">
            <a:xfrm>
              <a:off x="5943600" y="4595813"/>
              <a:ext cx="946150" cy="300037"/>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Cause 4</a:t>
              </a:r>
            </a:p>
          </p:txBody>
        </p:sp>
        <p:sp>
          <p:nvSpPr>
            <p:cNvPr id="7" name="Rectangle 7"/>
            <p:cNvSpPr>
              <a:spLocks noChangeArrowheads="1"/>
            </p:cNvSpPr>
            <p:nvPr/>
          </p:nvSpPr>
          <p:spPr bwMode="auto">
            <a:xfrm>
              <a:off x="4267200" y="4600575"/>
              <a:ext cx="946150" cy="30003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Cause 3</a:t>
              </a:r>
            </a:p>
          </p:txBody>
        </p:sp>
        <p:sp>
          <p:nvSpPr>
            <p:cNvPr id="8" name="Rectangle 8"/>
            <p:cNvSpPr>
              <a:spLocks noChangeArrowheads="1"/>
            </p:cNvSpPr>
            <p:nvPr/>
          </p:nvSpPr>
          <p:spPr bwMode="auto">
            <a:xfrm>
              <a:off x="6019800" y="2319338"/>
              <a:ext cx="946150" cy="300037"/>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Cause 2</a:t>
              </a:r>
            </a:p>
          </p:txBody>
        </p:sp>
        <p:sp>
          <p:nvSpPr>
            <p:cNvPr id="9" name="Rectangle 9"/>
            <p:cNvSpPr>
              <a:spLocks noChangeArrowheads="1"/>
            </p:cNvSpPr>
            <p:nvPr/>
          </p:nvSpPr>
          <p:spPr bwMode="auto">
            <a:xfrm>
              <a:off x="4267200" y="2319338"/>
              <a:ext cx="946150" cy="300037"/>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Cause 1</a:t>
              </a:r>
            </a:p>
          </p:txBody>
        </p:sp>
        <p:sp>
          <p:nvSpPr>
            <p:cNvPr id="10" name="Line 10"/>
            <p:cNvSpPr>
              <a:spLocks noChangeShapeType="1"/>
            </p:cNvSpPr>
            <p:nvPr/>
          </p:nvSpPr>
          <p:spPr bwMode="auto">
            <a:xfrm>
              <a:off x="4876800" y="3609975"/>
              <a:ext cx="297180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11"/>
            <p:cNvSpPr>
              <a:spLocks noChangeArrowheads="1"/>
            </p:cNvSpPr>
            <p:nvPr/>
          </p:nvSpPr>
          <p:spPr bwMode="auto">
            <a:xfrm>
              <a:off x="7848600" y="3228975"/>
              <a:ext cx="990600" cy="685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Problem</a:t>
              </a:r>
            </a:p>
          </p:txBody>
        </p:sp>
        <p:sp>
          <p:nvSpPr>
            <p:cNvPr id="12" name="Line 12"/>
            <p:cNvSpPr>
              <a:spLocks noChangeShapeType="1"/>
            </p:cNvSpPr>
            <p:nvPr/>
          </p:nvSpPr>
          <p:spPr bwMode="auto">
            <a:xfrm flipV="1">
              <a:off x="4648200" y="3609975"/>
              <a:ext cx="630238" cy="90011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3"/>
            <p:cNvSpPr>
              <a:spLocks noChangeShapeType="1"/>
            </p:cNvSpPr>
            <p:nvPr/>
          </p:nvSpPr>
          <p:spPr bwMode="auto">
            <a:xfrm>
              <a:off x="4724400" y="2695575"/>
              <a:ext cx="585788" cy="942975"/>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4"/>
            <p:cNvSpPr>
              <a:spLocks noChangeShapeType="1"/>
            </p:cNvSpPr>
            <p:nvPr/>
          </p:nvSpPr>
          <p:spPr bwMode="auto">
            <a:xfrm flipV="1">
              <a:off x="6477000" y="3609975"/>
              <a:ext cx="585788" cy="90011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5"/>
            <p:cNvSpPr>
              <a:spLocks noChangeShapeType="1"/>
            </p:cNvSpPr>
            <p:nvPr/>
          </p:nvSpPr>
          <p:spPr bwMode="auto">
            <a:xfrm>
              <a:off x="6477000" y="2667000"/>
              <a:ext cx="585788" cy="942975"/>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6"/>
            <p:cNvSpPr>
              <a:spLocks noChangeShapeType="1"/>
            </p:cNvSpPr>
            <p:nvPr/>
          </p:nvSpPr>
          <p:spPr bwMode="auto">
            <a:xfrm flipH="1">
              <a:off x="4343400" y="2847975"/>
              <a:ext cx="450850" cy="158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7"/>
            <p:cNvSpPr>
              <a:spLocks noChangeShapeType="1"/>
            </p:cNvSpPr>
            <p:nvPr/>
          </p:nvSpPr>
          <p:spPr bwMode="auto">
            <a:xfrm>
              <a:off x="5105400" y="3305175"/>
              <a:ext cx="450850" cy="158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8"/>
            <p:cNvSpPr>
              <a:spLocks noChangeShapeType="1"/>
            </p:cNvSpPr>
            <p:nvPr/>
          </p:nvSpPr>
          <p:spPr bwMode="auto">
            <a:xfrm>
              <a:off x="4572000" y="3152775"/>
              <a:ext cx="450850" cy="158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9"/>
            <p:cNvSpPr>
              <a:spLocks noChangeShapeType="1"/>
            </p:cNvSpPr>
            <p:nvPr/>
          </p:nvSpPr>
          <p:spPr bwMode="auto">
            <a:xfrm>
              <a:off x="6400800" y="3228975"/>
              <a:ext cx="450850" cy="158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0"/>
            <p:cNvSpPr>
              <a:spLocks noChangeShapeType="1"/>
            </p:cNvSpPr>
            <p:nvPr/>
          </p:nvSpPr>
          <p:spPr bwMode="auto">
            <a:xfrm>
              <a:off x="6096000" y="2771775"/>
              <a:ext cx="450850" cy="158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1"/>
            <p:cNvSpPr>
              <a:spLocks noChangeShapeType="1"/>
            </p:cNvSpPr>
            <p:nvPr/>
          </p:nvSpPr>
          <p:spPr bwMode="auto">
            <a:xfrm>
              <a:off x="6629400" y="2924175"/>
              <a:ext cx="450850" cy="158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2"/>
            <p:cNvSpPr>
              <a:spLocks noChangeShapeType="1"/>
            </p:cNvSpPr>
            <p:nvPr/>
          </p:nvSpPr>
          <p:spPr bwMode="auto">
            <a:xfrm>
              <a:off x="4648200" y="3914775"/>
              <a:ext cx="450850" cy="158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3"/>
            <p:cNvSpPr>
              <a:spLocks noChangeShapeType="1"/>
            </p:cNvSpPr>
            <p:nvPr/>
          </p:nvSpPr>
          <p:spPr bwMode="auto">
            <a:xfrm>
              <a:off x="4267200" y="4418013"/>
              <a:ext cx="450850" cy="158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4"/>
            <p:cNvSpPr>
              <a:spLocks noChangeShapeType="1"/>
            </p:cNvSpPr>
            <p:nvPr/>
          </p:nvSpPr>
          <p:spPr bwMode="auto">
            <a:xfrm>
              <a:off x="4876800" y="4205288"/>
              <a:ext cx="450850" cy="158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5"/>
            <p:cNvSpPr>
              <a:spLocks noChangeShapeType="1"/>
            </p:cNvSpPr>
            <p:nvPr/>
          </p:nvSpPr>
          <p:spPr bwMode="auto">
            <a:xfrm>
              <a:off x="6400800" y="3914775"/>
              <a:ext cx="450850" cy="158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6"/>
            <p:cNvSpPr>
              <a:spLocks noChangeShapeType="1"/>
            </p:cNvSpPr>
            <p:nvPr/>
          </p:nvSpPr>
          <p:spPr bwMode="auto">
            <a:xfrm>
              <a:off x="6096000" y="4371975"/>
              <a:ext cx="450850" cy="158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7"/>
            <p:cNvSpPr>
              <a:spLocks noChangeShapeType="1"/>
            </p:cNvSpPr>
            <p:nvPr/>
          </p:nvSpPr>
          <p:spPr bwMode="auto">
            <a:xfrm>
              <a:off x="6781800" y="4052888"/>
              <a:ext cx="809625" cy="158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8"/>
            <p:cNvSpPr>
              <a:spLocks noChangeShapeType="1"/>
            </p:cNvSpPr>
            <p:nvPr/>
          </p:nvSpPr>
          <p:spPr bwMode="auto">
            <a:xfrm>
              <a:off x="4876800" y="2924175"/>
              <a:ext cx="450850" cy="158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9"/>
            <p:cNvSpPr>
              <a:spLocks noChangeShapeType="1"/>
            </p:cNvSpPr>
            <p:nvPr/>
          </p:nvSpPr>
          <p:spPr bwMode="auto">
            <a:xfrm>
              <a:off x="7239000" y="4067175"/>
              <a:ext cx="314325" cy="42862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30"/>
            <p:cNvSpPr>
              <a:spLocks noChangeShapeType="1"/>
            </p:cNvSpPr>
            <p:nvPr/>
          </p:nvSpPr>
          <p:spPr bwMode="auto">
            <a:xfrm>
              <a:off x="6858000" y="4067175"/>
              <a:ext cx="314325" cy="42862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Text Box 31"/>
            <p:cNvSpPr txBox="1">
              <a:spLocks noChangeArrowheads="1"/>
            </p:cNvSpPr>
            <p:nvPr/>
          </p:nvSpPr>
          <p:spPr bwMode="auto">
            <a:xfrm>
              <a:off x="4191000" y="1752600"/>
              <a:ext cx="457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Fishbone (cause-and-effect) diagram:</a:t>
              </a:r>
            </a:p>
          </p:txBody>
        </p:sp>
        <p:sp>
          <p:nvSpPr>
            <p:cNvPr id="32" name="Text Box 32"/>
            <p:cNvSpPr txBox="1">
              <a:spLocks noChangeArrowheads="1"/>
            </p:cNvSpPr>
            <p:nvPr/>
          </p:nvSpPr>
          <p:spPr bwMode="auto">
            <a:xfrm>
              <a:off x="6705600" y="2895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Sub-causes</a:t>
              </a:r>
            </a:p>
          </p:txBody>
        </p:sp>
        <p:sp>
          <p:nvSpPr>
            <p:cNvPr id="33" name="Text Box 33"/>
            <p:cNvSpPr txBox="1">
              <a:spLocks noChangeArrowheads="1"/>
            </p:cNvSpPr>
            <p:nvPr/>
          </p:nvSpPr>
          <p:spPr bwMode="auto">
            <a:xfrm>
              <a:off x="4953000" y="3886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Sub-causes</a:t>
              </a:r>
            </a:p>
          </p:txBody>
        </p:sp>
        <p:sp>
          <p:nvSpPr>
            <p:cNvPr id="34" name="Rectangle 34"/>
            <p:cNvSpPr>
              <a:spLocks noChangeArrowheads="1"/>
            </p:cNvSpPr>
            <p:nvPr/>
          </p:nvSpPr>
          <p:spPr bwMode="auto">
            <a:xfrm>
              <a:off x="3886200" y="1676400"/>
              <a:ext cx="5105400" cy="3429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878509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he-IL" dirty="0"/>
              <a:t>תרשים עצם-דג - דוגמה</a:t>
            </a:r>
          </a:p>
        </p:txBody>
      </p:sp>
      <p:sp>
        <p:nvSpPr>
          <p:cNvPr id="130050" name="Content Placeholder 2"/>
          <p:cNvSpPr>
            <a:spLocks noGrp="1"/>
          </p:cNvSpPr>
          <p:nvPr>
            <p:ph idx="1"/>
          </p:nvPr>
        </p:nvSpPr>
        <p:spPr>
          <a:xfrm>
            <a:off x="1259632" y="1988840"/>
            <a:ext cx="6798736" cy="3444997"/>
          </a:xfrm>
        </p:spPr>
        <p:txBody>
          <a:bodyPr/>
          <a:lstStyle/>
          <a:p>
            <a:pPr marL="0" indent="0" algn="r" rtl="1">
              <a:buNone/>
            </a:pPr>
            <a:r>
              <a:rPr lang="he-IL" dirty="0">
                <a:cs typeface="+mj-cs"/>
              </a:rPr>
              <a:t>אנו מעוניינים להציג את הסיבות לעיכוב בפרויקט, הסיבות יכולות להיות:</a:t>
            </a:r>
          </a:p>
          <a:p>
            <a:pPr algn="r" rtl="1"/>
            <a:r>
              <a:rPr lang="he-IL" sz="1600" dirty="0">
                <a:cs typeface="+mj-cs"/>
              </a:rPr>
              <a:t>חוסר ידע של צוות הפיתוח </a:t>
            </a:r>
          </a:p>
          <a:p>
            <a:pPr algn="r" rtl="1"/>
            <a:r>
              <a:rPr lang="he-IL" sz="1600" dirty="0">
                <a:cs typeface="+mj-cs"/>
              </a:rPr>
              <a:t>עומס יתר על מנהל הפרויקט </a:t>
            </a:r>
          </a:p>
          <a:p>
            <a:pPr algn="r" rtl="1"/>
            <a:r>
              <a:rPr lang="he-IL" sz="1600" dirty="0">
                <a:cs typeface="+mj-cs"/>
              </a:rPr>
              <a:t>חוסר תהליך בקרות מסודר </a:t>
            </a:r>
          </a:p>
          <a:p>
            <a:pPr algn="r" rtl="1"/>
            <a:r>
              <a:rPr lang="he-IL" sz="1600" dirty="0">
                <a:cs typeface="+mj-cs"/>
              </a:rPr>
              <a:t>טכנולוגיית פיתוח מיושנת </a:t>
            </a:r>
          </a:p>
          <a:p>
            <a:pPr algn="r" rtl="1"/>
            <a:r>
              <a:rPr lang="he-IL" sz="1600" dirty="0">
                <a:cs typeface="+mj-cs"/>
              </a:rPr>
              <a:t>עיכוב במתן תשובות של הלקוח למסמכי האפיון </a:t>
            </a:r>
          </a:p>
          <a:p>
            <a:pPr algn="r" rtl="1"/>
            <a:r>
              <a:rPr lang="he-IL" sz="1600" dirty="0">
                <a:cs typeface="+mj-cs"/>
              </a:rPr>
              <a:t>היעדר תיאום צרכים מסודר מול הלקוח</a:t>
            </a:r>
          </a:p>
        </p:txBody>
      </p:sp>
      <p:grpSp>
        <p:nvGrpSpPr>
          <p:cNvPr id="5" name="Group 4"/>
          <p:cNvGrpSpPr/>
          <p:nvPr/>
        </p:nvGrpSpPr>
        <p:grpSpPr>
          <a:xfrm>
            <a:off x="1176867" y="4509120"/>
            <a:ext cx="6768752" cy="2304256"/>
            <a:chOff x="300875" y="1844824"/>
            <a:chExt cx="7876338" cy="3024336"/>
          </a:xfrm>
        </p:grpSpPr>
        <p:sp>
          <p:nvSpPr>
            <p:cNvPr id="6" name="Rectangle 5"/>
            <p:cNvSpPr/>
            <p:nvPr/>
          </p:nvSpPr>
          <p:spPr>
            <a:xfrm>
              <a:off x="323528" y="1844824"/>
              <a:ext cx="7848872" cy="30243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תמונה 1" descr="http://www.yedanet.co.il/image/users/35408/ftp/my_files/%D7%AA%D7%A8%D7%A9%D7%99%D7%9D%20%D7%A2%D7%A6%D7%9D%20%D7%93%D7%92.gif"/>
            <p:cNvPicPr>
              <a:picLocks noChangeAspect="1" noChangeArrowheads="1"/>
            </p:cNvPicPr>
            <p:nvPr/>
          </p:nvPicPr>
          <p:blipFill>
            <a:blip r:embed="rId2"/>
            <a:srcRect/>
            <a:stretch>
              <a:fillRect/>
            </a:stretch>
          </p:blipFill>
          <p:spPr bwMode="auto">
            <a:xfrm>
              <a:off x="300875" y="1844824"/>
              <a:ext cx="7876338" cy="3008164"/>
            </a:xfrm>
            <a:prstGeom prst="rect">
              <a:avLst/>
            </a:prstGeom>
            <a:noFill/>
            <a:ln w="9525">
              <a:noFill/>
              <a:miter lim="800000"/>
              <a:headEnd/>
              <a:tailEnd/>
            </a:ln>
          </p:spPr>
        </p:pic>
      </p:grpSp>
    </p:spTree>
    <p:extLst>
      <p:ext uri="{BB962C8B-B14F-4D97-AF65-F5344CB8AC3E}">
        <p14:creationId xmlns:p14="http://schemas.microsoft.com/office/powerpoint/2010/main" val="364559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05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005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005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005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005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0050">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he-IL"/>
          </a:p>
        </p:txBody>
      </p:sp>
      <p:sp>
        <p:nvSpPr>
          <p:cNvPr id="5" name="Title 1"/>
          <p:cNvSpPr>
            <a:spLocks noGrp="1"/>
          </p:cNvSpPr>
          <p:nvPr>
            <p:ph type="title"/>
          </p:nvPr>
        </p:nvSpPr>
        <p:spPr>
          <a:xfrm>
            <a:off x="1176867" y="915339"/>
            <a:ext cx="6798734" cy="1303867"/>
          </a:xfrm>
        </p:spPr>
        <p:txBody>
          <a:bodyPr/>
          <a:lstStyle/>
          <a:p>
            <a:pPr>
              <a:defRPr/>
            </a:pPr>
            <a:r>
              <a:rPr lang="he-IL" dirty="0"/>
              <a:t>תרגיל 1 –</a:t>
            </a:r>
          </a:p>
        </p:txBody>
      </p:sp>
      <p:sp>
        <p:nvSpPr>
          <p:cNvPr id="3" name="TextBox 2"/>
          <p:cNvSpPr txBox="1"/>
          <p:nvPr/>
        </p:nvSpPr>
        <p:spPr>
          <a:xfrm>
            <a:off x="1065312" y="4742332"/>
            <a:ext cx="7107088" cy="1200329"/>
          </a:xfrm>
          <a:prstGeom prst="rect">
            <a:avLst/>
          </a:prstGeom>
          <a:noFill/>
        </p:spPr>
        <p:txBody>
          <a:bodyPr wrap="square" rtlCol="0">
            <a:spAutoFit/>
          </a:bodyPr>
          <a:lstStyle/>
          <a:p>
            <a:r>
              <a:rPr lang="he-IL" dirty="0">
                <a:cs typeface="+mj-cs"/>
              </a:rPr>
              <a:t>תשובה:</a:t>
            </a:r>
          </a:p>
          <a:p>
            <a:r>
              <a:rPr lang="he-IL" dirty="0">
                <a:cs typeface="+mj-cs"/>
              </a:rPr>
              <a:t>תרשים גרפי לסיווג גורמי סיבה-תוצאה לקבוצות היררכיות בבעיות איכות</a:t>
            </a:r>
            <a:endParaRPr lang="en-US" dirty="0">
              <a:cs typeface="+mj-cs"/>
            </a:endParaRPr>
          </a:p>
        </p:txBody>
      </p:sp>
      <p:sp>
        <p:nvSpPr>
          <p:cNvPr id="6" name="TextBox 5">
            <a:extLst>
              <a:ext uri="{FF2B5EF4-FFF2-40B4-BE49-F238E27FC236}">
                <a16:creationId xmlns:a16="http://schemas.microsoft.com/office/drawing/2014/main" id="{42537F2C-B7E0-4C41-851F-EA5557FC035F}"/>
              </a:ext>
            </a:extLst>
          </p:cNvPr>
          <p:cNvSpPr txBox="1"/>
          <p:nvPr/>
        </p:nvSpPr>
        <p:spPr>
          <a:xfrm>
            <a:off x="1176867" y="2636912"/>
            <a:ext cx="6995533" cy="1107996"/>
          </a:xfrm>
          <a:prstGeom prst="rect">
            <a:avLst/>
          </a:prstGeom>
          <a:noFill/>
        </p:spPr>
        <p:txBody>
          <a:bodyPr wrap="square" rtlCol="1">
            <a:spAutoFit/>
          </a:bodyPr>
          <a:lstStyle/>
          <a:p>
            <a:endParaRPr lang="he-IL" sz="1800" dirty="0">
              <a:solidFill>
                <a:schemeClr val="tx1">
                  <a:lumMod val="85000"/>
                  <a:lumOff val="15000"/>
                </a:schemeClr>
              </a:solidFill>
              <a:latin typeface="+mn-lt"/>
              <a:cs typeface="+mj-cs"/>
            </a:endParaRPr>
          </a:p>
          <a:p>
            <a:r>
              <a:rPr lang="he-IL" dirty="0">
                <a:solidFill>
                  <a:schemeClr val="tx1">
                    <a:lumMod val="85000"/>
                    <a:lumOff val="15000"/>
                  </a:schemeClr>
                </a:solidFill>
                <a:latin typeface="+mn-lt"/>
                <a:cs typeface="+mj-cs"/>
              </a:rPr>
              <a:t>הסבר מהו תרשים "עצם-דג"? הצג באמצעותו את הסיבות לחוסר שביעות רצון בעת טיסה אזרחית.</a:t>
            </a:r>
          </a:p>
        </p:txBody>
      </p:sp>
    </p:spTree>
    <p:extLst>
      <p:ext uri="{BB962C8B-B14F-4D97-AF65-F5344CB8AC3E}">
        <p14:creationId xmlns:p14="http://schemas.microsoft.com/office/powerpoint/2010/main" val="380786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268760"/>
            <a:ext cx="8046127"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65493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3774</TotalTime>
  <Words>1036</Words>
  <Application>Microsoft Office PowerPoint</Application>
  <PresentationFormat>‫הצגה על המסך (4:3)</PresentationFormat>
  <Paragraphs>195</Paragraphs>
  <Slides>27</Slides>
  <Notes>9</Notes>
  <HiddenSlides>1</HiddenSlides>
  <MMClips>0</MMClips>
  <ScaleCrop>false</ScaleCrop>
  <HeadingPairs>
    <vt:vector size="8" baseType="variant">
      <vt:variant>
        <vt:lpstr>גופנים בשימוש</vt:lpstr>
      </vt:variant>
      <vt:variant>
        <vt:i4>6</vt:i4>
      </vt:variant>
      <vt:variant>
        <vt:lpstr>ערכת נושא</vt:lpstr>
      </vt:variant>
      <vt:variant>
        <vt:i4>1</vt:i4>
      </vt:variant>
      <vt:variant>
        <vt:lpstr>שרתי OLE מוטבעים</vt:lpstr>
      </vt:variant>
      <vt:variant>
        <vt:i4>0</vt:i4>
      </vt:variant>
      <vt:variant>
        <vt:lpstr>כותרות שקופיות</vt:lpstr>
      </vt:variant>
      <vt:variant>
        <vt:i4>27</vt:i4>
      </vt:variant>
    </vt:vector>
  </HeadingPairs>
  <TitlesOfParts>
    <vt:vector size="34" baseType="lpstr">
      <vt:lpstr>Arial</vt:lpstr>
      <vt:lpstr>Calibri</vt:lpstr>
      <vt:lpstr>Cambria Math</vt:lpstr>
      <vt:lpstr>Garamond</vt:lpstr>
      <vt:lpstr>Tahoma</vt:lpstr>
      <vt:lpstr>Times New Roman</vt:lpstr>
      <vt:lpstr>Organic</vt:lpstr>
      <vt:lpstr>שיטות נומריות בתעשייה </vt:lpstr>
      <vt:lpstr>מה נראה היום?</vt:lpstr>
      <vt:lpstr>7 אמות האיכות</vt:lpstr>
      <vt:lpstr>7 אמות האיכות 1. תרשים זרימה</vt:lpstr>
      <vt:lpstr>7 אמות האיכות 2. תרשים פרטו</vt:lpstr>
      <vt:lpstr>7 אמות האיכות 3. תרשים עצם-דג</vt:lpstr>
      <vt:lpstr>תרשים עצם-דג - דוגמה</vt:lpstr>
      <vt:lpstr>תרגיל 1 –</vt:lpstr>
      <vt:lpstr>מצגת של PowerPoint‏</vt:lpstr>
      <vt:lpstr>7 אמות האיכות 4. היסטוגרמה</vt:lpstr>
      <vt:lpstr>7 אמות האיכות 5. תרשים Trend</vt:lpstr>
      <vt:lpstr>7 אמות האיכות 6. תרשים פיזור</vt:lpstr>
      <vt:lpstr>7 אמות האיכות 7. תרשימי בקרה</vt:lpstr>
      <vt:lpstr>דגימות קבלה</vt:lpstr>
      <vt:lpstr>תוכנית דגימה יחידה</vt:lpstr>
      <vt:lpstr>דגימה - הגדרות</vt:lpstr>
      <vt:lpstr>חזרה קצרה על סטטיסטיקה קלאסית</vt:lpstr>
      <vt:lpstr>דגימה יחידה</vt:lpstr>
      <vt:lpstr>דגימה יחידה - דוגמה</vt:lpstr>
      <vt:lpstr>סיכון היצרן</vt:lpstr>
      <vt:lpstr>סיכון הצרכן</vt:lpstr>
      <vt:lpstr>דגימה כפולה</vt:lpstr>
      <vt:lpstr>דגימה כפולה - דוגמה</vt:lpstr>
      <vt:lpstr>מצגת של PowerPoint‏</vt:lpstr>
      <vt:lpstr>קביעת תוכנית לדגימת קבלה חד שלבית</vt:lpstr>
      <vt:lpstr>מה ראינו היום? </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אבטחת איכות</dc:title>
  <dc:creator>Lior</dc:creator>
  <cp:lastModifiedBy>עדן יבין</cp:lastModifiedBy>
  <cp:revision>167</cp:revision>
  <dcterms:created xsi:type="dcterms:W3CDTF">2004-11-30T05:04:48Z</dcterms:created>
  <dcterms:modified xsi:type="dcterms:W3CDTF">2020-06-11T08:09:48Z</dcterms:modified>
</cp:coreProperties>
</file>