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38" r:id="rId1"/>
  </p:sldMasterIdLst>
  <p:notesMasterIdLst>
    <p:notesMasterId r:id="rId48"/>
  </p:notesMasterIdLst>
  <p:sldIdLst>
    <p:sldId id="336" r:id="rId2"/>
    <p:sldId id="351" r:id="rId3"/>
    <p:sldId id="338" r:id="rId4"/>
    <p:sldId id="339" r:id="rId5"/>
    <p:sldId id="257" r:id="rId6"/>
    <p:sldId id="343" r:id="rId7"/>
    <p:sldId id="344" r:id="rId8"/>
    <p:sldId id="345" r:id="rId9"/>
    <p:sldId id="346" r:id="rId10"/>
    <p:sldId id="335" r:id="rId11"/>
    <p:sldId id="323" r:id="rId12"/>
    <p:sldId id="324" r:id="rId13"/>
    <p:sldId id="348" r:id="rId14"/>
    <p:sldId id="314" r:id="rId15"/>
    <p:sldId id="260" r:id="rId16"/>
    <p:sldId id="331" r:id="rId17"/>
    <p:sldId id="327" r:id="rId18"/>
    <p:sldId id="328" r:id="rId19"/>
    <p:sldId id="268" r:id="rId20"/>
    <p:sldId id="269" r:id="rId21"/>
    <p:sldId id="333" r:id="rId22"/>
    <p:sldId id="349" r:id="rId23"/>
    <p:sldId id="316" r:id="rId24"/>
    <p:sldId id="270" r:id="rId25"/>
    <p:sldId id="271" r:id="rId26"/>
    <p:sldId id="350" r:id="rId27"/>
    <p:sldId id="272" r:id="rId28"/>
    <p:sldId id="273" r:id="rId29"/>
    <p:sldId id="317" r:id="rId30"/>
    <p:sldId id="274" r:id="rId31"/>
    <p:sldId id="275" r:id="rId32"/>
    <p:sldId id="276" r:id="rId33"/>
    <p:sldId id="262" r:id="rId34"/>
    <p:sldId id="319" r:id="rId35"/>
    <p:sldId id="278" r:id="rId36"/>
    <p:sldId id="279" r:id="rId37"/>
    <p:sldId id="280" r:id="rId38"/>
    <p:sldId id="281" r:id="rId39"/>
    <p:sldId id="282" r:id="rId40"/>
    <p:sldId id="320" r:id="rId41"/>
    <p:sldId id="283" r:id="rId42"/>
    <p:sldId id="285" r:id="rId43"/>
    <p:sldId id="286" r:id="rId44"/>
    <p:sldId id="287" r:id="rId45"/>
    <p:sldId id="311" r:id="rId46"/>
    <p:sldId id="337" r:id="rId47"/>
  </p:sldIdLst>
  <p:sldSz cx="9144000" cy="6858000" type="screen4x3"/>
  <p:notesSz cx="6858000" cy="9945688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D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413" autoAdjust="0"/>
    <p:restoredTop sz="86329" autoAdjust="0"/>
  </p:normalViewPr>
  <p:slideViewPr>
    <p:cSldViewPr>
      <p:cViewPr varScale="1">
        <p:scale>
          <a:sx n="74" d="100"/>
          <a:sy n="74" d="100"/>
        </p:scale>
        <p:origin x="113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68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Times New Roman" pitchFamily="18" charset="0"/>
              </a:defRPr>
            </a:lvl1pPr>
          </a:lstStyle>
          <a:p>
            <a:fld id="{1D8CC6C5-E1CC-461E-BC2E-2378282CE8E0}" type="datetimeFigureOut">
              <a:rPr lang="he-IL"/>
              <a:pPr/>
              <a:t>כ"ו/סיון/תש"פ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9447213"/>
            <a:ext cx="29718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9447213"/>
            <a:ext cx="29718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Times New Roman" pitchFamily="18" charset="0"/>
              </a:defRPr>
            </a:lvl1pPr>
          </a:lstStyle>
          <a:p>
            <a:fld id="{C2B87A72-3E1A-4F10-BA5D-00E0831A257D}" type="slidenum">
              <a:rPr lang="he-IL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285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להוסיף</a:t>
            </a:r>
            <a:r>
              <a:rPr lang="he-IL" baseline="0" dirty="0"/>
              <a:t> התפלגות נורמלית ומאיפה לקחנו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87A72-3E1A-4F10-BA5D-00E0831A257D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3589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7A72-3E1A-4F10-BA5D-00E0831A257D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6454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שאלות בנושא זה – מביאים סיפור וצריך להבין איזה תרשים בקרה צריך להשתמש.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7A72-3E1A-4F10-BA5D-00E0831A257D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733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 fontAlgn="auto">
              <a:lnSpc>
                <a:spcPct val="150000"/>
              </a:lnSpc>
            </a:pPr>
            <a:r>
              <a:rPr lang="he-IL" sz="2800" dirty="0">
                <a:latin typeface="Arial" panose="020B0604020202020204" pitchFamily="34" charset="0"/>
                <a:cs typeface="+mn-cs"/>
              </a:rPr>
              <a:t>לא מומלץ להשתמש בסטיית התקן של המדגם כאומדן לסטיית התקן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he-IL" sz="2800" dirty="0">
                <a:latin typeface="Arial" panose="020B0604020202020204" pitchFamily="34" charset="0"/>
                <a:cs typeface="+mn-cs"/>
              </a:rPr>
              <a:t> כאשר בונים תרשים</a:t>
            </a:r>
          </a:p>
          <a:p>
            <a:pPr lvl="1" algn="r" rtl="1" fontAlgn="auto">
              <a:lnSpc>
                <a:spcPct val="150000"/>
              </a:lnSpc>
            </a:pPr>
            <a:r>
              <a:rPr lang="he-IL" sz="2600" dirty="0">
                <a:latin typeface="Arial" panose="020B0604020202020204" pitchFamily="34" charset="0"/>
                <a:cs typeface="+mn-cs"/>
              </a:rPr>
              <a:t>מכיוון שממוצע המדגם צריך להיות קבוע לשם כך ובתרשים זה - זה בדיוק מה שבודקים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87A72-3E1A-4F10-BA5D-00E0831A257D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0427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87A72-3E1A-4F10-BA5D-00E0831A257D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9086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1200">
                <a:solidFill>
                  <a:srgbClr val="00B050"/>
                </a:solidFill>
                <a:latin typeface="Arial" panose="020B0604020202020204" pitchFamily="34" charset="0"/>
                <a:cs typeface="+mn-cs"/>
              </a:rPr>
              <a:t>אם זו התפלגות מצטברת - מחשבים 1 פחות הערך שיש</a:t>
            </a:r>
            <a:r>
              <a:rPr lang="he-IL" sz="1200" baseline="0">
                <a:solidFill>
                  <a:srgbClr val="00B050"/>
                </a:solidFill>
                <a:latin typeface="Arial" panose="020B0604020202020204" pitchFamily="34" charset="0"/>
                <a:cs typeface="+mn-cs"/>
              </a:rPr>
              <a:t> בטבלה</a:t>
            </a:r>
            <a:endParaRPr lang="he-IL" sz="1200">
              <a:solidFill>
                <a:srgbClr val="00B050"/>
              </a:solidFill>
              <a:latin typeface="Arial" panose="020B0604020202020204" pitchFamily="34" charset="0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87A72-3E1A-4F10-BA5D-00E0831A257D}" type="slidenum">
              <a:rPr lang="he-IL" smtClean="0"/>
              <a:pPr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9123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התפלגות פואסון מתקבלת כאשר סופרים אירועים נדירים שמתרחשים בפרק זמן קבוע. אם האירועים מתרחשים באופן בלתי תלוי ובקצב (ממוצע) קבוע, אזי מספר האירועים שהתרחשו בפרק זמן נתון מתפלג פואסונית.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87A72-3E1A-4F10-BA5D-00E0831A257D}" type="slidenum">
              <a:rPr lang="he-IL" smtClean="0"/>
              <a:pPr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8375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אם באותו מוצר סופרים את מספר הפגמים זה רמז לשימוש בתרשים בקרה </a:t>
            </a:r>
            <a:r>
              <a:rPr lang="en-US" dirty="0"/>
              <a:t>C</a:t>
            </a:r>
            <a:r>
              <a:rPr lang="he-IL" dirty="0"/>
              <a:t>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7A72-3E1A-4F10-BA5D-00E0831A257D}" type="slidenum">
              <a:rPr lang="he-IL" smtClean="0"/>
              <a:pPr/>
              <a:t>43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693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5"/>
            <a:ext cx="5308866" cy="1515533"/>
          </a:xfrm>
        </p:spPr>
        <p:txBody>
          <a:bodyPr anchor="b">
            <a:noAutofit/>
          </a:bodyPr>
          <a:lstStyle>
            <a:lvl1pPr algn="ctr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9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8" y="5054602"/>
            <a:ext cx="673276" cy="279400"/>
          </a:xfrm>
        </p:spPr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5" y="5054602"/>
            <a:ext cx="4064860" cy="279400"/>
          </a:xfrm>
        </p:spPr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8" y="5054602"/>
            <a:ext cx="413483" cy="279400"/>
          </a:xfrm>
        </p:spPr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6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8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1" y="1032935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7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67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6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667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4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800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2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9970" y="905362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marL="0" marR="0" lvl="0" indent="0" algn="r" defTabSz="6858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Arial" pitchFamily="3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4" y="2827870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marL="0" marR="0" lvl="0" indent="0" algn="r" defTabSz="6858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Arial" pitchFamily="34" charset="0"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7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914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70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9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7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9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8061" y="896895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marL="0" marR="0" lvl="0" indent="0" algn="r" defTabSz="6858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Arial" pitchFamily="34" charset="0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7" y="260772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marL="0" marR="0" lvl="0" indent="0" algn="r" defTabSz="6858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Arial" pitchFamily="34" charset="0"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7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649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3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9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7" y="4470402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70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120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6" y="2490137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7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311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5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8" y="906875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5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C61716E7-C04B-47FA-B68D-3582868BD63F}" type="slidenum">
              <a:rPr lang="he-IL" smtClean="0">
                <a:solidFill>
                  <a:prstClr val="black"/>
                </a:solidFill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326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ACA7FD81-02A3-4B4B-8198-085C2E358F03}" type="slidenum">
              <a:rPr lang="he-IL" smtClean="0">
                <a:solidFill>
                  <a:prstClr val="black"/>
                </a:solidFill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28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530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090004E7-E550-4502-8933-EEBBC5A21FCE}" type="slidenum">
              <a:rPr lang="he-IL" smtClean="0">
                <a:solidFill>
                  <a:prstClr val="black"/>
                </a:solidFill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0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61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7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44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915339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7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7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4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9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7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92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26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3" y="982134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46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2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alphaModFix amt="8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7" y="915339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2490137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1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685800">
              <a:defRPr/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6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685800">
              <a:defRPr/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2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685800"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  <a:cs typeface="Arial" pitchFamily="34" charset="0"/>
              </a:rPr>
              <a:pPr defTabSz="685800">
                <a:defRPr/>
              </a:pPr>
              <a:t>‹#›</a:t>
            </a:fld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79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  <p:sldLayoutId id="2147483857" r:id="rId19"/>
    <p:sldLayoutId id="2147483858" r:id="rId20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6.png"/><Relationship Id="rId4" Type="http://schemas.openxmlformats.org/officeDocument/2006/relationships/oleObject" Target="../embeddings/oleObject17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736" y="2402887"/>
            <a:ext cx="4803428" cy="1403896"/>
          </a:xfrm>
        </p:spPr>
        <p:txBody>
          <a:bodyPr/>
          <a:lstStyle/>
          <a:p>
            <a:pPr algn="ctr" eaLnBrk="1" hangingPunct="1"/>
            <a:r>
              <a:rPr lang="he-IL" altLang="he-IL" sz="3000" dirty="0"/>
              <a:t>שיטות נומריות תעשייה</a:t>
            </a:r>
            <a:br>
              <a:rPr lang="he-IL" altLang="he-IL" sz="3000" dirty="0"/>
            </a:br>
            <a:endParaRPr lang="en-US" altLang="he-IL" sz="30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74913" y="3464600"/>
            <a:ext cx="4645074" cy="1393152"/>
          </a:xfrm>
        </p:spPr>
        <p:txBody>
          <a:bodyPr>
            <a:noAutofit/>
          </a:bodyPr>
          <a:lstStyle/>
          <a:p>
            <a:pPr rtl="1"/>
            <a:r>
              <a:rPr lang="he-IL" altLang="he-IL" sz="1600" dirty="0"/>
              <a:t> </a:t>
            </a:r>
            <a:r>
              <a:rPr lang="he-IL" altLang="he-IL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תרגול 12 – תרשימי בקרה</a:t>
            </a:r>
          </a:p>
          <a:p>
            <a:pPr algn="ctr" eaLnBrk="1" hangingPunct="1"/>
            <a:endParaRPr lang="he-IL" altLang="he-IL" sz="2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/>
            <a:r>
              <a:rPr lang="he-IL" altLang="he-IL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סמסטר אביב 2020</a:t>
            </a:r>
            <a:endParaRPr lang="en-US" altLang="he-IL" sz="2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185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he-IL" dirty="0"/>
              <a:t>גבולות הבקרה</a:t>
            </a:r>
            <a:endParaRPr 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 rtl="1" eaLnBrk="1" hangingPunct="1"/>
            <a:r>
              <a:rPr lang="he-IL" dirty="0">
                <a:solidFill>
                  <a:srgbClr val="000000"/>
                </a:solidFill>
                <a:latin typeface="Arial" charset="0"/>
                <a:cs typeface="+mj-cs"/>
              </a:rPr>
              <a:t>ההנחה שהתהליך נמצא בשליטה נדחית אם הערך הנצפה נמצא מחוץ לגבולות הבקרה.</a:t>
            </a:r>
          </a:p>
          <a:p>
            <a:pPr algn="r" rtl="1" eaLnBrk="1" hangingPunct="1"/>
            <a:endParaRPr lang="he-IL" dirty="0">
              <a:solidFill>
                <a:srgbClr val="000000"/>
              </a:solidFill>
              <a:latin typeface="Arial" charset="0"/>
              <a:cs typeface="+mj-cs"/>
            </a:endParaRPr>
          </a:p>
          <a:p>
            <a:pPr algn="r" rtl="1" eaLnBrk="1" hangingPunct="1"/>
            <a:r>
              <a:rPr lang="he-IL" dirty="0">
                <a:solidFill>
                  <a:srgbClr val="000000"/>
                </a:solidFill>
                <a:latin typeface="Arial" charset="0"/>
                <a:cs typeface="+mj-cs"/>
              </a:rPr>
              <a:t>ערך גבול הבקרה העליון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j-cs"/>
              </a:rPr>
              <a:t>UCL-</a:t>
            </a:r>
            <a:r>
              <a:rPr lang="he-IL" dirty="0">
                <a:solidFill>
                  <a:srgbClr val="000000"/>
                </a:solidFill>
                <a:latin typeface="Arial" charset="0"/>
                <a:cs typeface="+mj-cs"/>
              </a:rPr>
              <a:t> –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j-cs"/>
              </a:rPr>
              <a:t>Upper Control Limit</a:t>
            </a:r>
            <a:endParaRPr lang="he-IL" dirty="0">
              <a:solidFill>
                <a:srgbClr val="000000"/>
              </a:solidFill>
              <a:latin typeface="Arial" charset="0"/>
              <a:cs typeface="+mj-cs"/>
            </a:endParaRPr>
          </a:p>
          <a:p>
            <a:pPr algn="r" rtl="1" eaLnBrk="1" hangingPunct="1"/>
            <a:endParaRPr lang="he-IL" dirty="0">
              <a:solidFill>
                <a:srgbClr val="000000"/>
              </a:solidFill>
              <a:latin typeface="Arial" charset="0"/>
              <a:cs typeface="+mj-cs"/>
            </a:endParaRPr>
          </a:p>
          <a:p>
            <a:pPr algn="r" rtl="1" eaLnBrk="1" hangingPunct="1"/>
            <a:r>
              <a:rPr lang="he-IL" dirty="0">
                <a:solidFill>
                  <a:srgbClr val="000000"/>
                </a:solidFill>
                <a:latin typeface="Arial" charset="0"/>
                <a:cs typeface="+mj-cs"/>
              </a:rPr>
              <a:t>ערך גבול הבקרה התחתון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j-cs"/>
              </a:rPr>
              <a:t>LCL</a:t>
            </a:r>
            <a:r>
              <a:rPr lang="he-IL" dirty="0">
                <a:solidFill>
                  <a:srgbClr val="000000"/>
                </a:solidFill>
                <a:latin typeface="Arial" charset="0"/>
                <a:cs typeface="+mj-cs"/>
              </a:rPr>
              <a:t>-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j-cs"/>
              </a:rPr>
              <a:t>Lower Control Limit</a:t>
            </a:r>
            <a:endParaRPr lang="he-IL" dirty="0">
              <a:solidFill>
                <a:srgbClr val="000000"/>
              </a:solidFill>
              <a:latin typeface="Arial" charset="0"/>
              <a:cs typeface="+mj-cs"/>
            </a:endParaRPr>
          </a:p>
          <a:p>
            <a:pPr algn="r" rtl="1" eaLnBrk="1" hangingPunct="1"/>
            <a:endParaRPr lang="en-US" dirty="0">
              <a:cs typeface="+mj-cs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44805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721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he-IL" dirty="0">
                <a:latin typeface="Arial Bold" panose="020B0704020202020204" pitchFamily="34" charset="0"/>
                <a:cs typeface="Arial Bold" panose="020B0704020202020204" pitchFamily="34" charset="0"/>
              </a:rPr>
              <a:t> הקשר לסטטיסטיקה קלאסית </a:t>
            </a:r>
            <a:endParaRPr lang="en-US" dirty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0137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 eaLnBrk="1" hangingPunct="1">
              <a:lnSpc>
                <a:spcPct val="90000"/>
              </a:lnSpc>
            </a:pPr>
            <a:r>
              <a:rPr lang="he-IL" dirty="0">
                <a:solidFill>
                  <a:srgbClr val="000000"/>
                </a:solidFill>
                <a:latin typeface="Arial" charset="0"/>
                <a:cs typeface="+mj-cs"/>
              </a:rPr>
              <a:t>השערת האפס היא שהתהליך הוא בשליטה. </a:t>
            </a:r>
          </a:p>
          <a:p>
            <a:pPr algn="r" rtl="1" eaLnBrk="1" hangingPunct="1">
              <a:lnSpc>
                <a:spcPct val="90000"/>
              </a:lnSpc>
            </a:pPr>
            <a:endParaRPr lang="he-IL" dirty="0">
              <a:solidFill>
                <a:srgbClr val="000000"/>
              </a:solidFill>
              <a:latin typeface="Arial" charset="0"/>
              <a:cs typeface="+mj-cs"/>
            </a:endParaRPr>
          </a:p>
          <a:p>
            <a:pPr algn="r" rtl="1" eaLnBrk="1" hangingPunct="1">
              <a:lnSpc>
                <a:spcPct val="90000"/>
              </a:lnSpc>
            </a:pPr>
            <a:r>
              <a:rPr lang="he-IL" dirty="0">
                <a:solidFill>
                  <a:srgbClr val="000000"/>
                </a:solidFill>
                <a:latin typeface="Arial" charset="0"/>
                <a:cs typeface="+mj-cs"/>
              </a:rPr>
              <a:t>כלומר, בידינו ההשערות:</a:t>
            </a:r>
          </a:p>
          <a:p>
            <a:pPr marL="44450" indent="0" algn="r" rtl="1" eaLnBrk="1" hangingPunct="1">
              <a:lnSpc>
                <a:spcPct val="90000"/>
              </a:lnSpc>
              <a:buNone/>
            </a:pPr>
            <a:r>
              <a:rPr lang="he-IL" dirty="0">
                <a:solidFill>
                  <a:srgbClr val="000000"/>
                </a:solidFill>
                <a:latin typeface="Arial" charset="0"/>
                <a:cs typeface="+mj-cs"/>
              </a:rPr>
              <a:t>		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+mj-cs"/>
              </a:rPr>
              <a:t>H</a:t>
            </a:r>
            <a:r>
              <a:rPr lang="en-US" baseline="-30000" dirty="0">
                <a:solidFill>
                  <a:srgbClr val="000000"/>
                </a:solidFill>
                <a:latin typeface="Arial" panose="020B0604020202020204" pitchFamily="34" charset="0"/>
                <a:cs typeface="+mj-cs"/>
              </a:rPr>
              <a:t>0</a:t>
            </a:r>
            <a:r>
              <a:rPr lang="he-IL" dirty="0">
                <a:solidFill>
                  <a:srgbClr val="000000"/>
                </a:solidFill>
                <a:latin typeface="Arial" panose="020B0604020202020204" pitchFamily="34" charset="0"/>
                <a:cs typeface="+mj-cs"/>
              </a:rPr>
              <a:t>: התהליך בשליטה</a:t>
            </a:r>
          </a:p>
          <a:p>
            <a:pPr marL="44450" indent="0" algn="r" rtl="1" eaLnBrk="1" hangingPunct="1">
              <a:lnSpc>
                <a:spcPct val="90000"/>
              </a:lnSpc>
              <a:buNone/>
            </a:pPr>
            <a:r>
              <a:rPr lang="he-IL" dirty="0">
                <a:latin typeface="Arial" panose="020B0604020202020204" pitchFamily="34" charset="0"/>
                <a:cs typeface="+mj-cs"/>
              </a:rPr>
              <a:t>		</a:t>
            </a:r>
            <a:r>
              <a:rPr lang="en-US" dirty="0">
                <a:latin typeface="Arial" panose="020B0604020202020204" pitchFamily="34" charset="0"/>
                <a:cs typeface="+mj-cs"/>
              </a:rPr>
              <a:t>H</a:t>
            </a:r>
            <a:r>
              <a:rPr lang="en-US" baseline="-30000" dirty="0">
                <a:latin typeface="Arial" panose="020B0604020202020204" pitchFamily="34" charset="0"/>
                <a:cs typeface="+mj-cs"/>
              </a:rPr>
              <a:t>1</a:t>
            </a:r>
            <a:r>
              <a:rPr lang="he-IL" dirty="0">
                <a:latin typeface="Arial" panose="020B0604020202020204" pitchFamily="34" charset="0"/>
                <a:cs typeface="+mj-cs"/>
              </a:rPr>
              <a:t>: התהליך אינו בשליטה </a:t>
            </a:r>
          </a:p>
          <a:p>
            <a:pPr algn="r" rtl="1" eaLnBrk="1" hangingPunct="1">
              <a:lnSpc>
                <a:spcPct val="90000"/>
              </a:lnSpc>
            </a:pPr>
            <a:endParaRPr lang="he-IL" dirty="0">
              <a:latin typeface="Arial" panose="020B0604020202020204" pitchFamily="34" charset="0"/>
              <a:cs typeface="+mj-cs"/>
            </a:endParaRPr>
          </a:p>
          <a:p>
            <a:pPr algn="r" rtl="1" eaLnBrk="1" hangingPunct="1">
              <a:lnSpc>
                <a:spcPct val="90000"/>
              </a:lnSpc>
            </a:pPr>
            <a:r>
              <a:rPr lang="he-IL" dirty="0">
                <a:solidFill>
                  <a:schemeClr val="tx1"/>
                </a:solidFill>
                <a:cs typeface="+mj-cs"/>
              </a:rPr>
              <a:t>אנו מפרשים את המילה </a:t>
            </a:r>
            <a:r>
              <a:rPr lang="he-IL" sz="1900" b="1" i="1" dirty="0">
                <a:solidFill>
                  <a:schemeClr val="tx1"/>
                </a:solidFill>
                <a:cs typeface="+mj-cs"/>
              </a:rPr>
              <a:t>שליטה</a:t>
            </a:r>
            <a:r>
              <a:rPr lang="he-IL" i="1" dirty="0">
                <a:solidFill>
                  <a:schemeClr val="tx1"/>
                </a:solidFill>
                <a:cs typeface="+mj-cs"/>
              </a:rPr>
              <a:t> </a:t>
            </a:r>
            <a:r>
              <a:rPr lang="he-IL" dirty="0">
                <a:solidFill>
                  <a:schemeClr val="tx1"/>
                </a:solidFill>
                <a:cs typeface="+mj-cs"/>
              </a:rPr>
              <a:t>כאומרת </a:t>
            </a:r>
            <a:r>
              <a:rPr lang="he-IL" u="sng" dirty="0">
                <a:solidFill>
                  <a:schemeClr val="tx1"/>
                </a:solidFill>
                <a:cs typeface="+mj-cs"/>
              </a:rPr>
              <a:t>שמנגנון הבקרה המייצר את התצפיות הוא יציב לאורך זמן.</a:t>
            </a:r>
          </a:p>
          <a:p>
            <a:pPr algn="r" rtl="1" eaLnBrk="1" hangingPunct="1">
              <a:lnSpc>
                <a:spcPct val="90000"/>
              </a:lnSpc>
            </a:pPr>
            <a:endParaRPr lang="he-IL" dirty="0">
              <a:solidFill>
                <a:schemeClr val="tx1"/>
              </a:solidFill>
              <a:cs typeface="+mj-cs"/>
            </a:endParaRPr>
          </a:p>
          <a:p>
            <a:pPr algn="r" rtl="1">
              <a:lnSpc>
                <a:spcPct val="90000"/>
              </a:lnSpc>
            </a:pPr>
            <a:r>
              <a:rPr lang="he-IL" dirty="0">
                <a:solidFill>
                  <a:schemeClr val="tx1"/>
                </a:solidFill>
                <a:latin typeface="Arial" panose="020B0604020202020204" pitchFamily="34" charset="0"/>
                <a:cs typeface="+mj-cs"/>
              </a:rPr>
              <a:t>תרשימי בקרה מבוססים על משפט הגבול המרכזי המניח כי ממוצע של משתנים אקראיים מתפלג נורמלית.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+mj-cs"/>
            </a:endParaRPr>
          </a:p>
          <a:p>
            <a:pPr algn="r" rtl="1" eaLnBrk="1" hangingPunct="1">
              <a:lnSpc>
                <a:spcPct val="90000"/>
              </a:lnSpc>
            </a:pP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850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he-IL" dirty="0"/>
              <a:t>טעות מסוג 1 וטעות מסוג 2</a:t>
            </a:r>
            <a:endParaRPr lang="en-US" dirty="0"/>
          </a:p>
        </p:txBody>
      </p:sp>
      <p:sp>
        <p:nvSpPr>
          <p:cNvPr id="1024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>
                <a:cs typeface="+mj-cs"/>
              </a:rPr>
              <a:t>טעות מסוג 1 </a:t>
            </a:r>
          </a:p>
          <a:p>
            <a:pPr marL="0" indent="0" algn="r" rtl="1">
              <a:buNone/>
            </a:pPr>
            <a:r>
              <a:rPr lang="he-IL" sz="2000" dirty="0">
                <a:cs typeface="+mj-cs"/>
              </a:rPr>
              <a:t> </a:t>
            </a:r>
            <a:r>
              <a:rPr lang="en-US" sz="2000" dirty="0">
                <a:cs typeface="+mj-cs"/>
              </a:rPr>
              <a:t>α</a:t>
            </a:r>
            <a:r>
              <a:rPr lang="he-IL" sz="2000" dirty="0">
                <a:cs typeface="+mj-cs"/>
              </a:rPr>
              <a:t> – 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דחיית ההשערה הבסיסית כאשר למעשה היא נכונה: </a:t>
            </a:r>
          </a:p>
          <a:p>
            <a:pPr marL="0" indent="0" algn="r" rtl="1">
              <a:buNone/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he-IL" sz="2000" dirty="0">
                <a:cs typeface="+mj-cs"/>
              </a:rPr>
              <a:t>להסיק שהתהליך אינו בשליטה כאשר הוא בשליטה.</a:t>
            </a:r>
          </a:p>
          <a:p>
            <a:pPr algn="r" rtl="1" eaLnBrk="1" hangingPunct="1"/>
            <a:endParaRPr lang="he-IL" sz="2000" dirty="0">
              <a:cs typeface="+mj-cs"/>
            </a:endParaRPr>
          </a:p>
          <a:p>
            <a:pPr algn="r" rtl="1"/>
            <a:r>
              <a:rPr lang="he-IL" sz="2000" dirty="0">
                <a:cs typeface="+mj-cs"/>
              </a:rPr>
              <a:t>טעות מסוג 2</a:t>
            </a:r>
          </a:p>
          <a:p>
            <a:pPr marL="0" indent="0" algn="r" rtl="1">
              <a:buNone/>
            </a:pPr>
            <a:r>
              <a:rPr lang="he-IL" sz="2000" dirty="0">
                <a:cs typeface="+mj-cs"/>
              </a:rPr>
              <a:t> </a:t>
            </a:r>
            <a:r>
              <a:rPr lang="en-US" sz="2000" dirty="0">
                <a:cs typeface="+mj-cs"/>
              </a:rPr>
              <a:t>β</a:t>
            </a:r>
            <a:r>
              <a:rPr lang="he-IL" sz="2000" dirty="0">
                <a:cs typeface="+mj-cs"/>
              </a:rPr>
              <a:t> - 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דחיית ההשערה החלופית כאשר היא נכונה: </a:t>
            </a:r>
          </a:p>
          <a:p>
            <a:pPr marL="0" indent="0" algn="r" rtl="1">
              <a:buNone/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he-IL" sz="2000" dirty="0">
                <a:cs typeface="+mj-cs"/>
              </a:rPr>
              <a:t>להסיק שהתהליך נמצא בשליטה כאשר למעשה אינו בשליטה. </a:t>
            </a:r>
            <a:endParaRPr lang="en-US" sz="20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60820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he-IL" dirty="0"/>
              <a:t>תזכורת – התפלגות נורמלית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22" name="Picture 2" descr="http://2.bp.blogspot.com/-htahEE-zSi0/UEVUN5KcCyI/AAAAAAAAdjY/UfIlJrNKz4g/s1600/BellCurveThe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7" y="3526530"/>
            <a:ext cx="4709533" cy="331599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 descr="http://www.simulation-math.com/_Statistics/ConfIntervalMean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68" y="1988840"/>
            <a:ext cx="4041463" cy="259279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2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תרשימי בקרה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86716" y="2348880"/>
            <a:ext cx="7588885" cy="4158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305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"/>
              <a:defRPr sz="2000" kern="1200" spc="15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1825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ern="1200" spc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1825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8B70"/>
              </a:buClr>
              <a:buFont typeface="Wingdings" pitchFamily="2" charset="2"/>
              <a:buChar char="§"/>
              <a:defRPr sz="1600" kern="1200" spc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6963" indent="-1825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7706B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79525" indent="-1825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itchFamily="2" charset="2"/>
              <a:buChar char="§"/>
              <a:defRPr sz="1300" kern="1200" spc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r" defTabSz="914400" rtl="1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10DE41"/>
                </a:solidFill>
                <a:cs typeface="+mj-cs"/>
              </a:rPr>
              <a:t>X</a:t>
            </a:r>
            <a:r>
              <a:rPr lang="he-IL" sz="2800" b="1" dirty="0">
                <a:solidFill>
                  <a:srgbClr val="10DE41"/>
                </a:solidFill>
                <a:cs typeface="+mj-cs"/>
              </a:rPr>
              <a:t> – ממוצע</a:t>
            </a:r>
          </a:p>
          <a:p>
            <a:endParaRPr lang="he-IL" dirty="0">
              <a:cs typeface="+mj-cs"/>
            </a:endParaRPr>
          </a:p>
          <a:p>
            <a:r>
              <a:rPr lang="en-US" dirty="0">
                <a:cs typeface="+mj-cs"/>
              </a:rPr>
              <a:t>R</a:t>
            </a:r>
            <a:r>
              <a:rPr lang="he-IL" dirty="0">
                <a:cs typeface="+mj-cs"/>
              </a:rPr>
              <a:t>- פיזור (סטיית תקן)</a:t>
            </a:r>
          </a:p>
          <a:p>
            <a:endParaRPr lang="he-IL" dirty="0">
              <a:cs typeface="+mj-cs"/>
            </a:endParaRPr>
          </a:p>
          <a:p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- % פגומים במדגם</a:t>
            </a:r>
          </a:p>
          <a:p>
            <a:endParaRPr lang="he-IL" dirty="0">
              <a:cs typeface="+mj-cs"/>
            </a:endParaRPr>
          </a:p>
          <a:p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לגודל קבוצה משתנה – מעבר לגבולות </a:t>
            </a:r>
            <a:r>
              <a:rPr lang="en-US" dirty="0">
                <a:cs typeface="+mj-cs"/>
              </a:rPr>
              <a:t>Z</a:t>
            </a:r>
            <a:endParaRPr lang="he-IL" dirty="0">
              <a:cs typeface="+mj-cs"/>
            </a:endParaRPr>
          </a:p>
          <a:p>
            <a:endParaRPr lang="he-IL" dirty="0">
              <a:cs typeface="+mj-cs"/>
            </a:endParaRPr>
          </a:p>
          <a:p>
            <a:r>
              <a:rPr lang="en-US" dirty="0">
                <a:cs typeface="+mj-cs"/>
              </a:rPr>
              <a:t>C</a:t>
            </a:r>
            <a:r>
              <a:rPr lang="he-IL" dirty="0">
                <a:cs typeface="+mj-cs"/>
              </a:rPr>
              <a:t> – מספר הפגמים בפריט מסויים</a:t>
            </a:r>
          </a:p>
          <a:p>
            <a:endParaRPr lang="he-IL" sz="18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6311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indent="0" rtl="1" eaLnBrk="1" fontAlgn="auto" hangingPunct="1">
              <a:spcAft>
                <a:spcPts val="0"/>
              </a:spcAft>
              <a:defRPr/>
            </a:pPr>
            <a:r>
              <a:rPr lang="he-IL" dirty="0"/>
              <a:t>תרשים </a:t>
            </a:r>
            <a:r>
              <a:rPr lang="en-US" dirty="0"/>
              <a:t>X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2490137"/>
            <a:ext cx="7056784" cy="3444997"/>
          </a:xfrm>
        </p:spPr>
        <p:txBody>
          <a:bodyPr>
            <a:normAutofit fontScale="92500"/>
          </a:bodyPr>
          <a:lstStyle/>
          <a:p>
            <a:pPr algn="r" rtl="1" eaLnBrk="1" hangingPunct="1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מטרת התרשים היא לקבוע האם חל שינוי ב</a:t>
            </a:r>
            <a:r>
              <a:rPr lang="he-IL" sz="2800" dirty="0">
                <a:solidFill>
                  <a:srgbClr val="10DE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ממוצע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rtl="1" eaLnBrk="1" hangingPunct="1"/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דורש שהנתונים יחולקו לתתי-קבוצות בעלות גודל קבוע.</a:t>
            </a:r>
          </a:p>
          <a:p>
            <a:pPr algn="r" rtl="1" eaLnBrk="1" hangingPunct="1"/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יש לאמוד את הממוצע ואת סטיית התקן של האוכלוסיה.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68344" y="332656"/>
            <a:ext cx="3744532" cy="30243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5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3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 rtl="1" fontAlgn="auto">
              <a:lnSpc>
                <a:spcPct val="150000"/>
              </a:lnSpc>
            </a:pPr>
            <a:endParaRPr lang="he-IL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/>
              <a:t>תרשים </a:t>
            </a:r>
            <a:r>
              <a:rPr lang="en-US" dirty="0"/>
              <a:t>X</a:t>
            </a:r>
            <a:r>
              <a:rPr lang="he-IL" dirty="0"/>
              <a:t> - גבולות בקרה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252536" y="2536855"/>
            <a:ext cx="8407400" cy="817592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>
                <a:solidFill>
                  <a:srgbClr val="000000"/>
                </a:solidFill>
                <a:latin typeface="Arial" charset="0"/>
                <a:cs typeface="+mj-cs"/>
              </a:rPr>
              <a:t>ערך גבול הבקרה העליון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j-cs"/>
              </a:rPr>
              <a:t>UCL </a:t>
            </a:r>
            <a:r>
              <a:rPr lang="he-IL" dirty="0">
                <a:solidFill>
                  <a:srgbClr val="000000"/>
                </a:solidFill>
                <a:latin typeface="Arial" charset="0"/>
                <a:cs typeface="+mj-cs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j-cs"/>
              </a:rPr>
              <a:t> Upper Control Limit</a:t>
            </a:r>
            <a:endParaRPr lang="he-IL" dirty="0">
              <a:solidFill>
                <a:srgbClr val="000000"/>
              </a:solidFill>
              <a:latin typeface="Arial" charset="0"/>
              <a:cs typeface="+mj-cs"/>
            </a:endParaRPr>
          </a:p>
          <a:p>
            <a:pPr algn="r" rtl="1"/>
            <a:r>
              <a:rPr lang="he-IL" dirty="0">
                <a:solidFill>
                  <a:srgbClr val="000000"/>
                </a:solidFill>
                <a:latin typeface="Arial" charset="0"/>
                <a:cs typeface="+mj-cs"/>
              </a:rPr>
              <a:t>ערך גבול הבקרה התחתון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j-cs"/>
              </a:rPr>
              <a:t>LCL</a:t>
            </a:r>
            <a:r>
              <a:rPr lang="he-IL" dirty="0">
                <a:solidFill>
                  <a:srgbClr val="000000"/>
                </a:solidFill>
                <a:latin typeface="Arial" charset="0"/>
                <a:cs typeface="+mj-cs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j-cs"/>
              </a:rPr>
              <a:t>Lower Control Limit</a:t>
            </a:r>
            <a:endParaRPr lang="he-IL" dirty="0">
              <a:solidFill>
                <a:srgbClr val="000000"/>
              </a:solidFill>
              <a:latin typeface="Arial" charset="0"/>
              <a:cs typeface="+mj-cs"/>
            </a:endParaRPr>
          </a:p>
          <a:p>
            <a:pPr algn="r" rtl="1"/>
            <a:endParaRPr lang="he-IL" dirty="0">
              <a:cs typeface="+mj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383698"/>
              </p:ext>
            </p:extLst>
          </p:nvPr>
        </p:nvGraphicFramePr>
        <p:xfrm>
          <a:off x="1160070" y="3337431"/>
          <a:ext cx="693420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2" r:id="rId4" imgW="2247900" imgH="419100" progId="">
                  <p:embed/>
                </p:oleObj>
              </mc:Choice>
              <mc:Fallback>
                <p:oleObj r:id="rId4" imgW="2247900" imgH="419100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070" y="3337431"/>
                        <a:ext cx="6934200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38029" y="5157192"/>
            <a:ext cx="370614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ym typeface="Symbol"/>
              </a:rPr>
              <a:t></a:t>
            </a:r>
          </a:p>
          <a:p>
            <a:r>
              <a:rPr lang="he-IL" dirty="0">
                <a:sym typeface="Symbol"/>
              </a:rPr>
              <a:t></a:t>
            </a:r>
          </a:p>
          <a:p>
            <a:r>
              <a:rPr lang="en-US" dirty="0">
                <a:sym typeface="Symbol"/>
              </a:rPr>
              <a:t>n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7380312" y="6501537"/>
            <a:ext cx="18473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7282370" y="5229200"/>
            <a:ext cx="7825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800" dirty="0"/>
              <a:t>ממוצע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90626" y="5589240"/>
            <a:ext cx="116410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800" dirty="0"/>
              <a:t>סטיית תקן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05291" y="5949280"/>
            <a:ext cx="144943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800" dirty="0"/>
              <a:t>גודל הקבוצה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08732" y="4767621"/>
            <a:ext cx="326082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800" dirty="0"/>
              <a:t>ע"פ טבלת ההתפלגות הנורמלית.</a:t>
            </a:r>
          </a:p>
          <a:p>
            <a:r>
              <a:rPr lang="he-IL" sz="1800" dirty="0"/>
              <a:t> אם לא מוגדר אחרת=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69266" y="5811729"/>
            <a:ext cx="185065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7030A0"/>
                </a:solidFill>
              </a:rPr>
              <a:t>מדוע        ?</a:t>
            </a:r>
          </a:p>
        </p:txBody>
      </p:sp>
      <p:pic>
        <p:nvPicPr>
          <p:cNvPr id="15" name="Picture 1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4" t="50145" r="43354" b="45986"/>
          <a:stretch/>
        </p:blipFill>
        <p:spPr bwMode="auto">
          <a:xfrm>
            <a:off x="3747038" y="5874211"/>
            <a:ext cx="415348" cy="28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95536" y="5877272"/>
            <a:ext cx="307479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dirty="0">
                <a:solidFill>
                  <a:srgbClr val="7030A0"/>
                </a:solidFill>
              </a:rPr>
              <a:t>מכיוון שמפצלים את אלפא ל2 הזנבות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5320" y="4814561"/>
            <a:ext cx="8096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652431"/>
            <a:ext cx="6798734" cy="1303867"/>
          </a:xfrm>
        </p:spPr>
        <p:txBody>
          <a:bodyPr/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he-IL" dirty="0"/>
              <a:t>שרטוט התרשים</a:t>
            </a:r>
            <a:endParaRPr lang="en-US" dirty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377718"/>
              </p:ext>
            </p:extLst>
          </p:nvPr>
        </p:nvGraphicFramePr>
        <p:xfrm>
          <a:off x="179512" y="1852164"/>
          <a:ext cx="8824160" cy="2173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5" name="Bitmap Image" r:id="rId3" imgW="5144218" imgH="1267002" progId="PBrush">
                  <p:embed/>
                </p:oleObj>
              </mc:Choice>
              <mc:Fallback>
                <p:oleObj name="Bitmap Image" r:id="rId3" imgW="5144218" imgH="126700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852164"/>
                        <a:ext cx="8824160" cy="217386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59832" y="4013141"/>
            <a:ext cx="523092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rgbClr val="10DE41"/>
                </a:solidFill>
              </a:rPr>
              <a:t>הטווח כולו יהיה +- 3 סטיות תקן לכל כיוון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8556" y="4478940"/>
            <a:ext cx="5912196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chemeClr val="accent3"/>
                </a:solidFill>
              </a:rPr>
              <a:t>בהתפלגות נורמלית 99.7% מהתצפיות יהיו בטווח הזה. </a:t>
            </a:r>
          </a:p>
          <a:p>
            <a:r>
              <a:rPr lang="he-IL" dirty="0"/>
              <a:t>מה המשמעות של זה?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5316887"/>
            <a:ext cx="77512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cs typeface="+mj-cs"/>
              </a:rPr>
              <a:t>אנחנו מאפשרים טווח ממש גדול רחוק מהממוצע. </a:t>
            </a:r>
          </a:p>
          <a:p>
            <a:r>
              <a:rPr lang="he-IL" sz="2000" dirty="0">
                <a:cs typeface="+mj-cs"/>
              </a:rPr>
              <a:t>אם תצפית מצליחה לחרוג מהטווח הזה, היא ממש חריגה ואנו מסיקים כי התהליך לא בשליטה.</a:t>
            </a:r>
          </a:p>
        </p:txBody>
      </p:sp>
    </p:spTree>
    <p:extLst>
      <p:ext uri="{BB962C8B-B14F-4D97-AF65-F5344CB8AC3E}">
        <p14:creationId xmlns:p14="http://schemas.microsoft.com/office/powerpoint/2010/main" val="97383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he-IL" dirty="0"/>
              <a:t>קביעת ערכו של אלפא</a:t>
            </a:r>
            <a:endParaRPr lang="en-US" dirty="0"/>
          </a:p>
        </p:txBody>
      </p:sp>
      <p:sp>
        <p:nvSpPr>
          <p:cNvPr id="105474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2564904"/>
            <a:ext cx="6798736" cy="3444997"/>
          </a:xfrm>
        </p:spPr>
        <p:txBody>
          <a:bodyPr>
            <a:normAutofit fontScale="77500" lnSpcReduction="20000"/>
          </a:bodyPr>
          <a:lstStyle/>
          <a:p>
            <a:pPr algn="r" rtl="1" eaLnBrk="1" hangingPunct="1">
              <a:lnSpc>
                <a:spcPct val="9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בקביעת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800" baseline="-30000" dirty="0">
                <a:latin typeface="Arial" panose="020B0604020202020204" pitchFamily="34" charset="0"/>
                <a:cs typeface="Arial" panose="020B0604020202020204" pitchFamily="34" charset="0"/>
              </a:rPr>
              <a:t>α/2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3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, נקבל את הגבול הנפוץ הקרוי "</a:t>
            </a:r>
            <a:r>
              <a:rPr lang="he-IL" sz="2800" u="sng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שלושה סיגמה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". זהו שווה הערך לבחירת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α = 0.0026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r" rtl="1" eaLnBrk="1" hangingPunct="1">
              <a:lnSpc>
                <a:spcPct val="90000"/>
              </a:lnSpc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>
              <a:lnSpc>
                <a:spcPct val="9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ערך מסוים זה של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הוא זה אשר בו משתמשים באופן מסורתי ואינו בהכרח הערך ההגיוני היחידי.</a:t>
            </a:r>
          </a:p>
          <a:p>
            <a:pPr algn="r" rtl="1" eaLnBrk="1" hangingPunct="1">
              <a:lnSpc>
                <a:spcPct val="90000"/>
              </a:lnSpc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>
              <a:lnSpc>
                <a:spcPct val="9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מה נעשה כאשר נרצה </a:t>
            </a:r>
            <a:r>
              <a:rPr lang="he-IL" sz="2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להגדיל את הסיכוי לזיהוי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המצב בו התהליך יוצא משליטה?</a:t>
            </a:r>
          </a:p>
          <a:p>
            <a:pPr marL="0" indent="0" algn="r" rtl="1" eaLnBrk="1" hangingPunct="1">
              <a:lnSpc>
                <a:spcPct val="90000"/>
              </a:lnSpc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נבחר </a:t>
            </a:r>
            <a:r>
              <a:rPr lang="he-IL" sz="2800" dirty="0">
                <a:solidFill>
                  <a:srgbClr val="10DE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בערך גבוה יותר של </a:t>
            </a:r>
            <a:r>
              <a:rPr lang="en-US" sz="2800" dirty="0">
                <a:solidFill>
                  <a:srgbClr val="10DE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, מה שיגרום לגבולות בקרה הדוקים יותר. לדוגמא, ערך של 0.05 ל –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יגרום לגבולות בקרה של </a:t>
            </a:r>
            <a:r>
              <a:rPr lang="he-IL" sz="2800" u="sng" dirty="0">
                <a:latin typeface="Arial" panose="020B0604020202020204" pitchFamily="34" charset="0"/>
                <a:cs typeface="Arial" panose="020B0604020202020204" pitchFamily="34" charset="0"/>
              </a:rPr>
              <a:t>שני סיגמה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במקום שלושה סיגמה.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1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8565" y="476672"/>
            <a:ext cx="6798734" cy="1303867"/>
          </a:xfrm>
        </p:spPr>
        <p:txBody>
          <a:bodyPr/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he-IL" dirty="0"/>
              <a:t>דוגמה</a:t>
            </a:r>
            <a:endParaRPr lang="en-US" dirty="0"/>
          </a:p>
        </p:txBody>
      </p:sp>
      <p:graphicFrame>
        <p:nvGraphicFramePr>
          <p:cNvPr id="614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58415"/>
              </p:ext>
            </p:extLst>
          </p:nvPr>
        </p:nvGraphicFramePr>
        <p:xfrm>
          <a:off x="107504" y="1700808"/>
          <a:ext cx="8874718" cy="3603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Bitmap Image" r:id="rId3" imgW="4971429" imgH="2019048" progId="PBrush">
                  <p:embed/>
                </p:oleObj>
              </mc:Choice>
              <mc:Fallback>
                <p:oleObj name="Bitmap Image" r:id="rId3" imgW="4971429" imgH="2019048" progId="PBrush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700808"/>
                        <a:ext cx="8874718" cy="360381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24526" y="5433463"/>
            <a:ext cx="36260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chemeClr val="accent3"/>
                </a:solidFill>
                <a:sym typeface="Symbol"/>
              </a:rPr>
              <a:t></a:t>
            </a:r>
            <a:endParaRPr lang="he-IL" dirty="0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4571" y="5463081"/>
            <a:ext cx="37061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rgbClr val="7030A0"/>
                </a:solidFill>
                <a:sym typeface="Symbol"/>
              </a:rPr>
              <a:t>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6176" y="5463081"/>
            <a:ext cx="7200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</a:t>
            </a:r>
            <a:endParaRPr lang="he-IL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7126" y="5463081"/>
            <a:ext cx="51167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accent3"/>
                </a:solidFill>
                <a:sym typeface="Symbol"/>
              </a:rPr>
              <a:t>=0</a:t>
            </a:r>
            <a:endParaRPr lang="he-IL" dirty="0"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3032" y="5463081"/>
            <a:ext cx="10357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solidFill>
                  <a:srgbClr val="7030A0"/>
                </a:solidFill>
                <a:sym typeface="Symbol"/>
              </a:rPr>
              <a:t>=1.3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6807" y="5463082"/>
            <a:ext cx="51167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  <a:sym typeface="Symbol"/>
              </a:rPr>
              <a:t>=5</a:t>
            </a:r>
            <a:endParaRPr lang="he-IL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נראה היום?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708920"/>
            <a:ext cx="7431360" cy="3816423"/>
          </a:xfrm>
        </p:spPr>
        <p:txBody>
          <a:bodyPr>
            <a:normAutofit/>
          </a:bodyPr>
          <a:lstStyle/>
          <a:p>
            <a:pPr marL="44450" indent="0" algn="r" rtl="1">
              <a:buNone/>
            </a:pPr>
            <a:r>
              <a:rPr lang="he-IL" sz="2400" dirty="0">
                <a:cs typeface="+mj-cs"/>
              </a:rPr>
              <a:t>תרשימי בקרה – למה צריך, וסוגים שונים</a:t>
            </a:r>
          </a:p>
          <a:p>
            <a:pPr algn="r" rtl="1"/>
            <a:endParaRPr lang="he-IL" dirty="0">
              <a:cs typeface="+mj-cs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565468" y="3277459"/>
            <a:ext cx="6021531" cy="35805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93848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he-IL" dirty="0"/>
              <a:t>פתרון</a:t>
            </a:r>
            <a:endParaRPr lang="en-US" dirty="0"/>
          </a:p>
        </p:txBody>
      </p:sp>
      <p:graphicFrame>
        <p:nvGraphicFramePr>
          <p:cNvPr id="717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692643"/>
              </p:ext>
            </p:extLst>
          </p:nvPr>
        </p:nvGraphicFramePr>
        <p:xfrm>
          <a:off x="226548" y="2026050"/>
          <a:ext cx="8296329" cy="474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name="Bitmap Image" r:id="rId4" imgW="5533333" imgH="3161905" progId="PBrush">
                  <p:embed/>
                </p:oleObj>
              </mc:Choice>
              <mc:Fallback>
                <p:oleObj name="Bitmap Image" r:id="rId4" imgW="5533333" imgH="3161905" progId="PBrush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48" y="2026050"/>
                        <a:ext cx="8296329" cy="47411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60032" y="2276872"/>
            <a:ext cx="366284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מחפשים 2.58 מחוץ לטבלה, </a:t>
            </a:r>
          </a:p>
          <a:p>
            <a:r>
              <a:rPr lang="he-IL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ובודקים מה הערך בתוך הטבלה.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84143" y="568940"/>
            <a:ext cx="1785448" cy="1399444"/>
            <a:chOff x="192646" y="5415373"/>
            <a:chExt cx="1785448" cy="1399444"/>
          </a:xfrm>
        </p:grpSpPr>
        <p:sp>
          <p:nvSpPr>
            <p:cNvPr id="13" name="TextBox 12"/>
            <p:cNvSpPr txBox="1"/>
            <p:nvPr/>
          </p:nvSpPr>
          <p:spPr>
            <a:xfrm>
              <a:off x="550126" y="5415373"/>
              <a:ext cx="362600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dirty="0">
                  <a:solidFill>
                    <a:schemeClr val="accent3"/>
                  </a:solidFill>
                  <a:sym typeface="Symbol"/>
                </a:rPr>
                <a:t></a:t>
              </a:r>
              <a:endParaRPr lang="he-IL" dirty="0">
                <a:solidFill>
                  <a:schemeClr val="accent3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7658" y="5877038"/>
              <a:ext cx="370614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dirty="0">
                  <a:solidFill>
                    <a:srgbClr val="7030A0"/>
                  </a:solidFill>
                  <a:sym typeface="Symbol"/>
                </a:rPr>
                <a:t></a:t>
              </a:r>
              <a:endParaRPr lang="he-IL" dirty="0">
                <a:solidFill>
                  <a:srgbClr val="7030A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2646" y="6332218"/>
              <a:ext cx="7200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n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12726" y="5444991"/>
              <a:ext cx="511679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dirty="0">
                  <a:solidFill>
                    <a:schemeClr val="accent3"/>
                  </a:solidFill>
                  <a:sym typeface="Symbol"/>
                </a:rPr>
                <a:t>=0</a:t>
              </a:r>
              <a:endParaRPr lang="he-IL" dirty="0">
                <a:solidFill>
                  <a:schemeClr val="accent3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2362" y="5870554"/>
              <a:ext cx="103573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>
                  <a:solidFill>
                    <a:srgbClr val="7030A0"/>
                  </a:solidFill>
                  <a:sym typeface="Symbol"/>
                </a:rPr>
                <a:t>=1.3</a:t>
              </a:r>
              <a:endParaRPr lang="he-IL" dirty="0">
                <a:solidFill>
                  <a:srgbClr val="7030A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42362" y="6353152"/>
              <a:ext cx="511679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dirty="0">
                  <a:solidFill>
                    <a:srgbClr val="00B050"/>
                  </a:solidFill>
                  <a:sym typeface="Symbol"/>
                </a:rPr>
                <a:t>=5</a:t>
              </a:r>
              <a:endParaRPr lang="he-IL" dirty="0">
                <a:solidFill>
                  <a:srgbClr val="00B05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347864" y="4211976"/>
            <a:ext cx="483658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800" dirty="0">
                <a:solidFill>
                  <a:schemeClr val="accent3"/>
                </a:solidFill>
              </a:rPr>
              <a:t>הפעם ממש אומרים לנו שלכל כיוון יש 3 סטיות תקן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7984" y="3645024"/>
            <a:ext cx="18473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978" y="643206"/>
            <a:ext cx="7772400" cy="1143000"/>
          </a:xfrm>
        </p:spPr>
        <p:txBody>
          <a:bodyPr>
            <a:normAutofit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he-IL" dirty="0"/>
              <a:t>אומדן סטיית התקן באמצעות הטווח</a:t>
            </a:r>
            <a:endParaRPr lang="en-US" dirty="0"/>
          </a:p>
        </p:txBody>
      </p:sp>
      <p:sp>
        <p:nvSpPr>
          <p:cNvPr id="3079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2420888"/>
            <a:ext cx="7776864" cy="2036812"/>
          </a:xfrm>
        </p:spPr>
        <p:txBody>
          <a:bodyPr/>
          <a:lstStyle/>
          <a:p>
            <a:pPr algn="r" rtl="1" eaLnBrk="1" hangingPunct="1">
              <a:lnSpc>
                <a:spcPct val="90000"/>
              </a:lnSpc>
            </a:pPr>
            <a:r>
              <a:rPr lang="he-IL" dirty="0">
                <a:cs typeface="+mj-cs"/>
              </a:rPr>
              <a:t>כשלא נתונה סטיית התקן, עדיין יש דרך לחשבה.</a:t>
            </a:r>
          </a:p>
          <a:p>
            <a:pPr algn="r" rtl="1" eaLnBrk="1" hangingPunct="1">
              <a:lnSpc>
                <a:spcPct val="90000"/>
              </a:lnSpc>
            </a:pPr>
            <a:endParaRPr lang="he-IL" dirty="0">
              <a:cs typeface="+mj-cs"/>
            </a:endParaRPr>
          </a:p>
          <a:p>
            <a:pPr algn="r" rtl="1" eaLnBrk="1" hangingPunct="1">
              <a:lnSpc>
                <a:spcPct val="90000"/>
              </a:lnSpc>
            </a:pPr>
            <a:r>
              <a:rPr lang="he-IL" dirty="0">
                <a:cs typeface="+mj-cs"/>
              </a:rPr>
              <a:t>אפילו אם הממוצע של התהליך משתנה, הטווחים ישארו קבועים כל עוד שונות התהליך יציבה. </a:t>
            </a:r>
            <a:endParaRPr lang="en-US" dirty="0">
              <a:cs typeface="+mj-cs"/>
            </a:endParaRPr>
          </a:p>
          <a:p>
            <a:pPr algn="r" rtl="1" eaLnBrk="1" hangingPunct="1">
              <a:lnSpc>
                <a:spcPct val="90000"/>
              </a:lnSpc>
            </a:pPr>
            <a:endParaRPr lang="en-US" dirty="0">
              <a:cs typeface="+mj-cs"/>
            </a:endParaRPr>
          </a:p>
        </p:txBody>
      </p:sp>
      <p:sp>
        <p:nvSpPr>
          <p:cNvPr id="3080" name="Rectangle 5"/>
          <p:cNvSpPr>
            <a:spLocks noChangeArrowheads="1"/>
          </p:cNvSpPr>
          <p:nvPr/>
        </p:nvSpPr>
        <p:spPr bwMode="auto">
          <a:xfrm>
            <a:off x="4338638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he-IL"/>
          </a:p>
        </p:txBody>
      </p:sp>
      <p:graphicFrame>
        <p:nvGraphicFramePr>
          <p:cNvPr id="307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793368"/>
              </p:ext>
            </p:extLst>
          </p:nvPr>
        </p:nvGraphicFramePr>
        <p:xfrm>
          <a:off x="6043786" y="3755017"/>
          <a:ext cx="13081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4" r:id="rId3" imgW="482600" imgH="457200" progId="Equation.3">
                  <p:embed/>
                </p:oleObj>
              </mc:Choice>
              <mc:Fallback>
                <p:oleObj r:id="rId3" imgW="48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786" y="3755017"/>
                        <a:ext cx="1308100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706031"/>
              </p:ext>
            </p:extLst>
          </p:nvPr>
        </p:nvGraphicFramePr>
        <p:xfrm>
          <a:off x="-1822" y="5013176"/>
          <a:ext cx="91440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5" name="Bitmap Image" r:id="rId5" imgW="4123810" imgH="428798" progId="PBrush">
                  <p:embed/>
                </p:oleObj>
              </mc:Choice>
              <mc:Fallback>
                <p:oleObj name="Bitmap Image" r:id="rId5" imgW="4123810" imgH="42879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822" y="5013176"/>
                        <a:ext cx="9144000" cy="9509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05981" y="3818755"/>
            <a:ext cx="3135795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2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מכל קבוצה נחשב </a:t>
            </a:r>
            <a:r>
              <a:rPr lang="en-US" sz="2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he-IL" sz="20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R=max-min</a:t>
            </a:r>
          </a:p>
          <a:p>
            <a:pPr algn="ctr"/>
            <a:r>
              <a:rPr lang="he-IL" sz="2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ואז נחשב את ממוצע כל ה</a:t>
            </a:r>
            <a:r>
              <a:rPr lang="en-US" sz="2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he-IL" sz="2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ים</a:t>
            </a:r>
          </a:p>
        </p:txBody>
      </p:sp>
    </p:spTree>
    <p:extLst>
      <p:ext uri="{BB962C8B-B14F-4D97-AF65-F5344CB8AC3E}">
        <p14:creationId xmlns:p14="http://schemas.microsoft.com/office/powerpoint/2010/main" val="294753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476672"/>
            <a:ext cx="6798734" cy="1303867"/>
          </a:xfrm>
        </p:spPr>
        <p:txBody>
          <a:bodyPr/>
          <a:lstStyle/>
          <a:p>
            <a:pPr rtl="1"/>
            <a:r>
              <a:rPr lang="he-IL" dirty="0"/>
              <a:t>טבלת </a:t>
            </a:r>
            <a:r>
              <a:rPr lang="en-US" dirty="0"/>
              <a:t>d2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1" t="23054" r="16989" b="12146"/>
          <a:stretch/>
        </p:blipFill>
        <p:spPr>
          <a:xfrm>
            <a:off x="2524006" y="1628800"/>
            <a:ext cx="4104456" cy="5089525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80137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395536" y="2420888"/>
            <a:ext cx="7641668" cy="39419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305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"/>
              <a:defRPr sz="2000" kern="1200" spc="15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1825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ern="1200" spc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1825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8B70"/>
              </a:buClr>
              <a:buFont typeface="Wingdings" pitchFamily="2" charset="2"/>
              <a:buChar char="§"/>
              <a:defRPr sz="1600" kern="1200" spc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6963" indent="-1825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7706B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79525" indent="-1825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itchFamily="2" charset="2"/>
              <a:buChar char="§"/>
              <a:defRPr sz="1300" kern="1200" spc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r" defTabSz="914400" rtl="1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Char char=""/>
            </a:pPr>
            <a:r>
              <a:rPr lang="en-US" sz="2400" dirty="0">
                <a:cs typeface="+mj-cs"/>
              </a:rPr>
              <a:t>X</a:t>
            </a:r>
            <a:r>
              <a:rPr lang="he-IL" sz="2400" dirty="0">
                <a:cs typeface="+mj-cs"/>
              </a:rPr>
              <a:t> – ממוצע</a:t>
            </a:r>
          </a:p>
          <a:p>
            <a:endParaRPr lang="he-IL" sz="2400" dirty="0">
              <a:cs typeface="+mj-cs"/>
            </a:endParaRPr>
          </a:p>
          <a:p>
            <a:r>
              <a:rPr lang="en-US" sz="3200" b="1" dirty="0">
                <a:solidFill>
                  <a:srgbClr val="10DE41"/>
                </a:solidFill>
                <a:cs typeface="+mj-cs"/>
              </a:rPr>
              <a:t>R</a:t>
            </a:r>
            <a:r>
              <a:rPr lang="he-IL" sz="3200" b="1" dirty="0">
                <a:solidFill>
                  <a:srgbClr val="10DE41"/>
                </a:solidFill>
                <a:cs typeface="+mj-cs"/>
              </a:rPr>
              <a:t>- פיזור (סטיית תקן)</a:t>
            </a:r>
          </a:p>
          <a:p>
            <a:endParaRPr lang="he-IL" sz="2400" dirty="0">
              <a:cs typeface="+mj-cs"/>
            </a:endParaRPr>
          </a:p>
          <a:p>
            <a:r>
              <a:rPr lang="en-US" sz="2400" dirty="0">
                <a:cs typeface="+mj-cs"/>
              </a:rPr>
              <a:t>P</a:t>
            </a:r>
            <a:r>
              <a:rPr lang="he-IL" sz="2400" dirty="0">
                <a:cs typeface="+mj-cs"/>
              </a:rPr>
              <a:t> - % פגומים במדגם</a:t>
            </a:r>
          </a:p>
          <a:p>
            <a:endParaRPr lang="he-IL" sz="2400" dirty="0">
              <a:cs typeface="+mj-cs"/>
            </a:endParaRPr>
          </a:p>
          <a:p>
            <a:r>
              <a:rPr lang="en-US" sz="2400" dirty="0">
                <a:cs typeface="+mj-cs"/>
              </a:rPr>
              <a:t>P</a:t>
            </a:r>
            <a:r>
              <a:rPr lang="he-IL" sz="2400" dirty="0">
                <a:cs typeface="+mj-cs"/>
              </a:rPr>
              <a:t> לגודל קבוצה משתנה – מעבר לגבולות </a:t>
            </a:r>
            <a:r>
              <a:rPr lang="en-US" sz="2400" dirty="0">
                <a:cs typeface="+mj-cs"/>
              </a:rPr>
              <a:t>Z</a:t>
            </a:r>
            <a:endParaRPr lang="he-IL" sz="2400" dirty="0">
              <a:cs typeface="+mj-cs"/>
            </a:endParaRPr>
          </a:p>
          <a:p>
            <a:endParaRPr lang="he-IL" sz="2400" dirty="0">
              <a:cs typeface="+mj-cs"/>
            </a:endParaRPr>
          </a:p>
          <a:p>
            <a:r>
              <a:rPr lang="en-US" sz="2400" dirty="0">
                <a:cs typeface="+mj-cs"/>
              </a:rPr>
              <a:t>C</a:t>
            </a:r>
            <a:r>
              <a:rPr lang="he-IL" sz="2400" dirty="0">
                <a:cs typeface="+mj-cs"/>
              </a:rPr>
              <a:t> – מספר הפגמים בפריט מסויים</a:t>
            </a:r>
          </a:p>
          <a:p>
            <a:endParaRPr lang="he-IL" dirty="0">
              <a:cs typeface="+mj-cs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1176867" y="915339"/>
            <a:ext cx="6798734" cy="1303867"/>
          </a:xfrm>
        </p:spPr>
        <p:txBody>
          <a:bodyPr/>
          <a:lstStyle/>
          <a:p>
            <a:r>
              <a:rPr lang="he-IL" dirty="0"/>
              <a:t>סוגי תרשימי בקרה</a:t>
            </a:r>
          </a:p>
        </p:txBody>
      </p:sp>
    </p:spTree>
    <p:extLst>
      <p:ext uri="{BB962C8B-B14F-4D97-AF65-F5344CB8AC3E}">
        <p14:creationId xmlns:p14="http://schemas.microsoft.com/office/powerpoint/2010/main" val="4173219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indent="0" rtl="1" eaLnBrk="1" fontAlgn="auto" hangingPunct="1">
              <a:spcAft>
                <a:spcPts val="0"/>
              </a:spcAft>
              <a:defRPr/>
            </a:pPr>
            <a:r>
              <a:rPr lang="he-IL" dirty="0"/>
              <a:t>תרשים </a:t>
            </a:r>
            <a:r>
              <a:rPr lang="en-US" dirty="0"/>
              <a:t>R</a:t>
            </a:r>
          </a:p>
        </p:txBody>
      </p:sp>
      <p:sp>
        <p:nvSpPr>
          <p:cNvPr id="820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564904"/>
            <a:ext cx="7486600" cy="3312368"/>
          </a:xfrm>
        </p:spPr>
        <p:txBody>
          <a:bodyPr>
            <a:normAutofit/>
          </a:bodyPr>
          <a:lstStyle/>
          <a:p>
            <a:pPr algn="r" rtl="1" eaLnBrk="1" hangingPunct="1">
              <a:lnSpc>
                <a:spcPct val="90000"/>
              </a:lnSpc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במקרים רבים אנו מעונינים גם לבחון את </a:t>
            </a:r>
            <a:r>
              <a:rPr lang="he-IL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שונות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התהליך.</a:t>
            </a:r>
          </a:p>
          <a:p>
            <a:pPr algn="r" rtl="1" eaLnBrk="1" hangingPunct="1">
              <a:lnSpc>
                <a:spcPct val="90000"/>
              </a:lnSpc>
            </a:pP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>
              <a:lnSpc>
                <a:spcPct val="90000"/>
              </a:lnSpc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שינויים בתהליך ניתן למדוד על ידי בדיקת שונות של מדגמים של תת-קבוצות תצפית.</a:t>
            </a:r>
          </a:p>
        </p:txBody>
      </p:sp>
      <p:sp>
        <p:nvSpPr>
          <p:cNvPr id="8203" name="Rectangle 5"/>
          <p:cNvSpPr>
            <a:spLocks noChangeArrowheads="1"/>
          </p:cNvSpPr>
          <p:nvPr/>
        </p:nvSpPr>
        <p:spPr bwMode="auto">
          <a:xfrm>
            <a:off x="4338638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8204" name="Rectangle 7"/>
          <p:cNvSpPr>
            <a:spLocks noChangeArrowheads="1"/>
          </p:cNvSpPr>
          <p:nvPr/>
        </p:nvSpPr>
        <p:spPr bwMode="auto">
          <a:xfrm>
            <a:off x="4329113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he-IL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indent="0" rtl="1" eaLnBrk="1" fontAlgn="auto" hangingPunct="1">
              <a:spcAft>
                <a:spcPts val="0"/>
              </a:spcAft>
              <a:defRPr/>
            </a:pPr>
            <a:r>
              <a:rPr lang="he-IL" dirty="0"/>
              <a:t>גבולות הבקרה של תרשים </a:t>
            </a:r>
            <a:r>
              <a:rPr lang="en-US" dirty="0"/>
              <a:t>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2490137"/>
            <a:ext cx="7344816" cy="3444997"/>
          </a:xfrm>
        </p:spPr>
        <p:txBody>
          <a:bodyPr/>
          <a:lstStyle/>
          <a:p>
            <a:pPr algn="r" rtl="1" eaLnBrk="1" hangingPunct="1"/>
            <a:r>
              <a:rPr lang="he-IL" dirty="0">
                <a:solidFill>
                  <a:srgbClr val="000000"/>
                </a:solidFill>
                <a:latin typeface="Arial" charset="0"/>
                <a:cs typeface="+mj-cs"/>
              </a:rPr>
              <a:t>גבול הבקרה העליון וגבול הבקרה התחתון של תרשים זה נתונים על ידי הנוסחאות:</a:t>
            </a:r>
            <a:endParaRPr lang="en-US" dirty="0">
              <a:solidFill>
                <a:srgbClr val="000000"/>
              </a:solidFill>
              <a:latin typeface="Arial" charset="0"/>
              <a:cs typeface="+mj-cs"/>
            </a:endParaRPr>
          </a:p>
          <a:p>
            <a:pPr algn="r" rtl="1" eaLnBrk="1" hangingPunct="1"/>
            <a:endParaRPr lang="he-IL" dirty="0">
              <a:solidFill>
                <a:srgbClr val="000000"/>
              </a:solidFill>
              <a:latin typeface="Arial" charset="0"/>
              <a:cs typeface="+mj-cs"/>
            </a:endParaRPr>
          </a:p>
          <a:p>
            <a:pPr algn="r" rtl="1" eaLnBrk="1" hangingPunct="1">
              <a:buFontTx/>
              <a:buNone/>
            </a:pPr>
            <a:endParaRPr lang="en-US" dirty="0">
              <a:solidFill>
                <a:srgbClr val="000000"/>
              </a:solidFill>
              <a:latin typeface="Arial" charset="0"/>
              <a:cs typeface="+mj-cs"/>
            </a:endParaRPr>
          </a:p>
          <a:p>
            <a:pPr algn="ctr" rtl="1" eaLnBrk="1" hangingPunct="1"/>
            <a:endParaRPr lang="he-IL" dirty="0">
              <a:cs typeface="+mj-cs"/>
            </a:endParaRPr>
          </a:p>
          <a:p>
            <a:pPr algn="ctr" rtl="1" eaLnBrk="1" hangingPunct="1"/>
            <a:endParaRPr lang="he-IL" dirty="0">
              <a:cs typeface="+mj-cs"/>
            </a:endParaRPr>
          </a:p>
          <a:p>
            <a:pPr algn="r" rtl="1" eaLnBrk="1" hangingPunct="1"/>
            <a:r>
              <a:rPr lang="he-IL" dirty="0">
                <a:cs typeface="+mj-cs"/>
              </a:rPr>
              <a:t>ערך הקבועים </a:t>
            </a:r>
            <a:r>
              <a:rPr lang="en-US" dirty="0">
                <a:cs typeface="+mj-cs"/>
              </a:rPr>
              <a:t>d</a:t>
            </a:r>
            <a:r>
              <a:rPr lang="en-US" baseline="-30000" dirty="0">
                <a:cs typeface="+mj-cs"/>
              </a:rPr>
              <a:t>3</a:t>
            </a:r>
            <a:r>
              <a:rPr lang="he-IL" dirty="0">
                <a:cs typeface="+mj-cs"/>
              </a:rPr>
              <a:t> ו – </a:t>
            </a:r>
            <a:r>
              <a:rPr lang="en-US" dirty="0">
                <a:cs typeface="+mj-cs"/>
              </a:rPr>
              <a:t>d</a:t>
            </a:r>
            <a:r>
              <a:rPr lang="en-US" baseline="-30000" dirty="0">
                <a:cs typeface="+mj-cs"/>
              </a:rPr>
              <a:t>4</a:t>
            </a:r>
            <a:r>
              <a:rPr lang="he-IL" dirty="0">
                <a:cs typeface="+mj-cs"/>
              </a:rPr>
              <a:t> מופיע בטבלה 6 בסוף הספר. הערכים הנכונים לקבועים אלה מניחים גבולות שלושה סיגמה לתחום התהליך. </a:t>
            </a:r>
            <a:endParaRPr lang="en-US" dirty="0">
              <a:cs typeface="+mj-cs"/>
            </a:endParaRPr>
          </a:p>
        </p:txBody>
      </p:sp>
      <p:graphicFrame>
        <p:nvGraphicFramePr>
          <p:cNvPr id="921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028930"/>
              </p:ext>
            </p:extLst>
          </p:nvPr>
        </p:nvGraphicFramePr>
        <p:xfrm>
          <a:off x="4427984" y="3140968"/>
          <a:ext cx="175260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" name="Bitmap Image" r:id="rId3" imgW="914286" imgH="647619" progId="PBrush">
                  <p:embed/>
                </p:oleObj>
              </mc:Choice>
              <mc:Fallback>
                <p:oleObj name="Bitmap Image" r:id="rId3" imgW="914286" imgH="647619" progId="PBrush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3140968"/>
                        <a:ext cx="1752600" cy="12414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1089" y="2996952"/>
            <a:ext cx="3220754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2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מכל קבוצה נחשב </a:t>
            </a:r>
            <a:r>
              <a:rPr lang="en-US" sz="2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he-IL" sz="20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R=max-min</a:t>
            </a:r>
          </a:p>
          <a:p>
            <a:pPr algn="ctr"/>
            <a:r>
              <a:rPr lang="he-IL" sz="2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ואז נחשב את ממוצע כל ה-</a:t>
            </a:r>
            <a:r>
              <a:rPr lang="en-US" sz="2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he-IL" sz="2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ים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476672"/>
            <a:ext cx="6798734" cy="1303867"/>
          </a:xfrm>
        </p:spPr>
        <p:txBody>
          <a:bodyPr/>
          <a:lstStyle/>
          <a:p>
            <a:pPr rtl="1"/>
            <a:r>
              <a:rPr lang="he-IL" dirty="0"/>
              <a:t>טבלאות </a:t>
            </a:r>
            <a:r>
              <a:rPr lang="en-US" dirty="0"/>
              <a:t>d3</a:t>
            </a:r>
            <a:r>
              <a:rPr lang="he-IL" dirty="0"/>
              <a:t> ו-</a:t>
            </a:r>
            <a:r>
              <a:rPr lang="en-US" dirty="0"/>
              <a:t>d4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1" t="4151" r="5934" b="51861"/>
          <a:stretch/>
        </p:blipFill>
        <p:spPr>
          <a:xfrm>
            <a:off x="903826" y="1412776"/>
            <a:ext cx="7344816" cy="5329862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2537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0733" y="476672"/>
            <a:ext cx="6798734" cy="1303867"/>
          </a:xfrm>
        </p:spPr>
        <p:txBody>
          <a:bodyPr/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he-IL" dirty="0"/>
              <a:t>דוגמה</a:t>
            </a:r>
            <a:endParaRPr lang="en-US" dirty="0"/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446720"/>
              </p:ext>
            </p:extLst>
          </p:nvPr>
        </p:nvGraphicFramePr>
        <p:xfrm>
          <a:off x="527248" y="1700808"/>
          <a:ext cx="8077200" cy="486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Bitmap Image" r:id="rId3" imgW="5742857" imgH="3457143" progId="PBrush">
                  <p:embed/>
                </p:oleObj>
              </mc:Choice>
              <mc:Fallback>
                <p:oleObj name="Bitmap Image" r:id="rId3" imgW="5742857" imgH="3457143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48" y="1700808"/>
                        <a:ext cx="8077200" cy="48625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952" y="404664"/>
            <a:ext cx="7772400" cy="1143000"/>
          </a:xfrm>
        </p:spPr>
        <p:txBody>
          <a:bodyPr/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he-IL" dirty="0"/>
              <a:t>פתרון</a:t>
            </a:r>
            <a:endParaRPr lang="en-US" dirty="0"/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23820"/>
              </p:ext>
            </p:extLst>
          </p:nvPr>
        </p:nvGraphicFramePr>
        <p:xfrm>
          <a:off x="230892" y="1124744"/>
          <a:ext cx="7239000" cy="558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8" name="Bitmap Image" r:id="rId3" imgW="4258269" imgH="3723810" progId="PBrush">
                  <p:embed/>
                </p:oleObj>
              </mc:Choice>
              <mc:Fallback>
                <p:oleObj name="Bitmap Image" r:id="rId3" imgW="4258269" imgH="3723810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92" y="1124744"/>
                        <a:ext cx="7239000" cy="558924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6936" y="1022614"/>
            <a:ext cx="40748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</a:t>
            </a:r>
            <a:endParaRPr lang="he-IL" b="1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6244" y="3255367"/>
            <a:ext cx="40748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10DE41"/>
                </a:solidFill>
              </a:rPr>
              <a:t>R</a:t>
            </a:r>
            <a:endParaRPr lang="he-IL" b="1" dirty="0">
              <a:solidFill>
                <a:srgbClr val="10DE4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835696" y="3335271"/>
            <a:ext cx="203742" cy="0"/>
          </a:xfrm>
          <a:prstGeom prst="line">
            <a:avLst/>
          </a:prstGeom>
          <a:ln w="28575">
            <a:solidFill>
              <a:srgbClr val="10DE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3529" y="1124744"/>
            <a:ext cx="110799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max-min</a:t>
            </a:r>
            <a:endParaRPr lang="he-IL" sz="2000" dirty="0">
              <a:solidFill>
                <a:schemeClr val="accent3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850392" y="1706695"/>
            <a:ext cx="573009" cy="504056"/>
          </a:xfrm>
          <a:prstGeom prst="ellipse">
            <a:avLst/>
          </a:prstGeom>
          <a:noFill/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2411760" y="1690225"/>
            <a:ext cx="573009" cy="504056"/>
          </a:xfrm>
          <a:prstGeom prst="ellipse">
            <a:avLst/>
          </a:prstGeom>
          <a:noFill/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5" grpId="0"/>
      <p:bldP spid="7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תרשימי בקרה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86716" y="2420888"/>
            <a:ext cx="7497652" cy="40860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305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"/>
              <a:defRPr sz="2000" kern="1200" spc="15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1825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ern="1200" spc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1825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8B70"/>
              </a:buClr>
              <a:buFont typeface="Wingdings" pitchFamily="2" charset="2"/>
              <a:buChar char="§"/>
              <a:defRPr sz="1600" kern="1200" spc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6963" indent="-1825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7706B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79525" indent="-1825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itchFamily="2" charset="2"/>
              <a:buChar char="§"/>
              <a:defRPr sz="1300" kern="1200" spc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r" defTabSz="914400" rtl="1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Char char=""/>
            </a:pPr>
            <a:r>
              <a:rPr lang="en-US" sz="2400" dirty="0">
                <a:cs typeface="+mj-cs"/>
              </a:rPr>
              <a:t>X</a:t>
            </a:r>
            <a:r>
              <a:rPr lang="he-IL" sz="2400" dirty="0">
                <a:cs typeface="+mj-cs"/>
              </a:rPr>
              <a:t> – ממוצע</a:t>
            </a:r>
          </a:p>
          <a:p>
            <a:endParaRPr lang="he-IL" sz="2400" dirty="0">
              <a:cs typeface="+mj-cs"/>
            </a:endParaRPr>
          </a:p>
          <a:p>
            <a:pPr>
              <a:buFont typeface="Wingdings 2" pitchFamily="18" charset="2"/>
              <a:buChar char=""/>
            </a:pPr>
            <a:r>
              <a:rPr lang="en-US" sz="2400" dirty="0">
                <a:cs typeface="+mj-cs"/>
              </a:rPr>
              <a:t>R</a:t>
            </a:r>
            <a:r>
              <a:rPr lang="he-IL" sz="2400" dirty="0">
                <a:cs typeface="+mj-cs"/>
              </a:rPr>
              <a:t>- פיזור (סטיית תקן)</a:t>
            </a:r>
          </a:p>
          <a:p>
            <a:endParaRPr lang="he-IL" sz="2400" dirty="0">
              <a:cs typeface="+mj-cs"/>
            </a:endParaRPr>
          </a:p>
          <a:p>
            <a:r>
              <a:rPr lang="en-US" sz="3200" b="1" dirty="0">
                <a:solidFill>
                  <a:srgbClr val="10DE41"/>
                </a:solidFill>
                <a:cs typeface="+mj-cs"/>
              </a:rPr>
              <a:t>P</a:t>
            </a:r>
            <a:r>
              <a:rPr lang="he-IL" sz="3200" b="1" dirty="0">
                <a:solidFill>
                  <a:srgbClr val="10DE41"/>
                </a:solidFill>
                <a:cs typeface="+mj-cs"/>
              </a:rPr>
              <a:t> - % פגומים במדגם</a:t>
            </a:r>
          </a:p>
          <a:p>
            <a:endParaRPr lang="he-IL" sz="2400" dirty="0">
              <a:cs typeface="+mj-cs"/>
            </a:endParaRPr>
          </a:p>
          <a:p>
            <a:r>
              <a:rPr lang="en-US" sz="2400" dirty="0">
                <a:cs typeface="+mj-cs"/>
              </a:rPr>
              <a:t>P</a:t>
            </a:r>
            <a:r>
              <a:rPr lang="he-IL" sz="2400" dirty="0">
                <a:cs typeface="+mj-cs"/>
              </a:rPr>
              <a:t> לגודל קבוצה משתנה – מעבר לגבולות </a:t>
            </a:r>
            <a:r>
              <a:rPr lang="en-US" sz="2400" dirty="0">
                <a:cs typeface="+mj-cs"/>
              </a:rPr>
              <a:t>Z</a:t>
            </a:r>
            <a:endParaRPr lang="he-IL" sz="2400" dirty="0">
              <a:cs typeface="+mj-cs"/>
            </a:endParaRPr>
          </a:p>
          <a:p>
            <a:endParaRPr lang="he-IL" sz="2400" dirty="0">
              <a:cs typeface="+mj-cs"/>
            </a:endParaRPr>
          </a:p>
          <a:p>
            <a:r>
              <a:rPr lang="en-US" sz="2400" dirty="0">
                <a:cs typeface="+mj-cs"/>
              </a:rPr>
              <a:t>C</a:t>
            </a:r>
            <a:r>
              <a:rPr lang="he-IL" sz="2400" dirty="0">
                <a:cs typeface="+mj-cs"/>
              </a:rPr>
              <a:t> – מספר הפגמים בפריט מסויים</a:t>
            </a:r>
          </a:p>
          <a:p>
            <a:endParaRPr lang="he-IL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7815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7" y="764705"/>
            <a:ext cx="6912768" cy="720080"/>
          </a:xfrm>
        </p:spPr>
        <p:txBody>
          <a:bodyPr/>
          <a:lstStyle/>
          <a:p>
            <a:pPr marL="54864" indent="0" algn="ctr" eaLnBrk="1" fontAlgn="auto" hangingPunct="1">
              <a:spcAft>
                <a:spcPts val="0"/>
              </a:spcAft>
              <a:defRPr/>
            </a:pPr>
            <a:r>
              <a:rPr lang="he-IL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תרשימי בקרה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91138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2492896"/>
            <a:ext cx="6787978" cy="3312368"/>
          </a:xfrm>
        </p:spPr>
        <p:txBody>
          <a:bodyPr>
            <a:normAutofit fontScale="70000" lnSpcReduction="20000"/>
          </a:bodyPr>
          <a:lstStyle/>
          <a:p>
            <a:pPr algn="r" rtl="1" eaLnBrk="1" hangingPunct="1">
              <a:lnSpc>
                <a:spcPct val="150000"/>
              </a:lnSpc>
            </a:pPr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תרשימי בקרה מספקים דרך גרפית פשוטה לבדוק תהליך בזמן אמת</a:t>
            </a:r>
          </a:p>
          <a:p>
            <a:pPr algn="r" rtl="1">
              <a:lnSpc>
                <a:spcPct val="150000"/>
              </a:lnSpc>
            </a:pPr>
            <a:r>
              <a:rPr lang="he-IL" sz="2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ניתן לבקר באמצעותם:</a:t>
            </a:r>
          </a:p>
          <a:p>
            <a:pPr lvl="2" algn="r" rtl="1">
              <a:lnSpc>
                <a:spcPct val="150000"/>
              </a:lnSpc>
            </a:pPr>
            <a:r>
              <a:rPr lang="he-IL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אורך המוצר</a:t>
            </a:r>
          </a:p>
          <a:p>
            <a:pPr lvl="2" algn="r" rtl="1">
              <a:lnSpc>
                <a:spcPct val="150000"/>
              </a:lnSpc>
            </a:pPr>
            <a:r>
              <a:rPr lang="he-IL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משקל המוצר</a:t>
            </a:r>
          </a:p>
          <a:p>
            <a:pPr lvl="2" algn="r" rtl="1">
              <a:lnSpc>
                <a:spcPct val="150000"/>
              </a:lnSpc>
            </a:pPr>
            <a:r>
              <a:rPr lang="he-IL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כמות הפגומים במנת ייצור</a:t>
            </a:r>
          </a:p>
          <a:p>
            <a:pPr lvl="2" algn="r" rtl="1">
              <a:lnSpc>
                <a:spcPct val="150000"/>
              </a:lnSpc>
            </a:pPr>
            <a:r>
              <a:rPr lang="he-IL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וכו'...</a:t>
            </a:r>
            <a:endParaRPr lang="he-IL" sz="2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36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92696"/>
            <a:ext cx="7772400" cy="1143000"/>
          </a:xfrm>
        </p:spPr>
        <p:txBody>
          <a:bodyPr/>
          <a:lstStyle/>
          <a:p>
            <a:pPr marL="54864" indent="0" rtl="1" eaLnBrk="1" fontAlgn="auto" hangingPunct="1">
              <a:spcAft>
                <a:spcPts val="0"/>
              </a:spcAft>
              <a:defRPr/>
            </a:pPr>
            <a:r>
              <a:rPr lang="he-IL" dirty="0"/>
              <a:t>תרשים </a:t>
            </a:r>
            <a:r>
              <a:rPr lang="en-US" dirty="0"/>
              <a:t>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2636912"/>
            <a:ext cx="7344816" cy="3384376"/>
          </a:xfrm>
        </p:spPr>
        <p:txBody>
          <a:bodyPr>
            <a:normAutofit/>
          </a:bodyPr>
          <a:lstStyle/>
          <a:p>
            <a:pPr algn="r" rtl="1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he-IL" dirty="0">
                <a:cs typeface="+mj-cs"/>
              </a:rPr>
              <a:t>מיועד לבדוק % פגומים במדגם.</a:t>
            </a:r>
          </a:p>
          <a:p>
            <a:pPr algn="r" rtl="1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he-IL" dirty="0">
              <a:cs typeface="+mj-cs"/>
            </a:endParaRPr>
          </a:p>
          <a:p>
            <a:pPr algn="r" rtl="1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he-IL" dirty="0">
                <a:cs typeface="+mj-cs"/>
              </a:rPr>
              <a:t> כל מוצר הוא בינארי – תקין/לא תקין.</a:t>
            </a:r>
          </a:p>
          <a:p>
            <a:pPr algn="r" rtl="1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he-IL" dirty="0">
              <a:cs typeface="+mj-cs"/>
            </a:endParaRPr>
          </a:p>
          <a:p>
            <a:pPr algn="r" rtl="1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he-IL" dirty="0">
                <a:cs typeface="+mj-cs"/>
              </a:rPr>
              <a:t>כך ניתן לבדוק כל תכונה בינארית - האם מוצר הוא בעל תכונה מסוימת או שאינו בעל תכונה זו. </a:t>
            </a:r>
          </a:p>
          <a:p>
            <a:pPr algn="r" rtl="1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he-IL" dirty="0">
              <a:cs typeface="+mj-cs"/>
            </a:endParaRPr>
          </a:p>
          <a:p>
            <a:pPr algn="r" rtl="1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he-IL" dirty="0">
                <a:cs typeface="+mj-cs"/>
              </a:rPr>
              <a:t>יהי </a:t>
            </a:r>
            <a:r>
              <a:rPr lang="en-US" dirty="0">
                <a:cs typeface="+mj-cs"/>
              </a:rPr>
              <a:t>n</a:t>
            </a:r>
            <a:r>
              <a:rPr lang="he-IL" dirty="0">
                <a:cs typeface="+mj-cs"/>
              </a:rPr>
              <a:t> גודל תת-קבוצת המדגם ונגדיר משתנה אקראי </a:t>
            </a:r>
            <a:r>
              <a:rPr lang="en-US" dirty="0">
                <a:cs typeface="+mj-cs"/>
              </a:rPr>
              <a:t>x</a:t>
            </a:r>
            <a:r>
              <a:rPr lang="he-IL" dirty="0">
                <a:cs typeface="+mj-cs"/>
              </a:rPr>
              <a:t> כמספר החלקים הפסולים בתת-קבוצה. אנו נניח שכל תת-קבוצה מייצגת מדגם מיום ייצור אחד.</a:t>
            </a:r>
          </a:p>
          <a:p>
            <a:pPr algn="r" rtl="1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he-IL" dirty="0">
              <a:cs typeface="+mj-cs"/>
            </a:endParaRPr>
          </a:p>
          <a:p>
            <a:pPr algn="r" rtl="1"/>
            <a:r>
              <a:rPr lang="en-US" sz="2400" dirty="0" err="1">
                <a:cs typeface="+mj-cs"/>
              </a:rPr>
              <a:t>x~B</a:t>
            </a:r>
            <a:r>
              <a:rPr lang="en-US" sz="2400" dirty="0">
                <a:cs typeface="+mj-cs"/>
              </a:rPr>
              <a:t>(</a:t>
            </a:r>
            <a:r>
              <a:rPr lang="en-US" sz="2400" dirty="0" err="1">
                <a:cs typeface="+mj-cs"/>
              </a:rPr>
              <a:t>p,n</a:t>
            </a:r>
            <a:r>
              <a:rPr lang="en-US" sz="2400" dirty="0">
                <a:cs typeface="+mj-cs"/>
              </a:rPr>
              <a:t>)</a:t>
            </a:r>
          </a:p>
          <a:p>
            <a:pPr algn="r" rtl="1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he-IL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indent="0" rtl="1" eaLnBrk="1" fontAlgn="auto" hangingPunct="1">
              <a:spcAft>
                <a:spcPts val="0"/>
              </a:spcAft>
              <a:defRPr/>
            </a:pPr>
            <a:r>
              <a:rPr lang="he-IL" dirty="0"/>
              <a:t>גבולות הבקרה של תרשים </a:t>
            </a:r>
            <a:r>
              <a:rPr lang="en-US" dirty="0"/>
              <a:t>p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64665"/>
              </p:ext>
            </p:extLst>
          </p:nvPr>
        </p:nvGraphicFramePr>
        <p:xfrm>
          <a:off x="2621227" y="2972873"/>
          <a:ext cx="3910013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r:id="rId3" imgW="1422400" imgH="889000" progId="">
                  <p:embed/>
                </p:oleObj>
              </mc:Choice>
              <mc:Fallback>
                <p:oleObj r:id="rId3" imgW="1422400" imgH="8890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1227" y="2972873"/>
                        <a:ext cx="3910013" cy="2439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591935"/>
              </p:ext>
            </p:extLst>
          </p:nvPr>
        </p:nvGraphicFramePr>
        <p:xfrm>
          <a:off x="3419872" y="692696"/>
          <a:ext cx="5400600" cy="5878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name="Bitmap Image" r:id="rId3" imgW="3666667" imgH="3990476" progId="PBrush">
                  <p:embed/>
                </p:oleObj>
              </mc:Choice>
              <mc:Fallback>
                <p:oleObj name="Bitmap Image" r:id="rId3" imgW="3666667" imgH="3990476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692696"/>
                        <a:ext cx="5400600" cy="587820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7842" y="1997998"/>
            <a:ext cx="2702286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800" dirty="0"/>
              <a:t>נחשב את </a:t>
            </a:r>
            <a:r>
              <a:rPr lang="en-US" sz="1800" dirty="0"/>
              <a:t>P</a:t>
            </a:r>
            <a:endParaRPr lang="he-IL" sz="1800" dirty="0"/>
          </a:p>
          <a:p>
            <a:endParaRPr lang="he-IL" sz="1800" dirty="0">
              <a:solidFill>
                <a:schemeClr val="accent3"/>
              </a:solidFill>
            </a:endParaRPr>
          </a:p>
          <a:p>
            <a:r>
              <a:rPr lang="he-IL" sz="1800" dirty="0">
                <a:solidFill>
                  <a:schemeClr val="accent3"/>
                </a:solidFill>
              </a:rPr>
              <a:t>כמה סה"כ פגומים </a:t>
            </a:r>
          </a:p>
          <a:p>
            <a:r>
              <a:rPr lang="he-IL" sz="1800" dirty="0">
                <a:solidFill>
                  <a:schemeClr val="accent3"/>
                </a:solidFill>
              </a:rPr>
              <a:t>= 45</a:t>
            </a:r>
          </a:p>
          <a:p>
            <a:r>
              <a:rPr lang="he-IL" sz="1800" dirty="0">
                <a:solidFill>
                  <a:srgbClr val="00B050"/>
                </a:solidFill>
              </a:rPr>
              <a:t>כמה סה"כ נדגמו </a:t>
            </a:r>
          </a:p>
          <a:p>
            <a:r>
              <a:rPr lang="he-IL" sz="1800" dirty="0">
                <a:solidFill>
                  <a:srgbClr val="00B050"/>
                </a:solidFill>
              </a:rPr>
              <a:t>= 20*25= 500</a:t>
            </a:r>
          </a:p>
          <a:p>
            <a:endParaRPr lang="he-IL" sz="1800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rgbClr val="0070C0"/>
                </a:solidFill>
              </a:rPr>
              <a:t>P= 45/500= 0.09 </a:t>
            </a:r>
            <a:endParaRPr lang="he-IL" sz="1800" dirty="0">
              <a:solidFill>
                <a:srgbClr val="0070C0"/>
              </a:solidFill>
            </a:endParaRPr>
          </a:p>
          <a:p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1589283" y="4675654"/>
            <a:ext cx="1067985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P=0.09</a:t>
            </a:r>
          </a:p>
          <a:p>
            <a:pPr algn="l"/>
            <a:r>
              <a:rPr lang="en-US" dirty="0"/>
              <a:t>n=25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05613" y="267040"/>
            <a:ext cx="7772400" cy="1143000"/>
          </a:xfrm>
        </p:spPr>
        <p:txBody>
          <a:bodyPr/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he-IL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פתרון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85669"/>
              </p:ext>
            </p:extLst>
          </p:nvPr>
        </p:nvGraphicFramePr>
        <p:xfrm>
          <a:off x="591313" y="1196752"/>
          <a:ext cx="8001000" cy="521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Bitmap Image" r:id="rId3" imgW="5466667" imgH="3561905" progId="PBrush">
                  <p:embed/>
                </p:oleObj>
              </mc:Choice>
              <mc:Fallback>
                <p:oleObj name="Bitmap Image" r:id="rId3" imgW="5466667" imgH="3561905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313" y="1196752"/>
                        <a:ext cx="8001000" cy="52133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08304" y="2365429"/>
            <a:ext cx="1067985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P=0.09</a:t>
            </a:r>
          </a:p>
          <a:p>
            <a:pPr algn="l"/>
            <a:r>
              <a:rPr lang="en-US" dirty="0">
                <a:solidFill>
                  <a:schemeClr val="accent1"/>
                </a:solidFill>
              </a:rPr>
              <a:t>n=25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131840" y="5589240"/>
            <a:ext cx="1584176" cy="432048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6804248" y="3162656"/>
            <a:ext cx="1747593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800" dirty="0">
                <a:solidFill>
                  <a:schemeClr val="accent3"/>
                </a:solidFill>
              </a:rPr>
              <a:t>זו הפרופורציה,</a:t>
            </a:r>
          </a:p>
          <a:p>
            <a:r>
              <a:rPr lang="he-IL" sz="1800" dirty="0">
                <a:solidFill>
                  <a:schemeClr val="accent3"/>
                </a:solidFill>
              </a:rPr>
              <a:t> כעת צריך לחשב</a:t>
            </a:r>
          </a:p>
          <a:p>
            <a:r>
              <a:rPr lang="he-IL" sz="1800" dirty="0">
                <a:solidFill>
                  <a:schemeClr val="accent3"/>
                </a:solidFill>
              </a:rPr>
              <a:t> את הכמות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48064" y="2804155"/>
            <a:ext cx="576064" cy="432048"/>
          </a:xfrm>
          <a:prstGeom prst="roundRect">
            <a:avLst/>
          </a:prstGeom>
          <a:noFill/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4" grpId="0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תרשימי בקרה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755576" y="2564905"/>
            <a:ext cx="7220025" cy="3528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305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"/>
              <a:defRPr sz="2000" kern="1200" spc="15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1825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ern="1200" spc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1825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8B70"/>
              </a:buClr>
              <a:buFont typeface="Wingdings" pitchFamily="2" charset="2"/>
              <a:buChar char="§"/>
              <a:defRPr sz="1600" kern="1200" spc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6963" indent="-1825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7706B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79525" indent="-1825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itchFamily="2" charset="2"/>
              <a:buChar char="§"/>
              <a:defRPr sz="1300" kern="1200" spc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r" defTabSz="914400" rtl="1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Char char=""/>
            </a:pPr>
            <a:r>
              <a:rPr lang="en-US" sz="2400" dirty="0"/>
              <a:t>X</a:t>
            </a:r>
            <a:r>
              <a:rPr lang="he-IL" sz="2400" dirty="0"/>
              <a:t> – ממוצע</a:t>
            </a:r>
          </a:p>
          <a:p>
            <a:endParaRPr lang="he-IL" sz="2400" dirty="0"/>
          </a:p>
          <a:p>
            <a:pPr>
              <a:buFont typeface="Wingdings 2" pitchFamily="18" charset="2"/>
              <a:buChar char=""/>
            </a:pPr>
            <a:r>
              <a:rPr lang="en-US" sz="2400" dirty="0"/>
              <a:t>R</a:t>
            </a:r>
            <a:r>
              <a:rPr lang="he-IL" sz="2400" dirty="0"/>
              <a:t>- פיזור (סטיית תקן)</a:t>
            </a:r>
          </a:p>
          <a:p>
            <a:endParaRPr lang="he-IL" sz="2400" dirty="0"/>
          </a:p>
          <a:p>
            <a:pPr>
              <a:buFont typeface="Wingdings 2" pitchFamily="18" charset="2"/>
              <a:buChar char=""/>
            </a:pPr>
            <a:r>
              <a:rPr lang="en-US" sz="2400" dirty="0"/>
              <a:t>P</a:t>
            </a:r>
            <a:r>
              <a:rPr lang="he-IL" sz="2400" dirty="0"/>
              <a:t> - % פגומים במדגם</a:t>
            </a:r>
          </a:p>
          <a:p>
            <a:endParaRPr lang="he-IL" sz="2400" dirty="0"/>
          </a:p>
          <a:p>
            <a:r>
              <a:rPr lang="en-US" sz="3200" b="1" dirty="0">
                <a:solidFill>
                  <a:srgbClr val="10DE41"/>
                </a:solidFill>
              </a:rPr>
              <a:t>P</a:t>
            </a:r>
            <a:r>
              <a:rPr lang="he-IL" sz="3200" b="1" dirty="0">
                <a:solidFill>
                  <a:srgbClr val="10DE41"/>
                </a:solidFill>
              </a:rPr>
              <a:t> לגודל קבוצה משתנה – מעבר לגבולות </a:t>
            </a:r>
            <a:r>
              <a:rPr lang="en-US" sz="3200" b="1" dirty="0">
                <a:solidFill>
                  <a:srgbClr val="10DE41"/>
                </a:solidFill>
              </a:rPr>
              <a:t>Z</a:t>
            </a:r>
            <a:endParaRPr lang="he-IL" sz="3200" b="1" dirty="0">
              <a:solidFill>
                <a:srgbClr val="10DE41"/>
              </a:solidFill>
            </a:endParaRPr>
          </a:p>
          <a:p>
            <a:endParaRPr lang="he-IL" sz="2400" dirty="0"/>
          </a:p>
          <a:p>
            <a:r>
              <a:rPr lang="en-US" sz="2400" dirty="0"/>
              <a:t>C</a:t>
            </a:r>
            <a:r>
              <a:rPr lang="he-IL" sz="2400" dirty="0"/>
              <a:t> – בדיקת פריט-פריט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90721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764704"/>
            <a:ext cx="7772400" cy="1143000"/>
          </a:xfrm>
        </p:spPr>
        <p:txBody>
          <a:bodyPr/>
          <a:lstStyle/>
          <a:p>
            <a:pPr marL="54864" indent="0" rtl="1" eaLnBrk="1" fontAlgn="auto" hangingPunct="1">
              <a:spcAft>
                <a:spcPts val="0"/>
              </a:spcAft>
              <a:defRPr/>
            </a:pP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תרשימי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 לגודל תת-קבוצה משתנה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890588" y="2564904"/>
            <a:ext cx="7065788" cy="3322712"/>
          </a:xfrm>
        </p:spPr>
        <p:txBody>
          <a:bodyPr/>
          <a:lstStyle/>
          <a:p>
            <a:pPr algn="r" rtl="1" eaLnBrk="1" hangingPunct="1">
              <a:lnSpc>
                <a:spcPct val="9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ההנחה שמספר הפריטים זהה בכל תת הקבוצות היא הגיונית כאשר תת הקבוצות נדגמות באופן תקופתי מתוך מנות גדולות.</a:t>
            </a:r>
          </a:p>
          <a:p>
            <a:pPr algn="r" rtl="1" eaLnBrk="1" hangingPunct="1">
              <a:lnSpc>
                <a:spcPct val="90000"/>
              </a:lnSpc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>
              <a:lnSpc>
                <a:spcPct val="9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אם הייצור היומי משתנה, משתנה גם גודל תת הקבוצה. </a:t>
            </a:r>
          </a:p>
          <a:p>
            <a:pPr algn="r" rtl="1" eaLnBrk="1" hangingPunct="1">
              <a:lnSpc>
                <a:spcPct val="90000"/>
              </a:lnSpc>
            </a:pPr>
            <a:endParaRPr lang="en-US" dirty="0"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he-IL" dirty="0"/>
              <a:t>גבולות הבקרה</a:t>
            </a:r>
            <a:endParaRPr lang="en-US" dirty="0"/>
          </a:p>
        </p:txBody>
      </p:sp>
      <p:sp>
        <p:nvSpPr>
          <p:cNvPr id="128002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395975"/>
            <a:ext cx="7704856" cy="2833225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90000"/>
              </a:lnSpc>
            </a:pPr>
            <a:r>
              <a:rPr lang="he-IL" dirty="0">
                <a:latin typeface="Arial" panose="020B0604020202020204" pitchFamily="34" charset="0"/>
                <a:cs typeface="+mj-cs"/>
              </a:rPr>
              <a:t>בהנחת התפלגות נורמלית </a:t>
            </a:r>
            <a:r>
              <a:rPr lang="he-IL" b="1" u="sng" dirty="0">
                <a:latin typeface="Arial" panose="020B0604020202020204" pitchFamily="34" charset="0"/>
                <a:cs typeface="+mj-cs"/>
              </a:rPr>
              <a:t>סטנדרטית:</a:t>
            </a:r>
          </a:p>
          <a:p>
            <a:pPr algn="r" rtl="1">
              <a:lnSpc>
                <a:spcPct val="90000"/>
              </a:lnSpc>
            </a:pPr>
            <a:endParaRPr lang="he-IL" b="1" u="sng" dirty="0">
              <a:latin typeface="Arial" panose="020B0604020202020204" pitchFamily="34" charset="0"/>
              <a:cs typeface="+mj-cs"/>
            </a:endParaRPr>
          </a:p>
          <a:p>
            <a:pPr algn="r" rtl="1" eaLnBrk="1" hangingPunct="1"/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=פרופורצית הפגומים במנה מסוימת</a:t>
            </a:r>
          </a:p>
          <a:p>
            <a:pPr algn="r" rtl="1" eaLnBrk="1" hangingPunct="1"/>
            <a:endParaRPr lang="he-IL" dirty="0">
              <a:cs typeface="+mj-cs"/>
            </a:endParaRPr>
          </a:p>
          <a:p>
            <a:pPr algn="r" rtl="1" eaLnBrk="1" hangingPunct="1"/>
            <a:r>
              <a:rPr lang="en-US" dirty="0">
                <a:cs typeface="+mj-cs"/>
              </a:rPr>
              <a:t>P </a:t>
            </a:r>
            <a:r>
              <a:rPr lang="he-IL" dirty="0">
                <a:cs typeface="+mj-cs"/>
              </a:rPr>
              <a:t> = פרופורצית הפגומים בכל המנות</a:t>
            </a:r>
          </a:p>
          <a:p>
            <a:pPr algn="r" rtl="1" eaLnBrk="1" hangingPunct="1"/>
            <a:endParaRPr lang="he-IL" dirty="0">
              <a:cs typeface="+mj-cs"/>
            </a:endParaRPr>
          </a:p>
          <a:p>
            <a:pPr algn="r" rtl="1" eaLnBrk="1" hangingPunct="1"/>
            <a:r>
              <a:rPr lang="he-IL" dirty="0">
                <a:cs typeface="+mj-cs"/>
              </a:rPr>
              <a:t>גבולות הבקרה, העליון והתחתון, ייקבעו ב- </a:t>
            </a:r>
            <a:r>
              <a:rPr lang="en-US" dirty="0">
                <a:cs typeface="+mj-cs"/>
              </a:rPr>
              <a:t>+3,-3</a:t>
            </a:r>
            <a:r>
              <a:rPr lang="he-IL" dirty="0">
                <a:cs typeface="+mj-cs"/>
              </a:rPr>
              <a:t> על מנת לקבל גבולות שלושה סיגמה. </a:t>
            </a:r>
            <a:endParaRPr lang="en-US" dirty="0">
              <a:cs typeface="+mj-cs"/>
            </a:endParaRPr>
          </a:p>
        </p:txBody>
      </p:sp>
      <p:sp>
        <p:nvSpPr>
          <p:cNvPr id="128003" name="Line 4"/>
          <p:cNvSpPr>
            <a:spLocks noChangeShapeType="1"/>
          </p:cNvSpPr>
          <p:nvPr/>
        </p:nvSpPr>
        <p:spPr bwMode="auto">
          <a:xfrm>
            <a:off x="7668344" y="378904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096957"/>
              </p:ext>
            </p:extLst>
          </p:nvPr>
        </p:nvGraphicFramePr>
        <p:xfrm>
          <a:off x="1115616" y="2564904"/>
          <a:ext cx="251460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7" r:id="rId3" imgW="965200" imgH="685800" progId="">
                  <p:embed/>
                </p:oleObj>
              </mc:Choice>
              <mc:Fallback>
                <p:oleObj r:id="rId3" imgW="965200" imgH="6858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564904"/>
                        <a:ext cx="2514600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2538" y="5168020"/>
            <a:ext cx="8093883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chemeClr val="accent3"/>
                </a:solidFill>
              </a:rPr>
              <a:t>איך יתכן ש</a:t>
            </a:r>
            <a:r>
              <a:rPr lang="en-US" dirty="0">
                <a:solidFill>
                  <a:schemeClr val="accent3"/>
                </a:solidFill>
              </a:rPr>
              <a:t>LCL</a:t>
            </a:r>
            <a:r>
              <a:rPr lang="he-IL" dirty="0">
                <a:solidFill>
                  <a:schemeClr val="accent3"/>
                </a:solidFill>
              </a:rPr>
              <a:t> הוא </a:t>
            </a:r>
            <a:r>
              <a:rPr lang="en-US" dirty="0">
                <a:solidFill>
                  <a:schemeClr val="accent3"/>
                </a:solidFill>
              </a:rPr>
              <a:t>3</a:t>
            </a:r>
            <a:r>
              <a:rPr lang="he-IL" dirty="0">
                <a:solidFill>
                  <a:schemeClr val="accent3"/>
                </a:solidFill>
              </a:rPr>
              <a:t>-? הרי קודם אמרנו שהגבול התחתון הוא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616" y="5589240"/>
            <a:ext cx="72272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rgbClr val="10DE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בגלל התקנון לנורמלי סטנדרטי לעיתים יצא מינוס.</a:t>
            </a:r>
            <a:r>
              <a:rPr lang="en-US" sz="2000" dirty="0">
                <a:solidFill>
                  <a:srgbClr val="10DE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000" dirty="0">
                <a:solidFill>
                  <a:srgbClr val="10DE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זה לא אומר שההסתברות לכך שלילית כמובן</a:t>
            </a:r>
            <a:r>
              <a:rPr lang="he-IL" dirty="0">
                <a:solidFill>
                  <a:srgbClr val="10DE4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endParaRPr lang="en-US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graphicFrame>
        <p:nvGraphicFramePr>
          <p:cNvPr id="1638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413712"/>
              </p:ext>
            </p:extLst>
          </p:nvPr>
        </p:nvGraphicFramePr>
        <p:xfrm>
          <a:off x="1462376" y="548680"/>
          <a:ext cx="6480720" cy="613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7" name="Bitmap Image" r:id="rId3" imgW="4123810" imgH="3905795" progId="PBrush">
                  <p:embed/>
                </p:oleObj>
              </mc:Choice>
              <mc:Fallback>
                <p:oleObj name="Bitmap Image" r:id="rId3" imgW="4123810" imgH="3905795" progId="PBrush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376" y="548680"/>
                        <a:ext cx="6480720" cy="61367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endParaRPr lang="en-US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3086100" y="3081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he-IL"/>
          </a:p>
        </p:txBody>
      </p:sp>
      <p:pic>
        <p:nvPicPr>
          <p:cNvPr id="17431" name="Picture 2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9" t="26679" r="40106" b="27302"/>
          <a:stretch/>
        </p:blipFill>
        <p:spPr bwMode="auto">
          <a:xfrm>
            <a:off x="539552" y="1196752"/>
            <a:ext cx="7976641" cy="4752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10159" y="1957774"/>
            <a:ext cx="306686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chemeClr val="accent3"/>
                </a:solidFill>
              </a:rPr>
              <a:t>נחשב </a:t>
            </a:r>
            <a:r>
              <a:rPr lang="en-US" dirty="0">
                <a:solidFill>
                  <a:schemeClr val="accent3"/>
                </a:solidFill>
              </a:rPr>
              <a:t>p</a:t>
            </a:r>
            <a:r>
              <a:rPr lang="he-IL" dirty="0">
                <a:solidFill>
                  <a:schemeClr val="accent3"/>
                </a:solidFill>
              </a:rPr>
              <a:t> עבור כל המנות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7404736" y="2017330"/>
            <a:ext cx="190500" cy="0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5241038" y="3540895"/>
            <a:ext cx="303961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rgbClr val="10DE41"/>
                </a:solidFill>
              </a:rPr>
              <a:t>נחשב </a:t>
            </a:r>
            <a:r>
              <a:rPr lang="en-US" dirty="0">
                <a:solidFill>
                  <a:srgbClr val="10DE41"/>
                </a:solidFill>
              </a:rPr>
              <a:t>Pi</a:t>
            </a:r>
            <a:r>
              <a:rPr lang="he-IL" dirty="0">
                <a:solidFill>
                  <a:srgbClr val="10DE41"/>
                </a:solidFill>
              </a:rPr>
              <a:t> עבור כל חודש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48064" y="5371965"/>
            <a:ext cx="313258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chemeClr val="accent6"/>
                </a:solidFill>
              </a:rPr>
              <a:t>נחשב </a:t>
            </a:r>
            <a:r>
              <a:rPr lang="en-US" dirty="0" err="1">
                <a:solidFill>
                  <a:schemeClr val="accent6"/>
                </a:solidFill>
              </a:rPr>
              <a:t>Zi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he-IL" dirty="0">
                <a:solidFill>
                  <a:schemeClr val="accent6"/>
                </a:solidFill>
              </a:rPr>
              <a:t> עבור כל חודש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3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444208" y="4017520"/>
            <a:ext cx="2082621" cy="1200329"/>
          </a:xfrm>
          <a:noFill/>
        </p:spPr>
        <p:txBody>
          <a:bodyPr wrap="none" rtlCol="1">
            <a:spAutoFit/>
          </a:bodyPr>
          <a:lstStyle/>
          <a:p>
            <a:pPr rtl="1" fontAlgn="base">
              <a:spcAft>
                <a:spcPct val="0"/>
              </a:spcAft>
            </a:pPr>
            <a:r>
              <a:rPr lang="he-IL" sz="2400" dirty="0">
                <a:solidFill>
                  <a:schemeClr val="accent3"/>
                </a:solidFill>
                <a:latin typeface="Times New Roman" pitchFamily="18" charset="0"/>
                <a:ea typeface="+mn-ea"/>
              </a:rPr>
              <a:t>כל החודשים</a:t>
            </a:r>
            <a:br>
              <a:rPr lang="he-IL" sz="2400" dirty="0">
                <a:solidFill>
                  <a:schemeClr val="accent3"/>
                </a:solidFill>
                <a:latin typeface="Times New Roman" pitchFamily="18" charset="0"/>
                <a:ea typeface="+mn-ea"/>
              </a:rPr>
            </a:br>
            <a:r>
              <a:rPr lang="he-IL" sz="2400" dirty="0">
                <a:solidFill>
                  <a:schemeClr val="accent3"/>
                </a:solidFill>
                <a:latin typeface="Times New Roman" pitchFamily="18" charset="0"/>
                <a:ea typeface="+mn-ea"/>
              </a:rPr>
              <a:t> נמצאים </a:t>
            </a:r>
            <a:br>
              <a:rPr lang="he-IL" sz="2400" dirty="0">
                <a:solidFill>
                  <a:schemeClr val="accent3"/>
                </a:solidFill>
                <a:latin typeface="Times New Roman" pitchFamily="18" charset="0"/>
                <a:ea typeface="+mn-ea"/>
              </a:rPr>
            </a:br>
            <a:r>
              <a:rPr lang="he-IL" sz="2400" dirty="0">
                <a:solidFill>
                  <a:schemeClr val="accent3"/>
                </a:solidFill>
                <a:latin typeface="Times New Roman" pitchFamily="18" charset="0"/>
                <a:ea typeface="+mn-ea"/>
              </a:rPr>
              <a:t>בגבולות הבקרה</a:t>
            </a:r>
            <a:endParaRPr lang="en-US" sz="2400" dirty="0">
              <a:solidFill>
                <a:schemeClr val="accent3"/>
              </a:solidFill>
              <a:latin typeface="Times New Roman" pitchFamily="18" charset="0"/>
              <a:ea typeface="+mn-ea"/>
            </a:endParaRPr>
          </a:p>
        </p:txBody>
      </p:sp>
      <p:graphicFrame>
        <p:nvGraphicFramePr>
          <p:cNvPr id="18434" name="Object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922481"/>
              </p:ext>
            </p:extLst>
          </p:nvPr>
        </p:nvGraphicFramePr>
        <p:xfrm>
          <a:off x="539552" y="1628800"/>
          <a:ext cx="5791200" cy="467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name="Bitmap Image" r:id="rId3" imgW="2362530" imgH="1905266" progId="PBrush">
                  <p:embed/>
                </p:oleObj>
              </mc:Choice>
              <mc:Fallback>
                <p:oleObj name="Bitmap Image" r:id="rId3" imgW="2362530" imgH="1905266" progId="PBrush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628800"/>
                        <a:ext cx="5791200" cy="46704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86735" y="664669"/>
            <a:ext cx="453040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rgbClr val="0070C0"/>
                </a:solidFill>
              </a:rPr>
              <a:t>נוסיף לטבלה המקורית 2 עמודות – </a:t>
            </a:r>
            <a:r>
              <a:rPr lang="en-US" dirty="0" err="1">
                <a:solidFill>
                  <a:srgbClr val="0070C0"/>
                </a:solidFill>
              </a:rPr>
              <a:t>Zi</a:t>
            </a:r>
            <a:r>
              <a:rPr lang="he-IL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Pi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4208" y="2401434"/>
            <a:ext cx="1843774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chemeClr val="accent3"/>
                </a:solidFill>
                <a:cs typeface="+mj-cs"/>
              </a:rPr>
              <a:t>נבדוק: כל </a:t>
            </a:r>
            <a:r>
              <a:rPr lang="en-US" dirty="0" err="1">
                <a:solidFill>
                  <a:schemeClr val="accent3"/>
                </a:solidFill>
                <a:cs typeface="+mj-cs"/>
              </a:rPr>
              <a:t>Zi</a:t>
            </a:r>
            <a:r>
              <a:rPr lang="he-IL" dirty="0">
                <a:solidFill>
                  <a:schemeClr val="accent3"/>
                </a:solidFill>
                <a:cs typeface="+mj-cs"/>
              </a:rPr>
              <a:t> </a:t>
            </a:r>
          </a:p>
          <a:p>
            <a:r>
              <a:rPr lang="he-IL" dirty="0">
                <a:solidFill>
                  <a:schemeClr val="accent3"/>
                </a:solidFill>
                <a:cs typeface="+mj-cs"/>
              </a:rPr>
              <a:t>הוא בין 3 ל3-</a:t>
            </a:r>
          </a:p>
        </p:txBody>
      </p:sp>
      <p:sp>
        <p:nvSpPr>
          <p:cNvPr id="4" name="Down Arrow 3"/>
          <p:cNvSpPr/>
          <p:nvPr/>
        </p:nvSpPr>
        <p:spPr>
          <a:xfrm>
            <a:off x="7236296" y="3284984"/>
            <a:ext cx="576064" cy="679983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836712"/>
            <a:ext cx="7024744" cy="720080"/>
          </a:xfrm>
        </p:spPr>
        <p:txBody>
          <a:bodyPr>
            <a:normAutofit/>
          </a:bodyPr>
          <a:lstStyle/>
          <a:p>
            <a:pPr marL="54864" indent="0" algn="ctr" eaLnBrk="1" fontAlgn="auto" hangingPunct="1">
              <a:spcAft>
                <a:spcPts val="0"/>
              </a:spcAft>
              <a:defRPr/>
            </a:pPr>
            <a:r>
              <a:rPr lang="he-IL" sz="2800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למשל...</a:t>
            </a:r>
            <a:endParaRPr lang="en-US" sz="2800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72"/>
          <a:stretch/>
        </p:blipFill>
        <p:spPr bwMode="auto">
          <a:xfrm>
            <a:off x="2347537" y="1844824"/>
            <a:ext cx="4592942" cy="32649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27450" y="5269236"/>
            <a:ext cx="720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cs typeface="+mj-cs"/>
              </a:rPr>
              <a:t>כל אחת מהנקודות שנעלה על גב התרשים מייצגת </a:t>
            </a:r>
          </a:p>
          <a:p>
            <a:pPr algn="ctr"/>
            <a:r>
              <a:rPr lang="he-IL" dirty="0">
                <a:cs typeface="+mj-cs"/>
              </a:rPr>
              <a:t>ממוצע עבור מדגם של תצפיות</a:t>
            </a:r>
          </a:p>
        </p:txBody>
      </p:sp>
    </p:spTree>
    <p:extLst>
      <p:ext uri="{BB962C8B-B14F-4D97-AF65-F5344CB8AC3E}">
        <p14:creationId xmlns:p14="http://schemas.microsoft.com/office/powerpoint/2010/main" val="3001751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תרשימי בקרה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86716" y="2492896"/>
            <a:ext cx="7497652" cy="40139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305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"/>
              <a:defRPr sz="2000" kern="1200" spc="15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1825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ern="1200" spc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1825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8B70"/>
              </a:buClr>
              <a:buFont typeface="Wingdings" pitchFamily="2" charset="2"/>
              <a:buChar char="§"/>
              <a:defRPr sz="1600" kern="1200" spc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6963" indent="-1825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7706B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79525" indent="-1825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itchFamily="2" charset="2"/>
              <a:buChar char="§"/>
              <a:defRPr sz="1300" kern="1200" spc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r" defTabSz="914400" rtl="1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Char char=""/>
            </a:pPr>
            <a:r>
              <a:rPr lang="en-US" sz="2400" dirty="0">
                <a:cs typeface="+mj-cs"/>
              </a:rPr>
              <a:t>X</a:t>
            </a:r>
            <a:r>
              <a:rPr lang="he-IL" sz="2400" dirty="0">
                <a:cs typeface="+mj-cs"/>
              </a:rPr>
              <a:t> – ממוצע</a:t>
            </a:r>
          </a:p>
          <a:p>
            <a:endParaRPr lang="he-IL" sz="2400" dirty="0">
              <a:cs typeface="+mj-cs"/>
            </a:endParaRPr>
          </a:p>
          <a:p>
            <a:pPr>
              <a:buFont typeface="Wingdings 2" pitchFamily="18" charset="2"/>
              <a:buChar char=""/>
            </a:pPr>
            <a:r>
              <a:rPr lang="en-US" sz="2400" dirty="0">
                <a:cs typeface="+mj-cs"/>
              </a:rPr>
              <a:t>R</a:t>
            </a:r>
            <a:r>
              <a:rPr lang="he-IL" sz="2400" dirty="0">
                <a:cs typeface="+mj-cs"/>
              </a:rPr>
              <a:t>- פיזור (סטיית תקן)</a:t>
            </a:r>
          </a:p>
          <a:p>
            <a:endParaRPr lang="he-IL" sz="2400" dirty="0">
              <a:cs typeface="+mj-cs"/>
            </a:endParaRPr>
          </a:p>
          <a:p>
            <a:pPr>
              <a:buFont typeface="Wingdings 2" pitchFamily="18" charset="2"/>
              <a:buChar char=""/>
            </a:pPr>
            <a:r>
              <a:rPr lang="en-US" sz="2400" dirty="0">
                <a:cs typeface="+mj-cs"/>
              </a:rPr>
              <a:t>P</a:t>
            </a:r>
            <a:r>
              <a:rPr lang="he-IL" sz="2400" dirty="0">
                <a:cs typeface="+mj-cs"/>
              </a:rPr>
              <a:t> - % פגומים במדגם</a:t>
            </a:r>
          </a:p>
          <a:p>
            <a:endParaRPr lang="he-IL" sz="2400" dirty="0">
              <a:cs typeface="+mj-cs"/>
            </a:endParaRPr>
          </a:p>
          <a:p>
            <a:pPr>
              <a:buFont typeface="Wingdings 2" pitchFamily="18" charset="2"/>
              <a:buChar char=""/>
            </a:pPr>
            <a:r>
              <a:rPr lang="en-US" sz="2400" dirty="0">
                <a:cs typeface="+mj-cs"/>
              </a:rPr>
              <a:t>P</a:t>
            </a:r>
            <a:r>
              <a:rPr lang="he-IL" sz="2400" dirty="0">
                <a:cs typeface="+mj-cs"/>
              </a:rPr>
              <a:t> לגודל קבוצה משתנה – מעבר לגבולות </a:t>
            </a:r>
            <a:r>
              <a:rPr lang="en-US" sz="2400" dirty="0">
                <a:cs typeface="+mj-cs"/>
              </a:rPr>
              <a:t>Z</a:t>
            </a:r>
            <a:endParaRPr lang="he-IL" sz="2400" dirty="0">
              <a:cs typeface="+mj-cs"/>
            </a:endParaRPr>
          </a:p>
          <a:p>
            <a:endParaRPr lang="he-IL" sz="2400" dirty="0">
              <a:cs typeface="+mj-cs"/>
            </a:endParaRPr>
          </a:p>
          <a:p>
            <a:r>
              <a:rPr lang="en-US" sz="3200" b="1" dirty="0">
                <a:solidFill>
                  <a:srgbClr val="10DE41"/>
                </a:solidFill>
                <a:cs typeface="+mj-cs"/>
              </a:rPr>
              <a:t>C</a:t>
            </a:r>
            <a:r>
              <a:rPr lang="he-IL" sz="3200" b="1" dirty="0">
                <a:solidFill>
                  <a:srgbClr val="10DE41"/>
                </a:solidFill>
                <a:cs typeface="+mj-cs"/>
              </a:rPr>
              <a:t> – </a:t>
            </a:r>
            <a:r>
              <a:rPr lang="he-IL" sz="3200" dirty="0">
                <a:solidFill>
                  <a:srgbClr val="10DE41"/>
                </a:solidFill>
                <a:cs typeface="+mj-cs"/>
              </a:rPr>
              <a:t>מספר הפגמים בפריט מסוים</a:t>
            </a:r>
          </a:p>
          <a:p>
            <a:endParaRPr lang="he-IL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05589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5234" y="764704"/>
            <a:ext cx="8382000" cy="1054100"/>
          </a:xfrm>
        </p:spPr>
        <p:txBody>
          <a:bodyPr/>
          <a:lstStyle/>
          <a:p>
            <a:pPr marL="54864" indent="0" rtl="1" eaLnBrk="1" fontAlgn="auto" hangingPunct="1">
              <a:spcAft>
                <a:spcPts val="0"/>
              </a:spcAft>
              <a:defRPr/>
            </a:pPr>
            <a:r>
              <a:rPr lang="he-IL" dirty="0"/>
              <a:t>תרשים </a:t>
            </a:r>
            <a:r>
              <a:rPr lang="en-US" dirty="0"/>
              <a:t>c</a:t>
            </a:r>
          </a:p>
        </p:txBody>
      </p:sp>
      <p:sp>
        <p:nvSpPr>
          <p:cNvPr id="1341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 eaLnBrk="1" hangingPunct="1"/>
            <a:r>
              <a:rPr lang="he-IL" sz="2800" dirty="0">
                <a:latin typeface="Arial" panose="020B0604020202020204" pitchFamily="34" charset="0"/>
                <a:cs typeface="+mj-cs"/>
              </a:rPr>
              <a:t>מיועד לבדוק את </a:t>
            </a:r>
            <a:r>
              <a:rPr lang="he-IL" sz="2800" dirty="0">
                <a:solidFill>
                  <a:schemeClr val="accent3"/>
                </a:solidFill>
                <a:latin typeface="Arial" panose="020B0604020202020204" pitchFamily="34" charset="0"/>
                <a:cs typeface="+mj-cs"/>
              </a:rPr>
              <a:t>מספר הפגמים בפריט </a:t>
            </a:r>
          </a:p>
          <a:p>
            <a:pPr marL="44450" indent="0" algn="r" rtl="1" eaLnBrk="1" hangingPunct="1">
              <a:buNone/>
            </a:pPr>
            <a:r>
              <a:rPr lang="he-IL" sz="2800" dirty="0">
                <a:latin typeface="Arial" panose="020B0604020202020204" pitchFamily="34" charset="0"/>
                <a:cs typeface="+mj-cs"/>
              </a:rPr>
              <a:t>(לא במדגם שהפריט הגיע ממנו, אלא מספר פגמים במוצר עצמו)</a:t>
            </a:r>
          </a:p>
          <a:p>
            <a:pPr algn="r" rtl="1" eaLnBrk="1" hangingPunct="1"/>
            <a:endParaRPr lang="he-IL" sz="2800" dirty="0">
              <a:latin typeface="Arial" panose="020B0604020202020204" pitchFamily="34" charset="0"/>
              <a:cs typeface="+mj-cs"/>
            </a:endParaRPr>
          </a:p>
          <a:p>
            <a:pPr algn="r" rtl="1" eaLnBrk="1" hangingPunct="1"/>
            <a:r>
              <a:rPr lang="he-IL" sz="2800" dirty="0">
                <a:latin typeface="Arial" panose="020B0604020202020204" pitchFamily="34" charset="0"/>
                <a:cs typeface="+mj-cs"/>
              </a:rPr>
              <a:t> פריט הוא קביל אם מספר הפגמים בו אינו גבוה מדי. </a:t>
            </a:r>
          </a:p>
          <a:p>
            <a:pPr algn="r" rtl="1" eaLnBrk="1" hangingPunct="1"/>
            <a:endParaRPr lang="he-IL" sz="2800" dirty="0">
              <a:latin typeface="Arial" panose="020B0604020202020204" pitchFamily="34" charset="0"/>
              <a:cs typeface="+mj-cs"/>
            </a:endParaRPr>
          </a:p>
          <a:p>
            <a:pPr algn="r" rtl="1" eaLnBrk="1" hangingPunct="1"/>
            <a:r>
              <a:rPr lang="he-IL" sz="2800" i="1" dirty="0">
                <a:latin typeface="Arial" panose="020B0604020202020204" pitchFamily="34" charset="0"/>
                <a:cs typeface="+mj-cs"/>
              </a:rPr>
              <a:t>תרשים </a:t>
            </a:r>
            <a:r>
              <a:rPr lang="en-US" sz="2800" i="1" dirty="0">
                <a:latin typeface="Arial" panose="020B0604020202020204" pitchFamily="34" charset="0"/>
                <a:cs typeface="+mj-cs"/>
              </a:rPr>
              <a:t>c</a:t>
            </a:r>
            <a:r>
              <a:rPr lang="he-IL" sz="2800" i="1" dirty="0">
                <a:latin typeface="Arial" panose="020B0604020202020204" pitchFamily="34" charset="0"/>
                <a:cs typeface="+mj-cs"/>
              </a:rPr>
              <a:t> </a:t>
            </a:r>
            <a:r>
              <a:rPr lang="he-IL" sz="2800" dirty="0">
                <a:latin typeface="Arial" panose="020B0604020202020204" pitchFamily="34" charset="0"/>
                <a:cs typeface="+mj-cs"/>
              </a:rPr>
              <a:t>מבוסס על האבחנה שאם הפגמים חלים באופן אקראי לחלוטין אזי התפלגות ההסתברות של מספר הפגמים היא פואסונית.</a:t>
            </a:r>
            <a:r>
              <a:rPr lang="he-IL" sz="2800" dirty="0">
                <a:cs typeface="+mj-cs"/>
              </a:rPr>
              <a:t> </a:t>
            </a:r>
            <a:endParaRPr lang="en-US" sz="2800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indent="0" rtl="1" eaLnBrk="1" fontAlgn="auto" hangingPunct="1">
              <a:spcAft>
                <a:spcPts val="0"/>
              </a:spcAft>
              <a:defRPr/>
            </a:pPr>
            <a:r>
              <a:rPr lang="he-IL" dirty="0"/>
              <a:t>תרשים </a:t>
            </a:r>
            <a:r>
              <a:rPr lang="en-US" dirty="0"/>
              <a:t>C</a:t>
            </a:r>
            <a:r>
              <a:rPr lang="he-IL" dirty="0"/>
              <a:t> - גבולות הבקרה</a:t>
            </a:r>
            <a:endParaRPr lang="en-US" dirty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 rtl="1" eaLnBrk="1" hangingPunct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גודל המדגם חייב להיות זהה בכל בדיקה.</a:t>
            </a:r>
          </a:p>
          <a:p>
            <a:pPr algn="r" rtl="1" eaLnBrk="1" hangingPunct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= ממוצע של מספר הפגמים הנצפה ליחידה מיוצרת.</a:t>
            </a:r>
          </a:p>
          <a:p>
            <a:pPr algn="r" rtl="1" eaLnBrk="1" hangingPunct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071938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he-IL"/>
          </a:p>
        </p:txBody>
      </p:sp>
      <p:graphicFrame>
        <p:nvGraphicFramePr>
          <p:cNvPr id="1945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790342"/>
              </p:ext>
            </p:extLst>
          </p:nvPr>
        </p:nvGraphicFramePr>
        <p:xfrm>
          <a:off x="3395134" y="4365104"/>
          <a:ext cx="2362200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" r:id="rId3" imgW="1002865" imgH="482391" progId="">
                  <p:embed/>
                </p:oleObj>
              </mc:Choice>
              <mc:Fallback>
                <p:oleObj r:id="rId3" imgW="1002865" imgH="482391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134" y="4365104"/>
                        <a:ext cx="2362200" cy="1147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endParaRPr lang="en-US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graphicFrame>
        <p:nvGraphicFramePr>
          <p:cNvPr id="20482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500871"/>
              </p:ext>
            </p:extLst>
          </p:nvPr>
        </p:nvGraphicFramePr>
        <p:xfrm>
          <a:off x="3496073" y="620688"/>
          <a:ext cx="4960930" cy="5633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4" name="Bitmap Image" r:id="rId4" imgW="3648584" imgH="4142857" progId="PBrush">
                  <p:embed/>
                </p:oleObj>
              </mc:Choice>
              <mc:Fallback>
                <p:oleObj name="Bitmap Image" r:id="rId4" imgW="3648584" imgH="4142857" progId="PBrush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6073" y="620688"/>
                        <a:ext cx="4960930" cy="56338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3528" y="2780928"/>
            <a:ext cx="2938689" cy="230832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נמצא את </a:t>
            </a:r>
            <a:r>
              <a:rPr lang="en-US" dirty="0"/>
              <a:t>C</a:t>
            </a:r>
          </a:p>
          <a:p>
            <a:r>
              <a:rPr lang="he-IL" dirty="0">
                <a:solidFill>
                  <a:srgbClr val="10DE41"/>
                </a:solidFill>
              </a:rPr>
              <a:t>מס' הפגמים בסה"כ</a:t>
            </a:r>
          </a:p>
          <a:p>
            <a:r>
              <a:rPr lang="he-IL" dirty="0">
                <a:solidFill>
                  <a:srgbClr val="10DE41"/>
                </a:solidFill>
              </a:rPr>
              <a:t> = 22</a:t>
            </a:r>
          </a:p>
          <a:p>
            <a:r>
              <a:rPr lang="he-IL" dirty="0">
                <a:solidFill>
                  <a:schemeClr val="accent3"/>
                </a:solidFill>
              </a:rPr>
              <a:t>מס' היחידות הנבדקות</a:t>
            </a:r>
          </a:p>
          <a:p>
            <a:r>
              <a:rPr lang="he-IL" dirty="0">
                <a:solidFill>
                  <a:schemeClr val="accent3"/>
                </a:solidFill>
              </a:rPr>
              <a:t> = 10</a:t>
            </a:r>
          </a:p>
          <a:p>
            <a:r>
              <a:rPr lang="en-US" dirty="0">
                <a:solidFill>
                  <a:srgbClr val="7030A0"/>
                </a:solidFill>
              </a:rPr>
              <a:t>C=22/10=2.2</a:t>
            </a:r>
            <a:endParaRPr lang="he-IL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09711"/>
              </p:ext>
            </p:extLst>
          </p:nvPr>
        </p:nvGraphicFramePr>
        <p:xfrm>
          <a:off x="251520" y="2132856"/>
          <a:ext cx="8532440" cy="2346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7" name="Bitmap Image" r:id="rId3" imgW="4086795" imgH="1123810" progId="PBrush">
                  <p:embed/>
                </p:oleObj>
              </mc:Choice>
              <mc:Fallback>
                <p:oleObj name="Bitmap Image" r:id="rId3" imgW="4086795" imgH="1123810" progId="PBrush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132856"/>
                        <a:ext cx="8532440" cy="234642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ראינו היום?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0200" indent="-285750" algn="r" rtl="1"/>
            <a:r>
              <a:rPr lang="he-IL" dirty="0">
                <a:cs typeface="+mj-cs"/>
              </a:rPr>
              <a:t>תרשימי בקרה, עבור המקרים הבאים:</a:t>
            </a:r>
          </a:p>
          <a:p>
            <a:pPr lvl="1" algn="r" rtl="1"/>
            <a:r>
              <a:rPr lang="en-US" sz="1600" dirty="0">
                <a:cs typeface="+mj-cs"/>
              </a:rPr>
              <a:t>X</a:t>
            </a:r>
            <a:r>
              <a:rPr lang="he-IL" sz="1600" dirty="0">
                <a:cs typeface="+mj-cs"/>
              </a:rPr>
              <a:t> – ממוצע</a:t>
            </a:r>
          </a:p>
          <a:p>
            <a:pPr lvl="1" algn="r" rtl="1"/>
            <a:r>
              <a:rPr lang="en-US" sz="1600" dirty="0">
                <a:cs typeface="+mj-cs"/>
              </a:rPr>
              <a:t>R</a:t>
            </a:r>
            <a:r>
              <a:rPr lang="he-IL" sz="1600" dirty="0">
                <a:cs typeface="+mj-cs"/>
              </a:rPr>
              <a:t>- פיזור (סטיית תקן)</a:t>
            </a:r>
          </a:p>
          <a:p>
            <a:pPr lvl="1" algn="r" rtl="1"/>
            <a:r>
              <a:rPr lang="en-US" sz="1600" dirty="0">
                <a:cs typeface="+mj-cs"/>
              </a:rPr>
              <a:t>P</a:t>
            </a:r>
            <a:r>
              <a:rPr lang="he-IL" sz="1600" dirty="0">
                <a:cs typeface="+mj-cs"/>
              </a:rPr>
              <a:t> - % פגומים במדגם</a:t>
            </a:r>
          </a:p>
          <a:p>
            <a:pPr lvl="1" algn="r" rtl="1"/>
            <a:r>
              <a:rPr lang="en-US" sz="1600" dirty="0">
                <a:cs typeface="+mj-cs"/>
              </a:rPr>
              <a:t>P</a:t>
            </a:r>
            <a:r>
              <a:rPr lang="he-IL" sz="1600" dirty="0">
                <a:cs typeface="+mj-cs"/>
              </a:rPr>
              <a:t> לגודל קבוצה משתנה – מעבר לגבולות </a:t>
            </a:r>
            <a:r>
              <a:rPr lang="en-US" sz="1600" dirty="0">
                <a:cs typeface="+mj-cs"/>
              </a:rPr>
              <a:t>Z</a:t>
            </a:r>
            <a:endParaRPr lang="he-IL" sz="1600" dirty="0">
              <a:cs typeface="+mj-cs"/>
            </a:endParaRPr>
          </a:p>
          <a:p>
            <a:pPr lvl="1" algn="r" rtl="1"/>
            <a:r>
              <a:rPr lang="en-US" sz="1600" dirty="0">
                <a:cs typeface="+mj-cs"/>
              </a:rPr>
              <a:t>C</a:t>
            </a:r>
            <a:r>
              <a:rPr lang="he-IL" sz="1600" dirty="0">
                <a:cs typeface="+mj-cs"/>
              </a:rPr>
              <a:t> – מספר הפגמים בפריט מסוים</a:t>
            </a:r>
          </a:p>
          <a:p>
            <a:pPr algn="r" rtl="1"/>
            <a:endParaRPr lang="he-IL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006291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63" y="1555980"/>
            <a:ext cx="5616624" cy="3735768"/>
          </a:xfrm>
        </p:spPr>
      </p:pic>
    </p:spTree>
    <p:extLst>
      <p:ext uri="{BB962C8B-B14F-4D97-AF65-F5344CB8AC3E}">
        <p14:creationId xmlns:p14="http://schemas.microsoft.com/office/powerpoint/2010/main" val="85460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836712"/>
            <a:ext cx="8382000" cy="1054100"/>
          </a:xfrm>
        </p:spPr>
        <p:txBody>
          <a:bodyPr>
            <a:normAutofit/>
          </a:bodyPr>
          <a:lstStyle/>
          <a:p>
            <a:pPr marL="54864">
              <a:defRPr/>
            </a:pPr>
            <a:r>
              <a:rPr lang="he-IL" dirty="0"/>
              <a:t>תרשימי בקרה</a:t>
            </a:r>
            <a:br>
              <a:rPr lang="he-IL" dirty="0"/>
            </a:br>
            <a:r>
              <a:rPr lang="he-IL" sz="3200" b="1" dirty="0">
                <a:solidFill>
                  <a:srgbClr val="10DE41"/>
                </a:solidFill>
                <a:latin typeface="Arial" panose="020B0604020202020204" pitchFamily="34" charset="0"/>
              </a:rPr>
              <a:t>האם התהליך בשליטה?</a:t>
            </a:r>
            <a:endParaRPr lang="en-US" dirty="0"/>
          </a:p>
        </p:txBody>
      </p:sp>
      <p:sp>
        <p:nvSpPr>
          <p:cNvPr id="91138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2420888"/>
            <a:ext cx="7056784" cy="4032447"/>
          </a:xfrm>
        </p:spPr>
        <p:txBody>
          <a:bodyPr>
            <a:normAutofit/>
          </a:bodyPr>
          <a:lstStyle/>
          <a:p>
            <a:pPr algn="r" rt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rgbClr val="000000"/>
                </a:solidFill>
                <a:latin typeface="Arial" panose="020B0604020202020204" pitchFamily="34" charset="0"/>
                <a:cs typeface="+mj-cs"/>
              </a:rPr>
              <a:t>נגדיר קריטריון בדיקה כלשהו, ונבדוק האם לאורך זמן הייצור מתנהל תחת הקריטריון הזה, או חורג ממנו.</a:t>
            </a:r>
          </a:p>
          <a:p>
            <a:pPr algn="r" rt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he-IL" sz="2400" dirty="0">
              <a:solidFill>
                <a:srgbClr val="000000"/>
              </a:solidFill>
              <a:latin typeface="Arial" panose="020B0604020202020204" pitchFamily="34" charset="0"/>
              <a:cs typeface="+mj-cs"/>
            </a:endParaRPr>
          </a:p>
          <a:p>
            <a:pPr algn="r" rt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rgbClr val="000000"/>
                </a:solidFill>
                <a:latin typeface="Arial" panose="020B0604020202020204" pitchFamily="34" charset="0"/>
                <a:cs typeface="+mj-cs"/>
              </a:rPr>
              <a:t>קריטריונים לדוגמה: ממוצע, סטיית תקן, מס' פגמים בפריט וכו'.</a:t>
            </a:r>
          </a:p>
          <a:p>
            <a:pPr algn="r" rt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he-IL" sz="2400" dirty="0">
              <a:solidFill>
                <a:srgbClr val="000000"/>
              </a:solidFill>
              <a:latin typeface="Arial" panose="020B0604020202020204" pitchFamily="34" charset="0"/>
              <a:cs typeface="+mj-cs"/>
            </a:endParaRPr>
          </a:p>
          <a:p>
            <a:pPr algn="r" rt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rgbClr val="000000"/>
                </a:solidFill>
                <a:latin typeface="Arial" panose="020B0604020202020204" pitchFamily="34" charset="0"/>
                <a:cs typeface="+mj-cs"/>
              </a:rPr>
              <a:t>אם כל הדגימות שלנו בטווח שהגדרנו - התהליך בשליטה. אם יש חריגה – התהליך אינו בשליטה.</a:t>
            </a:r>
          </a:p>
          <a:p>
            <a:pPr algn="r" rtl="1" eaLnBrk="1" hangingPunct="1">
              <a:lnSpc>
                <a:spcPct val="90000"/>
              </a:lnSpc>
            </a:pPr>
            <a:endParaRPr lang="he-IL" sz="2800" dirty="0">
              <a:solidFill>
                <a:srgbClr val="000000"/>
              </a:solidFill>
              <a:latin typeface="Arial" panose="020B0604020202020204" pitchFamily="34" charset="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836712"/>
            <a:ext cx="7024744" cy="720080"/>
          </a:xfrm>
        </p:spPr>
        <p:txBody>
          <a:bodyPr>
            <a:normAutofit/>
          </a:bodyPr>
          <a:lstStyle/>
          <a:p>
            <a:pPr marL="54864" indent="0" algn="ctr" eaLnBrk="1" fontAlgn="auto" hangingPunct="1">
              <a:spcAft>
                <a:spcPts val="0"/>
              </a:spcAft>
              <a:defRPr/>
            </a:pPr>
            <a:r>
              <a:rPr lang="he-IL" sz="2800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התרשים ייחשב כ"לא בשליטה" אם.. (1)</a:t>
            </a:r>
            <a:endParaRPr lang="en-US" sz="2800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13641" y="1748726"/>
            <a:ext cx="7772400" cy="4019872"/>
          </a:xfrm>
        </p:spPr>
        <p:txBody>
          <a:bodyPr>
            <a:normAutofit/>
          </a:bodyPr>
          <a:lstStyle/>
          <a:p>
            <a:pPr algn="r" rtl="1" eaLnBrk="1" hangingPunct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נקודה אחת או יותר נופלת מחוץ לגבולות הבקרה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249" y="2547938"/>
            <a:ext cx="5385185" cy="311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73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836712"/>
            <a:ext cx="7024744" cy="720080"/>
          </a:xfrm>
        </p:spPr>
        <p:txBody>
          <a:bodyPr>
            <a:normAutofit/>
          </a:bodyPr>
          <a:lstStyle/>
          <a:p>
            <a:pPr marL="54864" indent="0" algn="ctr" eaLnBrk="1" fontAlgn="auto" hangingPunct="1">
              <a:spcAft>
                <a:spcPts val="0"/>
              </a:spcAft>
              <a:defRPr/>
            </a:pPr>
            <a:r>
              <a:rPr lang="he-IL" sz="2800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התרשים ייחשב כ"לא בשליטה" אם.. (2)</a:t>
            </a:r>
            <a:endParaRPr lang="en-US" sz="2800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46225"/>
            <a:ext cx="7772400" cy="4019872"/>
          </a:xfrm>
        </p:spPr>
        <p:txBody>
          <a:bodyPr>
            <a:normAutofit/>
          </a:bodyPr>
          <a:lstStyle/>
          <a:p>
            <a:pPr algn="r" rtl="1" eaLnBrk="1" hangingPunct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9 נקודות או יותר ברצף הן מצדו האחד של הקו המרכזי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23" y="2628900"/>
            <a:ext cx="5934397" cy="2816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47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836712"/>
            <a:ext cx="7024744" cy="720080"/>
          </a:xfrm>
        </p:spPr>
        <p:txBody>
          <a:bodyPr>
            <a:normAutofit/>
          </a:bodyPr>
          <a:lstStyle/>
          <a:p>
            <a:pPr marL="54864" indent="0" algn="ctr" eaLnBrk="1" fontAlgn="auto" hangingPunct="1">
              <a:spcAft>
                <a:spcPts val="0"/>
              </a:spcAft>
              <a:defRPr/>
            </a:pPr>
            <a:r>
              <a:rPr lang="he-IL" sz="2800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התרשים ייחשב כ"לא בשליטה" אם.. (3)</a:t>
            </a:r>
            <a:endParaRPr lang="en-US" sz="2800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748726"/>
            <a:ext cx="7772400" cy="4019872"/>
          </a:xfrm>
        </p:spPr>
        <p:txBody>
          <a:bodyPr>
            <a:normAutofit/>
          </a:bodyPr>
          <a:lstStyle/>
          <a:p>
            <a:pPr algn="r" rtl="1" eaLnBrk="1" hangingPunct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6 נקודות או יותר נעות באותו כיוון (בעלות אותה מגמה)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42791"/>
            <a:ext cx="5335788" cy="287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72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836712"/>
            <a:ext cx="7024744" cy="720080"/>
          </a:xfrm>
        </p:spPr>
        <p:txBody>
          <a:bodyPr>
            <a:normAutofit/>
          </a:bodyPr>
          <a:lstStyle/>
          <a:p>
            <a:pPr marL="54864" indent="0" algn="ctr" eaLnBrk="1" fontAlgn="auto" hangingPunct="1">
              <a:spcAft>
                <a:spcPts val="0"/>
              </a:spcAft>
              <a:defRPr/>
            </a:pPr>
            <a:r>
              <a:rPr lang="he-IL" sz="2800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התרשים ייחשב כ"לא בשליטה" אם.. (4)</a:t>
            </a:r>
            <a:endParaRPr lang="en-US" sz="2800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658342"/>
            <a:ext cx="7772400" cy="4019872"/>
          </a:xfrm>
        </p:spPr>
        <p:txBody>
          <a:bodyPr>
            <a:normAutofit/>
          </a:bodyPr>
          <a:lstStyle/>
          <a:p>
            <a:pPr algn="r" rtl="1" eaLnBrk="1" hangingPunct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14 נק' או יותר נעות לסירוגין מעל ומתחת לקו המרכזי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852936"/>
            <a:ext cx="5452023" cy="282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891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2080</TotalTime>
  <Words>1335</Words>
  <Application>Microsoft Office PowerPoint</Application>
  <PresentationFormat>‫הצגה על המסך (4:3)</PresentationFormat>
  <Paragraphs>269</Paragraphs>
  <Slides>46</Slides>
  <Notes>8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2</vt:i4>
      </vt:variant>
      <vt:variant>
        <vt:lpstr>כותרות שקופיות</vt:lpstr>
      </vt:variant>
      <vt:variant>
        <vt:i4>46</vt:i4>
      </vt:variant>
    </vt:vector>
  </HeadingPairs>
  <TitlesOfParts>
    <vt:vector size="57" baseType="lpstr">
      <vt:lpstr>Arial</vt:lpstr>
      <vt:lpstr>Arial Bold</vt:lpstr>
      <vt:lpstr>Calibri</vt:lpstr>
      <vt:lpstr>Garamond</vt:lpstr>
      <vt:lpstr>Tahoma</vt:lpstr>
      <vt:lpstr>Times New Roman</vt:lpstr>
      <vt:lpstr>Wingdings</vt:lpstr>
      <vt:lpstr>Wingdings 2</vt:lpstr>
      <vt:lpstr>1_Organic</vt:lpstr>
      <vt:lpstr>Bitmap Image</vt:lpstr>
      <vt:lpstr>Equation.3</vt:lpstr>
      <vt:lpstr>שיטות נומריות תעשייה </vt:lpstr>
      <vt:lpstr>מה נראה היום?</vt:lpstr>
      <vt:lpstr>תרשימי בקרה</vt:lpstr>
      <vt:lpstr>למשל...</vt:lpstr>
      <vt:lpstr>תרשימי בקרה האם התהליך בשליטה?</vt:lpstr>
      <vt:lpstr>התרשים ייחשב כ"לא בשליטה" אם.. (1)</vt:lpstr>
      <vt:lpstr>התרשים ייחשב כ"לא בשליטה" אם.. (2)</vt:lpstr>
      <vt:lpstr>התרשים ייחשב כ"לא בשליטה" אם.. (3)</vt:lpstr>
      <vt:lpstr>התרשים ייחשב כ"לא בשליטה" אם.. (4)</vt:lpstr>
      <vt:lpstr>גבולות הבקרה</vt:lpstr>
      <vt:lpstr> הקשר לסטטיסטיקה קלאסית </vt:lpstr>
      <vt:lpstr>טעות מסוג 1 וטעות מסוג 2</vt:lpstr>
      <vt:lpstr>תזכורת – התפלגות נורמלית</vt:lpstr>
      <vt:lpstr>סוגי תרשימי בקרה</vt:lpstr>
      <vt:lpstr>תרשים X</vt:lpstr>
      <vt:lpstr>תרשים X - גבולות בקרה</vt:lpstr>
      <vt:lpstr>שרטוט התרשים</vt:lpstr>
      <vt:lpstr>קביעת ערכו של אלפא</vt:lpstr>
      <vt:lpstr>דוגמה</vt:lpstr>
      <vt:lpstr>פתרון</vt:lpstr>
      <vt:lpstr>אומדן סטיית התקן באמצעות הטווח</vt:lpstr>
      <vt:lpstr>טבלת d2</vt:lpstr>
      <vt:lpstr>סוגי תרשימי בקרה</vt:lpstr>
      <vt:lpstr>תרשים R</vt:lpstr>
      <vt:lpstr>גבולות הבקרה של תרשים R</vt:lpstr>
      <vt:lpstr>טבלאות d3 ו-d4</vt:lpstr>
      <vt:lpstr>דוגמה</vt:lpstr>
      <vt:lpstr>פתרון</vt:lpstr>
      <vt:lpstr>סוגי תרשימי בקרה</vt:lpstr>
      <vt:lpstr>תרשים p</vt:lpstr>
      <vt:lpstr>גבולות הבקרה של תרשים p</vt:lpstr>
      <vt:lpstr>מצגת של PowerPoint‏</vt:lpstr>
      <vt:lpstr>פתרון</vt:lpstr>
      <vt:lpstr>סוגי תרשימי בקרה</vt:lpstr>
      <vt:lpstr>תרשימי p לגודל תת-קבוצה משתנה </vt:lpstr>
      <vt:lpstr>גבולות הבקרה</vt:lpstr>
      <vt:lpstr>מצגת של PowerPoint‏</vt:lpstr>
      <vt:lpstr>מצגת של PowerPoint‏</vt:lpstr>
      <vt:lpstr>כל החודשים  נמצאים  בגבולות הבקרה</vt:lpstr>
      <vt:lpstr>סוגי תרשימי בקרה</vt:lpstr>
      <vt:lpstr>תרשים c</vt:lpstr>
      <vt:lpstr>תרשים C - גבולות הבקרה</vt:lpstr>
      <vt:lpstr>מצגת של PowerPoint‏</vt:lpstr>
      <vt:lpstr>מצגת של PowerPoint‏</vt:lpstr>
      <vt:lpstr>מה ראינו היום?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אבטחת איכות</dc:title>
  <dc:creator>Lior</dc:creator>
  <cp:lastModifiedBy>עדן יבין</cp:lastModifiedBy>
  <cp:revision>139</cp:revision>
  <dcterms:created xsi:type="dcterms:W3CDTF">2004-11-30T05:04:48Z</dcterms:created>
  <dcterms:modified xsi:type="dcterms:W3CDTF">2020-06-18T08:02:40Z</dcterms:modified>
</cp:coreProperties>
</file>