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0"/>
  </p:notesMasterIdLst>
  <p:sldIdLst>
    <p:sldId id="256" r:id="rId2"/>
    <p:sldId id="295" r:id="rId3"/>
    <p:sldId id="296" r:id="rId4"/>
    <p:sldId id="289" r:id="rId5"/>
    <p:sldId id="294" r:id="rId6"/>
    <p:sldId id="297" r:id="rId7"/>
    <p:sldId id="290" r:id="rId8"/>
    <p:sldId id="292" r:id="rId9"/>
    <p:sldId id="293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98" r:id="rId30"/>
    <p:sldId id="279" r:id="rId31"/>
    <p:sldId id="280" r:id="rId32"/>
    <p:sldId id="281" r:id="rId33"/>
    <p:sldId id="282" r:id="rId34"/>
    <p:sldId id="283" r:id="rId35"/>
    <p:sldId id="284" r:id="rId36"/>
    <p:sldId id="286" r:id="rId37"/>
    <p:sldId id="285" r:id="rId38"/>
    <p:sldId id="287" r:id="rId3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68" autoAdjust="0"/>
    <p:restoredTop sz="83396" autoAdjust="0"/>
  </p:normalViewPr>
  <p:slideViewPr>
    <p:cSldViewPr snapToGrid="0">
      <p:cViewPr varScale="1">
        <p:scale>
          <a:sx n="71" d="100"/>
          <a:sy n="71" d="100"/>
        </p:scale>
        <p:origin x="120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F0DD598-4606-4222-8C8D-AA4ACA02928B}" type="datetimeFigureOut">
              <a:rPr lang="he-IL" smtClean="0"/>
              <a:t>א'/ניסן/תש"ף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481159A-B7C3-489B-923F-30BBB84E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30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8901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ניהול היצור למערכות מידע- תשס"ו סמסטר ב'</a:t>
            </a:r>
            <a:endParaRPr kumimoji="0" lang="en-US" altLang="he-IL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956122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להריץ</a:t>
            </a:r>
            <a:r>
              <a:rPr lang="he-IL" baseline="0" dirty="0"/>
              <a:t> </a:t>
            </a:r>
            <a:r>
              <a:rPr lang="he-IL" baseline="0" dirty="0" err="1"/>
              <a:t>בלינדו</a:t>
            </a:r>
            <a:r>
              <a:rPr lang="he-IL" baseline="0" dirty="0"/>
              <a:t>:</a:t>
            </a:r>
            <a:endParaRPr lang="da-DK" dirty="0"/>
          </a:p>
          <a:p>
            <a:r>
              <a:rPr lang="da-DK" dirty="0"/>
              <a:t>max 200x1+90x2+135x3</a:t>
            </a:r>
          </a:p>
          <a:p>
            <a:r>
              <a:rPr lang="da-DK" dirty="0"/>
              <a:t>4x1+8x2+2x3&lt;=120</a:t>
            </a:r>
          </a:p>
          <a:p>
            <a:r>
              <a:rPr lang="da-DK" dirty="0"/>
              <a:t>10x1+3x2+6x3&lt;=80</a:t>
            </a:r>
          </a:p>
          <a:p>
            <a:r>
              <a:rPr lang="da-DK" dirty="0"/>
              <a:t>7x1+5x2+9x3&lt;=160</a:t>
            </a:r>
          </a:p>
          <a:p>
            <a:r>
              <a:rPr lang="da-DK" dirty="0"/>
              <a:t>x1&gt;=0</a:t>
            </a:r>
          </a:p>
          <a:p>
            <a:r>
              <a:rPr lang="da-DK" dirty="0"/>
              <a:t>x2&gt;=0</a:t>
            </a:r>
          </a:p>
          <a:p>
            <a:r>
              <a:rPr lang="da-DK" dirty="0"/>
              <a:t>x3&gt;=0</a:t>
            </a:r>
          </a:p>
          <a:p>
            <a:r>
              <a:rPr lang="da-DK" dirty="0"/>
              <a:t>s.t.</a:t>
            </a:r>
          </a:p>
          <a:p>
            <a:r>
              <a:rPr lang="da-DK" dirty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1493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795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4566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In Python, which always uses double precision:</a:t>
            </a:r>
          </a:p>
          <a:p>
            <a:pPr algn="l" rtl="0"/>
            <a:r>
              <a:rPr lang="en-US" dirty="0"/>
              <a:t>X = 1e+10</a:t>
            </a:r>
          </a:p>
          <a:p>
            <a:pPr algn="l" rtl="0"/>
            <a:r>
              <a:rPr lang="en-US" dirty="0"/>
              <a:t>Y = 1e-9</a:t>
            </a:r>
          </a:p>
          <a:p>
            <a:pPr algn="l" rtl="0"/>
            <a:r>
              <a:rPr lang="en-US" dirty="0"/>
              <a:t>Z = X-Y</a:t>
            </a:r>
          </a:p>
          <a:p>
            <a:pPr algn="l" rtl="0"/>
            <a:r>
              <a:rPr lang="en-US" dirty="0"/>
              <a:t>W=Z-X</a:t>
            </a:r>
          </a:p>
          <a:p>
            <a:pPr algn="l" rtl="0"/>
            <a:r>
              <a:rPr lang="en-US" dirty="0"/>
              <a:t>What do you expect the output to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1159A-B7C3-489B-923F-30BBB84E02C6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604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1159A-B7C3-489B-923F-30BBB84E02C6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11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X</a:t>
            </a:r>
            <a:r>
              <a:rPr lang="he-IL" dirty="0"/>
              <a:t> – הזמנה לכל</a:t>
            </a:r>
            <a:r>
              <a:rPr lang="he-IL" baseline="0" dirty="0"/>
              <a:t> פרויקט מכל ספק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190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873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בבעיות מקסימום הזזת הקו המתאר את פונקצית המטרה מתבצעת לכיוון שהמשתנים ישאפו לאינסוף. </a:t>
            </a:r>
            <a:r>
              <a:rPr lang="he-I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בבעיות מינימום נזיז לכיוון שהמשתנים ישאפו למינוס אינסוף.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578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20000"/>
              </a:lnSpc>
            </a:pPr>
            <a:r>
              <a:rPr lang="en-US" altLang="en-US" sz="1200" dirty="0"/>
              <a:t>The optimal solution to an LP relaxation of an ILP problem gives us a </a:t>
            </a:r>
            <a:r>
              <a:rPr lang="en-US" altLang="en-US" sz="1200" i="1" dirty="0">
                <a:solidFill>
                  <a:schemeClr val="tx2"/>
                </a:solidFill>
              </a:rPr>
              <a:t>bound</a:t>
            </a:r>
            <a:r>
              <a:rPr lang="en-US" altLang="en-US" sz="1200" dirty="0"/>
              <a:t> on the optimal objective function value.</a:t>
            </a:r>
          </a:p>
          <a:p>
            <a:pPr algn="l" rtl="0">
              <a:lnSpc>
                <a:spcPct val="120000"/>
              </a:lnSpc>
            </a:pPr>
            <a:r>
              <a:rPr lang="en-US" altLang="en-US" sz="1200" dirty="0"/>
              <a:t>For </a:t>
            </a:r>
            <a:r>
              <a:rPr lang="en-US" altLang="en-US" sz="1200" dirty="0">
                <a:solidFill>
                  <a:srgbClr val="FFFF00"/>
                </a:solidFill>
              </a:rPr>
              <a:t>maximization</a:t>
            </a:r>
            <a:r>
              <a:rPr lang="en-US" altLang="en-US" sz="1200" dirty="0"/>
              <a:t> problems, the optimal relaxed objective function values is an </a:t>
            </a:r>
            <a:r>
              <a:rPr lang="en-US" altLang="en-US" sz="1200" i="1" u="sng" dirty="0">
                <a:solidFill>
                  <a:srgbClr val="FFFF00"/>
                </a:solidFill>
              </a:rPr>
              <a:t>upper bound</a:t>
            </a:r>
            <a:r>
              <a:rPr lang="en-US" altLang="en-US" sz="1200" dirty="0"/>
              <a:t> on the optimal integer value.</a:t>
            </a:r>
          </a:p>
          <a:p>
            <a:pPr algn="l" rtl="0">
              <a:lnSpc>
                <a:spcPct val="120000"/>
              </a:lnSpc>
            </a:pPr>
            <a:r>
              <a:rPr lang="en-US" altLang="en-US" sz="1200" dirty="0"/>
              <a:t>For </a:t>
            </a:r>
            <a:r>
              <a:rPr lang="en-US" altLang="en-US" sz="1200" dirty="0">
                <a:solidFill>
                  <a:srgbClr val="FFFF00"/>
                </a:solidFill>
              </a:rPr>
              <a:t>minimization</a:t>
            </a:r>
            <a:r>
              <a:rPr lang="en-US" altLang="en-US" sz="1200" dirty="0"/>
              <a:t> problems, the optimal relaxed objective function values is a </a:t>
            </a:r>
            <a:r>
              <a:rPr lang="en-US" altLang="en-US" sz="1200" i="1" u="sng" dirty="0">
                <a:solidFill>
                  <a:srgbClr val="FFFF00"/>
                </a:solidFill>
              </a:rPr>
              <a:t>lower bound</a:t>
            </a:r>
            <a:r>
              <a:rPr lang="en-US" altLang="en-US" sz="1200" dirty="0"/>
              <a:t> on the optimal integer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088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20000"/>
              </a:lnSpc>
            </a:pPr>
            <a:r>
              <a:rPr lang="en-US" altLang="en-US" sz="1200" dirty="0"/>
              <a:t>The optimal solution to an LP relaxation of an ILP problem gives us a </a:t>
            </a:r>
            <a:r>
              <a:rPr lang="en-US" altLang="en-US" sz="1200" i="1" dirty="0">
                <a:solidFill>
                  <a:schemeClr val="tx2"/>
                </a:solidFill>
              </a:rPr>
              <a:t>bound</a:t>
            </a:r>
            <a:r>
              <a:rPr lang="en-US" altLang="en-US" sz="1200" dirty="0"/>
              <a:t> on the optimal objective function value.</a:t>
            </a:r>
          </a:p>
          <a:p>
            <a:pPr algn="l" rtl="0">
              <a:lnSpc>
                <a:spcPct val="120000"/>
              </a:lnSpc>
            </a:pPr>
            <a:r>
              <a:rPr lang="en-US" altLang="en-US" sz="1200" dirty="0"/>
              <a:t>For </a:t>
            </a:r>
            <a:r>
              <a:rPr lang="en-US" altLang="en-US" sz="1200" dirty="0">
                <a:solidFill>
                  <a:srgbClr val="FFFF00"/>
                </a:solidFill>
              </a:rPr>
              <a:t>maximization</a:t>
            </a:r>
            <a:r>
              <a:rPr lang="en-US" altLang="en-US" sz="1200" dirty="0"/>
              <a:t> problems, the optimal relaxed objective function values is an </a:t>
            </a:r>
            <a:r>
              <a:rPr lang="en-US" altLang="en-US" sz="1200" i="1" u="sng" dirty="0">
                <a:solidFill>
                  <a:srgbClr val="FFFF00"/>
                </a:solidFill>
              </a:rPr>
              <a:t>upper bound</a:t>
            </a:r>
            <a:r>
              <a:rPr lang="en-US" altLang="en-US" sz="1200" dirty="0"/>
              <a:t> on the optimal integer value.</a:t>
            </a:r>
          </a:p>
          <a:p>
            <a:pPr algn="l" rtl="0">
              <a:lnSpc>
                <a:spcPct val="120000"/>
              </a:lnSpc>
            </a:pPr>
            <a:r>
              <a:rPr lang="en-US" altLang="en-US" sz="1200" dirty="0"/>
              <a:t>For </a:t>
            </a:r>
            <a:r>
              <a:rPr lang="en-US" altLang="en-US" sz="1200" dirty="0">
                <a:solidFill>
                  <a:srgbClr val="FFFF00"/>
                </a:solidFill>
              </a:rPr>
              <a:t>minimization</a:t>
            </a:r>
            <a:r>
              <a:rPr lang="en-US" altLang="en-US" sz="1200" dirty="0"/>
              <a:t> problems, the optimal relaxed objective function values is a </a:t>
            </a:r>
            <a:r>
              <a:rPr lang="en-US" altLang="en-US" sz="1200" i="1" u="sng" dirty="0">
                <a:solidFill>
                  <a:srgbClr val="FFFF00"/>
                </a:solidFill>
              </a:rPr>
              <a:t>lower bound</a:t>
            </a:r>
            <a:r>
              <a:rPr lang="en-US" altLang="en-US" sz="1200" dirty="0"/>
              <a:t> on the optimal integer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445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לדוגמא: במשמרת </a:t>
            </a:r>
            <a:r>
              <a:rPr lang="tr-TR" dirty="0"/>
              <a:t>x1</a:t>
            </a:r>
            <a:r>
              <a:rPr lang="en-US" baseline="0" dirty="0"/>
              <a:t> </a:t>
            </a:r>
            <a:r>
              <a:rPr lang="he-IL" baseline="0" dirty="0"/>
              <a:t> יש 0 עובדים ביום א, וכך גם במשמרת 7. בשאר המשמרות יש עובדים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0431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606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r>
              <a:rPr lang="he-IL" dirty="0"/>
              <a:t>איך לבחור בדיוק שניים? לא יותר משניים?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1159A-B7C3-489B-923F-30BBB84E02C6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32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>
              <a:buClr>
                <a:schemeClr val="tx1"/>
              </a:buClr>
              <a:buSzPct val="80000"/>
              <a:buFont typeface="Tahoma" pitchFamily="34" charset="0"/>
              <a:buNone/>
            </a:pPr>
            <a:r>
              <a:rPr lang="en-US" sz="2600" dirty="0"/>
              <a:t>Flat</a:t>
            </a:r>
            <a:r>
              <a:rPr lang="en-US" sz="2600" baseline="0" dirty="0"/>
              <a:t> fee + some cost proportional to activity</a:t>
            </a:r>
            <a:endParaRPr lang="en-US" sz="2600" dirty="0"/>
          </a:p>
          <a:p>
            <a:pPr lvl="1" algn="l" rtl="0" eaLnBrk="1" hangingPunct="1">
              <a:buClr>
                <a:schemeClr val="tx1"/>
              </a:buClr>
              <a:buSzPct val="80000"/>
              <a:buFont typeface="Tahoma" pitchFamily="34" charset="0"/>
              <a:buChar char="–"/>
            </a:pPr>
            <a:r>
              <a:rPr lang="en-US" sz="2600" dirty="0"/>
              <a:t>The cost to lease, rent, or purchase a piece of equipment or a vehicle that will be required if a particular action is taken.</a:t>
            </a:r>
          </a:p>
          <a:p>
            <a:pPr lvl="1" algn="l" rtl="0" eaLnBrk="1" hangingPunct="1">
              <a:buClr>
                <a:schemeClr val="tx1"/>
              </a:buClr>
              <a:buSzPct val="80000"/>
              <a:buFont typeface="Tahoma" pitchFamily="34" charset="0"/>
              <a:buChar char="–"/>
            </a:pPr>
            <a:r>
              <a:rPr lang="en-US" sz="2600" dirty="0"/>
              <a:t>The setup cost required to prepare a machine or to produce a different type of product.</a:t>
            </a:r>
          </a:p>
          <a:p>
            <a:pPr lvl="1" algn="l" rtl="0" eaLnBrk="1" hangingPunct="1">
              <a:buClr>
                <a:schemeClr val="tx1"/>
              </a:buClr>
              <a:buSzPct val="80000"/>
              <a:buFont typeface="Tahoma" pitchFamily="34" charset="0"/>
              <a:buChar char="–"/>
            </a:pPr>
            <a:r>
              <a:rPr lang="en-US" sz="2600" dirty="0"/>
              <a:t>The cost to construct a new production line that will be required if a particular decision is made.</a:t>
            </a:r>
          </a:p>
          <a:p>
            <a:pPr lvl="1" algn="l" rtl="0" eaLnBrk="1" hangingPunct="1">
              <a:buClr>
                <a:schemeClr val="tx1"/>
              </a:buClr>
              <a:buSzPct val="80000"/>
              <a:buFont typeface="Tahoma" pitchFamily="34" charset="0"/>
              <a:buChar char="–"/>
            </a:pPr>
            <a:r>
              <a:rPr lang="en-US" sz="2600" dirty="0"/>
              <a:t>The cost of hiring additional personnel that will be required if a particular decision is 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3316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Easier</a:t>
            </a:r>
            <a:r>
              <a:rPr lang="en-US" baseline="0" dirty="0"/>
              <a:t> to solve the smaller the m is</a:t>
            </a:r>
            <a:endParaRPr lang="tr-TR" baseline="0" dirty="0"/>
          </a:p>
          <a:p>
            <a:pPr algn="l" rtl="0"/>
            <a:r>
              <a:rPr lang="tr-TR" baseline="0" dirty="0"/>
              <a:t>DO NOT use </a:t>
            </a:r>
            <a:r>
              <a:rPr lang="en-US" baseline="0" dirty="0"/>
              <a:t>“if” – introduces </a:t>
            </a:r>
            <a:r>
              <a:rPr lang="en-US" i="1" baseline="0" dirty="0"/>
              <a:t>non-linearity</a:t>
            </a:r>
            <a:r>
              <a:rPr lang="en-US" baseline="0" dirty="0"/>
              <a:t> into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92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2192903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7223" y="5054602"/>
            <a:ext cx="897701" cy="279400"/>
          </a:xfr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579" y="5054602"/>
            <a:ext cx="5419813" cy="279400"/>
          </a:xfr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9757" y="5054602"/>
            <a:ext cx="551311" cy="279400"/>
          </a:xfrm>
        </p:spPr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3101" y="3471329"/>
            <a:ext cx="681744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2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9220" y="162364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4" y="508938"/>
            <a:ext cx="906497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154" y="2652592"/>
            <a:ext cx="9064981" cy="34449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4" y="509876"/>
            <a:ext cx="9064980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442154" y="1584205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9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203289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Arial" pitchFamily="34" charset="0"/>
              </a:rPr>
              <a:pPr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6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1824875"/>
            <a:ext cx="6404570" cy="1871861"/>
          </a:xfrm>
        </p:spPr>
        <p:txBody>
          <a:bodyPr anchor="ctr" anchorCtr="1"/>
          <a:lstStyle/>
          <a:p>
            <a:pPr algn="ctr" eaLnBrk="1" hangingPunct="1"/>
            <a:r>
              <a:rPr lang="he-IL" altLang="he-IL" sz="4000" dirty="0"/>
              <a:t>שיטות נומריות </a:t>
            </a:r>
            <a:r>
              <a:rPr lang="he-IL" altLang="he-IL" sz="4000" dirty="0" err="1"/>
              <a:t>בתעשיה</a:t>
            </a:r>
            <a:endParaRPr lang="en-US" altLang="he-IL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33217" y="3476466"/>
            <a:ext cx="6193432" cy="1857536"/>
          </a:xfrm>
        </p:spPr>
        <p:txBody>
          <a:bodyPr>
            <a:noAutofit/>
          </a:bodyPr>
          <a:lstStyle/>
          <a:p>
            <a:pPr algn="ctr" eaLnBrk="1" hangingPunct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חזרה על תכנון לנארי</a:t>
            </a:r>
          </a:p>
          <a:p>
            <a:pPr algn="ctr" eaLnBrk="1" hangingPunct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תרגול 2 – תכנון לינארי בשלמים</a:t>
            </a:r>
            <a:br>
              <a:rPr lang="en-US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he-IL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סמסטר אביב 2019</a:t>
            </a:r>
            <a:endParaRPr lang="en-US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6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לינארי בשלמים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155" y="2233953"/>
            <a:ext cx="9064981" cy="3444997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כאשר חלק ממשתני ההחלטה או כל משתני ההחלטה נדרשים להיות מספרים שלמים.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בבעיות רבות נדרשים מספרים שלמים:</a:t>
            </a:r>
          </a:p>
          <a:p>
            <a:pPr lvl="1"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השמת עובדים</a:t>
            </a:r>
          </a:p>
          <a:p>
            <a:pPr lvl="1"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מכירת יחידות</a:t>
            </a:r>
          </a:p>
          <a:p>
            <a:pPr lvl="1" algn="r" rtl="1"/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וכו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'..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לעיתים נשתמש ב &lt;= או &gt;= ולא בשוויון (=), על מנת שיתקבל פתרון כלשהו.</a:t>
            </a:r>
          </a:p>
        </p:txBody>
      </p:sp>
    </p:spTree>
    <p:extLst>
      <p:ext uri="{BB962C8B-B14F-4D97-AF65-F5344CB8AC3E}">
        <p14:creationId xmlns:p14="http://schemas.microsoft.com/office/powerpoint/2010/main" val="239414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28901" y="6542203"/>
            <a:ext cx="5104667" cy="279400"/>
          </a:xfrm>
        </p:spPr>
        <p:txBody>
          <a:bodyPr/>
          <a:lstStyle/>
          <a:p>
            <a:r>
              <a:rPr lang="en-US" altLang="en-US" sz="1800" kern="0">
                <a:solidFill>
                  <a:sysClr val="windowText" lastClr="000000"/>
                </a:solidFill>
              </a:rPr>
              <a:t>© 2007 South-Western College Publishing</a:t>
            </a:r>
          </a:p>
        </p:txBody>
      </p:sp>
      <p:sp>
        <p:nvSpPr>
          <p:cNvPr id="78852" name="Freeform 4" descr="20%"/>
          <p:cNvSpPr>
            <a:spLocks/>
          </p:cNvSpPr>
          <p:nvPr/>
        </p:nvSpPr>
        <p:spPr bwMode="auto">
          <a:xfrm>
            <a:off x="2617985" y="3446875"/>
            <a:ext cx="2511777" cy="2306108"/>
          </a:xfrm>
          <a:custGeom>
            <a:avLst/>
            <a:gdLst>
              <a:gd name="T0" fmla="*/ 0 w 3120"/>
              <a:gd name="T1" fmla="*/ 2400 h 2400"/>
              <a:gd name="T2" fmla="*/ 3120 w 3120"/>
              <a:gd name="T3" fmla="*/ 2400 h 2400"/>
              <a:gd name="T4" fmla="*/ 2304 w 3120"/>
              <a:gd name="T5" fmla="*/ 768 h 2400"/>
              <a:gd name="T6" fmla="*/ 0 w 3120"/>
              <a:gd name="T7" fmla="*/ 0 h 2400"/>
              <a:gd name="T8" fmla="*/ 0 w 3120"/>
              <a:gd name="T9" fmla="*/ 240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0" h="2400">
                <a:moveTo>
                  <a:pt x="0" y="2400"/>
                </a:moveTo>
                <a:lnTo>
                  <a:pt x="3120" y="2400"/>
                </a:lnTo>
                <a:lnTo>
                  <a:pt x="2304" y="768"/>
                </a:lnTo>
                <a:lnTo>
                  <a:pt x="0" y="0"/>
                </a:lnTo>
                <a:lnTo>
                  <a:pt x="0" y="2400"/>
                </a:lnTo>
                <a:close/>
              </a:path>
            </a:pathLst>
          </a:custGeom>
          <a:pattFill prst="pct20">
            <a:fgClr>
              <a:schemeClr val="hlink">
                <a:alpha val="50000"/>
              </a:schemeClr>
            </a:fgClr>
            <a:bgClr>
              <a:schemeClr val="accent1">
                <a:alpha val="50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V="1">
            <a:off x="2617985" y="2985653"/>
            <a:ext cx="0" cy="285957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2541871" y="5752982"/>
            <a:ext cx="350126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2503813" y="4876661"/>
            <a:ext cx="1141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2503813" y="4046463"/>
            <a:ext cx="1141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2503813" y="3216264"/>
            <a:ext cx="1141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2351584" y="5623264"/>
            <a:ext cx="190286" cy="36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2294499" y="4746943"/>
            <a:ext cx="190286" cy="36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284191" y="3908096"/>
            <a:ext cx="190286" cy="36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kern="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2275470" y="3077897"/>
            <a:ext cx="190286" cy="36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kern="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3303015" y="5752982"/>
            <a:ext cx="0" cy="138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3988045" y="5752982"/>
            <a:ext cx="0" cy="138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4673075" y="5752982"/>
            <a:ext cx="0" cy="138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5358105" y="5752982"/>
            <a:ext cx="0" cy="138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2541871" y="5853875"/>
            <a:ext cx="190286" cy="36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3226901" y="5899997"/>
            <a:ext cx="190286" cy="36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3911930" y="5899997"/>
            <a:ext cx="190286" cy="36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4596960" y="5891349"/>
            <a:ext cx="190286" cy="36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5281990" y="5891349"/>
            <a:ext cx="190286" cy="36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5700620" y="5891349"/>
            <a:ext cx="380572" cy="27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 kern="0" dirty="0">
                <a:solidFill>
                  <a:sysClr val="windowText" lastClr="000000"/>
                </a:solidFill>
              </a:rPr>
              <a:t>X</a:t>
            </a:r>
            <a:r>
              <a:rPr lang="en-US" altLang="en-US" sz="1200" kern="0" baseline="-25000" dirty="0">
                <a:solidFill>
                  <a:sysClr val="windowText" lastClr="000000"/>
                </a:solidFill>
              </a:rPr>
              <a:t>1</a:t>
            </a:r>
            <a:endParaRPr lang="en-US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2351584" y="2708920"/>
            <a:ext cx="380572" cy="27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1200"/>
            </a:lvl1pPr>
          </a:lstStyle>
          <a:p>
            <a:r>
              <a:rPr lang="en-US" altLang="en-US" kern="0" dirty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>
            <a:off x="2617985" y="3446875"/>
            <a:ext cx="1864804" cy="7379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74" name="Line 26"/>
          <p:cNvSpPr>
            <a:spLocks noChangeShapeType="1"/>
          </p:cNvSpPr>
          <p:nvPr/>
        </p:nvSpPr>
        <p:spPr bwMode="auto">
          <a:xfrm>
            <a:off x="4482789" y="4184829"/>
            <a:ext cx="646973" cy="15681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617985" y="2736785"/>
            <a:ext cx="2740913" cy="3016197"/>
            <a:chOff x="2617985" y="2736785"/>
            <a:chExt cx="2740913" cy="3016197"/>
          </a:xfrm>
        </p:grpSpPr>
        <p:sp>
          <p:nvSpPr>
            <p:cNvPr id="78875" name="Oval 27"/>
            <p:cNvSpPr>
              <a:spLocks noChangeArrowheads="1"/>
            </p:cNvSpPr>
            <p:nvPr/>
          </p:nvSpPr>
          <p:spPr bwMode="auto">
            <a:xfrm>
              <a:off x="3303015" y="4046463"/>
              <a:ext cx="38057" cy="461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76" name="Oval 28"/>
            <p:cNvSpPr>
              <a:spLocks noChangeArrowheads="1"/>
            </p:cNvSpPr>
            <p:nvPr/>
          </p:nvSpPr>
          <p:spPr bwMode="auto">
            <a:xfrm>
              <a:off x="3949988" y="4046463"/>
              <a:ext cx="38057" cy="461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77" name="Oval 29"/>
            <p:cNvSpPr>
              <a:spLocks noChangeArrowheads="1"/>
            </p:cNvSpPr>
            <p:nvPr/>
          </p:nvSpPr>
          <p:spPr bwMode="auto">
            <a:xfrm>
              <a:off x="3303015" y="4830539"/>
              <a:ext cx="38057" cy="461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78" name="Oval 30"/>
            <p:cNvSpPr>
              <a:spLocks noChangeArrowheads="1"/>
            </p:cNvSpPr>
            <p:nvPr/>
          </p:nvSpPr>
          <p:spPr bwMode="auto">
            <a:xfrm>
              <a:off x="3949988" y="4830539"/>
              <a:ext cx="38057" cy="461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79" name="Oval 31"/>
            <p:cNvSpPr>
              <a:spLocks noChangeArrowheads="1"/>
            </p:cNvSpPr>
            <p:nvPr/>
          </p:nvSpPr>
          <p:spPr bwMode="auto">
            <a:xfrm>
              <a:off x="4635018" y="4830539"/>
              <a:ext cx="38057" cy="461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0" name="Text Box 32"/>
            <p:cNvSpPr txBox="1">
              <a:spLocks noChangeArrowheads="1"/>
            </p:cNvSpPr>
            <p:nvPr/>
          </p:nvSpPr>
          <p:spPr bwMode="auto">
            <a:xfrm>
              <a:off x="3303808" y="2736785"/>
              <a:ext cx="2055090" cy="708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kern="0" dirty="0">
                  <a:solidFill>
                    <a:sysClr val="windowText" lastClr="000000"/>
                  </a:solidFill>
                </a:rPr>
                <a:t>Feasible Integer Solutions</a:t>
              </a:r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 flipH="1">
              <a:off x="2656042" y="3400752"/>
              <a:ext cx="1446174" cy="645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2" name="Line 34"/>
            <p:cNvSpPr>
              <a:spLocks noChangeShapeType="1"/>
            </p:cNvSpPr>
            <p:nvPr/>
          </p:nvSpPr>
          <p:spPr bwMode="auto">
            <a:xfrm flipH="1">
              <a:off x="2617985" y="3400752"/>
              <a:ext cx="1484232" cy="1475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 flipH="1">
              <a:off x="3379129" y="3400752"/>
              <a:ext cx="723087" cy="645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 flipH="1">
              <a:off x="3988045" y="3400752"/>
              <a:ext cx="114172" cy="599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 flipH="1">
              <a:off x="3341072" y="3400752"/>
              <a:ext cx="761144" cy="1337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 flipH="1">
              <a:off x="2656042" y="3400752"/>
              <a:ext cx="1446174" cy="2306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 flipH="1">
              <a:off x="3303015" y="3400752"/>
              <a:ext cx="799202" cy="2259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 flipH="1">
              <a:off x="3988045" y="3400752"/>
              <a:ext cx="114172" cy="1337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4102217" y="3400752"/>
              <a:ext cx="494744" cy="1337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4102217" y="3400752"/>
              <a:ext cx="570858" cy="2306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 flipH="1">
              <a:off x="3988045" y="3400752"/>
              <a:ext cx="114172" cy="2352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8892" name="Line 44"/>
          <p:cNvSpPr>
            <a:spLocks noChangeShapeType="1"/>
          </p:cNvSpPr>
          <p:nvPr/>
        </p:nvSpPr>
        <p:spPr bwMode="auto">
          <a:xfrm flipH="1">
            <a:off x="4482789" y="3815852"/>
            <a:ext cx="304458" cy="276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4749189" y="3565387"/>
            <a:ext cx="173312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kern="0" dirty="0">
                <a:solidFill>
                  <a:sysClr val="windowText" lastClr="000000"/>
                </a:solidFill>
              </a:rPr>
              <a:t>Optimal Relaxed 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– עם ובלי אילוץ השלמים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9758" y="2715618"/>
            <a:ext cx="3794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kern="0" dirty="0">
                <a:solidFill>
                  <a:sysClr val="windowText" lastClr="000000"/>
                </a:solidFill>
                <a:cs typeface="+mj-cs"/>
              </a:rPr>
              <a:t>הפתרון האופטימלי ללא אילוץ השלמים נותן לנו </a:t>
            </a:r>
            <a:r>
              <a:rPr lang="he-IL" u="sng" kern="0" dirty="0">
                <a:solidFill>
                  <a:sysClr val="windowText" lastClr="000000"/>
                </a:solidFill>
                <a:cs typeface="+mj-cs"/>
              </a:rPr>
              <a:t>גבול לערך פונקציית המטרה</a:t>
            </a:r>
            <a:r>
              <a:rPr lang="he-IL" kern="0" dirty="0">
                <a:solidFill>
                  <a:sysClr val="windowText" lastClr="000000"/>
                </a:solidFill>
                <a:cs typeface="+mj-cs"/>
              </a:rPr>
              <a:t> כאשר כן נתחשב באילוץ השלמים:</a:t>
            </a:r>
          </a:p>
          <a:p>
            <a:endParaRPr lang="he-IL" kern="0" dirty="0">
              <a:solidFill>
                <a:sysClr val="windowText" lastClr="000000"/>
              </a:solidFill>
              <a:cs typeface="+mj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kern="0" dirty="0">
                <a:solidFill>
                  <a:sysClr val="windowText" lastClr="000000"/>
                </a:solidFill>
                <a:cs typeface="+mj-cs"/>
              </a:rPr>
              <a:t>בבעיות מקסימום, זהו ערך הגבול העליון.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he-IL" kern="0" dirty="0">
              <a:solidFill>
                <a:sysClr val="windowText" lastClr="000000"/>
              </a:solidFill>
              <a:cs typeface="+mj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kern="0" dirty="0">
                <a:solidFill>
                  <a:sysClr val="windowText" lastClr="000000"/>
                </a:solidFill>
                <a:cs typeface="+mj-cs"/>
              </a:rPr>
              <a:t>בבעיות מינימום, זהו ערך הגבול התחתון.</a:t>
            </a:r>
            <a:endParaRPr lang="en-US" kern="0" dirty="0">
              <a:solidFill>
                <a:sysClr val="windowText" lastClr="000000"/>
              </a:solidFill>
              <a:cs typeface="+mj-cs"/>
            </a:endParaRPr>
          </a:p>
        </p:txBody>
      </p: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4463568" y="4151089"/>
            <a:ext cx="38057" cy="4612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475" y="599641"/>
            <a:ext cx="6798734" cy="1303867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דוגמה 1 - הקצאת עובדים למשמרות</a:t>
            </a:r>
            <a:endParaRPr lang="en-US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188493" y="2420888"/>
            <a:ext cx="4070350" cy="3263900"/>
            <a:chOff x="539552" y="2469356"/>
            <a:chExt cx="4070350" cy="326390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12577" y="2469356"/>
              <a:ext cx="3997325" cy="326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50000"/>
                </a:spcBef>
                <a:tabLst>
                  <a:tab pos="2806700" algn="ctr"/>
                </a:tabLst>
              </a:pPr>
              <a:r>
                <a:rPr lang="en-US" sz="2000" b="1" u="sng" kern="0" dirty="0">
                  <a:solidFill>
                    <a:sysClr val="windowText" lastClr="000000"/>
                  </a:solidFill>
                </a:rPr>
                <a:t>Day of Week</a:t>
              </a:r>
              <a:r>
                <a:rPr lang="en-US" sz="2000" b="1" kern="0" dirty="0">
                  <a:solidFill>
                    <a:sysClr val="windowText" lastClr="000000"/>
                  </a:solidFill>
                </a:rPr>
                <a:t> 	</a:t>
              </a:r>
              <a:r>
                <a:rPr lang="en-US" sz="2000" b="1" u="sng" kern="0" dirty="0">
                  <a:solidFill>
                    <a:sysClr val="windowText" lastClr="000000"/>
                  </a:solidFill>
                </a:rPr>
                <a:t>Workers Needed</a:t>
              </a:r>
            </a:p>
            <a:p>
              <a:pPr eaLnBrk="0" hangingPunct="0">
                <a:lnSpc>
                  <a:spcPct val="40000"/>
                </a:lnSpc>
                <a:spcBef>
                  <a:spcPct val="50000"/>
                </a:spcBef>
                <a:tabLst>
                  <a:tab pos="2806700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Sunday	18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2806700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Monday	27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2806700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Tuesday	22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2806700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Wednesday	26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2806700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Thursday	25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2806700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Friday	21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2806700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Saturday	19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39552" y="2475706"/>
              <a:ext cx="4040187" cy="32575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קבוצה 2"/>
          <p:cNvGrpSpPr/>
          <p:nvPr/>
        </p:nvGrpSpPr>
        <p:grpSpPr>
          <a:xfrm>
            <a:off x="5911123" y="2404533"/>
            <a:ext cx="4566871" cy="3296609"/>
            <a:chOff x="4476249" y="2395954"/>
            <a:chExt cx="4094788" cy="333322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476249" y="2395954"/>
              <a:ext cx="3997325" cy="333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50000"/>
                </a:spcBef>
                <a:tabLst>
                  <a:tab pos="339725" algn="ctr"/>
                  <a:tab pos="1479550" algn="ctr"/>
                  <a:tab pos="3027363" algn="ctr"/>
                </a:tabLst>
              </a:pPr>
              <a:r>
                <a:rPr lang="en-US" sz="2000" b="1" u="sng" kern="0" dirty="0">
                  <a:solidFill>
                    <a:sysClr val="windowText" lastClr="000000"/>
                  </a:solidFill>
                </a:rPr>
                <a:t>Shift</a:t>
              </a:r>
              <a:r>
                <a:rPr lang="en-US" sz="2000" b="1" kern="0" dirty="0">
                  <a:solidFill>
                    <a:sysClr val="windowText" lastClr="000000"/>
                  </a:solidFill>
                </a:rPr>
                <a:t> 	</a:t>
              </a:r>
              <a:r>
                <a:rPr lang="en-US" sz="2000" b="1" u="sng" kern="0" dirty="0">
                  <a:solidFill>
                    <a:sysClr val="windowText" lastClr="000000"/>
                  </a:solidFill>
                </a:rPr>
                <a:t>Days Off</a:t>
              </a:r>
              <a:r>
                <a:rPr lang="en-US" sz="2000" b="1" kern="0" dirty="0">
                  <a:solidFill>
                    <a:sysClr val="windowText" lastClr="000000"/>
                  </a:solidFill>
                </a:rPr>
                <a:t>	</a:t>
              </a:r>
              <a:r>
                <a:rPr lang="en-US" sz="2000" b="1" u="sng" kern="0" dirty="0">
                  <a:solidFill>
                    <a:sysClr val="windowText" lastClr="000000"/>
                  </a:solidFill>
                </a:rPr>
                <a:t>Wage</a:t>
              </a:r>
            </a:p>
            <a:p>
              <a:pPr eaLnBrk="0" hangingPunct="0">
                <a:lnSpc>
                  <a:spcPct val="40000"/>
                </a:lnSpc>
                <a:spcBef>
                  <a:spcPct val="50000"/>
                </a:spcBef>
                <a:tabLst>
                  <a:tab pos="339725" algn="ctr"/>
                  <a:tab pos="1479550" algn="ctr"/>
                  <a:tab pos="3027363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	1	Sun &amp; Mon	$680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339725" algn="ctr"/>
                  <a:tab pos="1479550" algn="ctr"/>
                  <a:tab pos="3027363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	2	Mon &amp; Tue	$705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339725" algn="ctr"/>
                  <a:tab pos="1479550" algn="ctr"/>
                  <a:tab pos="3027363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	3	Tue &amp; Wed	$705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339725" algn="ctr"/>
                  <a:tab pos="1479550" algn="ctr"/>
                  <a:tab pos="3027363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	4	Wed &amp; Thu	$705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339725" algn="ctr"/>
                  <a:tab pos="1479550" algn="ctr"/>
                  <a:tab pos="3027363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	5	Thu &amp; Fri	$705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339725" algn="ctr"/>
                  <a:tab pos="1479550" algn="ctr"/>
                  <a:tab pos="3027363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	6	Fri &amp; Sat	$680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tabLst>
                  <a:tab pos="339725" algn="ctr"/>
                  <a:tab pos="1479550" algn="ctr"/>
                  <a:tab pos="3027363" algn="ctr"/>
                </a:tabLst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	7	Sat &amp; Sun	$655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788024" y="2420888"/>
              <a:ext cx="3783013" cy="32893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458200" y="1947406"/>
            <a:ext cx="20197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Ariel"/>
                <a:cs typeface="+mj-cs"/>
              </a:rPr>
              <a:t>פרטי המשמרות: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8586" y="1947406"/>
            <a:ext cx="20197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Ariel"/>
                <a:cs typeface="+mj-cs"/>
              </a:rPr>
              <a:t>דרישות:</a:t>
            </a:r>
          </a:p>
        </p:txBody>
      </p:sp>
    </p:spTree>
    <p:extLst>
      <p:ext uri="{BB962C8B-B14F-4D97-AF65-F5344CB8AC3E}">
        <p14:creationId xmlns:p14="http://schemas.microsoft.com/office/powerpoint/2010/main" val="41005000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924" y="896144"/>
            <a:ext cx="7024744" cy="504056"/>
          </a:xfrm>
        </p:spPr>
        <p:txBody>
          <a:bodyPr>
            <a:noAutofit/>
          </a:bodyPr>
          <a:lstStyle/>
          <a:p>
            <a:pPr algn="ctr"/>
            <a:r>
              <a:rPr lang="he-IL" sz="3600" dirty="0"/>
              <a:t>דוגמה 1 - פתרון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977" y="1790915"/>
            <a:ext cx="7531100" cy="4239344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1600" b="1" dirty="0">
                <a:latin typeface="Arial" panose="020B0604020202020204" pitchFamily="34" charset="0"/>
                <a:cs typeface="Arial" panose="020B0604020202020204" pitchFamily="34" charset="0"/>
              </a:rPr>
              <a:t>משתני ההחלטה: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=1..7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) – כמות העובדים במשמרת ה-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1600" b="1" dirty="0">
                <a:latin typeface="Arial" panose="020B0604020202020204" pitchFamily="34" charset="0"/>
                <a:cs typeface="Arial" panose="020B0604020202020204" pitchFamily="34" charset="0"/>
              </a:rPr>
              <a:t>פונקציית המטרה: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680X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+705X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+705X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+705X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+705X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+680X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+655X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r" rtl="1">
              <a:buNone/>
            </a:pPr>
            <a:r>
              <a:rPr lang="he-IL" sz="1600" b="1" dirty="0">
                <a:latin typeface="Arial" panose="020B0604020202020204" pitchFamily="34" charset="0"/>
                <a:cs typeface="Arial" panose="020B0604020202020204" pitchFamily="34" charset="0"/>
              </a:rPr>
              <a:t>אילוצים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18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Sunday</a:t>
            </a:r>
          </a:p>
          <a:p>
            <a:pPr lvl="1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27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Monday</a:t>
            </a:r>
          </a:p>
          <a:p>
            <a:pPr lvl="1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22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Tuesday</a:t>
            </a:r>
          </a:p>
          <a:p>
            <a:pPr lvl="1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26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Wednesday</a:t>
            </a:r>
          </a:p>
          <a:p>
            <a:pPr lvl="1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25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Thursday</a:t>
            </a:r>
          </a:p>
          <a:p>
            <a:pPr lvl="1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21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Friday</a:t>
            </a:r>
          </a:p>
          <a:p>
            <a:pPr lvl="1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+ 1X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+ 0X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19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Saturday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Nonnegativity &amp; integrality conditions: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&gt;= 0  and integer for all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664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94804" y="599440"/>
            <a:ext cx="6777038" cy="575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MIN 680X1 +705X2 +705X3 +705X4 +705X5 +680X6 +655X7 </a:t>
            </a:r>
          </a:p>
          <a:p>
            <a:pPr marL="0" indent="0">
              <a:buNone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0X1+ 1X2+ 1X3+ 1X4+ 1X5+ 1X6+ 0X7 &gt;= 18  !- Sunday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0X1+ 0X2+ 1X3+ 1X4+ 1X5+ 1X6+ 1X7 &gt;= 27  !- Monday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1X1+ 0X2+ 0X3+ 1X4+ 1X5+ 1X6+ 1X7 &gt;= 22  !- Tuesday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1X1+ 1X2+ 0X3+ 0X4+ 1X5+ 1X6+ 1X7 &gt;= 26  !-Wednesday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1X1+ 1X2+ 1X3+ 0X4+ 0X5+ 1X6+ 1X7 &gt;= 25  !-Thursday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1X1+ 1X2+ 1X3+ 1X4+ 0X5+ 0X6+ 1X7 &gt;= 21  !-Friday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1X1+ 1X2+ 1X3+ 1X4+ 1X5+ 0X6+ 0X7 &gt;= 19  !-Saturday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gin x1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gin x2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gin x3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gin x4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gin x5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gin x6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gin x7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5341" y="690692"/>
            <a:ext cx="6253533" cy="1303337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דוגמה 1 – </a:t>
            </a:r>
            <a:br>
              <a:rPr lang="he-IL" dirty="0"/>
            </a:br>
            <a:r>
              <a:rPr lang="he-IL" dirty="0"/>
              <a:t>קלט ב-</a:t>
            </a:r>
            <a:r>
              <a:rPr lang="en-US" dirty="0"/>
              <a:t>Lindo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353" y="2643053"/>
            <a:ext cx="2561617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kern="0" dirty="0">
                <a:solidFill>
                  <a:sysClr val="windowText" lastClr="000000"/>
                </a:solidFill>
              </a:rPr>
              <a:t>gin = non negative integer</a:t>
            </a:r>
          </a:p>
        </p:txBody>
      </p:sp>
    </p:spTree>
    <p:extLst>
      <p:ext uri="{BB962C8B-B14F-4D97-AF65-F5344CB8AC3E}">
        <p14:creationId xmlns:p14="http://schemas.microsoft.com/office/powerpoint/2010/main" val="9588137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836712"/>
            <a:ext cx="7024744" cy="745152"/>
          </a:xfrm>
        </p:spPr>
        <p:txBody>
          <a:bodyPr/>
          <a:lstStyle/>
          <a:p>
            <a:pPr rtl="1"/>
            <a:r>
              <a:rPr lang="he-IL" dirty="0"/>
              <a:t>דוגמה 1 - פלט ב-</a:t>
            </a:r>
            <a:r>
              <a:rPr lang="en-US" dirty="0"/>
              <a:t>Lindo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910080"/>
            <a:ext cx="847344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OBJECTIVE FUNCTION VALUE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1)      22540.00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VARIABLE        VALUE          REDUCED COST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X1         4.000000        680.000000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X2         0.000000        705.000000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X3         7.000000        705.000000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X4         0.000000        705.000000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X5         8.000000        705.000000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X6         3.000000        680.000000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X7        11.000000        655.000000</a:t>
            </a:r>
          </a:p>
        </p:txBody>
      </p:sp>
    </p:spTree>
    <p:extLst>
      <p:ext uri="{BB962C8B-B14F-4D97-AF65-F5344CB8AC3E}">
        <p14:creationId xmlns:p14="http://schemas.microsoft.com/office/powerpoint/2010/main" val="17452415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824464"/>
            <a:ext cx="7024744" cy="745152"/>
          </a:xfrm>
        </p:spPr>
        <p:txBody>
          <a:bodyPr/>
          <a:lstStyle/>
          <a:p>
            <a:pPr algn="ctr" rtl="1"/>
            <a:r>
              <a:rPr lang="he-IL" dirty="0"/>
              <a:t>דוגמה 2 – הקצאת הון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960" y="1961244"/>
            <a:ext cx="8517277" cy="64408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000" dirty="0">
                <a:cs typeface="+mj-cs"/>
              </a:rPr>
              <a:t>חברת בנייה גדולה מתלבטת באילו מהפרויקטים הבאים להשקיע לטווח של 3 שנים.</a:t>
            </a:r>
            <a:endParaRPr lang="en-US" sz="2000" dirty="0"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93688"/>
              </p:ext>
            </p:extLst>
          </p:nvPr>
        </p:nvGraphicFramePr>
        <p:xfrm>
          <a:off x="1838960" y="2722880"/>
          <a:ext cx="8517277" cy="356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1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6545"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רווח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הוצאות שנה 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הוצאות שנה ב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הוצאות שנה</a:t>
                      </a:r>
                      <a:r>
                        <a:rPr lang="he-IL" sz="2400" baseline="0" dirty="0"/>
                        <a:t> א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מס'</a:t>
                      </a:r>
                      <a:r>
                        <a:rPr lang="he-IL" sz="2400" baseline="0" dirty="0"/>
                        <a:t> </a:t>
                      </a:r>
                      <a:r>
                        <a:rPr lang="he-IL" sz="2400" dirty="0"/>
                        <a:t>פרויקט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40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15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b="1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30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b="1" dirty="0"/>
                        <a:t>הון פנוי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68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משתנים בינאריים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152" y="2309692"/>
            <a:ext cx="9064981" cy="344499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dirty="0"/>
              <a:t>משתני ההחלטה הם בינאריים – האם להשקיע בפרויקט ה-</a:t>
            </a:r>
            <a:r>
              <a:rPr lang="en-US" sz="2800" dirty="0" err="1"/>
              <a:t>i</a:t>
            </a:r>
            <a:r>
              <a:rPr lang="he-IL" sz="2800" dirty="0"/>
              <a:t> או לא:</a:t>
            </a:r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255266"/>
              </p:ext>
            </p:extLst>
          </p:nvPr>
        </p:nvGraphicFramePr>
        <p:xfrm>
          <a:off x="2843189" y="3344292"/>
          <a:ext cx="6186511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3" imgW="2197080" imgH="406080" progId="">
                  <p:embed/>
                </p:oleObj>
              </mc:Choice>
              <mc:Fallback>
                <p:oleObj name="Equation" r:id="rId3" imgW="2197080" imgH="406080" progId="">
                  <p:embed/>
                  <p:pic>
                    <p:nvPicPr>
                      <p:cNvPr id="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189" y="3344292"/>
                        <a:ext cx="6186511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15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דוגמה 2 - בעזרת </a:t>
            </a:r>
            <a:r>
              <a:rPr lang="en-US" dirty="0"/>
              <a:t>Lindo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154" y="1812806"/>
            <a:ext cx="9064981" cy="4445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20X1 + 40X2 + 20X3 + 15X4 + 30X5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5X1 + 4X2 + 3X3 + 7X4 + 8X5 &lt;= 25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X1 + 7X2 + 9x3 + 4X4 + 6X5&lt;= 25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8X1 + 10X2 + 2X3 + X4 + 10X5 &lt;= 25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 x1 !- 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binary variable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x2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x3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x4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 x5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65A47-143C-42D9-AC50-56EB7E1DB798}"/>
              </a:ext>
            </a:extLst>
          </p:cNvPr>
          <p:cNvSpPr txBox="1"/>
          <p:nvPr/>
        </p:nvSpPr>
        <p:spPr>
          <a:xfrm>
            <a:off x="7509753" y="2782669"/>
            <a:ext cx="33411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400" kern="0" dirty="0">
                <a:solidFill>
                  <a:sysClr val="windowText" lastClr="000000"/>
                </a:solidFill>
              </a:rPr>
              <a:t>gin = non negative integer</a:t>
            </a:r>
          </a:p>
          <a:p>
            <a:pPr algn="l" rtl="0"/>
            <a:r>
              <a:rPr lang="en-US" sz="2400" kern="0" dirty="0">
                <a:solidFill>
                  <a:sysClr val="windowText" lastClr="000000"/>
                </a:solidFill>
              </a:rPr>
              <a:t>int = binary variable(!)</a:t>
            </a:r>
          </a:p>
        </p:txBody>
      </p:sp>
    </p:spTree>
    <p:extLst>
      <p:ext uri="{BB962C8B-B14F-4D97-AF65-F5344CB8AC3E}">
        <p14:creationId xmlns:p14="http://schemas.microsoft.com/office/powerpoint/2010/main" val="69396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1" y="1703356"/>
            <a:ext cx="7669662" cy="44942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636493" y="3950477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b="1" kern="0" dirty="0">
                <a:solidFill>
                  <a:sysClr val="windowText" lastClr="000000"/>
                </a:solidFill>
              </a:rPr>
              <a:t>יש לבחור בפרויקטים 1-4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מחבר חץ ישר 6"/>
          <p:cNvCxnSpPr>
            <a:cxnSpLocks/>
          </p:cNvCxnSpPr>
          <p:nvPr/>
        </p:nvCxnSpPr>
        <p:spPr>
          <a:xfrm flipH="1">
            <a:off x="5394960" y="4273642"/>
            <a:ext cx="2241533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36493" y="5015909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he-IL" kern="0" dirty="0">
                <a:solidFill>
                  <a:sysClr val="windowText" lastClr="000000"/>
                </a:solidFill>
              </a:rPr>
              <a:t>בתום כל אחת מהשנים נותר עודף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מחבר חץ ישר 8"/>
          <p:cNvCxnSpPr>
            <a:cxnSpLocks/>
            <a:stCxn id="8" idx="1"/>
          </p:cNvCxnSpPr>
          <p:nvPr/>
        </p:nvCxnSpPr>
        <p:spPr>
          <a:xfrm flipH="1">
            <a:off x="5458468" y="5339075"/>
            <a:ext cx="217802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8308" y="4971071"/>
            <a:ext cx="1440160" cy="72008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830110" y="536729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he-IL" dirty="0"/>
              <a:t>דוגמה 2 – פתרון ב-</a:t>
            </a:r>
            <a:r>
              <a:rPr lang="en-US" dirty="0"/>
              <a:t>Lindo</a:t>
            </a:r>
          </a:p>
        </p:txBody>
      </p:sp>
    </p:spTree>
    <p:extLst>
      <p:ext uri="{BB962C8B-B14F-4D97-AF65-F5344CB8AC3E}">
        <p14:creationId xmlns:p14="http://schemas.microsoft.com/office/powerpoint/2010/main" val="284646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 txBox="1">
            <a:spLocks/>
          </p:cNvSpPr>
          <p:nvPr/>
        </p:nvSpPr>
        <p:spPr bwMode="auto">
          <a:xfrm>
            <a:off x="9612163" y="5949280"/>
            <a:ext cx="547141" cy="2745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0" latin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>
                <a:solidFill>
                  <a:schemeClr val="tx2"/>
                </a:solidFill>
                <a:latin typeface="Franklin Gothic Medium" pitchFamily="34" charset="0"/>
                <a:ea typeface="+mn-ea"/>
                <a:cs typeface="Arial Bold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Franklin Gothic Medium" pitchFamily="34" charset="0"/>
                <a:ea typeface="+mn-ea"/>
                <a:cs typeface="Arial Bold" pitchFamily="34" charset="0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rgbClr val="928B70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Franklin Gothic Medium" pitchFamily="34" charset="0"/>
                <a:ea typeface="+mn-ea"/>
                <a:cs typeface="Arial Bold" pitchFamily="34" charset="0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rgbClr val="87706B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Franklin Gothic Medium" pitchFamily="34" charset="0"/>
                <a:ea typeface="+mn-ea"/>
                <a:cs typeface="Arial Bold" pitchFamily="34" charset="0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rgbClr val="6F777D"/>
              </a:buClr>
              <a:buFont typeface="Wingdings" pitchFamily="2" charset="2"/>
              <a:buChar char="§"/>
              <a:defRPr sz="1300" kern="1200">
                <a:solidFill>
                  <a:schemeClr val="tx2"/>
                </a:solidFill>
                <a:latin typeface="Franklin Gothic Medium" pitchFamily="34" charset="0"/>
                <a:ea typeface="+mn-ea"/>
                <a:cs typeface="Arial Bold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>
                <a:solidFill>
                  <a:schemeClr val="tx2"/>
                </a:solidFill>
                <a:latin typeface="Franklin Gothic Medium" pitchFamily="34" charset="0"/>
                <a:ea typeface="+mn-ea"/>
                <a:cs typeface="Arial Bold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>
                <a:solidFill>
                  <a:schemeClr val="tx2"/>
                </a:solidFill>
                <a:latin typeface="Franklin Gothic Medium" pitchFamily="34" charset="0"/>
                <a:ea typeface="+mn-ea"/>
                <a:cs typeface="Arial Bold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>
                <a:solidFill>
                  <a:schemeClr val="tx2"/>
                </a:solidFill>
                <a:latin typeface="Franklin Gothic Medium" pitchFamily="34" charset="0"/>
                <a:ea typeface="+mn-ea"/>
                <a:cs typeface="Arial Bold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>
                <a:solidFill>
                  <a:schemeClr val="tx2"/>
                </a:solidFill>
                <a:latin typeface="Franklin Gothic Medium" pitchFamily="34" charset="0"/>
                <a:ea typeface="+mn-ea"/>
                <a:cs typeface="Arial Bol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fld id="{EE2E54B2-AE26-4E2C-B0D3-178A408D78B4}" type="slidenum">
              <a:rPr lang="he-IL" altLang="he-IL" sz="140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None/>
              </a:pPr>
              <a:t>2</a:t>
            </a:fld>
            <a:endParaRPr lang="en-US" altLang="he-IL" sz="1400">
              <a:solidFill>
                <a:prstClr val="black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4" name="Rounded Rectangle 2"/>
          <p:cNvSpPr/>
          <p:nvPr/>
        </p:nvSpPr>
        <p:spPr>
          <a:xfrm>
            <a:off x="2063552" y="1164704"/>
            <a:ext cx="7920880" cy="720576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sz="3600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ניהול הייצור</a:t>
            </a:r>
          </a:p>
        </p:txBody>
      </p:sp>
      <p:sp>
        <p:nvSpPr>
          <p:cNvPr id="25" name="Rounded Rectangle 6"/>
          <p:cNvSpPr/>
          <p:nvPr/>
        </p:nvSpPr>
        <p:spPr>
          <a:xfrm>
            <a:off x="4017038" y="2172767"/>
            <a:ext cx="2239255" cy="720576"/>
          </a:xfrm>
          <a:prstGeom prst="roundRect">
            <a:avLst/>
          </a:prstGeom>
          <a:solidFill>
            <a:srgbClr val="FF6700"/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sz="2400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תורים ומרקוב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1843897" y="2172767"/>
            <a:ext cx="1894869" cy="720576"/>
          </a:xfrm>
          <a:prstGeom prst="roundRect">
            <a:avLst/>
          </a:prstGeom>
          <a:solidFill>
            <a:srgbClr val="0CA430"/>
          </a:solidFill>
          <a:ln w="19050" cap="flat" cmpd="sng" algn="ctr">
            <a:solidFill>
              <a:srgbClr val="00B050"/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sz="2400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ניהול האיכות</a:t>
            </a:r>
          </a:p>
        </p:txBody>
      </p:sp>
      <p:sp>
        <p:nvSpPr>
          <p:cNvPr id="27" name="Rounded Rectangle 8"/>
          <p:cNvSpPr/>
          <p:nvPr/>
        </p:nvSpPr>
        <p:spPr>
          <a:xfrm>
            <a:off x="6584832" y="2172767"/>
            <a:ext cx="3524367" cy="720576"/>
          </a:xfrm>
          <a:prstGeom prst="roundRect">
            <a:avLst/>
          </a:prstGeom>
          <a:solidFill>
            <a:srgbClr val="0070C0">
              <a:lumMod val="75000"/>
            </a:srgbClr>
          </a:solidFill>
          <a:ln w="19050" cap="flat" cmpd="sng" algn="ctr">
            <a:solidFill>
              <a:srgbClr val="0070C0">
                <a:lumMod val="75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sz="2400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חיזוי ותכנון</a:t>
            </a:r>
          </a:p>
        </p:txBody>
      </p:sp>
      <p:sp>
        <p:nvSpPr>
          <p:cNvPr id="28" name="Rounded Rectangle 12"/>
          <p:cNvSpPr/>
          <p:nvPr/>
        </p:nvSpPr>
        <p:spPr>
          <a:xfrm>
            <a:off x="6592902" y="3155391"/>
            <a:ext cx="1630988" cy="530115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חיזוי 1</a:t>
            </a:r>
          </a:p>
        </p:txBody>
      </p:sp>
      <p:sp>
        <p:nvSpPr>
          <p:cNvPr id="29" name="Rounded Rectangle 14"/>
          <p:cNvSpPr/>
          <p:nvPr/>
        </p:nvSpPr>
        <p:spPr>
          <a:xfrm>
            <a:off x="6592902" y="3901514"/>
            <a:ext cx="1630988" cy="528529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חיזוי 2</a:t>
            </a:r>
          </a:p>
        </p:txBody>
      </p:sp>
      <p:sp>
        <p:nvSpPr>
          <p:cNvPr id="30" name="Rounded Rectangle 15"/>
          <p:cNvSpPr/>
          <p:nvPr/>
        </p:nvSpPr>
        <p:spPr>
          <a:xfrm>
            <a:off x="8337386" y="3155742"/>
            <a:ext cx="1762183" cy="530115"/>
          </a:xfrm>
          <a:prstGeom prst="roundRect">
            <a:avLst/>
          </a:prstGeom>
          <a:solidFill>
            <a:srgbClr val="0070C0">
              <a:lumMod val="60000"/>
              <a:lumOff val="40000"/>
            </a:srgbClr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תכנון לינארי</a:t>
            </a:r>
          </a:p>
        </p:txBody>
      </p:sp>
      <p:sp>
        <p:nvSpPr>
          <p:cNvPr id="31" name="Rounded Rectangle 16"/>
          <p:cNvSpPr/>
          <p:nvPr/>
        </p:nvSpPr>
        <p:spPr>
          <a:xfrm>
            <a:off x="8337386" y="3901865"/>
            <a:ext cx="1762183" cy="528529"/>
          </a:xfrm>
          <a:prstGeom prst="roundRect">
            <a:avLst/>
          </a:prstGeom>
          <a:solidFill>
            <a:srgbClr val="4DB3FF"/>
          </a:solidFill>
          <a:ln w="63500" cap="flat" cmpd="sng" algn="ctr">
            <a:solidFill>
              <a:srgbClr val="C00000"/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srgbClr val="C00000"/>
                </a:solidFill>
                <a:latin typeface="Franklin Gothic Medium"/>
                <a:cs typeface="Arial Bold" panose="020B0704020202020204" pitchFamily="34" charset="0"/>
              </a:rPr>
              <a:t>לינארי בשלמים</a:t>
            </a:r>
          </a:p>
        </p:txBody>
      </p:sp>
      <p:sp>
        <p:nvSpPr>
          <p:cNvPr id="32" name="Rounded Rectangle 17"/>
          <p:cNvSpPr/>
          <p:nvPr/>
        </p:nvSpPr>
        <p:spPr>
          <a:xfrm>
            <a:off x="8337386" y="4668628"/>
            <a:ext cx="1762183" cy="528528"/>
          </a:xfrm>
          <a:prstGeom prst="roundRect">
            <a:avLst/>
          </a:prstGeom>
          <a:solidFill>
            <a:srgbClr val="0070C0">
              <a:lumMod val="60000"/>
              <a:lumOff val="40000"/>
            </a:srgbClr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Franklin Gothic Medium"/>
              </a:rPr>
              <a:t>GP</a:t>
            </a:r>
          </a:p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Franklin Gothic Medium"/>
              </a:rPr>
              <a:t>MOLP</a:t>
            </a:r>
            <a:endParaRPr lang="he-IL" kern="0" dirty="0">
              <a:solidFill>
                <a:prstClr val="white"/>
              </a:solidFill>
              <a:latin typeface="Franklin Gothic Medium"/>
              <a:cs typeface="Arial Bold" panose="020B0704020202020204" pitchFamily="34" charset="0"/>
            </a:endParaRPr>
          </a:p>
        </p:txBody>
      </p:sp>
      <p:sp>
        <p:nvSpPr>
          <p:cNvPr id="33" name="Rounded Rectangle 18"/>
          <p:cNvSpPr/>
          <p:nvPr/>
        </p:nvSpPr>
        <p:spPr>
          <a:xfrm>
            <a:off x="8337386" y="5413151"/>
            <a:ext cx="1762183" cy="457105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תזמון</a:t>
            </a:r>
          </a:p>
        </p:txBody>
      </p:sp>
      <p:sp>
        <p:nvSpPr>
          <p:cNvPr id="34" name="Rounded Rectangle 19"/>
          <p:cNvSpPr/>
          <p:nvPr/>
        </p:nvSpPr>
        <p:spPr>
          <a:xfrm>
            <a:off x="4288409" y="4044391"/>
            <a:ext cx="1757710" cy="530115"/>
          </a:xfrm>
          <a:prstGeom prst="roundRect">
            <a:avLst/>
          </a:prstGeom>
          <a:solidFill>
            <a:srgbClr val="FF6700">
              <a:lumMod val="60000"/>
              <a:lumOff val="40000"/>
            </a:srgbClr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תורת התורים</a:t>
            </a:r>
          </a:p>
        </p:txBody>
      </p:sp>
      <p:sp>
        <p:nvSpPr>
          <p:cNvPr id="35" name="Rounded Rectangle 20"/>
          <p:cNvSpPr/>
          <p:nvPr/>
        </p:nvSpPr>
        <p:spPr>
          <a:xfrm>
            <a:off x="4288409" y="3109359"/>
            <a:ext cx="1757710" cy="558684"/>
          </a:xfrm>
          <a:prstGeom prst="roundRect">
            <a:avLst/>
          </a:prstGeom>
          <a:solidFill>
            <a:srgbClr val="FF6700">
              <a:lumMod val="60000"/>
              <a:lumOff val="40000"/>
            </a:srgbClr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שרשראות מרקוב</a:t>
            </a:r>
          </a:p>
        </p:txBody>
      </p:sp>
      <p:sp>
        <p:nvSpPr>
          <p:cNvPr id="36" name="Rounded Rectangle 21"/>
          <p:cNvSpPr/>
          <p:nvPr/>
        </p:nvSpPr>
        <p:spPr>
          <a:xfrm>
            <a:off x="4288409" y="4981016"/>
            <a:ext cx="1757710" cy="530115"/>
          </a:xfrm>
          <a:prstGeom prst="roundRect">
            <a:avLst/>
          </a:prstGeom>
          <a:solidFill>
            <a:srgbClr val="FF6700">
              <a:lumMod val="60000"/>
              <a:lumOff val="40000"/>
            </a:srgbClr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רשתות תורים</a:t>
            </a:r>
          </a:p>
        </p:txBody>
      </p:sp>
      <p:sp>
        <p:nvSpPr>
          <p:cNvPr id="37" name="Rounded Rectangle 22"/>
          <p:cNvSpPr/>
          <p:nvPr/>
        </p:nvSpPr>
        <p:spPr>
          <a:xfrm>
            <a:off x="1980915" y="4955616"/>
            <a:ext cx="1690622" cy="530115"/>
          </a:xfrm>
          <a:prstGeom prst="roundRect">
            <a:avLst/>
          </a:prstGeom>
          <a:solidFill>
            <a:srgbClr val="10DE41"/>
          </a:solidFill>
          <a:ln w="19050" cap="flat" cmpd="sng" algn="ctr">
            <a:solidFill>
              <a:srgbClr val="0CA430"/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אמינות וחזוקה</a:t>
            </a:r>
          </a:p>
        </p:txBody>
      </p:sp>
      <p:sp>
        <p:nvSpPr>
          <p:cNvPr id="38" name="Rounded Rectangle 23"/>
          <p:cNvSpPr/>
          <p:nvPr/>
        </p:nvSpPr>
        <p:spPr>
          <a:xfrm>
            <a:off x="1980915" y="4044391"/>
            <a:ext cx="1690622" cy="530115"/>
          </a:xfrm>
          <a:prstGeom prst="roundRect">
            <a:avLst/>
          </a:prstGeom>
          <a:solidFill>
            <a:srgbClr val="10DE41"/>
          </a:solidFill>
          <a:ln w="19050" cap="flat" cmpd="sng" algn="ctr">
            <a:solidFill>
              <a:srgbClr val="0CA430"/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דגימות קבלה</a:t>
            </a:r>
          </a:p>
        </p:txBody>
      </p:sp>
      <p:sp>
        <p:nvSpPr>
          <p:cNvPr id="39" name="Rounded Rectangle 24"/>
          <p:cNvSpPr/>
          <p:nvPr/>
        </p:nvSpPr>
        <p:spPr>
          <a:xfrm>
            <a:off x="1980915" y="3109352"/>
            <a:ext cx="1690622" cy="528528"/>
          </a:xfrm>
          <a:prstGeom prst="roundRect">
            <a:avLst/>
          </a:prstGeom>
          <a:solidFill>
            <a:srgbClr val="10DE41"/>
          </a:solidFill>
          <a:ln w="19050" cap="flat" cmpd="sng" algn="ctr">
            <a:solidFill>
              <a:srgbClr val="0CA430"/>
            </a:solidFill>
            <a:prstDash val="solid"/>
          </a:ln>
          <a:effectLst/>
        </p:spPr>
        <p:txBody>
          <a:bodyPr rtlCol="1" anchor="ctr"/>
          <a:lstStyle/>
          <a:p>
            <a:pPr algn="ctr">
              <a:defRPr/>
            </a:pPr>
            <a:r>
              <a:rPr lang="he-IL" kern="0" dirty="0">
                <a:solidFill>
                  <a:prstClr val="white"/>
                </a:solidFill>
                <a:latin typeface="Franklin Gothic Medium"/>
                <a:cs typeface="Arial Bold" panose="020B0704020202020204" pitchFamily="34" charset="0"/>
              </a:rPr>
              <a:t>תרשימי בקרה</a:t>
            </a:r>
          </a:p>
        </p:txBody>
      </p:sp>
    </p:spTree>
    <p:extLst>
      <p:ext uri="{BB962C8B-B14F-4D97-AF65-F5344CB8AC3E}">
        <p14:creationId xmlns:p14="http://schemas.microsoft.com/office/powerpoint/2010/main" val="110995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11" y="791375"/>
            <a:ext cx="7024744" cy="889168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תוספות אילוצים – משתנים בינאריים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76" y="1819721"/>
            <a:ext cx="7632848" cy="961332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יש לבחור </a:t>
            </a: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לא יותר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מפרויקט אחד מבין הפרויקטים 1,3,5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יש לבחור </a:t>
            </a: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בדיוק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פרויקט אחד מבין הפרויקטים 1,3,5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פרויקטים 4 ו-5 חייבים </a:t>
            </a: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להיבחר יחדיו או לא להיבחר בכלל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 algn="r" rt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66538" y="5639285"/>
            <a:ext cx="2665329" cy="392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ctr">
              <a:buClr>
                <a:schemeClr val="tx2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X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507" y="2511124"/>
            <a:ext cx="333617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lvl="2"/>
            <a:r>
              <a:rPr lang="en-US" sz="32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lang="en-US" sz="32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lang="en-US" sz="32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1141" y="4074908"/>
            <a:ext cx="272702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lvl="2"/>
            <a:r>
              <a:rPr lang="en-US" sz="2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lang="en-US" sz="28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lang="en-US" sz="28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7655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237" y="861258"/>
            <a:ext cx="7024744" cy="67314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דוגמה 3 – </a:t>
            </a:r>
            <a:r>
              <a:rPr lang="en-US" dirty="0"/>
              <a:t>Fi</a:t>
            </a:r>
            <a:r>
              <a:rPr lang="tr-TR" dirty="0"/>
              <a:t>xed </a:t>
            </a:r>
            <a:r>
              <a:rPr lang="en-US" dirty="0"/>
              <a:t>C</a:t>
            </a:r>
            <a:r>
              <a:rPr lang="tr-TR" dirty="0"/>
              <a:t>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228" y="1862088"/>
            <a:ext cx="8084762" cy="445743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ברצוני להתאמן 200 אימונים בחודש, על פי הנתונים הבאים: </a:t>
            </a: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 algn="r" rtl="1"/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ניתן לשלב בין המכונים השונים.</a:t>
            </a:r>
          </a:p>
          <a:p>
            <a:pPr indent="-342900"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תשלום חודשי ישולם באם נעשה שימוש כלשהו בשירותי המכון באותו חודש.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rt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באיזה מכון/מכונים כדאי לבחור?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29007"/>
              </p:ext>
            </p:extLst>
          </p:nvPr>
        </p:nvGraphicFramePr>
        <p:xfrm>
          <a:off x="2711237" y="2377440"/>
          <a:ext cx="7215083" cy="1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0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תשלום לאימון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תשלום חודשי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מכון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160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b="1" dirty="0"/>
                        <a:t>סטודיו </a:t>
                      </a:r>
                      <a:r>
                        <a:rPr lang="en-US" sz="2000" b="1" dirty="0"/>
                        <a:t>POSITIVE</a:t>
                      </a:r>
                      <a:r>
                        <a:rPr lang="he-IL" sz="2000" b="1" dirty="0"/>
                        <a:t> אגודת הסטודנטים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250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/>
                        <a:t>סטודיו</a:t>
                      </a:r>
                      <a:r>
                        <a:rPr lang="he-IL" sz="2000" b="1" baseline="0" dirty="0"/>
                        <a:t> </a:t>
                      </a:r>
                      <a:r>
                        <a:rPr lang="en-US" sz="2000" b="1" baseline="0" dirty="0"/>
                        <a:t>C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/>
                        <a:t>180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Great Shape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59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692003"/>
            <a:ext cx="7024744" cy="889168"/>
          </a:xfrm>
        </p:spPr>
        <p:txBody>
          <a:bodyPr/>
          <a:lstStyle/>
          <a:p>
            <a:pPr algn="ctr" rtl="1"/>
            <a:r>
              <a:rPr lang="he-IL" dirty="0"/>
              <a:t>מימוש אילוץ </a:t>
            </a:r>
            <a:r>
              <a:rPr lang="en-US" dirty="0"/>
              <a:t>if</a:t>
            </a:r>
            <a:r>
              <a:rPr lang="he-IL" dirty="0"/>
              <a:t> ללא </a:t>
            </a:r>
            <a:r>
              <a:rPr lang="en-US" dirty="0"/>
              <a:t>if</a:t>
            </a:r>
            <a:r>
              <a:rPr lang="he-IL" dirty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754" y="1767707"/>
            <a:ext cx="7128792" cy="145812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..X3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- כמות האימונים שהתאמנתי בחודש במכון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Y1..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- האם ישולם התשלום החודשי למכון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000" dirty="0" err="1">
                <a:latin typeface="Arial" panose="020B0604020202020204" pitchFamily="34" charset="0"/>
                <a:cs typeface="Arial" panose="020B0604020202020204" pitchFamily="34" charset="0"/>
              </a:rPr>
              <a:t>פונ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' המטרה: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22X1 + 25X2 + 20X3 + 160Y1 + 250Y2 + 180Y3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26150" y="24606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3" imgW="114120" imgH="177480" progId="">
                  <p:embed/>
                </p:oleObj>
              </mc:Choice>
              <mc:Fallback>
                <p:oleObj name="Equation" r:id="rId3" imgW="114120" imgH="17748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4606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11624" y="4365105"/>
            <a:ext cx="6696744" cy="19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הבעיה  - נרצה לממש את האילוץ:</a:t>
            </a:r>
          </a:p>
          <a:p>
            <a:pPr marL="0" indent="0" algn="l" rtl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(Xi&gt;0)</a:t>
            </a:r>
          </a:p>
          <a:p>
            <a:pPr marL="0" indent="0" algn="l" rtl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Yi=1</a:t>
            </a:r>
          </a:p>
          <a:p>
            <a:pPr marL="0" indent="0" algn="l" rtl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0" indent="0" algn="l" rtl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Yi=0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2579B1-2006-4A13-919B-A9160FD7A651}"/>
              </a:ext>
            </a:extLst>
          </p:cNvPr>
          <p:cNvGrpSpPr/>
          <p:nvPr/>
        </p:nvGrpSpPr>
        <p:grpSpPr>
          <a:xfrm>
            <a:off x="4759108" y="3225833"/>
            <a:ext cx="2288118" cy="1198831"/>
            <a:chOff x="4727848" y="2897587"/>
            <a:chExt cx="2288118" cy="1198831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927814"/>
                </p:ext>
              </p:extLst>
            </p:nvPr>
          </p:nvGraphicFramePr>
          <p:xfrm>
            <a:off x="5143758" y="2897587"/>
            <a:ext cx="1872208" cy="1198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" name="Equation" r:id="rId5" imgW="800100" imgH="457200" progId="">
                    <p:embed/>
                  </p:oleObj>
                </mc:Choice>
                <mc:Fallback>
                  <p:oleObj name="Equation" r:id="rId5" imgW="800100" imgH="457200" progId="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758" y="2897587"/>
                          <a:ext cx="1872208" cy="11988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eft Brace 3"/>
            <p:cNvSpPr/>
            <p:nvPr/>
          </p:nvSpPr>
          <p:spPr>
            <a:xfrm>
              <a:off x="4727848" y="3005585"/>
              <a:ext cx="415910" cy="1090833"/>
            </a:xfrm>
            <a:prstGeom prst="leftBrace">
              <a:avLst>
                <a:gd name="adj1" fmla="val 604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44470" y="5194603"/>
            <a:ext cx="2763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he-IL" kern="0" dirty="0">
                <a:solidFill>
                  <a:sysClr val="windowText" lastClr="000000"/>
                </a:solidFill>
              </a:rPr>
              <a:t>איך נעשה זאת ללא שימוש ב-</a:t>
            </a:r>
            <a:r>
              <a:rPr lang="en-US" kern="0" dirty="0">
                <a:solidFill>
                  <a:sysClr val="windowText" lastClr="000000"/>
                </a:solidFill>
              </a:rPr>
              <a:t>if</a:t>
            </a:r>
            <a:r>
              <a:rPr lang="he-IL" kern="0" dirty="0">
                <a:solidFill>
                  <a:sysClr val="windowText" lastClr="000000"/>
                </a:solidFill>
              </a:rPr>
              <a:t> ?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9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0" y="1874664"/>
            <a:ext cx="8605520" cy="4061792"/>
          </a:xfrm>
        </p:spPr>
        <p:txBody>
          <a:bodyPr>
            <a:noAutofit/>
          </a:bodyPr>
          <a:lstStyle/>
          <a:p>
            <a:pPr marL="0" indent="0">
              <a:lnSpc>
                <a:spcPct val="134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&lt;= M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	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&lt;= 0</a:t>
            </a:r>
          </a:p>
          <a:p>
            <a:pPr lvl="1">
              <a:lnSpc>
                <a:spcPct val="134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&lt;=  M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tr-TR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&lt;= 0</a:t>
            </a:r>
          </a:p>
          <a:p>
            <a:pPr lvl="1">
              <a:lnSpc>
                <a:spcPct val="134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&lt;= M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	</a:t>
            </a:r>
            <a:r>
              <a:rPr lang="tr-TR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	 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&lt;= 0</a:t>
            </a:r>
          </a:p>
          <a:p>
            <a:pPr algn="r" rtl="1">
              <a:lnSpc>
                <a:spcPct val="134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אם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, אזי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המקושר עם האילוץ המתאים </a:t>
            </a:r>
            <a:r>
              <a:rPr lang="he-IL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יאולץ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לקבל את הערך 1.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34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אם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, אילוצים אלו יאפשרו ל-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לקבל את הערכים 1/0,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אך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Lindo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תבחר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ל-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את הערך 0 כדי למזער את </a:t>
            </a:r>
            <a:r>
              <a:rPr lang="he-IL" sz="2000" dirty="0" err="1">
                <a:latin typeface="Arial" panose="020B0604020202020204" pitchFamily="34" charset="0"/>
                <a:cs typeface="Arial" panose="020B0604020202020204" pitchFamily="34" charset="0"/>
              </a:rPr>
              <a:t>פונ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' המטרה.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34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נגדיר את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כערך מקסימלי אפשרי ל-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. נמצא ערכים הגיוניים, גדולים מספיק, עבור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, באופן הבא: </a:t>
            </a:r>
            <a:r>
              <a:rPr lang="he-IL" altLang="en-US" dirty="0"/>
              <a:t>נניח </a:t>
            </a:r>
            <a:r>
              <a:rPr lang="en-US" altLang="en-US" dirty="0"/>
              <a:t> X</a:t>
            </a:r>
            <a:r>
              <a:rPr lang="en-US" altLang="en-US" baseline="-25000" dirty="0"/>
              <a:t>2</a:t>
            </a:r>
            <a:r>
              <a:rPr lang="en-US" altLang="en-US" dirty="0"/>
              <a:t> = X</a:t>
            </a:r>
            <a:r>
              <a:rPr lang="en-US" altLang="en-US" baseline="-25000" dirty="0"/>
              <a:t>3</a:t>
            </a:r>
            <a:r>
              <a:rPr lang="en-US" altLang="en-US" dirty="0"/>
              <a:t> = 0</a:t>
            </a:r>
            <a:r>
              <a:rPr lang="he-IL" altLang="en-US" dirty="0"/>
              <a:t> </a:t>
            </a:r>
            <a:r>
              <a:rPr lang="he-IL" altLang="en-US" dirty="0">
                <a:sym typeface="Wingdings" panose="05000000000000000000" pitchFamily="2" charset="2"/>
              </a:rPr>
              <a:t>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he-IL" altLang="en-US" dirty="0">
                <a:sym typeface="Wingdings" panose="05000000000000000000" pitchFamily="2" charset="2"/>
              </a:rPr>
              <a:t>200 = </a:t>
            </a:r>
            <a:r>
              <a:rPr lang="en-US" altLang="en-US" dirty="0"/>
              <a:t>X</a:t>
            </a:r>
            <a:r>
              <a:rPr lang="en-US" altLang="en-US" baseline="-25000" dirty="0"/>
              <a:t>1</a:t>
            </a:r>
            <a:r>
              <a:rPr lang="he-IL" altLang="en-US" baseline="-25000" dirty="0"/>
              <a:t> </a:t>
            </a:r>
            <a:r>
              <a:rPr lang="he-IL" altLang="en-US" dirty="0">
                <a:sym typeface="Wingdings" panose="05000000000000000000" pitchFamily="2" charset="2"/>
              </a:rPr>
              <a:t> </a:t>
            </a:r>
            <a:r>
              <a:rPr lang="en-US" altLang="en-US" dirty="0">
                <a:sym typeface="Wingdings" panose="05000000000000000000" pitchFamily="2" charset="2"/>
              </a:rPr>
              <a:t>M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 = 200</a:t>
            </a:r>
            <a:endParaRPr lang="en-US" altLang="en-US" dirty="0"/>
          </a:p>
          <a:p>
            <a:pPr algn="r" rtl="1">
              <a:lnSpc>
                <a:spcPct val="134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34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98792" y="921544"/>
            <a:ext cx="7668852" cy="745152"/>
          </a:xfrm>
        </p:spPr>
        <p:txBody>
          <a:bodyPr>
            <a:normAutofit/>
          </a:bodyPr>
          <a:lstStyle/>
          <a:p>
            <a:pPr rtl="1"/>
            <a:r>
              <a:rPr lang="he-IL" sz="3400" dirty="0"/>
              <a:t>הוספת משתנה</a:t>
            </a:r>
            <a:r>
              <a:rPr lang="en-US" sz="3400" dirty="0"/>
              <a:t>“Big M” </a:t>
            </a:r>
            <a:r>
              <a:rPr lang="he-IL" sz="3400" dirty="0"/>
              <a:t> לקישור בין אילוצים</a:t>
            </a:r>
          </a:p>
        </p:txBody>
      </p:sp>
    </p:spTree>
    <p:extLst>
      <p:ext uri="{BB962C8B-B14F-4D97-AF65-F5344CB8AC3E}">
        <p14:creationId xmlns:p14="http://schemas.microsoft.com/office/powerpoint/2010/main" val="159589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222" y="847644"/>
            <a:ext cx="7024744" cy="745152"/>
          </a:xfrm>
        </p:spPr>
        <p:txBody>
          <a:bodyPr/>
          <a:lstStyle/>
          <a:p>
            <a:pPr rtl="1"/>
            <a:r>
              <a:rPr lang="he-IL" dirty="0"/>
              <a:t>דוגמה 3 - בעזרת </a:t>
            </a:r>
            <a:r>
              <a:rPr lang="en-US" dirty="0"/>
              <a:t>Lindo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649" y="1764680"/>
            <a:ext cx="6777317" cy="4245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x1+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x2+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x3 + 16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y1 + 25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y2+ 18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y3</a:t>
            </a:r>
          </a:p>
          <a:p>
            <a:pPr marL="0" indent="0">
              <a:buNone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x1+x2+x3=200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x1-200y1&lt;=0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x2-200y2&lt;=0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x3-200y3&lt;=0</a:t>
            </a:r>
          </a:p>
          <a:p>
            <a:pPr marL="0" indent="0">
              <a:buNone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gin x1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!- gin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gin x2</a:t>
            </a:r>
          </a:p>
          <a:p>
            <a:pPr marL="0" indent="0"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gin x3</a:t>
            </a:r>
          </a:p>
          <a:p>
            <a:pPr marL="0" indent="0">
              <a:buNone/>
            </a:pP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y1</a:t>
            </a:r>
          </a:p>
          <a:p>
            <a:pPr marL="0" indent="0">
              <a:buNone/>
            </a:pP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y2</a:t>
            </a:r>
          </a:p>
          <a:p>
            <a:pPr marL="0" indent="0"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int y3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1003" y="4829658"/>
            <a:ext cx="138318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b="1" u="sng" kern="0" dirty="0">
                <a:solidFill>
                  <a:sysClr val="windowText" lastClr="000000"/>
                </a:solidFill>
              </a:rPr>
              <a:t>הפתרון:</a:t>
            </a:r>
          </a:p>
          <a:p>
            <a:pPr algn="ctr"/>
            <a:r>
              <a:rPr lang="en-US" b="1" kern="0" dirty="0">
                <a:solidFill>
                  <a:sysClr val="windowText" lastClr="000000"/>
                </a:solidFill>
              </a:rPr>
              <a:t>X3=200</a:t>
            </a:r>
          </a:p>
          <a:p>
            <a:pPr algn="ctr"/>
            <a:r>
              <a:rPr lang="en-US" b="1" kern="0" dirty="0">
                <a:solidFill>
                  <a:sysClr val="windowText" lastClr="000000"/>
                </a:solidFill>
              </a:rPr>
              <a:t>Y3=1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0591" y="4155774"/>
            <a:ext cx="2253624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kern="0" dirty="0">
                <a:solidFill>
                  <a:sysClr val="windowText" lastClr="000000"/>
                </a:solidFill>
              </a:rPr>
              <a:t>gin = general integer</a:t>
            </a:r>
          </a:p>
          <a:p>
            <a:pPr algn="l" rtl="0"/>
            <a:r>
              <a:rPr lang="en-US" kern="0" dirty="0">
                <a:solidFill>
                  <a:sysClr val="windowText" lastClr="000000"/>
                </a:solidFill>
              </a:rPr>
              <a:t>int = binary variable (!)</a:t>
            </a:r>
          </a:p>
        </p:txBody>
      </p:sp>
    </p:spTree>
    <p:extLst>
      <p:ext uri="{BB962C8B-B14F-4D97-AF65-F5344CB8AC3E}">
        <p14:creationId xmlns:p14="http://schemas.microsoft.com/office/powerpoint/2010/main" val="20821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628" y="10060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דוגמה 4 - תוספות אילוצים</a:t>
            </a:r>
            <a:br>
              <a:rPr lang="he-IL" dirty="0"/>
            </a:br>
            <a:r>
              <a:rPr lang="he-IL" dirty="0"/>
              <a:t>(נחזור לתרגול 1 שאלה 2)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07568" y="2348880"/>
            <a:ext cx="74008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kern="0" dirty="0">
                <a:latin typeface="Arial" panose="020B0604020202020204" pitchFamily="34" charset="0"/>
                <a:cs typeface="Arial" panose="020B0604020202020204" pitchFamily="34" charset="0"/>
              </a:rPr>
              <a:t>בנגרייה מייצרים כורסאות, שולחנות וארונות. </a:t>
            </a:r>
          </a:p>
          <a:p>
            <a:pPr marL="0" indent="0">
              <a:buNone/>
            </a:pPr>
            <a:r>
              <a:rPr lang="he-IL" sz="2400" kern="0" dirty="0">
                <a:latin typeface="Arial" panose="020B0604020202020204" pitchFamily="34" charset="0"/>
                <a:cs typeface="Arial" panose="020B0604020202020204" pitchFamily="34" charset="0"/>
              </a:rPr>
              <a:t>הרווח לכורסא הוא 200 ₪, לשולחן הוא 90 ₪, ולארון 135 ₪. </a:t>
            </a:r>
          </a:p>
          <a:p>
            <a:pPr marL="0" indent="0">
              <a:buNone/>
            </a:pPr>
            <a:r>
              <a:rPr lang="he-IL" sz="2400" kern="0" dirty="0">
                <a:latin typeface="Arial" panose="020B0604020202020204" pitchFamily="34" charset="0"/>
                <a:cs typeface="Arial" panose="020B0604020202020204" pitchFamily="34" charset="0"/>
              </a:rPr>
              <a:t>בנגרייה עובדים 3 פועלי ניסור, 2 פועלי הרכבה ו-4 פועלי צביעה. </a:t>
            </a:r>
          </a:p>
          <a:p>
            <a:pPr marL="0" indent="0">
              <a:buNone/>
            </a:pPr>
            <a:r>
              <a:rPr lang="he-IL" sz="2400" kern="0" dirty="0">
                <a:latin typeface="Arial" panose="020B0604020202020204" pitchFamily="34" charset="0"/>
                <a:cs typeface="Arial" panose="020B0604020202020204" pitchFamily="34" charset="0"/>
              </a:rPr>
              <a:t>כל פועל עובד 40 שעות בשבוע. </a:t>
            </a:r>
          </a:p>
          <a:p>
            <a:pPr marL="0" indent="0">
              <a:buNone/>
            </a:pPr>
            <a:r>
              <a:rPr lang="he-IL" sz="2400" kern="0" dirty="0">
                <a:latin typeface="Arial" panose="020B0604020202020204" pitchFamily="34" charset="0"/>
                <a:cs typeface="Arial" panose="020B0604020202020204" pitchFamily="34" charset="0"/>
              </a:rPr>
              <a:t>זמני העבודה הדרושים לכל מוצר נתונים בטבלה הבאה:</a:t>
            </a:r>
          </a:p>
          <a:p>
            <a:pPr>
              <a:buFont typeface="Arial" panose="020B0604020202020204" pitchFamily="34" charset="0"/>
              <a:buChar char="•"/>
            </a:pPr>
            <a:endParaRPr lang="he-IL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oup 45"/>
          <p:cNvGraphicFramePr>
            <a:graphicFrameLocks noGrp="1"/>
          </p:cNvGraphicFramePr>
          <p:nvPr/>
        </p:nvGraphicFramePr>
        <p:xfrm>
          <a:off x="3048000" y="4293097"/>
          <a:ext cx="6096000" cy="1916113"/>
        </p:xfrm>
        <a:graphic>
          <a:graphicData uri="http://schemas.openxmlformats.org/drawingml/2006/table">
            <a:tbl>
              <a:tblPr rtl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כורסאות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שולחנות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ארונות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ניסור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הרכבה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צביעה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3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76" y="917228"/>
            <a:ext cx="7772400" cy="792088"/>
          </a:xfrm>
        </p:spPr>
        <p:txBody>
          <a:bodyPr>
            <a:normAutofit/>
          </a:bodyPr>
          <a:lstStyle/>
          <a:p>
            <a:pPr algn="ctr"/>
            <a:r>
              <a:rPr lang="he-IL" sz="3600" dirty="0"/>
              <a:t>דוגמה 4 – חישובי עזר</a:t>
            </a:r>
            <a:endParaRPr lang="en-US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79576" y="2708920"/>
            <a:ext cx="3528392" cy="2448272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נגדיר:</a:t>
            </a:r>
          </a:p>
          <a:p>
            <a:pPr lvl="1" algn="r" rtl="1">
              <a:lnSpc>
                <a:spcPct val="17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– כמות כסאות שנייצר</a:t>
            </a:r>
          </a:p>
          <a:p>
            <a:pPr lvl="1" algn="r" rtl="1">
              <a:lnSpc>
                <a:spcPct val="17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– כמות שולחנות שנייצר</a:t>
            </a:r>
          </a:p>
          <a:p>
            <a:pPr lvl="1" algn="r" rtl="1">
              <a:lnSpc>
                <a:spcPct val="17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– כמות ארונות שנייצר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68008" y="2708920"/>
            <a:ext cx="3600400" cy="280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סה"כ שעות עבודה שיש ברשותנו:</a:t>
            </a:r>
          </a:p>
          <a:p>
            <a:pPr lvl="1" algn="r" rtl="1">
              <a:lnSpc>
                <a:spcPct val="170000"/>
              </a:lnSpc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ניסור: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3*40 = 120</a:t>
            </a:r>
          </a:p>
          <a:p>
            <a:pPr lvl="1" algn="r" rtl="1">
              <a:lnSpc>
                <a:spcPct val="170000"/>
              </a:lnSpc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הרכבה: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2*40 = 80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lnSpc>
                <a:spcPct val="170000"/>
              </a:lnSpc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צביעה: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4*40 = 160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14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760964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הצורה הסטנדרטית – דוגמה 4</a:t>
            </a:r>
            <a:endParaRPr lang="en-US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838312" y="2708920"/>
          <a:ext cx="44831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משוואה" r:id="rId4" imgW="4483080" imgH="3124080" progId="Equation.3">
                  <p:embed/>
                </p:oleObj>
              </mc:Choice>
              <mc:Fallback>
                <p:oleObj name="משוואה" r:id="rId4" imgW="4483080" imgH="312408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12" y="2708920"/>
                        <a:ext cx="44831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111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29" y="695632"/>
            <a:ext cx="9103810" cy="1160824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תוספת אילוץ - גודל הזמנה מינימלי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218" y="2548656"/>
            <a:ext cx="7488832" cy="656769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אם מייצרים ארונות, יש לייצר לפחות שני ארונות: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1662" y="3500167"/>
            <a:ext cx="5634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kern="0" dirty="0">
                <a:solidFill>
                  <a:sysClr val="windowText" lastClr="000000"/>
                </a:solidFill>
                <a:latin typeface="Tahoma" pitchFamily="34" charset="0"/>
              </a:rPr>
              <a:t>X</a:t>
            </a:r>
            <a:r>
              <a:rPr lang="en-US" sz="2400" kern="0" baseline="-25000" dirty="0">
                <a:solidFill>
                  <a:sysClr val="windowText" lastClr="000000"/>
                </a:solidFill>
                <a:latin typeface="Tahoma" pitchFamily="34" charset="0"/>
              </a:rPr>
              <a:t>3</a:t>
            </a:r>
            <a:r>
              <a:rPr lang="en-US" sz="2400" kern="0" dirty="0">
                <a:solidFill>
                  <a:sysClr val="windowText" lastClr="000000"/>
                </a:solidFill>
                <a:latin typeface="Tahoma" pitchFamily="34" charset="0"/>
              </a:rPr>
              <a:t> &gt;= </a:t>
            </a:r>
            <a:r>
              <a:rPr lang="he-IL" sz="2400" b="1" kern="0" dirty="0">
                <a:solidFill>
                  <a:sysClr val="windowText" lastClr="000000"/>
                </a:solidFill>
                <a:latin typeface="Tahoma" pitchFamily="34" charset="0"/>
              </a:rPr>
              <a:t>2</a:t>
            </a:r>
            <a:r>
              <a:rPr lang="en-US" sz="2400" kern="0" dirty="0">
                <a:solidFill>
                  <a:sysClr val="windowText" lastClr="000000"/>
                </a:solidFill>
                <a:latin typeface="Tahoma" pitchFamily="34" charset="0"/>
              </a:rPr>
              <a:t> Y</a:t>
            </a:r>
            <a:r>
              <a:rPr lang="en-US" sz="2400" kern="0" baseline="-25000" dirty="0">
                <a:solidFill>
                  <a:sysClr val="windowText" lastClr="000000"/>
                </a:solidFill>
                <a:latin typeface="Tahoma" pitchFamily="34" charset="0"/>
              </a:rPr>
              <a:t>3</a:t>
            </a:r>
            <a:r>
              <a:rPr lang="en-US" sz="2400" kern="0" dirty="0">
                <a:solidFill>
                  <a:sysClr val="windowText" lastClr="000000"/>
                </a:solidFill>
                <a:latin typeface="Tahoma" pitchFamily="34" charset="0"/>
              </a:rPr>
              <a:t> ,                X</a:t>
            </a:r>
            <a:r>
              <a:rPr lang="en-US" sz="2400" kern="0" baseline="-25000" dirty="0">
                <a:solidFill>
                  <a:sysClr val="windowText" lastClr="000000"/>
                </a:solidFill>
                <a:latin typeface="Tahoma" pitchFamily="34" charset="0"/>
              </a:rPr>
              <a:t>3</a:t>
            </a:r>
            <a:r>
              <a:rPr lang="en-US" sz="2400" kern="0" dirty="0">
                <a:solidFill>
                  <a:sysClr val="windowText" lastClr="000000"/>
                </a:solidFill>
                <a:latin typeface="Tahoma" pitchFamily="34" charset="0"/>
              </a:rPr>
              <a:t> &lt;= </a:t>
            </a:r>
            <a:r>
              <a:rPr lang="en-US" sz="2400" b="1" kern="0" dirty="0">
                <a:solidFill>
                  <a:sysClr val="windowText" lastClr="000000"/>
                </a:solidFill>
                <a:latin typeface="Tahoma" pitchFamily="34" charset="0"/>
              </a:rPr>
              <a:t>M</a:t>
            </a:r>
            <a:r>
              <a:rPr lang="en-US" sz="2400" b="1" kern="0" baseline="-25000" dirty="0">
                <a:solidFill>
                  <a:sysClr val="windowText" lastClr="000000"/>
                </a:solidFill>
                <a:latin typeface="Tahoma" pitchFamily="34" charset="0"/>
              </a:rPr>
              <a:t>3</a:t>
            </a:r>
            <a:r>
              <a:rPr lang="en-US" sz="2400" kern="0" dirty="0">
                <a:solidFill>
                  <a:sysClr val="windowText" lastClr="000000"/>
                </a:solidFill>
                <a:latin typeface="Tahoma" pitchFamily="34" charset="0"/>
              </a:rPr>
              <a:t>Y</a:t>
            </a:r>
            <a:r>
              <a:rPr lang="en-US" sz="2400" kern="0" baseline="-25000" dirty="0">
                <a:solidFill>
                  <a:sysClr val="windowText" lastClr="000000"/>
                </a:solidFill>
                <a:latin typeface="Tahoma" pitchFamily="34" charset="0"/>
              </a:rPr>
              <a:t>3</a:t>
            </a:r>
            <a:endParaRPr lang="en-US" sz="2400" kern="0" dirty="0">
              <a:solidFill>
                <a:sysClr val="windowText" lastClr="000000"/>
              </a:solidFill>
              <a:latin typeface="Tahoma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04234" y="5353515"/>
            <a:ext cx="734481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המשמעות: אם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מספר חיובי, הוא חייב להיות גדול מ-2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495BCE-13B4-4F55-AC48-8FBF7AA2565D}"/>
              </a:ext>
            </a:extLst>
          </p:cNvPr>
          <p:cNvCxnSpPr>
            <a:cxnSpLocks/>
          </p:cNvCxnSpPr>
          <p:nvPr/>
        </p:nvCxnSpPr>
        <p:spPr>
          <a:xfrm>
            <a:off x="8338242" y="2962031"/>
            <a:ext cx="271604" cy="532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02E3FD-F780-42B4-A38D-3021B5D353AF}"/>
              </a:ext>
            </a:extLst>
          </p:cNvPr>
          <p:cNvCxnSpPr/>
          <p:nvPr/>
        </p:nvCxnSpPr>
        <p:spPr>
          <a:xfrm flipH="1">
            <a:off x="5525477" y="2962031"/>
            <a:ext cx="375138" cy="532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הנחה על חומרי הגלם </a:t>
            </a:r>
            <a:br>
              <a:rPr lang="he-IL" dirty="0"/>
            </a:br>
            <a:r>
              <a:rPr lang="he-IL" dirty="0"/>
              <a:t>עבור ייצור בכמויות גדולות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812804"/>
            <a:ext cx="8189358" cy="1303867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הרווח מכל כורסא מעבר ל-4 הכורסאות הראשונות הוא 210 ₪ (עלה ב10 שקל). 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הרווח מכל שולחן מעבר ל-5 השולחנות הראשונים הוא 110 ₪ (עלה ב20 שקל).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1" y="2862472"/>
            <a:ext cx="8189358" cy="3528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נוסיף משתנים עבור כורסאות ושולחנות ברווח גדול יותר ונעדכן את פונקציית המטרה:</a:t>
            </a:r>
          </a:p>
          <a:p>
            <a:pPr marL="0" indent="0" algn="l" rtl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max 200x11 + 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210x12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+ 90x21 </a:t>
            </a: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0x22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+ 135x3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ואת אילוצי שעות העבודה:</a:t>
            </a:r>
          </a:p>
          <a:p>
            <a:pPr marL="0" indent="0" algn="l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4x11 +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4x12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+ 8x21 +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8x22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+2x3 &lt;=120</a:t>
            </a:r>
          </a:p>
          <a:p>
            <a:pPr marL="0" indent="0" algn="l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10x11 +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10x12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+3x21 +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3x22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+ 6x3 &lt;=80</a:t>
            </a:r>
          </a:p>
          <a:p>
            <a:pPr marL="0" indent="0" algn="l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7x11 +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7x12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+ 5x21 +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5x22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+ 9x3 &lt;=160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he-IL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רווחי יותר מ-</a:t>
            </a: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he-IL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איך נכריח את השמת הערכים לעמוד בתנאים למעלה?</a:t>
            </a:r>
          </a:p>
          <a:p>
            <a:pPr marL="0" indent="0">
              <a:buNone/>
            </a:pPr>
            <a:endParaRPr lang="he-IL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3" y="841685"/>
            <a:ext cx="7024744" cy="889168"/>
          </a:xfrm>
        </p:spPr>
        <p:txBody>
          <a:bodyPr/>
          <a:lstStyle/>
          <a:p>
            <a:pPr algn="ctr" rtl="1"/>
            <a:r>
              <a:rPr lang="he-IL" dirty="0"/>
              <a:t>מה נלמד היום?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493" y="1916833"/>
            <a:ext cx="6624852" cy="3915798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חזרה על תרגול 2- תכנון לינארי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תכנון לינארי בשלמים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בניית מודל מתוך סיפור מעשה עסקי לבעיות שונות:</a:t>
            </a: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בעיה של הקצאת עובדים למשמרות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בעיה של הקצאת הון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בעיה של עלות קבועה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בעיה עם אילוצים מכיוון הספק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2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הנחה על חומרי הגלם </a:t>
            </a:r>
            <a:br>
              <a:rPr lang="he-IL" dirty="0"/>
            </a:br>
            <a:r>
              <a:rPr lang="he-IL" dirty="0"/>
              <a:t>עבור ייצור בכמויות גדולות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6239" y="1812806"/>
            <a:ext cx="8798561" cy="4628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נגדיר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שיקשר בין ערכי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לערכי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he-IL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אם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tr-TR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e-IL" b="1" i="1" u="sng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נוכל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לתת ערך חיובי ל-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he-IL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אחרת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tr-TR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ו-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i="1" u="sng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יאולץ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לקבל 0:                                  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&lt;=M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he-IL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אם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&lt;4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אז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tr-TR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i="1" u="sng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יאולץ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לקבל 0, ואז גם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אם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&gt;=4 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אז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i="1" u="sng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יכול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לקבל 1/0,</a:t>
            </a:r>
          </a:p>
          <a:p>
            <a:pPr marL="0" indent="0">
              <a:buNone/>
            </a:pP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ו-1 ייבחר כי יאפשר השמה ל-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הרווחי יותר:                     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&gt;=4Y</a:t>
            </a:r>
            <a:r>
              <a:rPr lang="en-US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he-IL" kern="0" baseline="-25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כמובן, כנ"ל עבור </a:t>
            </a: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e-IL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4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קביעת גודל 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154" y="1812806"/>
            <a:ext cx="9064979" cy="4122328"/>
          </a:xfrm>
        </p:spPr>
        <p:txBody>
          <a:bodyPr/>
          <a:lstStyle/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גבול עליון. נרצה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קטן ככל הניתן כי חישובי נקודה צפה </a:t>
            </a:r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על מספרים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שונים מאד בגודלם עלולים לגרום שגיאות חישוב.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נניח שמייצרים כורסאות בלבד (0 שולחנות ו-0 ארונות). נבדוק כמה כורסאות נוספות ניתן לייצר (מעבר ל-4 כורסאות הראשונות):</a:t>
            </a:r>
          </a:p>
          <a:p>
            <a:pPr marL="457200" lvl="1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tr-TR" sz="24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Min(120/4, 80/10, 160/7) – 4 = 8 – 4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&lt;= M</a:t>
            </a:r>
            <a:r>
              <a:rPr lang="en-US" sz="24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24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&lt;= 4Y</a:t>
            </a:r>
            <a:r>
              <a:rPr lang="en-US" sz="24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he-IL" sz="2400" kern="0" baseline="-25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8635"/>
              </p:ext>
            </p:extLst>
          </p:nvPr>
        </p:nvGraphicFramePr>
        <p:xfrm>
          <a:off x="7589521" y="4236720"/>
          <a:ext cx="3854766" cy="2097123"/>
        </p:xfrm>
        <a:graphic>
          <a:graphicData uri="http://schemas.openxmlformats.org/drawingml/2006/table">
            <a:tbl>
              <a:tblPr rtl="1">
                <a:tableStyleId>{69012ECD-51FC-41F1-AA8D-1B2483CD663E}</a:tableStyleId>
              </a:tblPr>
              <a:tblGrid>
                <a:gridCol w="1284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64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כורסאות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שעות עבודה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ניסור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הרכבה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צביעה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377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7" y="908720"/>
            <a:ext cx="3456502" cy="745152"/>
          </a:xfrm>
        </p:spPr>
        <p:txBody>
          <a:bodyPr/>
          <a:lstStyle/>
          <a:p>
            <a:pPr rtl="1"/>
            <a:r>
              <a:rPr lang="he-IL" dirty="0"/>
              <a:t>הניסוח ב-</a:t>
            </a:r>
            <a:r>
              <a:rPr lang="en-US" dirty="0"/>
              <a:t>Lindo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1" y="1988840"/>
            <a:ext cx="6777317" cy="4252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max 200x11 + 90x21 + 210x12+ 100x22 + 135x3</a:t>
            </a:r>
          </a:p>
          <a:p>
            <a:pPr marL="0" indent="0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4x11 + 4x12 + 8x21 + 8x22 +2x3 &lt;=120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10x11 +10x12 +3x21 + 3x22 + 6x3 &lt;=80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7x11 + 7x12 + 5x21 + 5x22 + 9x3 &lt;=160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x12 - m12y1 &lt;= 0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x11 - 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y1 &gt;= 0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x22 - m22y2 &lt;= 0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x21-5y2 &gt;= 0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x3 - m3y3 &lt;=0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x3 - 2y3  &gt;= 0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2184" y="531805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  יש להחליף את </a:t>
            </a:r>
            <a:r>
              <a:rPr 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Mij</a:t>
            </a:r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בערך מספרי כפי שתואר בשקף הקודם</a:t>
            </a: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47928" y="4221088"/>
            <a:ext cx="1205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 x11</a:t>
            </a:r>
          </a:p>
          <a:p>
            <a:r>
              <a:rPr 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 x12</a:t>
            </a:r>
          </a:p>
          <a:p>
            <a:r>
              <a:rPr 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 x21</a:t>
            </a:r>
          </a:p>
          <a:p>
            <a:r>
              <a:rPr 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 x22</a:t>
            </a:r>
          </a:p>
          <a:p>
            <a:r>
              <a:rPr 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 x3</a:t>
            </a:r>
          </a:p>
          <a:p>
            <a:r>
              <a:rPr lang="en-US" sz="1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y1</a:t>
            </a:r>
          </a:p>
          <a:p>
            <a:r>
              <a:rPr lang="en-US" sz="1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y2</a:t>
            </a:r>
          </a:p>
          <a:p>
            <a:r>
              <a:rPr lang="en-US" sz="1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y3</a:t>
            </a:r>
          </a:p>
        </p:txBody>
      </p:sp>
    </p:spTree>
    <p:extLst>
      <p:ext uri="{BB962C8B-B14F-4D97-AF65-F5344CB8AC3E}">
        <p14:creationId xmlns:p14="http://schemas.microsoft.com/office/powerpoint/2010/main" val="2354478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628" y="769464"/>
            <a:ext cx="7024744" cy="864096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דוגמה 4 – אילוצים מכיוון הספק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692862"/>
              </p:ext>
            </p:extLst>
          </p:nvPr>
        </p:nvGraphicFramePr>
        <p:xfrm>
          <a:off x="1656080" y="3730468"/>
          <a:ext cx="8829040" cy="251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620">
                <a:tc>
                  <a:txBody>
                    <a:bodyPr/>
                    <a:lstStyle/>
                    <a:p>
                      <a:pPr algn="ctr"/>
                      <a:r>
                        <a:rPr lang="he-IL" sz="2000" b="1" dirty="0"/>
                        <a:t>סה"כ יכולת</a:t>
                      </a:r>
                      <a:r>
                        <a:rPr lang="he-IL" sz="2000" b="1" baseline="0" dirty="0"/>
                        <a:t> אספקה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b="1" dirty="0"/>
                        <a:t>פרויקט 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b="1" dirty="0"/>
                        <a:t>פרויקט א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620"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ספק א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20"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ספק ב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20"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ספק ג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620">
                <a:tc>
                  <a:txBody>
                    <a:bodyPr/>
                    <a:lstStyle/>
                    <a:p>
                      <a:pPr algn="ctr"/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כמות נדרשת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6080" y="1817998"/>
            <a:ext cx="882904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לחברת התקנה של </a:t>
            </a:r>
            <a:r>
              <a:rPr lang="he-IL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פרקטים</a:t>
            </a:r>
            <a:r>
              <a:rPr lang="he-IL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יש הזמנות לביצוע שני פרויקטים.</a:t>
            </a:r>
          </a:p>
          <a:p>
            <a:pPr>
              <a:lnSpc>
                <a:spcPct val="150000"/>
              </a:lnSpc>
            </a:pPr>
            <a:r>
              <a:rPr lang="he-IL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החברה עובדת עם 3 ספקים. להלן המחירים שגובים הספקים השונים עבור כל חבילת פרקט, סה"כ הכמות שהם יכולים לספק והכמות הנדרשת עבור כל פרויקט. </a:t>
            </a:r>
          </a:p>
          <a:p>
            <a:pPr>
              <a:lnSpc>
                <a:spcPct val="150000"/>
              </a:lnSpc>
            </a:pPr>
            <a:r>
              <a:rPr lang="he-IL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החברה מעוניינת למזער עלויות. </a:t>
            </a:r>
            <a:endParaRPr lang="en-US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1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667" y="1274276"/>
            <a:ext cx="6777317" cy="673300"/>
          </a:xfr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 rtl="1">
              <a:spcBef>
                <a:spcPct val="0"/>
              </a:spcBef>
              <a:buNone/>
            </a:pPr>
            <a:r>
              <a:rPr lang="he-IL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דוגמה 4 – פונקציית המטרה והאילוצים</a:t>
            </a:r>
          </a:p>
          <a:p>
            <a:pPr algn="ctr" rtl="1">
              <a:spcBef>
                <a:spcPct val="0"/>
              </a:spcBef>
              <a:buNone/>
            </a:pPr>
            <a:endParaRPr lang="en-US" sz="40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2908" y="2252050"/>
            <a:ext cx="60179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tr-TR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z = 4x11 + 5x12 + 7x13 + 18x21 + 7x22 + 6x23</a:t>
            </a:r>
          </a:p>
          <a:p>
            <a:pPr algn="l" rtl="0">
              <a:lnSpc>
                <a:spcPct val="150000"/>
              </a:lnSpc>
            </a:pPr>
            <a:endParaRPr lang="en-US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s.t.</a:t>
            </a:r>
            <a:endParaRPr lang="en-US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x11+x12+x13 = 35</a:t>
            </a:r>
          </a:p>
          <a:p>
            <a:pPr algn="l" rtl="0">
              <a:lnSpc>
                <a:spcPct val="150000"/>
              </a:lnSpc>
            </a:pP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x21+x22+x23 = 40</a:t>
            </a:r>
            <a:endParaRPr lang="tr-TR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+x21&lt;=60</a:t>
            </a:r>
          </a:p>
          <a:p>
            <a:pPr algn="l" rtl="0">
              <a:lnSpc>
                <a:spcPct val="150000"/>
              </a:lnSpc>
            </a:pP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x12+x22 &lt;=40</a:t>
            </a:r>
          </a:p>
          <a:p>
            <a:pPr algn="l" rtl="0">
              <a:lnSpc>
                <a:spcPct val="150000"/>
              </a:lnSpc>
            </a:pP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x13+x23 &lt;= 50</a:t>
            </a:r>
          </a:p>
        </p:txBody>
      </p:sp>
      <p:sp>
        <p:nvSpPr>
          <p:cNvPr id="2" name="Rectangle 1"/>
          <p:cNvSpPr/>
          <p:nvPr/>
        </p:nvSpPr>
        <p:spPr>
          <a:xfrm>
            <a:off x="8701124" y="2058135"/>
            <a:ext cx="247055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000" i="1" kern="0" baseline="-25000" dirty="0" err="1">
                <a:solidFill>
                  <a:sysClr val="windowText" lastClr="000000"/>
                </a:solidFill>
              </a:rPr>
              <a:t>ij</a:t>
            </a:r>
            <a:r>
              <a:rPr lang="he-IL" altLang="en-US" sz="2000" i="1" kern="0" baseline="-25000" dirty="0">
                <a:solidFill>
                  <a:sysClr val="windowText" lastClr="000000"/>
                </a:solidFill>
              </a:rPr>
              <a:t>  </a:t>
            </a:r>
            <a:r>
              <a:rPr lang="he-IL" alt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יוגדר ככמות שתסופק לפרויקט </a:t>
            </a:r>
            <a:r>
              <a:rPr lang="en-US" altLang="en-US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</a:rPr>
              <a:t>i</a:t>
            </a:r>
            <a:r>
              <a:rPr lang="he-IL" alt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על ידי ספק </a:t>
            </a:r>
            <a:r>
              <a:rPr lang="en-US" alt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j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583832" y="4725144"/>
            <a:ext cx="504056" cy="1152128"/>
          </a:xfrm>
          <a:prstGeom prst="rightBrace">
            <a:avLst>
              <a:gd name="adj1" fmla="val 4760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ker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583832" y="3789040"/>
            <a:ext cx="504056" cy="711675"/>
          </a:xfrm>
          <a:prstGeom prst="rightBrace">
            <a:avLst>
              <a:gd name="adj1" fmla="val 4760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ker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8894" y="3960210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kern="0" dirty="0">
                <a:solidFill>
                  <a:sysClr val="windowText" lastClr="000000"/>
                </a:solidFill>
              </a:rPr>
              <a:t>אילוצי הכמות הנדרשת לפרויקט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1905" y="508138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kern="0" dirty="0">
                <a:solidFill>
                  <a:sysClr val="windowText" lastClr="000000"/>
                </a:solidFill>
              </a:rPr>
              <a:t>אילוצי יכולת האספקה של שלושת הספקים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6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אילוץ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493" y="2323653"/>
            <a:ext cx="6777317" cy="81731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ספק א' לא מוכן לספק פחות מ-18 יחידות לכל פרויקט: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5640" y="3068961"/>
            <a:ext cx="6643960" cy="32041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x11&lt;=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y11</a:t>
            </a:r>
          </a:p>
          <a:p>
            <a:pPr marL="0" indent="0" algn="l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x11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&gt;=18y11</a:t>
            </a:r>
          </a:p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x21&lt;=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y21</a:t>
            </a:r>
          </a:p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x21&gt;=18y21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ו-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y21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הם משתנים בינאריים (האם תסופק סחורה מספק זה לפרויקט זה)</a:t>
            </a:r>
          </a:p>
          <a:p>
            <a:pPr indent="-34290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M=60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- יכולת האספקה המקסימאלית של ספק א'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2225" y="3777492"/>
            <a:ext cx="16369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</a:rPr>
              <a:t>X</a:t>
            </a:r>
            <a:r>
              <a:rPr lang="en-US" altLang="en-US" i="1" kern="0" baseline="-25000" dirty="0" err="1">
                <a:solidFill>
                  <a:sysClr val="windowText" lastClr="000000"/>
                </a:solidFill>
              </a:rPr>
              <a:t>ij</a:t>
            </a:r>
            <a:r>
              <a:rPr lang="he-IL" altLang="en-US" i="1" kern="0" baseline="-25000" dirty="0">
                <a:solidFill>
                  <a:sysClr val="windowText" lastClr="000000"/>
                </a:solidFill>
              </a:rPr>
              <a:t>  </a:t>
            </a:r>
            <a:r>
              <a:rPr lang="he-IL" altLang="en-US" kern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יוגדר ככמות שתסופק לפרויקט </a:t>
            </a:r>
            <a:r>
              <a:rPr lang="en-US" alt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</a:rPr>
              <a:t>i</a:t>
            </a:r>
            <a:r>
              <a:rPr lang="he-IL" altLang="en-US" kern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על ידי ספק </a:t>
            </a:r>
            <a:r>
              <a:rPr lang="en-US" altLang="en-US" kern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j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567493" y="3590241"/>
            <a:ext cx="7025061" cy="252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50000"/>
              </a:lnSpc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x13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+x23 =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y13+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y23+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y33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y13+y23+y33&lt;=1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y13, y23, y33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הם משתנים בינאריים (האם תתבצע הזמנה במקבץ של 5, 10 או 15 יחידות)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9747" y="2396788"/>
            <a:ext cx="7272807" cy="120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he-IL" sz="2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ספק 3 מוכן לקבל הזמנות רק במקבצים של 5, 10 או 15 יחידות:</a:t>
            </a:r>
            <a:r>
              <a:rPr lang="en-US" sz="2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2400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he-IL" sz="2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(תזכורת – תתקבל הזמנה פעם אחת עבור שני הפרויקטים)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95128" y="503918"/>
            <a:ext cx="8136904" cy="12961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he-IL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דוגמה 4 – אילוץ 2</a:t>
            </a:r>
            <a:endParaRPr lang="en-US" sz="40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01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378" y="612414"/>
            <a:ext cx="8136904" cy="129614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he-IL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דוגמה 4 – אילוץ 3</a:t>
            </a:r>
            <a:endParaRPr lang="en-US" sz="40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5200" y="2497678"/>
            <a:ext cx="7461201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x12&lt;=10 +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y12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x22&lt;=10 +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y22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y12+y22&lt;=1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y12, y22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הם משתנים בינאריים (האם ספק 2 יספק יותר מ-30 יחידות לאחד הפרויקטים)</a:t>
            </a:r>
          </a:p>
          <a:p>
            <a:pPr indent="-342900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יכולת האספקה המקסימאלית של ספק 2 היא 40 ולכן: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M=40-10=30</a:t>
            </a:r>
          </a:p>
        </p:txBody>
      </p:sp>
      <p:sp>
        <p:nvSpPr>
          <p:cNvPr id="2" name="Rectangle 1"/>
          <p:cNvSpPr/>
          <p:nvPr/>
        </p:nvSpPr>
        <p:spPr>
          <a:xfrm>
            <a:off x="2711625" y="1908558"/>
            <a:ext cx="6984776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he-IL" sz="2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ספק 2 יכול לספק יותר מ-10 יחידות אך ורק לפרויקט אחד:</a:t>
            </a:r>
            <a:endParaRPr lang="en-US" sz="2400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3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908721"/>
            <a:ext cx="7341344" cy="4882927"/>
          </a:xfrm>
        </p:spPr>
      </p:pic>
    </p:spTree>
    <p:extLst>
      <p:ext uri="{BB962C8B-B14F-4D97-AF65-F5344CB8AC3E}">
        <p14:creationId xmlns:p14="http://schemas.microsoft.com/office/powerpoint/2010/main" val="79512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639" y="603676"/>
            <a:ext cx="9064979" cy="1303867"/>
          </a:xfrm>
        </p:spPr>
        <p:txBody>
          <a:bodyPr/>
          <a:lstStyle/>
          <a:p>
            <a:pPr algn="ctr"/>
            <a:r>
              <a:rPr lang="he-IL" dirty="0"/>
              <a:t>חמשת השלבים לבניית מודל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334" y="2109020"/>
            <a:ext cx="7200800" cy="3826114"/>
          </a:xfrm>
        </p:spPr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הבנת הבעיה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זיהוי משתני ההחלטה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זיהוי פונקציית המטרה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זיהוי האילוצים כקומבינציות של משתני ההחלטה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זיהוי גבולות (גבול עליון/גבול תחתון) למשתני ההחלטה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8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85196" y="1998810"/>
            <a:ext cx="9999407" cy="3960437"/>
          </a:xfrm>
        </p:spPr>
        <p:txBody>
          <a:bodyPr>
            <a:normAutofit fontScale="85000" lnSpcReduction="10000"/>
          </a:bodyPr>
          <a:lstStyle/>
          <a:p>
            <a:pPr algn="r" rtl="1">
              <a:buFontTx/>
              <a:buNone/>
            </a:pPr>
            <a:r>
              <a:rPr lang="he-IL" b="1" u="sng" dirty="0">
                <a:latin typeface="Arial" panose="020B0604020202020204" pitchFamily="34" charset="0"/>
                <a:cs typeface="Arial" panose="020B0604020202020204" pitchFamily="34" charset="0"/>
              </a:rPr>
              <a:t>משתני החלטה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– חנויות ביגוד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אלפי מ"ר, עסקי מזון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אלפי מ"ר, חנויות אחרות -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אלפי מ"ר.</a:t>
            </a:r>
          </a:p>
          <a:p>
            <a:pPr algn="r" rtl="1">
              <a:buFontTx/>
              <a:buNone/>
            </a:pPr>
            <a:r>
              <a:rPr lang="he-IL" b="1" u="sng" dirty="0">
                <a:latin typeface="Arial" panose="020B0604020202020204" pitchFamily="34" charset="0"/>
                <a:cs typeface="Arial" panose="020B0604020202020204" pitchFamily="34" charset="0"/>
              </a:rPr>
              <a:t>פונקציית מטרה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– דמי שכירות חודשיים (אלפי דולרים) :</a:t>
            </a:r>
          </a:p>
          <a:p>
            <a:pPr algn="r" rtl="1">
              <a:buFontTx/>
              <a:buNone/>
            </a:pPr>
            <a:endParaRPr lang="he-IL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Tx/>
              <a:buNone/>
            </a:pPr>
            <a:r>
              <a:rPr lang="he-IL" b="1" u="sng" dirty="0">
                <a:latin typeface="Arial" panose="020B0604020202020204" pitchFamily="34" charset="0"/>
                <a:cs typeface="Arial" panose="020B0604020202020204" pitchFamily="34" charset="0"/>
              </a:rPr>
              <a:t>אילוצים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  <a:p>
            <a:pPr algn="r" rtl="1">
              <a:lnSpc>
                <a:spcPct val="105000"/>
              </a:lnSpc>
              <a:buFontTx/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שטח בנוי </a:t>
            </a:r>
          </a:p>
          <a:p>
            <a:pPr algn="r" rtl="1">
              <a:lnSpc>
                <a:spcPct val="105000"/>
              </a:lnSpc>
              <a:buFontTx/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מבקרים</a:t>
            </a:r>
          </a:p>
          <a:p>
            <a:pPr algn="r" rtl="1">
              <a:lnSpc>
                <a:spcPct val="105000"/>
              </a:lnSpc>
              <a:buFontTx/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חניה</a:t>
            </a:r>
          </a:p>
          <a:p>
            <a:pPr algn="r" rtl="1">
              <a:lnSpc>
                <a:spcPct val="105000"/>
              </a:lnSpc>
              <a:buFontTx/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משאיות</a:t>
            </a:r>
          </a:p>
          <a:p>
            <a:pPr algn="r" rtl="1">
              <a:lnSpc>
                <a:spcPct val="105000"/>
              </a:lnSpc>
              <a:buFontTx/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אי שליליות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095616"/>
              </p:ext>
            </p:extLst>
          </p:nvPr>
        </p:nvGraphicFramePr>
        <p:xfrm>
          <a:off x="1888818" y="2783663"/>
          <a:ext cx="327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3" imgW="3276360" imgH="380880" progId="Equation.3">
                  <p:embed/>
                </p:oleObj>
              </mc:Choice>
              <mc:Fallback>
                <p:oleObj name="Equation" r:id="rId3" imgW="3276360" imgH="38088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818" y="2783663"/>
                        <a:ext cx="3276600" cy="381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007100" y="324485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5" imgW="177480" imgH="368280" progId="Equation.3">
                  <p:embed/>
                </p:oleObj>
              </mc:Choice>
              <mc:Fallback>
                <p:oleObj name="Equation" r:id="rId5" imgW="177480" imgH="36828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244850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69738"/>
              </p:ext>
            </p:extLst>
          </p:nvPr>
        </p:nvGraphicFramePr>
        <p:xfrm>
          <a:off x="5165418" y="3609060"/>
          <a:ext cx="4513792" cy="232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משוואה" r:id="rId7" imgW="2222280" imgH="1143000" progId="Equation.3">
                  <p:embed/>
                </p:oleObj>
              </mc:Choice>
              <mc:Fallback>
                <p:oleObj name="משוואה" r:id="rId7" imgW="2222280" imgH="1143000" progId="Equation.3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418" y="3609060"/>
                        <a:ext cx="4513792" cy="232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2703841" y="694943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פתרון לדוגמה- תכנון לינארי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3851" y="4468530"/>
            <a:ext cx="19682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cs typeface="+mj-cs"/>
              </a:rPr>
              <a:t>פתרון?</a:t>
            </a:r>
          </a:p>
        </p:txBody>
      </p:sp>
    </p:spTree>
    <p:extLst>
      <p:ext uri="{BB962C8B-B14F-4D97-AF65-F5344CB8AC3E}">
        <p14:creationId xmlns:p14="http://schemas.microsoft.com/office/powerpoint/2010/main" val="5799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Freeform 58"/>
          <p:cNvSpPr>
            <a:spLocks/>
          </p:cNvSpPr>
          <p:nvPr/>
        </p:nvSpPr>
        <p:spPr bwMode="auto">
          <a:xfrm>
            <a:off x="2708276" y="874714"/>
            <a:ext cx="6697663" cy="4751387"/>
          </a:xfrm>
          <a:custGeom>
            <a:avLst/>
            <a:gdLst>
              <a:gd name="T0" fmla="*/ 0 w 4219"/>
              <a:gd name="T1" fmla="*/ 2993 h 2993"/>
              <a:gd name="T2" fmla="*/ 0 w 4219"/>
              <a:gd name="T3" fmla="*/ 884 h 2993"/>
              <a:gd name="T4" fmla="*/ 2418 w 4219"/>
              <a:gd name="T5" fmla="*/ 0 h 2993"/>
              <a:gd name="T6" fmla="*/ 3635 w 4219"/>
              <a:gd name="T7" fmla="*/ 868 h 2993"/>
              <a:gd name="T8" fmla="*/ 4219 w 4219"/>
              <a:gd name="T9" fmla="*/ 2578 h 2993"/>
              <a:gd name="T10" fmla="*/ 2402 w 4219"/>
              <a:gd name="T11" fmla="*/ 2986 h 2993"/>
              <a:gd name="T12" fmla="*/ 0 w 4219"/>
              <a:gd name="T13" fmla="*/ 2993 h 2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9" h="2993">
                <a:moveTo>
                  <a:pt x="0" y="2993"/>
                </a:moveTo>
                <a:lnTo>
                  <a:pt x="0" y="884"/>
                </a:lnTo>
                <a:lnTo>
                  <a:pt x="2418" y="0"/>
                </a:lnTo>
                <a:lnTo>
                  <a:pt x="3635" y="868"/>
                </a:lnTo>
                <a:lnTo>
                  <a:pt x="4219" y="2578"/>
                </a:lnTo>
                <a:lnTo>
                  <a:pt x="2402" y="2986"/>
                </a:lnTo>
                <a:lnTo>
                  <a:pt x="0" y="2993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07" name="Freeform 59"/>
          <p:cNvSpPr>
            <a:spLocks/>
          </p:cNvSpPr>
          <p:nvPr/>
        </p:nvSpPr>
        <p:spPr bwMode="auto">
          <a:xfrm>
            <a:off x="2708275" y="-38100"/>
            <a:ext cx="6942138" cy="5683250"/>
          </a:xfrm>
          <a:custGeom>
            <a:avLst/>
            <a:gdLst>
              <a:gd name="T0" fmla="*/ 0 w 4373"/>
              <a:gd name="T1" fmla="*/ 3571 h 3580"/>
              <a:gd name="T2" fmla="*/ 0 w 4373"/>
              <a:gd name="T3" fmla="*/ 8 h 3580"/>
              <a:gd name="T4" fmla="*/ 1599 w 4373"/>
              <a:gd name="T5" fmla="*/ 0 h 3580"/>
              <a:gd name="T6" fmla="*/ 3635 w 4373"/>
              <a:gd name="T7" fmla="*/ 1446 h 3580"/>
              <a:gd name="T8" fmla="*/ 4373 w 4373"/>
              <a:gd name="T9" fmla="*/ 3580 h 3580"/>
              <a:gd name="T10" fmla="*/ 0 w 4373"/>
              <a:gd name="T11" fmla="*/ 3571 h 3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73" h="3580">
                <a:moveTo>
                  <a:pt x="0" y="3571"/>
                </a:moveTo>
                <a:lnTo>
                  <a:pt x="0" y="8"/>
                </a:lnTo>
                <a:lnTo>
                  <a:pt x="1599" y="0"/>
                </a:lnTo>
                <a:lnTo>
                  <a:pt x="3635" y="1446"/>
                </a:lnTo>
                <a:lnTo>
                  <a:pt x="4373" y="3580"/>
                </a:lnTo>
                <a:lnTo>
                  <a:pt x="0" y="3571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08" name="Freeform 60"/>
          <p:cNvSpPr>
            <a:spLocks/>
          </p:cNvSpPr>
          <p:nvPr/>
        </p:nvSpPr>
        <p:spPr bwMode="auto">
          <a:xfrm>
            <a:off x="2708276" y="-38100"/>
            <a:ext cx="7985125" cy="5678488"/>
          </a:xfrm>
          <a:custGeom>
            <a:avLst/>
            <a:gdLst>
              <a:gd name="T0" fmla="*/ 0 w 5030"/>
              <a:gd name="T1" fmla="*/ 3571 h 3577"/>
              <a:gd name="T2" fmla="*/ 0 w 5030"/>
              <a:gd name="T3" fmla="*/ 8 h 3577"/>
              <a:gd name="T4" fmla="*/ 1599 w 5030"/>
              <a:gd name="T5" fmla="*/ 0 h 3577"/>
              <a:gd name="T6" fmla="*/ 5030 w 5030"/>
              <a:gd name="T7" fmla="*/ 2450 h 3577"/>
              <a:gd name="T8" fmla="*/ 5014 w 5030"/>
              <a:gd name="T9" fmla="*/ 3577 h 3577"/>
              <a:gd name="T10" fmla="*/ 0 w 5030"/>
              <a:gd name="T11" fmla="*/ 3571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0" h="3577">
                <a:moveTo>
                  <a:pt x="0" y="3571"/>
                </a:moveTo>
                <a:lnTo>
                  <a:pt x="0" y="8"/>
                </a:lnTo>
                <a:lnTo>
                  <a:pt x="1599" y="0"/>
                </a:lnTo>
                <a:lnTo>
                  <a:pt x="5030" y="2450"/>
                </a:lnTo>
                <a:lnTo>
                  <a:pt x="5014" y="3577"/>
                </a:lnTo>
                <a:lnTo>
                  <a:pt x="0" y="3571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744788" y="-9820"/>
            <a:ext cx="7959725" cy="5638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2695576" y="-12700"/>
            <a:ext cx="6723063" cy="5653088"/>
          </a:xfrm>
          <a:custGeom>
            <a:avLst/>
            <a:gdLst>
              <a:gd name="T0" fmla="*/ 0 w 4235"/>
              <a:gd name="T1" fmla="*/ 3553 h 3561"/>
              <a:gd name="T2" fmla="*/ 8 w 4235"/>
              <a:gd name="T3" fmla="*/ 0 h 3561"/>
              <a:gd name="T4" fmla="*/ 1590 w 4235"/>
              <a:gd name="T5" fmla="*/ 0 h 3561"/>
              <a:gd name="T6" fmla="*/ 3635 w 4235"/>
              <a:gd name="T7" fmla="*/ 1428 h 3561"/>
              <a:gd name="T8" fmla="*/ 4235 w 4235"/>
              <a:gd name="T9" fmla="*/ 3148 h 3561"/>
              <a:gd name="T10" fmla="*/ 2418 w 4235"/>
              <a:gd name="T11" fmla="*/ 3561 h 3561"/>
              <a:gd name="T12" fmla="*/ 0 w 4235"/>
              <a:gd name="T13" fmla="*/ 3553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5" h="3561">
                <a:moveTo>
                  <a:pt x="0" y="3553"/>
                </a:moveTo>
                <a:lnTo>
                  <a:pt x="8" y="0"/>
                </a:lnTo>
                <a:lnTo>
                  <a:pt x="1590" y="0"/>
                </a:lnTo>
                <a:lnTo>
                  <a:pt x="3635" y="1428"/>
                </a:lnTo>
                <a:lnTo>
                  <a:pt x="4235" y="3148"/>
                </a:lnTo>
                <a:lnTo>
                  <a:pt x="2418" y="3561"/>
                </a:lnTo>
                <a:lnTo>
                  <a:pt x="0" y="3553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070" name="Group 22"/>
          <p:cNvGrpSpPr>
            <a:grpSpLocks/>
          </p:cNvGrpSpPr>
          <p:nvPr/>
        </p:nvGrpSpPr>
        <p:grpSpPr bwMode="auto">
          <a:xfrm>
            <a:off x="1524000" y="0"/>
            <a:ext cx="9144000" cy="7010400"/>
            <a:chOff x="0" y="0"/>
            <a:chExt cx="5760" cy="4416"/>
          </a:xfrm>
        </p:grpSpPr>
        <p:grpSp>
          <p:nvGrpSpPr>
            <p:cNvPr id="2071" name="Group 23"/>
            <p:cNvGrpSpPr>
              <a:grpSpLocks/>
            </p:cNvGrpSpPr>
            <p:nvPr/>
          </p:nvGrpSpPr>
          <p:grpSpPr bwMode="auto">
            <a:xfrm>
              <a:off x="144" y="0"/>
              <a:ext cx="5424" cy="4416"/>
              <a:chOff x="144" y="-96"/>
              <a:chExt cx="5424" cy="4416"/>
            </a:xfrm>
          </p:grpSpPr>
          <p:sp>
            <p:nvSpPr>
              <p:cNvPr id="2072" name="Line 24"/>
              <p:cNvSpPr>
                <a:spLocks noChangeShapeType="1"/>
              </p:cNvSpPr>
              <p:nvPr/>
            </p:nvSpPr>
            <p:spPr bwMode="auto">
              <a:xfrm flipV="1">
                <a:off x="746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auto">
              <a:xfrm flipV="1">
                <a:off x="144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auto">
              <a:xfrm flipV="1">
                <a:off x="1349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5" name="Line 27"/>
              <p:cNvSpPr>
                <a:spLocks noChangeShapeType="1"/>
              </p:cNvSpPr>
              <p:nvPr/>
            </p:nvSpPr>
            <p:spPr bwMode="auto">
              <a:xfrm flipV="1">
                <a:off x="1952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auto">
              <a:xfrm flipV="1">
                <a:off x="4965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7" name="Line 29"/>
              <p:cNvSpPr>
                <a:spLocks noChangeShapeType="1"/>
              </p:cNvSpPr>
              <p:nvPr/>
            </p:nvSpPr>
            <p:spPr bwMode="auto">
              <a:xfrm flipV="1">
                <a:off x="5568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8" name="Line 30"/>
              <p:cNvSpPr>
                <a:spLocks noChangeShapeType="1"/>
              </p:cNvSpPr>
              <p:nvPr/>
            </p:nvSpPr>
            <p:spPr bwMode="auto">
              <a:xfrm flipV="1">
                <a:off x="2554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9" name="Line 31"/>
              <p:cNvSpPr>
                <a:spLocks noChangeShapeType="1"/>
              </p:cNvSpPr>
              <p:nvPr/>
            </p:nvSpPr>
            <p:spPr bwMode="auto">
              <a:xfrm flipV="1">
                <a:off x="3157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0" name="Line 32"/>
              <p:cNvSpPr>
                <a:spLocks noChangeShapeType="1"/>
              </p:cNvSpPr>
              <p:nvPr/>
            </p:nvSpPr>
            <p:spPr bwMode="auto">
              <a:xfrm flipV="1">
                <a:off x="3760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1" name="Line 33"/>
              <p:cNvSpPr>
                <a:spLocks noChangeShapeType="1"/>
              </p:cNvSpPr>
              <p:nvPr/>
            </p:nvSpPr>
            <p:spPr bwMode="auto">
              <a:xfrm flipV="1">
                <a:off x="4362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82" name="Group 34"/>
            <p:cNvGrpSpPr>
              <a:grpSpLocks/>
            </p:cNvGrpSpPr>
            <p:nvPr/>
          </p:nvGrpSpPr>
          <p:grpSpPr bwMode="auto">
            <a:xfrm rot="5400000">
              <a:off x="960" y="-816"/>
              <a:ext cx="3840" cy="5760"/>
              <a:chOff x="144" y="-96"/>
              <a:chExt cx="5424" cy="4416"/>
            </a:xfrm>
          </p:grpSpPr>
          <p:sp>
            <p:nvSpPr>
              <p:cNvPr id="2083" name="Line 35"/>
              <p:cNvSpPr>
                <a:spLocks noChangeShapeType="1"/>
              </p:cNvSpPr>
              <p:nvPr/>
            </p:nvSpPr>
            <p:spPr bwMode="auto">
              <a:xfrm flipV="1">
                <a:off x="746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 flipV="1">
                <a:off x="144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 flipV="1">
                <a:off x="1349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 flipV="1">
                <a:off x="1952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7" name="Line 39"/>
              <p:cNvSpPr>
                <a:spLocks noChangeShapeType="1"/>
              </p:cNvSpPr>
              <p:nvPr/>
            </p:nvSpPr>
            <p:spPr bwMode="auto">
              <a:xfrm flipV="1">
                <a:off x="4965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8" name="Line 40"/>
              <p:cNvSpPr>
                <a:spLocks noChangeShapeType="1"/>
              </p:cNvSpPr>
              <p:nvPr/>
            </p:nvSpPr>
            <p:spPr bwMode="auto">
              <a:xfrm flipV="1">
                <a:off x="5568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9" name="Line 41"/>
              <p:cNvSpPr>
                <a:spLocks noChangeShapeType="1"/>
              </p:cNvSpPr>
              <p:nvPr/>
            </p:nvSpPr>
            <p:spPr bwMode="auto">
              <a:xfrm flipV="1">
                <a:off x="2554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0" name="Line 42"/>
              <p:cNvSpPr>
                <a:spLocks noChangeShapeType="1"/>
              </p:cNvSpPr>
              <p:nvPr/>
            </p:nvSpPr>
            <p:spPr bwMode="auto">
              <a:xfrm flipV="1">
                <a:off x="3157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1" name="Line 43"/>
              <p:cNvSpPr>
                <a:spLocks noChangeShapeType="1"/>
              </p:cNvSpPr>
              <p:nvPr/>
            </p:nvSpPr>
            <p:spPr bwMode="auto">
              <a:xfrm flipV="1">
                <a:off x="3760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2" name="Line 44"/>
              <p:cNvSpPr>
                <a:spLocks noChangeShapeType="1"/>
              </p:cNvSpPr>
              <p:nvPr/>
            </p:nvSpPr>
            <p:spPr bwMode="auto">
              <a:xfrm flipV="1">
                <a:off x="4362" y="-96"/>
                <a:ext cx="0" cy="44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051" name="Freeform 3"/>
          <p:cNvSpPr>
            <a:spLocks/>
          </p:cNvSpPr>
          <p:nvPr/>
        </p:nvSpPr>
        <p:spPr bwMode="auto">
          <a:xfrm>
            <a:off x="1752600" y="5643564"/>
            <a:ext cx="8629650" cy="1587"/>
          </a:xfrm>
          <a:custGeom>
            <a:avLst/>
            <a:gdLst>
              <a:gd name="T0" fmla="*/ 0 w 5436"/>
              <a:gd name="T1" fmla="*/ 0 h 1"/>
              <a:gd name="T2" fmla="*/ 5436 w 543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36" h="1">
                <a:moveTo>
                  <a:pt x="0" y="0"/>
                </a:moveTo>
                <a:lnTo>
                  <a:pt x="543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268538" y="147076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x</a:t>
            </a:r>
            <a:r>
              <a:rPr lang="en-US" kern="0" baseline="-25000">
                <a:solidFill>
                  <a:sysClr val="windowText" lastClr="000000"/>
                </a:solidFill>
              </a:rPr>
              <a:t>2</a:t>
            </a: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828800" y="3733800"/>
            <a:ext cx="8382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x</a:t>
            </a:r>
            <a:r>
              <a:rPr lang="en-US" kern="0" baseline="-25000">
                <a:solidFill>
                  <a:sysClr val="windowText" lastClr="000000"/>
                </a:solidFill>
              </a:rPr>
              <a:t>1</a:t>
            </a:r>
            <a:r>
              <a:rPr lang="en-US" kern="0">
                <a:solidFill>
                  <a:sysClr val="windowText" lastClr="000000"/>
                </a:solidFill>
                <a:sym typeface="Symbol" pitchFamily="18" charset="2"/>
              </a:rPr>
              <a:t></a:t>
            </a:r>
            <a:r>
              <a:rPr lang="en-US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724400" y="5715000"/>
            <a:ext cx="8382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x</a:t>
            </a:r>
            <a:r>
              <a:rPr lang="en-US" kern="0" baseline="-25000">
                <a:solidFill>
                  <a:sysClr val="windowText" lastClr="000000"/>
                </a:solidFill>
              </a:rPr>
              <a:t>2</a:t>
            </a:r>
            <a:r>
              <a:rPr lang="en-US" kern="0">
                <a:solidFill>
                  <a:sysClr val="windowText" lastClr="000000"/>
                </a:solidFill>
                <a:sym typeface="Symbol" pitchFamily="18" charset="2"/>
              </a:rPr>
              <a:t></a:t>
            </a:r>
            <a:r>
              <a:rPr lang="en-US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893301" y="5701715"/>
            <a:ext cx="4572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x</a:t>
            </a:r>
            <a:r>
              <a:rPr lang="en-US" kern="0" baseline="-25000">
                <a:solidFill>
                  <a:sysClr val="windowText" lastClr="000000"/>
                </a:solidFill>
              </a:rPr>
              <a:t>1</a:t>
            </a: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 flipV="1">
            <a:off x="2708275" y="228600"/>
            <a:ext cx="0" cy="609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3284538" y="981075"/>
            <a:ext cx="1319208" cy="369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-x</a:t>
            </a:r>
            <a:r>
              <a:rPr lang="en-US" kern="0" baseline="-25000">
                <a:solidFill>
                  <a:sysClr val="windowText" lastClr="000000"/>
                </a:solidFill>
              </a:rPr>
              <a:t>1</a:t>
            </a:r>
            <a:r>
              <a:rPr lang="en-US" kern="0">
                <a:solidFill>
                  <a:sysClr val="windowText" lastClr="000000"/>
                </a:solidFill>
              </a:rPr>
              <a:t>+2x</a:t>
            </a:r>
            <a:r>
              <a:rPr lang="en-US" kern="0" baseline="-25000">
                <a:solidFill>
                  <a:sysClr val="windowText" lastClr="000000"/>
                </a:solidFill>
              </a:rPr>
              <a:t>2</a:t>
            </a:r>
            <a:r>
              <a:rPr lang="en-US" kern="0">
                <a:solidFill>
                  <a:sysClr val="windowText" lastClr="000000"/>
                </a:solidFill>
                <a:sym typeface="Symbol" pitchFamily="18" charset="2"/>
              </a:rPr>
              <a:t></a:t>
            </a:r>
            <a:r>
              <a:rPr lang="en-US" ker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9028115" y="3089275"/>
            <a:ext cx="12985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4x</a:t>
            </a:r>
            <a:r>
              <a:rPr lang="en-US" kern="0" baseline="-25000">
                <a:solidFill>
                  <a:sysClr val="windowText" lastClr="000000"/>
                </a:solidFill>
              </a:rPr>
              <a:t>1</a:t>
            </a:r>
            <a:r>
              <a:rPr lang="en-US" kern="0">
                <a:solidFill>
                  <a:sysClr val="windowText" lastClr="000000"/>
                </a:solidFill>
              </a:rPr>
              <a:t>+x</a:t>
            </a:r>
            <a:r>
              <a:rPr lang="en-US" kern="0" baseline="-25000">
                <a:solidFill>
                  <a:sysClr val="windowText" lastClr="000000"/>
                </a:solidFill>
              </a:rPr>
              <a:t>2</a:t>
            </a:r>
            <a:r>
              <a:rPr lang="en-US" kern="0">
                <a:solidFill>
                  <a:sysClr val="windowText" lastClr="000000"/>
                </a:solidFill>
                <a:sym typeface="Symbol" pitchFamily="18" charset="2"/>
              </a:rPr>
              <a:t></a:t>
            </a:r>
            <a:r>
              <a:rPr lang="en-US" kern="0">
                <a:solidFill>
                  <a:sysClr val="windowText" lastClr="000000"/>
                </a:solidFill>
              </a:rPr>
              <a:t>29</a:t>
            </a: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7591427" y="1065213"/>
            <a:ext cx="110172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x</a:t>
            </a:r>
            <a:r>
              <a:rPr lang="en-US" kern="0" baseline="-25000">
                <a:solidFill>
                  <a:sysClr val="windowText" lastClr="000000"/>
                </a:solidFill>
              </a:rPr>
              <a:t>1</a:t>
            </a:r>
            <a:r>
              <a:rPr lang="en-US" kern="0">
                <a:solidFill>
                  <a:sysClr val="windowText" lastClr="000000"/>
                </a:solidFill>
              </a:rPr>
              <a:t>+x</a:t>
            </a:r>
            <a:r>
              <a:rPr lang="en-US" kern="0" baseline="-25000">
                <a:solidFill>
                  <a:sysClr val="windowText" lastClr="000000"/>
                </a:solidFill>
              </a:rPr>
              <a:t>2</a:t>
            </a:r>
            <a:r>
              <a:rPr lang="en-US" kern="0">
                <a:solidFill>
                  <a:sysClr val="windowText" lastClr="000000"/>
                </a:solidFill>
                <a:sym typeface="Symbol" pitchFamily="18" charset="2"/>
              </a:rPr>
              <a:t>11</a:t>
            </a: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8747125" y="5137150"/>
            <a:ext cx="922338" cy="369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x</a:t>
            </a:r>
            <a:r>
              <a:rPr lang="en-US" kern="0" baseline="-25000">
                <a:solidFill>
                  <a:sysClr val="windowText" lastClr="000000"/>
                </a:solidFill>
              </a:rPr>
              <a:t>1</a:t>
            </a:r>
            <a:r>
              <a:rPr lang="en-US" kern="0">
                <a:solidFill>
                  <a:sysClr val="windowText" lastClr="000000"/>
                </a:solidFill>
              </a:rPr>
              <a:t>-3x</a:t>
            </a:r>
            <a:r>
              <a:rPr lang="en-US" kern="0" baseline="-25000">
                <a:solidFill>
                  <a:sysClr val="windowText" lastClr="000000"/>
                </a:solidFill>
              </a:rPr>
              <a:t>2</a:t>
            </a:r>
            <a:r>
              <a:rPr lang="en-US" kern="0">
                <a:solidFill>
                  <a:sysClr val="windowText" lastClr="000000"/>
                </a:solidFill>
                <a:sym typeface="Symbol" pitchFamily="18" charset="2"/>
              </a:rPr>
              <a:t></a:t>
            </a:r>
            <a:r>
              <a:rPr lang="en-US" kern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746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6" grpId="0" animBg="1"/>
      <p:bldP spid="2107" grpId="0" animBg="1"/>
      <p:bldP spid="2108" grpId="0" animBg="1"/>
      <p:bldP spid="2054" grpId="0" animBg="1"/>
      <p:bldP spid="2055" grpId="0" animBg="1"/>
      <p:bldP spid="2057" grpId="0" animBg="1" autoUpdateAnimBg="0"/>
      <p:bldP spid="2056" grpId="0" animBg="1" autoUpdateAnimBg="0"/>
      <p:bldP spid="2097" grpId="0" animBg="1" autoUpdateAnimBg="0"/>
      <p:bldP spid="2102" grpId="0" animBg="1" autoUpdateAnimBg="0"/>
      <p:bldP spid="2103" grpId="0" animBg="1" autoUpdateAnimBg="0"/>
      <p:bldP spid="210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Freeform 6"/>
          <p:cNvSpPr>
            <a:spLocks/>
          </p:cNvSpPr>
          <p:nvPr/>
        </p:nvSpPr>
        <p:spPr bwMode="auto">
          <a:xfrm>
            <a:off x="2695576" y="914400"/>
            <a:ext cx="6723063" cy="4764088"/>
          </a:xfrm>
          <a:custGeom>
            <a:avLst/>
            <a:gdLst>
              <a:gd name="T0" fmla="*/ 0 w 4235"/>
              <a:gd name="T1" fmla="*/ 2993 h 3001"/>
              <a:gd name="T2" fmla="*/ 0 w 4235"/>
              <a:gd name="T3" fmla="*/ 884 h 3001"/>
              <a:gd name="T4" fmla="*/ 2418 w 4235"/>
              <a:gd name="T5" fmla="*/ 0 h 3001"/>
              <a:gd name="T6" fmla="*/ 3635 w 4235"/>
              <a:gd name="T7" fmla="*/ 868 h 3001"/>
              <a:gd name="T8" fmla="*/ 4235 w 4235"/>
              <a:gd name="T9" fmla="*/ 2588 h 3001"/>
              <a:gd name="T10" fmla="*/ 2418 w 4235"/>
              <a:gd name="T11" fmla="*/ 3001 h 3001"/>
              <a:gd name="T12" fmla="*/ 0 w 4235"/>
              <a:gd name="T13" fmla="*/ 2993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5" h="3001">
                <a:moveTo>
                  <a:pt x="0" y="2993"/>
                </a:moveTo>
                <a:lnTo>
                  <a:pt x="0" y="884"/>
                </a:lnTo>
                <a:lnTo>
                  <a:pt x="2418" y="0"/>
                </a:lnTo>
                <a:lnTo>
                  <a:pt x="3635" y="868"/>
                </a:lnTo>
                <a:lnTo>
                  <a:pt x="4235" y="2588"/>
                </a:lnTo>
                <a:lnTo>
                  <a:pt x="2418" y="3001"/>
                </a:lnTo>
                <a:lnTo>
                  <a:pt x="0" y="2993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150" name="Freeform 30"/>
          <p:cNvSpPr>
            <a:spLocks/>
          </p:cNvSpPr>
          <p:nvPr/>
        </p:nvSpPr>
        <p:spPr bwMode="auto">
          <a:xfrm>
            <a:off x="1752600" y="5681664"/>
            <a:ext cx="8629650" cy="1587"/>
          </a:xfrm>
          <a:custGeom>
            <a:avLst/>
            <a:gdLst>
              <a:gd name="T0" fmla="*/ 0 w 5436"/>
              <a:gd name="T1" fmla="*/ 0 h 1"/>
              <a:gd name="T2" fmla="*/ 5436 w 543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36" h="1">
                <a:moveTo>
                  <a:pt x="0" y="0"/>
                </a:moveTo>
                <a:lnTo>
                  <a:pt x="543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 flipV="1">
            <a:off x="2708275" y="266700"/>
            <a:ext cx="0" cy="609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1700214" y="2582863"/>
            <a:ext cx="3805237" cy="406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>
            <a:off x="6564314" y="301625"/>
            <a:ext cx="3805237" cy="406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 flipV="1">
            <a:off x="3803650" y="4186239"/>
            <a:ext cx="554038" cy="604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>
            <a:off x="3321051" y="193676"/>
            <a:ext cx="6226175" cy="666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2147165" y="170019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9893301" y="5701715"/>
            <a:ext cx="4572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x</a:t>
            </a:r>
            <a:r>
              <a:rPr lang="en-US" kern="0" baseline="-25000">
                <a:solidFill>
                  <a:sysClr val="windowText" lastClr="000000"/>
                </a:solidFill>
              </a:rPr>
              <a:t>1</a:t>
            </a:r>
            <a:endParaRPr 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752228" y="88856"/>
          <a:ext cx="2783386" cy="53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4" imgW="1130040" imgH="215640" progId="Equation.3">
                  <p:embed/>
                </p:oleObj>
              </mc:Choice>
              <mc:Fallback>
                <p:oleObj name="Equation" r:id="rId4" imgW="1130040" imgH="21564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52228" y="88856"/>
                        <a:ext cx="2783386" cy="5316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7114591" y="2295372"/>
            <a:ext cx="1199033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=6,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=5</a:t>
            </a:r>
            <a:endParaRPr lang="en-US" b="1" kern="0" dirty="0">
              <a:solidFill>
                <a:sysClr val="windowText" lastClr="00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b="1" kern="0" dirty="0">
                <a:solidFill>
                  <a:sysClr val="windowText" lastClr="000000"/>
                </a:solidFill>
              </a:rPr>
              <a:t>Z=50</a:t>
            </a:r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4439534" y="4327371"/>
            <a:ext cx="1199033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</a:t>
            </a:r>
            <a:r>
              <a:rPr lang="he-IL" kern="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</a:t>
            </a:r>
            <a:r>
              <a:rPr lang="he-IL" kern="0" dirty="0">
                <a:solidFill>
                  <a:sysClr val="windowText" lastClr="000000"/>
                </a:solidFill>
              </a:rPr>
              <a:t>0</a:t>
            </a:r>
          </a:p>
          <a:p>
            <a:pPr algn="ctr" rtl="0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</a:t>
            </a:r>
            <a:r>
              <a:rPr lang="he-IL" kern="0" dirty="0">
                <a:solidFill>
                  <a:sysClr val="windowText" lastClr="000000"/>
                </a:solidFill>
              </a:rPr>
              <a:t>0</a:t>
            </a:r>
            <a:r>
              <a:rPr lang="en-US" kern="0" dirty="0">
                <a:solidFill>
                  <a:sysClr val="windowText" lastClr="000000"/>
                </a:solidFill>
              </a:rPr>
              <a:t>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</a:t>
            </a:r>
            <a:r>
              <a:rPr lang="he-IL" kern="0" dirty="0">
                <a:solidFill>
                  <a:sysClr val="windowText" lastClr="000000"/>
                </a:solidFill>
              </a:rPr>
              <a:t>3</a:t>
            </a:r>
            <a:endParaRPr lang="en-US" b="1" kern="0" dirty="0">
              <a:solidFill>
                <a:sysClr val="windowText" lastClr="000000"/>
              </a:solidFill>
            </a:endParaRPr>
          </a:p>
          <a:p>
            <a:pPr algn="ctr" rtl="0">
              <a:spcBef>
                <a:spcPct val="50000"/>
              </a:spcBef>
            </a:pPr>
            <a:r>
              <a:rPr lang="en-US" b="1" kern="0" dirty="0">
                <a:solidFill>
                  <a:sysClr val="windowText" lastClr="000000"/>
                </a:solidFill>
              </a:rPr>
              <a:t>Z=</a:t>
            </a:r>
            <a:r>
              <a:rPr lang="he-IL" b="1" kern="0" dirty="0">
                <a:solidFill>
                  <a:sysClr val="windowText" lastClr="000000"/>
                </a:solidFill>
              </a:rPr>
              <a:t>28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4399366" y="2286117"/>
            <a:ext cx="1199033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</a:t>
            </a:r>
            <a:r>
              <a:rPr lang="he-IL" kern="0" dirty="0">
                <a:solidFill>
                  <a:sysClr val="windowText" lastClr="000000"/>
                </a:solidFill>
              </a:rPr>
              <a:t>4</a:t>
            </a:r>
            <a:r>
              <a:rPr lang="en-US" kern="0" dirty="0">
                <a:solidFill>
                  <a:sysClr val="windowText" lastClr="000000"/>
                </a:solidFill>
              </a:rPr>
              <a:t>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</a:t>
            </a:r>
            <a:r>
              <a:rPr lang="he-IL" kern="0" dirty="0">
                <a:solidFill>
                  <a:sysClr val="windowText" lastClr="000000"/>
                </a:solidFill>
              </a:rPr>
              <a:t>3</a:t>
            </a:r>
          </a:p>
          <a:p>
            <a:pPr algn="ctr" rtl="0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</a:t>
            </a:r>
            <a:r>
              <a:rPr lang="he-IL" kern="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</a:t>
            </a:r>
            <a:r>
              <a:rPr lang="he-IL" kern="0" dirty="0">
                <a:solidFill>
                  <a:sysClr val="windowText" lastClr="000000"/>
                </a:solidFill>
              </a:rPr>
              <a:t>6</a:t>
            </a:r>
            <a:endParaRPr lang="en-US" b="1" kern="0" dirty="0">
              <a:solidFill>
                <a:sysClr val="windowText" lastClr="000000"/>
              </a:solidFill>
            </a:endParaRPr>
          </a:p>
          <a:p>
            <a:pPr algn="ctr" rtl="0">
              <a:spcBef>
                <a:spcPct val="50000"/>
              </a:spcBef>
            </a:pPr>
            <a:r>
              <a:rPr lang="en-US" b="1" kern="0" dirty="0">
                <a:solidFill>
                  <a:sysClr val="windowText" lastClr="000000"/>
                </a:solidFill>
              </a:rPr>
              <a:t>Z=</a:t>
            </a:r>
            <a:r>
              <a:rPr lang="he-IL" b="1" kern="0" dirty="0">
                <a:solidFill>
                  <a:sysClr val="windowText" lastClr="000000"/>
                </a:solidFill>
              </a:rPr>
              <a:t>40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379183" y="3545357"/>
            <a:ext cx="309935" cy="2632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54154" y="5536846"/>
            <a:ext cx="309935" cy="2632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66989" y="3537938"/>
            <a:ext cx="309935" cy="2632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84680" y="1484169"/>
            <a:ext cx="309935" cy="2632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89601" y="2191346"/>
            <a:ext cx="309935" cy="2632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8478" y="111125"/>
            <a:ext cx="220472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פתרון</a:t>
            </a:r>
          </a:p>
          <a:p>
            <a:pPr algn="ctr"/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בעזרת שימוש בפונקציית המטרה</a:t>
            </a:r>
          </a:p>
        </p:txBody>
      </p:sp>
      <p:sp>
        <p:nvSpPr>
          <p:cNvPr id="47" name="Oval 46"/>
          <p:cNvSpPr/>
          <p:nvPr/>
        </p:nvSpPr>
        <p:spPr>
          <a:xfrm>
            <a:off x="6855845" y="1978044"/>
            <a:ext cx="1957139" cy="1190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5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" grpId="0" animBg="1"/>
      <p:bldP spid="5162" grpId="0" animBg="1"/>
      <p:bldP spid="5163" grpId="0" animBg="1"/>
      <p:bldP spid="5165" grpId="0" animBg="1"/>
      <p:bldP spid="38" grpId="0" animBg="1"/>
      <p:bldP spid="41" grpId="0" animBg="1"/>
      <p:bldP spid="42" grpId="0" animBg="1"/>
      <p:bldP spid="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Freeform 6"/>
          <p:cNvSpPr>
            <a:spLocks/>
          </p:cNvSpPr>
          <p:nvPr/>
        </p:nvSpPr>
        <p:spPr bwMode="auto">
          <a:xfrm>
            <a:off x="2695576" y="914400"/>
            <a:ext cx="6723063" cy="4764088"/>
          </a:xfrm>
          <a:custGeom>
            <a:avLst/>
            <a:gdLst>
              <a:gd name="T0" fmla="*/ 0 w 4235"/>
              <a:gd name="T1" fmla="*/ 2993 h 3001"/>
              <a:gd name="T2" fmla="*/ 0 w 4235"/>
              <a:gd name="T3" fmla="*/ 884 h 3001"/>
              <a:gd name="T4" fmla="*/ 2418 w 4235"/>
              <a:gd name="T5" fmla="*/ 0 h 3001"/>
              <a:gd name="T6" fmla="*/ 3635 w 4235"/>
              <a:gd name="T7" fmla="*/ 868 h 3001"/>
              <a:gd name="T8" fmla="*/ 4235 w 4235"/>
              <a:gd name="T9" fmla="*/ 2588 h 3001"/>
              <a:gd name="T10" fmla="*/ 2418 w 4235"/>
              <a:gd name="T11" fmla="*/ 3001 h 3001"/>
              <a:gd name="T12" fmla="*/ 0 w 4235"/>
              <a:gd name="T13" fmla="*/ 2993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5" h="3001">
                <a:moveTo>
                  <a:pt x="0" y="2993"/>
                </a:moveTo>
                <a:lnTo>
                  <a:pt x="0" y="884"/>
                </a:lnTo>
                <a:lnTo>
                  <a:pt x="2418" y="0"/>
                </a:lnTo>
                <a:lnTo>
                  <a:pt x="3635" y="868"/>
                </a:lnTo>
                <a:lnTo>
                  <a:pt x="4235" y="2588"/>
                </a:lnTo>
                <a:lnTo>
                  <a:pt x="2418" y="3001"/>
                </a:lnTo>
                <a:lnTo>
                  <a:pt x="0" y="2993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50" name="Freeform 30"/>
          <p:cNvSpPr>
            <a:spLocks/>
          </p:cNvSpPr>
          <p:nvPr/>
        </p:nvSpPr>
        <p:spPr bwMode="auto">
          <a:xfrm>
            <a:off x="1752600" y="5681664"/>
            <a:ext cx="8629650" cy="1587"/>
          </a:xfrm>
          <a:custGeom>
            <a:avLst/>
            <a:gdLst>
              <a:gd name="T0" fmla="*/ 0 w 5436"/>
              <a:gd name="T1" fmla="*/ 0 h 1"/>
              <a:gd name="T2" fmla="*/ 5436 w 543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36" h="1">
                <a:moveTo>
                  <a:pt x="0" y="0"/>
                </a:moveTo>
                <a:lnTo>
                  <a:pt x="543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 flipV="1">
            <a:off x="2708275" y="266700"/>
            <a:ext cx="0" cy="609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4" name="Text Box 44"/>
          <p:cNvSpPr txBox="1">
            <a:spLocks noChangeArrowheads="1"/>
          </p:cNvSpPr>
          <p:nvPr/>
        </p:nvSpPr>
        <p:spPr bwMode="auto">
          <a:xfrm>
            <a:off x="7114591" y="2295372"/>
            <a:ext cx="1199033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=6,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=5</a:t>
            </a:r>
            <a:endParaRPr lang="en-US" b="1" kern="0" dirty="0">
              <a:solidFill>
                <a:sysClr val="windowText" lastClr="00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b="1" kern="0" dirty="0">
                <a:solidFill>
                  <a:sysClr val="windowText" lastClr="000000"/>
                </a:solidFill>
              </a:rPr>
              <a:t>Z=50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2145955" y="147187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kern="0">
                <a:solidFill>
                  <a:sysClr val="windowText" lastClr="000000"/>
                </a:solidFill>
              </a:rPr>
              <a:t>x</a:t>
            </a:r>
            <a:r>
              <a:rPr lang="en-US" kern="0" baseline="-25000">
                <a:solidFill>
                  <a:sysClr val="windowText" lastClr="000000"/>
                </a:solidFill>
              </a:rPr>
              <a:t>2</a:t>
            </a: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9893301" y="5701715"/>
            <a:ext cx="4572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5792149" y="1206545"/>
            <a:ext cx="1199033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=4,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=7</a:t>
            </a:r>
            <a:endParaRPr lang="en-US" b="1" kern="0" dirty="0">
              <a:solidFill>
                <a:sysClr val="windowText" lastClr="00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b="1" kern="0" dirty="0">
                <a:solidFill>
                  <a:sysClr val="windowText" lastClr="000000"/>
                </a:solidFill>
              </a:rPr>
              <a:t>Z=48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752228" y="88856"/>
          <a:ext cx="2783386" cy="53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3" imgW="1130040" imgH="215640" progId="Equation.3">
                  <p:embed/>
                </p:oleObj>
              </mc:Choice>
              <mc:Fallback>
                <p:oleObj name="Equation" r:id="rId3" imgW="1130040" imgH="21564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2228" y="88856"/>
                        <a:ext cx="2783386" cy="5316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2817902" y="2295372"/>
            <a:ext cx="1199033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=0,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=5</a:t>
            </a:r>
            <a:endParaRPr lang="en-US" b="1" kern="0" dirty="0">
              <a:solidFill>
                <a:sysClr val="windowText" lastClr="00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b="1" kern="0" dirty="0">
                <a:solidFill>
                  <a:sysClr val="windowText" lastClr="000000"/>
                </a:solidFill>
              </a:rPr>
              <a:t>Z=32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2817901" y="4887274"/>
            <a:ext cx="1199033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=0,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=0</a:t>
            </a:r>
            <a:endParaRPr lang="en-US" b="1" kern="0" dirty="0">
              <a:solidFill>
                <a:sysClr val="windowText" lastClr="00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b="1" kern="0" dirty="0">
                <a:solidFill>
                  <a:sysClr val="windowText" lastClr="000000"/>
                </a:solidFill>
              </a:rPr>
              <a:t>Z=22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7934425" y="4308865"/>
            <a:ext cx="1199033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=7,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=1</a:t>
            </a:r>
            <a:endParaRPr lang="en-US" b="1" kern="0" dirty="0">
              <a:solidFill>
                <a:sysClr val="windowText" lastClr="00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b="1" kern="0" dirty="0">
                <a:solidFill>
                  <a:sysClr val="windowText" lastClr="000000"/>
                </a:solidFill>
              </a:rPr>
              <a:t>Z=45</a:t>
            </a: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5368631" y="4887273"/>
            <a:ext cx="1199033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kern="0" dirty="0">
                <a:solidFill>
                  <a:sysClr val="windowText" lastClr="000000"/>
                </a:solidFill>
              </a:rPr>
              <a:t>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ysClr val="windowText" lastClr="000000"/>
                </a:solidFill>
              </a:rPr>
              <a:t>=4, x</a:t>
            </a:r>
            <a:r>
              <a:rPr lang="en-US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</a:rPr>
              <a:t>=0</a:t>
            </a:r>
            <a:endParaRPr lang="en-US" b="1" kern="0" dirty="0">
              <a:solidFill>
                <a:sysClr val="windowText" lastClr="00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b="1" kern="0" dirty="0">
                <a:solidFill>
                  <a:sysClr val="windowText" lastClr="000000"/>
                </a:solidFill>
              </a:rPr>
              <a:t>Z=34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58478" y="111125"/>
            <a:ext cx="220472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פתרון</a:t>
            </a:r>
          </a:p>
          <a:p>
            <a:pPr algn="ctr"/>
            <a:r>
              <a:rPr lang="he-IL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בעזרת חישוב כל הקודקודים</a:t>
            </a:r>
          </a:p>
        </p:txBody>
      </p:sp>
      <p:sp>
        <p:nvSpPr>
          <p:cNvPr id="2" name="אליפסה 1"/>
          <p:cNvSpPr/>
          <p:nvPr/>
        </p:nvSpPr>
        <p:spPr>
          <a:xfrm>
            <a:off x="2501900" y="2133600"/>
            <a:ext cx="316001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אליפסה 40"/>
          <p:cNvSpPr/>
          <p:nvPr/>
        </p:nvSpPr>
        <p:spPr>
          <a:xfrm>
            <a:off x="6333536" y="725024"/>
            <a:ext cx="316001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אליפסה 41"/>
          <p:cNvSpPr/>
          <p:nvPr/>
        </p:nvSpPr>
        <p:spPr>
          <a:xfrm>
            <a:off x="2536826" y="5486235"/>
            <a:ext cx="316001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אליפסה 42"/>
          <p:cNvSpPr/>
          <p:nvPr/>
        </p:nvSpPr>
        <p:spPr>
          <a:xfrm>
            <a:off x="6404062" y="5461164"/>
            <a:ext cx="316001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אליפסה 43"/>
          <p:cNvSpPr/>
          <p:nvPr/>
        </p:nvSpPr>
        <p:spPr>
          <a:xfrm>
            <a:off x="8318253" y="2133600"/>
            <a:ext cx="316001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55845" y="1978044"/>
            <a:ext cx="1957139" cy="1190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5" name="אליפסה 44"/>
          <p:cNvSpPr/>
          <p:nvPr/>
        </p:nvSpPr>
        <p:spPr>
          <a:xfrm>
            <a:off x="9271799" y="4819650"/>
            <a:ext cx="316001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4" grpId="0" animBg="1"/>
      <p:bldP spid="36" grpId="0" animBg="1"/>
      <p:bldP spid="38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99246" y="352217"/>
            <a:ext cx="7024744" cy="8640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L</a:t>
            </a:r>
            <a:r>
              <a:rPr lang="en-US" dirty="0" err="1"/>
              <a:t>indo</a:t>
            </a:r>
            <a:r>
              <a:rPr lang="en-US" dirty="0"/>
              <a:t> Output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28" y="1072055"/>
            <a:ext cx="5173981" cy="5736881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6968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2717</Words>
  <Application>Microsoft Office PowerPoint</Application>
  <PresentationFormat>Widescreen</PresentationFormat>
  <Paragraphs>500</Paragraphs>
  <Slides>38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</vt:lpstr>
      <vt:lpstr>Ariel</vt:lpstr>
      <vt:lpstr>Calibri</vt:lpstr>
      <vt:lpstr>Courier New</vt:lpstr>
      <vt:lpstr>David</vt:lpstr>
      <vt:lpstr>Franklin Gothic Medium</vt:lpstr>
      <vt:lpstr>Garamond</vt:lpstr>
      <vt:lpstr>Tahoma</vt:lpstr>
      <vt:lpstr>Times New Roman</vt:lpstr>
      <vt:lpstr>Wingdings</vt:lpstr>
      <vt:lpstr>Wingdings 2</vt:lpstr>
      <vt:lpstr>Organic</vt:lpstr>
      <vt:lpstr>Equation</vt:lpstr>
      <vt:lpstr>משוואה</vt:lpstr>
      <vt:lpstr>שיטות נומריות בתעשיה</vt:lpstr>
      <vt:lpstr>PowerPoint Presentation</vt:lpstr>
      <vt:lpstr>מה נלמד היום?</vt:lpstr>
      <vt:lpstr>חמשת השלבים לבניית מודל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תכנון לינארי בשלמים </vt:lpstr>
      <vt:lpstr>פתרון – עם ובלי אילוץ השלמים</vt:lpstr>
      <vt:lpstr>דוגמה 1 - הקצאת עובדים למשמרות</vt:lpstr>
      <vt:lpstr>דוגמה 1 - פתרון</vt:lpstr>
      <vt:lpstr>דוגמה 1 –  קלט ב-Lindo</vt:lpstr>
      <vt:lpstr>דוגמה 1 - פלט ב-Lindo</vt:lpstr>
      <vt:lpstr>דוגמה 2 – הקצאת הון</vt:lpstr>
      <vt:lpstr>משתנים בינאריים</vt:lpstr>
      <vt:lpstr>דוגמה 2 - בעזרת Lindo</vt:lpstr>
      <vt:lpstr>PowerPoint Presentation</vt:lpstr>
      <vt:lpstr>תוספות אילוצים – משתנים בינאריים</vt:lpstr>
      <vt:lpstr>דוגמה 3 – Fixed Charge</vt:lpstr>
      <vt:lpstr>מימוש אילוץ if ללא if...</vt:lpstr>
      <vt:lpstr>הוספת משתנה“Big M”  לקישור בין אילוצים</vt:lpstr>
      <vt:lpstr>דוגמה 3 - בעזרת Lindo</vt:lpstr>
      <vt:lpstr>דוגמה 4 - תוספות אילוצים (נחזור לתרגול 1 שאלה 2)</vt:lpstr>
      <vt:lpstr>דוגמה 4 – חישובי עזר</vt:lpstr>
      <vt:lpstr>הצורה הסטנדרטית – דוגמה 4</vt:lpstr>
      <vt:lpstr>תוספת אילוץ - גודל הזמנה מינימלי</vt:lpstr>
      <vt:lpstr>הנחה על חומרי הגלם  עבור ייצור בכמויות גדולות</vt:lpstr>
      <vt:lpstr>הנחה על חומרי הגלם  עבור ייצור בכמויות גדולות</vt:lpstr>
      <vt:lpstr>קביעת גודל M</vt:lpstr>
      <vt:lpstr>הניסוח ב-Lindo</vt:lpstr>
      <vt:lpstr>דוגמה 4 – אילוצים מכיוון הספק</vt:lpstr>
      <vt:lpstr>PowerPoint Presentation</vt:lpstr>
      <vt:lpstr>דוגמה 4 – אילוץ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ניהול הייצור והתפעול  למערכות מידע </dc:title>
  <dc:creator>Dana Behnam</dc:creator>
  <cp:lastModifiedBy>Eli Boyarski</cp:lastModifiedBy>
  <cp:revision>87</cp:revision>
  <dcterms:created xsi:type="dcterms:W3CDTF">2017-03-23T16:38:47Z</dcterms:created>
  <dcterms:modified xsi:type="dcterms:W3CDTF">2020-03-26T08:01:20Z</dcterms:modified>
</cp:coreProperties>
</file>