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sldIdLst>
    <p:sldId id="285" r:id="rId2"/>
    <p:sldId id="287" r:id="rId3"/>
    <p:sldId id="302" r:id="rId4"/>
    <p:sldId id="275" r:id="rId5"/>
    <p:sldId id="273" r:id="rId6"/>
    <p:sldId id="260" r:id="rId7"/>
    <p:sldId id="268" r:id="rId8"/>
    <p:sldId id="269" r:id="rId9"/>
    <p:sldId id="270" r:id="rId10"/>
    <p:sldId id="276" r:id="rId11"/>
    <p:sldId id="271" r:id="rId12"/>
    <p:sldId id="303" r:id="rId13"/>
    <p:sldId id="272" r:id="rId14"/>
    <p:sldId id="277" r:id="rId15"/>
    <p:sldId id="261" r:id="rId16"/>
    <p:sldId id="279" r:id="rId17"/>
    <p:sldId id="278" r:id="rId18"/>
    <p:sldId id="288" r:id="rId19"/>
    <p:sldId id="262" r:id="rId20"/>
    <p:sldId id="263" r:id="rId21"/>
    <p:sldId id="264" r:id="rId22"/>
    <p:sldId id="265" r:id="rId23"/>
    <p:sldId id="266" r:id="rId24"/>
    <p:sldId id="283" r:id="rId25"/>
    <p:sldId id="284" r:id="rId26"/>
    <p:sldId id="301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129" autoAdjust="0"/>
  </p:normalViewPr>
  <p:slideViewPr>
    <p:cSldViewPr>
      <p:cViewPr varScale="1">
        <p:scale>
          <a:sx n="103" d="100"/>
          <a:sy n="103" d="100"/>
        </p:scale>
        <p:origin x="18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BAC0B-64A1-4369-B528-5D5FBCA68D0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30678-380D-4C8E-9258-AEDE8A6A8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he-IL" sz="1300">
                <a:solidFill>
                  <a:srgbClr val="000000"/>
                </a:solidFill>
              </a:rPr>
              <a:t>ניהול היצור למערכות מידע- תשס"ו סמסטר ב'</a:t>
            </a:r>
            <a:endParaRPr lang="en-US" altLang="he-IL" sz="130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59736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0678-380D-4C8E-9258-AEDE8A6A8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0678-380D-4C8E-9258-AEDE8A6A8D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5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An arbitrarily large weight will effectively change a soft constraint to a hard constraint.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Hard constraints can be placed on deviational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0678-380D-4C8E-9258-AEDE8A6A8D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שימו</a:t>
            </a:r>
            <a:r>
              <a:rPr lang="he-IL" baseline="0" dirty="0"/>
              <a:t> לב לשגיאה בתוצאה כאן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0678-380D-4C8E-9258-AEDE8A6A8D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אם</a:t>
            </a:r>
            <a:r>
              <a:rPr lang="he-IL" baseline="0" dirty="0"/>
              <a:t> שתיהן מקסימום נחפש את מקס החיבור בינהן</a:t>
            </a:r>
          </a:p>
          <a:p>
            <a:pPr algn="r"/>
            <a:r>
              <a:rPr lang="he-IL" baseline="0" dirty="0"/>
              <a:t>אם אחת מקס ושניה מינ' נחפש</a:t>
            </a:r>
          </a:p>
          <a:p>
            <a:pPr algn="r"/>
            <a:r>
              <a:rPr lang="en-US" baseline="0" dirty="0"/>
              <a:t>Max(</a:t>
            </a:r>
            <a:r>
              <a:rPr lang="en-US" baseline="0"/>
              <a:t>max-min)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0678-380D-4C8E-9258-AEDE8A6A8D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6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6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5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8000" dirty="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8000" dirty="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7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179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44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6E7-C04B-47FA-B68D-3582868BD63F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22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7FD81-02A3-4B4B-8198-085C2E358F03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04E7-E550-4502-8933-EEBBC5A21FCE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1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5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6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3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8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Arial" pitchFamily="34" charset="0"/>
              </a:rPr>
              <a:pPr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648" y="2060848"/>
            <a:ext cx="6404570" cy="1871861"/>
          </a:xfrm>
        </p:spPr>
        <p:txBody>
          <a:bodyPr/>
          <a:lstStyle/>
          <a:p>
            <a:pPr algn="ctr" eaLnBrk="1" hangingPunct="1"/>
            <a:r>
              <a:rPr lang="he-IL" altLang="he-IL" sz="4000" dirty="0"/>
              <a:t>שיטות נומריות </a:t>
            </a:r>
            <a:r>
              <a:rPr lang="he-IL" altLang="he-IL" sz="4000" dirty="0" err="1"/>
              <a:t>בתעשיה</a:t>
            </a:r>
            <a:br>
              <a:rPr lang="he-IL" altLang="he-IL" sz="4000" dirty="0"/>
            </a:br>
            <a:endParaRPr lang="en-US" altLang="he-IL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9217" y="3476466"/>
            <a:ext cx="6193432" cy="1857536"/>
          </a:xfrm>
        </p:spPr>
        <p:txBody>
          <a:bodyPr>
            <a:noAutofit/>
          </a:bodyPr>
          <a:lstStyle/>
          <a:p>
            <a:pPr rtl="1"/>
            <a:r>
              <a:rPr lang="he-IL" altLang="he-IL" sz="1800" dirty="0"/>
              <a:t> </a:t>
            </a:r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תרגול 3 – </a:t>
            </a:r>
            <a:r>
              <a:rPr lang="en-US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GP, MOLP</a:t>
            </a:r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, תכנות </a:t>
            </a:r>
            <a:r>
              <a:rPr lang="he-IL" altLang="he-IL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לא לינארי</a:t>
            </a:r>
            <a:endParaRPr lang="en-US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rtl="1"/>
            <a:endParaRPr lang="he-IL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סמסטר אביב 2019</a:t>
            </a:r>
            <a:endParaRPr lang="en-US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00" y="926967"/>
            <a:ext cx="7024744" cy="817160"/>
          </a:xfrm>
        </p:spPr>
        <p:txBody>
          <a:bodyPr/>
          <a:lstStyle/>
          <a:p>
            <a:pPr algn="ctr"/>
            <a:r>
              <a:rPr lang="he-IL" dirty="0"/>
              <a:t>שאלה 1 – הגדרת פונק' המטרה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348880"/>
            <a:ext cx="7488832" cy="381642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בנוסף נגדיר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עבור כל מרכיב בפונקציית המטרה משקל </a:t>
            </a:r>
            <a:r>
              <a:rPr lang="en-US" sz="2000" dirty="0">
                <a:solidFill>
                  <a:srgbClr val="00B050"/>
                </a:solidFill>
                <a:latin typeface="Franklin Gothic Medium"/>
                <a:cs typeface="Arial Bold" panose="020B0704020202020204" pitchFamily="34" charset="0"/>
              </a:rPr>
              <a:t>W</a:t>
            </a:r>
            <a:r>
              <a:rPr lang="en-US" sz="2000" baseline="-25000" dirty="0">
                <a:solidFill>
                  <a:srgbClr val="00B050"/>
                </a:solidFill>
                <a:latin typeface="Franklin Gothic Medium"/>
                <a:cs typeface="Arial Bold" panose="020B0704020202020204" pitchFamily="34" charset="0"/>
              </a:rPr>
              <a:t>i</a:t>
            </a:r>
            <a:r>
              <a:rPr lang="he-IL" sz="2000" dirty="0">
                <a:solidFill>
                  <a:srgbClr val="00B050"/>
                </a:solidFill>
                <a:latin typeface="Franklin Gothic Medium"/>
                <a:cs typeface="Arial Bold" panose="020B07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342900"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נוכל להגדיר משקל שונה לכל מרכיב, בהתאם להגדרת הבעיה.</a:t>
            </a:r>
          </a:p>
          <a:p>
            <a:pPr indent="-342900"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נקבע את המשקלים לערכים שונים כדי לקבל פתרונות עם תכונות שונות.</a:t>
            </a:r>
          </a:p>
          <a:p>
            <a:pPr indent="-342900"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אם לא נאמר אחרת, נגדיר משקלים זהים עבור האיטרציה הראשונה (למשל ערך 1 לכל משקל).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200" y="5268086"/>
            <a:ext cx="38779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קודם ניסינו להבין איזה אילוץ חשוב יותר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5637418"/>
            <a:ext cx="24625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dirty="0">
                <a:solidFill>
                  <a:srgbClr val="00B050"/>
                </a:solidFill>
                <a:latin typeface="Franklin Gothic Medium"/>
              </a:rPr>
              <a:t>W</a:t>
            </a:r>
            <a:r>
              <a:rPr lang="en-US" baseline="-25000" dirty="0">
                <a:solidFill>
                  <a:srgbClr val="00B050"/>
                </a:solidFill>
                <a:latin typeface="Franklin Gothic Medium"/>
              </a:rPr>
              <a:t>i</a:t>
            </a:r>
            <a:r>
              <a:rPr lang="en-US" dirty="0">
                <a:solidFill>
                  <a:srgbClr val="00B050"/>
                </a:solidFill>
                <a:latin typeface="Franklin Gothic Medium"/>
              </a:rPr>
              <a:t>  </a:t>
            </a:r>
            <a:r>
              <a:rPr lang="he-IL" dirty="0">
                <a:solidFill>
                  <a:srgbClr val="00B050"/>
                </a:solidFill>
                <a:latin typeface="Franklin Gothic Medium"/>
                <a:cs typeface="Arial Bold" panose="020B0704020202020204" pitchFamily="34" charset="0"/>
              </a:rPr>
              <a:t> מבטא את החשיבות</a:t>
            </a:r>
          </a:p>
        </p:txBody>
      </p:sp>
    </p:spTree>
    <p:extLst>
      <p:ext uri="{BB962C8B-B14F-4D97-AF65-F5344CB8AC3E}">
        <p14:creationId xmlns:p14="http://schemas.microsoft.com/office/powerpoint/2010/main" val="13029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3510"/>
            <a:ext cx="7024744" cy="817160"/>
          </a:xfrm>
        </p:spPr>
        <p:txBody>
          <a:bodyPr/>
          <a:lstStyle/>
          <a:p>
            <a:pPr algn="ctr"/>
            <a:r>
              <a:rPr lang="he-IL" dirty="0"/>
              <a:t>שאלה 1 – הגדרת פונק' המטרה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988840"/>
                <a:ext cx="7832734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i="1">
                                <a:latin typeface="Cambria Math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i="1" baseline="-25000"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i="1" baseline="3000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he-IL" b="0" i="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−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>
                            <a:latin typeface="Cambria Math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i="1" baseline="-2500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i="1" baseline="3000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d</m:t>
                    </m:r>
                    <m:r>
                      <m:rPr>
                        <m:nor/>
                      </m:rPr>
                      <a:rPr lang="he-IL" b="0" i="0" baseline="-25000" dirty="0" smtClean="0"/>
                      <m:t>2</m:t>
                    </m:r>
                    <m:r>
                      <m:rPr>
                        <m:nor/>
                      </m:rPr>
                      <a:rPr lang="en-US" baseline="30000" dirty="0"/>
                      <m:t>−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>
                            <a:latin typeface="Cambria Math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i="1" baseline="-25000">
                            <a:latin typeface="Cambria Math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i="1" baseline="3000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dirty="0"/>
                  <a:t>d</a:t>
                </a:r>
                <a:r>
                  <a:rPr lang="en-US" baseline="-25000" dirty="0"/>
                  <a:t>3</a:t>
                </a:r>
                <a:r>
                  <a:rPr lang="en-US" baseline="30000" dirty="0"/>
                  <a:t>-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W</m:t>
                        </m:r>
                        <m:r>
                          <m:rPr>
                            <m:nor/>
                          </m:rPr>
                          <a:rPr lang="en-US" baseline="-25000"/>
                          <m:t>4</m:t>
                        </m:r>
                        <m:r>
                          <m:rPr>
                            <m:nor/>
                          </m:rPr>
                          <a:rPr lang="en-US" baseline="30000"/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000</m:t>
                        </m:r>
                      </m:den>
                    </m:f>
                    <m:r>
                      <m:rPr>
                        <m:nor/>
                      </m:rPr>
                      <a:rPr lang="en-US"/>
                      <m:t>d</m:t>
                    </m:r>
                    <m:r>
                      <m:rPr>
                        <m:nor/>
                      </m:rPr>
                      <a:rPr lang="en-US" baseline="-25000"/>
                      <m:t>4</m:t>
                    </m:r>
                    <m:r>
                      <m:rPr>
                        <m:nor/>
                      </m:rPr>
                      <a:rPr lang="en-US" baseline="30000"/>
                      <m:t>−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W</m:t>
                        </m:r>
                        <m:r>
                          <m:rPr>
                            <m:nor/>
                          </m:rPr>
                          <a:rPr lang="en-US" baseline="-25000"/>
                          <m:t>4</m:t>
                        </m:r>
                        <m:r>
                          <m:rPr>
                            <m:nor/>
                          </m:rPr>
                          <a:rPr lang="en-US" baseline="30000"/>
                          <m:t>+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000</m:t>
                        </m:r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/>
                  <a:t>d</a:t>
                </a:r>
                <a:r>
                  <a:rPr lang="en-US" baseline="-25000" dirty="0"/>
                  <a:t>4</a:t>
                </a:r>
                <a:r>
                  <a:rPr lang="en-US" baseline="30000" dirty="0"/>
                  <a:t>+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W</m:t>
                        </m:r>
                        <m:r>
                          <m:rPr>
                            <m:nor/>
                          </m:rPr>
                          <a:rPr lang="en-US" baseline="-25000"/>
                          <m:t>5</m:t>
                        </m:r>
                        <m:r>
                          <m:rPr>
                            <m:nor/>
                          </m:rPr>
                          <a:rPr lang="en-US" baseline="30000"/>
                          <m:t>+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000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000</m:t>
                        </m:r>
                      </m:den>
                    </m:f>
                    <m:r>
                      <m:rPr>
                        <m:nor/>
                      </m:rPr>
                      <a:rPr lang="en-US"/>
                      <m:t>d</m:t>
                    </m:r>
                    <m:r>
                      <m:rPr>
                        <m:nor/>
                      </m:rPr>
                      <a:rPr lang="en-US" baseline="-25000"/>
                      <m:t>5</m:t>
                    </m:r>
                    <m:r>
                      <m:rPr>
                        <m:nor/>
                      </m:rPr>
                      <a:rPr lang="en-US" baseline="30000"/>
                      <m:t>+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988840"/>
                <a:ext cx="7832734" cy="51125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מחבר חץ ישר 6"/>
          <p:cNvCxnSpPr/>
          <p:nvPr/>
        </p:nvCxnSpPr>
        <p:spPr>
          <a:xfrm flipH="1" flipV="1">
            <a:off x="3886400" y="3525819"/>
            <a:ext cx="109536" cy="335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6015" y="3861048"/>
            <a:ext cx="23996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>
                <a:solidFill>
                  <a:srgbClr val="FF0000"/>
                </a:solidFill>
              </a:rPr>
              <a:t>נרצה למזער </a:t>
            </a:r>
            <a:r>
              <a:rPr lang="he-IL" sz="2000" b="1" dirty="0">
                <a:solidFill>
                  <a:srgbClr val="FF0000"/>
                </a:solidFill>
              </a:rPr>
              <a:t>חריגה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b="1" dirty="0">
                <a:solidFill>
                  <a:srgbClr val="FF0000"/>
                </a:solidFill>
              </a:rPr>
              <a:t>כלפי מטה </a:t>
            </a:r>
            <a:r>
              <a:rPr lang="he-IL" sz="2000" dirty="0">
                <a:solidFill>
                  <a:srgbClr val="FF0000"/>
                </a:solidFill>
              </a:rPr>
              <a:t>מכמות החדרים שהוגדרה מכל סוג</a:t>
            </a:r>
          </a:p>
        </p:txBody>
      </p:sp>
      <p:sp>
        <p:nvSpPr>
          <p:cNvPr id="13" name="סוגר מסולסל שמאלי 12"/>
          <p:cNvSpPr/>
          <p:nvPr/>
        </p:nvSpPr>
        <p:spPr>
          <a:xfrm rot="16200000">
            <a:off x="3258616" y="1414507"/>
            <a:ext cx="432048" cy="392291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מחבר חץ ישר 14"/>
          <p:cNvCxnSpPr/>
          <p:nvPr/>
        </p:nvCxnSpPr>
        <p:spPr>
          <a:xfrm flipV="1">
            <a:off x="1619672" y="4876712"/>
            <a:ext cx="72008" cy="405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8751" y="5344271"/>
            <a:ext cx="23042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>
                <a:solidFill>
                  <a:srgbClr val="FF0000"/>
                </a:solidFill>
              </a:rPr>
              <a:t>נרצה למזער </a:t>
            </a:r>
            <a:r>
              <a:rPr lang="he-IL" sz="2000" b="1" dirty="0">
                <a:solidFill>
                  <a:srgbClr val="FF0000"/>
                </a:solidFill>
              </a:rPr>
              <a:t>חריגה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b="1" dirty="0">
                <a:solidFill>
                  <a:srgbClr val="FF0000"/>
                </a:solidFill>
              </a:rPr>
              <a:t>כלפי מעלה </a:t>
            </a:r>
            <a:r>
              <a:rPr lang="he-IL" sz="2000" dirty="0">
                <a:solidFill>
                  <a:srgbClr val="FF0000"/>
                </a:solidFill>
              </a:rPr>
              <a:t>מהתקציב שהוגדר</a:t>
            </a:r>
          </a:p>
        </p:txBody>
      </p:sp>
      <p:sp>
        <p:nvSpPr>
          <p:cNvPr id="17" name="סוגר מסולסל שמאלי 16"/>
          <p:cNvSpPr/>
          <p:nvPr/>
        </p:nvSpPr>
        <p:spPr>
          <a:xfrm rot="16200000">
            <a:off x="1634855" y="3810530"/>
            <a:ext cx="432048" cy="1553811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מחבר חץ ישר 20"/>
          <p:cNvCxnSpPr/>
          <p:nvPr/>
        </p:nvCxnSpPr>
        <p:spPr>
          <a:xfrm flipH="1" flipV="1">
            <a:off x="7303755" y="3599971"/>
            <a:ext cx="142618" cy="9451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39912" y="4624928"/>
            <a:ext cx="232768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>
                <a:solidFill>
                  <a:srgbClr val="FF0000"/>
                </a:solidFill>
              </a:rPr>
              <a:t>נרצה למזער </a:t>
            </a:r>
            <a:r>
              <a:rPr lang="he-IL" sz="2000" b="1" dirty="0">
                <a:solidFill>
                  <a:srgbClr val="FF0000"/>
                </a:solidFill>
              </a:rPr>
              <a:t>חריגה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b="1" dirty="0">
                <a:solidFill>
                  <a:srgbClr val="FF0000"/>
                </a:solidFill>
              </a:rPr>
              <a:t>כלפי מטה וחריגה כלפי מעלה </a:t>
            </a:r>
            <a:r>
              <a:rPr lang="he-IL" sz="2000" dirty="0">
                <a:solidFill>
                  <a:srgbClr val="FF0000"/>
                </a:solidFill>
              </a:rPr>
              <a:t>מגודל השטח שהוגדר</a:t>
            </a:r>
          </a:p>
        </p:txBody>
      </p:sp>
      <p:sp>
        <p:nvSpPr>
          <p:cNvPr id="23" name="סוגר מסולסל שמאלי 22"/>
          <p:cNvSpPr/>
          <p:nvPr/>
        </p:nvSpPr>
        <p:spPr>
          <a:xfrm rot="16200000">
            <a:off x="6744574" y="2109949"/>
            <a:ext cx="432048" cy="2547995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" name="Group 5"/>
          <p:cNvGrpSpPr/>
          <p:nvPr/>
        </p:nvGrpSpPr>
        <p:grpSpPr>
          <a:xfrm>
            <a:off x="2227343" y="3068586"/>
            <a:ext cx="5076411" cy="3024710"/>
            <a:chOff x="2227343" y="3068586"/>
            <a:chExt cx="5076411" cy="3024710"/>
          </a:xfrm>
        </p:grpSpPr>
        <p:sp>
          <p:nvSpPr>
            <p:cNvPr id="14" name="TextBox 13"/>
            <p:cNvSpPr txBox="1"/>
            <p:nvPr/>
          </p:nvSpPr>
          <p:spPr>
            <a:xfrm>
              <a:off x="3508415" y="5077633"/>
              <a:ext cx="2399694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sz="2000" dirty="0">
                  <a:solidFill>
                    <a:srgbClr val="FF0000"/>
                  </a:solidFill>
                </a:rPr>
                <a:t>מחלקים כל מרכיב ב-</a:t>
              </a:r>
              <a:r>
                <a:rPr lang="en-US" sz="2000" dirty="0">
                  <a:solidFill>
                    <a:srgbClr val="FF0000"/>
                  </a:solidFill>
                </a:rPr>
                <a:t>t</a:t>
              </a:r>
              <a:r>
                <a:rPr lang="he-IL" sz="2000" dirty="0">
                  <a:solidFill>
                    <a:srgbClr val="FF0000"/>
                  </a:solidFill>
                </a:rPr>
                <a:t> כדי שההשוואה ביניהם תהיה הוגנת</a:t>
              </a:r>
            </a:p>
          </p:txBody>
        </p:sp>
        <p:cxnSp>
          <p:nvCxnSpPr>
            <p:cNvPr id="18" name="מחבר חץ ישר 20"/>
            <p:cNvCxnSpPr/>
            <p:nvPr/>
          </p:nvCxnSpPr>
          <p:spPr>
            <a:xfrm flipH="1" flipV="1">
              <a:off x="2227343" y="4231760"/>
              <a:ext cx="2769933" cy="8978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20"/>
            <p:cNvCxnSpPr/>
            <p:nvPr/>
          </p:nvCxnSpPr>
          <p:spPr>
            <a:xfrm flipV="1">
              <a:off x="4997276" y="3068586"/>
              <a:ext cx="2306478" cy="20531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97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 animBg="1"/>
      <p:bldP spid="13" grpId="1" animBg="1"/>
      <p:bldP spid="16" grpId="0"/>
      <p:bldP spid="16" grpId="1"/>
      <p:bldP spid="17" grpId="0" animBg="1"/>
      <p:bldP spid="17" grpId="1" animBg="1"/>
      <p:bldP spid="22" grpId="0"/>
      <p:bldP spid="22" grpId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63" y="869182"/>
            <a:ext cx="7024744" cy="817160"/>
          </a:xfrm>
        </p:spPr>
        <p:txBody>
          <a:bodyPr/>
          <a:lstStyle/>
          <a:p>
            <a:pPr algn="ctr"/>
            <a:r>
              <a:rPr lang="he-IL" dirty="0"/>
              <a:t>שאלה 1 – הגדרת פונק' המטרה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988840"/>
                <a:ext cx="8120766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1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/>
                              </a:rPr>
                              <m:t>− 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/>
                          <m:t>d</m:t>
                        </m:r>
                        <m:r>
                          <m:rPr>
                            <m:nor/>
                          </m:rPr>
                          <a:rPr lang="he-IL" sz="2000" b="0" i="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000" baseline="30000" dirty="0"/>
                          <m:t>−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>
                            <a:latin typeface="Cambria Math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/>
                          </a:rPr>
                          <m:t>− 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d</m:t>
                    </m:r>
                    <m:r>
                      <m:rPr>
                        <m:nor/>
                      </m:rPr>
                      <a:rPr lang="he-IL" sz="2000" b="0" i="0" baseline="-25000" dirty="0" smtClean="0"/>
                      <m:t>2</m:t>
                    </m:r>
                    <m:r>
                      <m:rPr>
                        <m:nor/>
                      </m:rPr>
                      <a:rPr lang="en-US" sz="2000" baseline="30000" dirty="0"/>
                      <m:t>−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>
                            <a:latin typeface="Cambria Math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/>
                          </a:rPr>
                          <m:t>− 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2000" dirty="0"/>
                  <a:t>d</a:t>
                </a:r>
                <a:r>
                  <a:rPr lang="en-US" sz="2000" baseline="-25000" dirty="0"/>
                  <a:t>3</a:t>
                </a:r>
                <a:r>
                  <a:rPr lang="en-US" sz="2000" baseline="30000" dirty="0"/>
                  <a:t>-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/>
                          <m:t>4</m:t>
                        </m:r>
                        <m:r>
                          <m:rPr>
                            <m:nor/>
                          </m:rPr>
                          <a:rPr lang="en-US" sz="2000" baseline="30000"/>
                          <m:t>−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25</m:t>
                        </m:r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000</m:t>
                        </m:r>
                      </m:den>
                    </m:f>
                    <m:r>
                      <m:rPr>
                        <m:nor/>
                      </m:rPr>
                      <a:rPr lang="en-US" sz="2000"/>
                      <m:t>d</m:t>
                    </m:r>
                    <m:r>
                      <m:rPr>
                        <m:nor/>
                      </m:rPr>
                      <a:rPr lang="en-US" sz="2000" baseline="-25000"/>
                      <m:t>4</m:t>
                    </m:r>
                    <m:r>
                      <m:rPr>
                        <m:nor/>
                      </m:rPr>
                      <a:rPr lang="en-US" sz="2000" baseline="30000"/>
                      <m:t>−</m:t>
                    </m:r>
                    <m:r>
                      <a:rPr lang="en-US" sz="2000" i="1" baseline="30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/>
                          <m:t>4</m:t>
                        </m:r>
                        <m:r>
                          <m:rPr>
                            <m:nor/>
                          </m:rPr>
                          <a:rPr lang="en-US" sz="2000" baseline="30000"/>
                          <m:t>+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25</m:t>
                        </m:r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000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/>
                  <a:t>d</a:t>
                </a:r>
                <a:r>
                  <a:rPr lang="en-US" sz="2000" baseline="-25000" dirty="0"/>
                  <a:t>4</a:t>
                </a:r>
                <a:r>
                  <a:rPr lang="en-US" sz="2000" baseline="30000" dirty="0"/>
                  <a:t>+</a:t>
                </a:r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/>
                          <m:t>5</m:t>
                        </m:r>
                        <m:r>
                          <m:rPr>
                            <m:nor/>
                          </m:rPr>
                          <a:rPr lang="en-US" sz="2000" baseline="30000"/>
                          <m:t>+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000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000</m:t>
                        </m:r>
                      </m:den>
                    </m:f>
                    <m:r>
                      <m:rPr>
                        <m:nor/>
                      </m:rPr>
                      <a:rPr lang="en-US" sz="2000"/>
                      <m:t>d</m:t>
                    </m:r>
                    <m:r>
                      <m:rPr>
                        <m:nor/>
                      </m:rPr>
                      <a:rPr lang="en-US" sz="2000" baseline="-25000"/>
                      <m:t>5</m:t>
                    </m:r>
                    <m:r>
                      <m:rPr>
                        <m:nor/>
                      </m:rPr>
                      <a:rPr lang="en-US" sz="2000" baseline="30000"/>
                      <m:t>+</m:t>
                    </m:r>
                  </m:oMath>
                </a14:m>
                <a:endParaRPr lang="en-US" sz="2000" dirty="0"/>
              </a:p>
              <a:p>
                <a:pPr marL="0" indent="0" algn="l" rtl="0">
                  <a:buNone/>
                </a:pPr>
                <a:endParaRPr lang="he-I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endParaRPr lang="he-I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he-I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988840"/>
                <a:ext cx="8120766" cy="511256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82632" y="3177550"/>
            <a:ext cx="23743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מדוע זו פונקציית  </a:t>
            </a:r>
            <a:r>
              <a:rPr lang="en-US" dirty="0">
                <a:solidFill>
                  <a:srgbClr val="FF6700"/>
                </a:solidFill>
                <a:latin typeface="Franklin Gothic Medium"/>
              </a:rPr>
              <a:t>?min</a:t>
            </a:r>
            <a:endParaRPr lang="he-IL" dirty="0">
              <a:solidFill>
                <a:srgbClr val="FF6700"/>
              </a:solidFill>
              <a:latin typeface="Franklin Gothic Medium"/>
              <a:cs typeface="Arial Bold" panose="020B07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2125" y="3546882"/>
            <a:ext cx="313900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נרצה למזער חריגות מהדרישות </a:t>
            </a:r>
          </a:p>
          <a:p>
            <a:pPr algn="r" rtl="1"/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(שימו לב: </a:t>
            </a:r>
            <a:r>
              <a:rPr lang="en-US" dirty="0">
                <a:solidFill>
                  <a:prstClr val="black"/>
                </a:solidFill>
                <a:latin typeface="Franklin Gothic Medium"/>
              </a:rPr>
              <a:t>d</a:t>
            </a:r>
            <a:r>
              <a:rPr lang="en-US" baseline="-25000" dirty="0">
                <a:solidFill>
                  <a:prstClr val="black"/>
                </a:solidFill>
                <a:latin typeface="Franklin Gothic Medium"/>
              </a:rPr>
              <a:t>i</a:t>
            </a:r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 היא חריגה!)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43866" y="4473694"/>
            <a:ext cx="27638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00B050"/>
                </a:solidFill>
                <a:latin typeface="Franklin Gothic Medium"/>
                <a:cs typeface="Arial Bold" panose="020B0704020202020204" pitchFamily="34" charset="0"/>
              </a:rPr>
              <a:t>מדוע </a:t>
            </a:r>
            <a:r>
              <a:rPr lang="en-US" dirty="0">
                <a:solidFill>
                  <a:srgbClr val="00B050"/>
                </a:solidFill>
                <a:latin typeface="Franklin Gothic Medium"/>
              </a:rPr>
              <a:t>d</a:t>
            </a:r>
            <a:r>
              <a:rPr lang="en-US" baseline="-25000" dirty="0">
                <a:solidFill>
                  <a:srgbClr val="00B050"/>
                </a:solidFill>
                <a:latin typeface="Franklin Gothic Medium"/>
              </a:rPr>
              <a:t>1</a:t>
            </a:r>
            <a:r>
              <a:rPr lang="en-US" baseline="30000" dirty="0">
                <a:solidFill>
                  <a:srgbClr val="00B050"/>
                </a:solidFill>
                <a:latin typeface="Franklin Gothic Medium"/>
              </a:rPr>
              <a:t>-</a:t>
            </a:r>
            <a:r>
              <a:rPr lang="he-IL" dirty="0">
                <a:solidFill>
                  <a:srgbClr val="00B050"/>
                </a:solidFill>
                <a:latin typeface="Franklin Gothic Medium"/>
                <a:cs typeface="Arial Bold" panose="020B0704020202020204" pitchFamily="34" charset="0"/>
              </a:rPr>
              <a:t> ולעומת זאת </a:t>
            </a:r>
            <a:r>
              <a:rPr lang="en-US" dirty="0">
                <a:solidFill>
                  <a:srgbClr val="00B050"/>
                </a:solidFill>
                <a:latin typeface="Franklin Gothic Medium"/>
              </a:rPr>
              <a:t>?d</a:t>
            </a:r>
            <a:r>
              <a:rPr lang="en-US" baseline="-25000" dirty="0">
                <a:solidFill>
                  <a:srgbClr val="00B050"/>
                </a:solidFill>
                <a:latin typeface="Franklin Gothic Medium"/>
              </a:rPr>
              <a:t>5</a:t>
            </a:r>
            <a:r>
              <a:rPr lang="en-US" baseline="30000" dirty="0">
                <a:solidFill>
                  <a:srgbClr val="00B050"/>
                </a:solidFill>
                <a:latin typeface="Franklin Gothic Medium"/>
              </a:rPr>
              <a:t>+</a:t>
            </a:r>
            <a:r>
              <a:rPr lang="he-IL" dirty="0">
                <a:solidFill>
                  <a:srgbClr val="00B050"/>
                </a:solidFill>
                <a:latin typeface="Franklin Gothic Medium"/>
                <a:cs typeface="Arial Bold" panose="020B070402020202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Franklin Gothic Medium"/>
              </a:rPr>
              <a:t> </a:t>
            </a:r>
            <a:endParaRPr lang="he-IL" dirty="0">
              <a:solidFill>
                <a:srgbClr val="00B050"/>
              </a:solidFill>
              <a:latin typeface="Franklin Gothic Medium"/>
              <a:cs typeface="Arial Bold" panose="020B07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0096" y="4843026"/>
            <a:ext cx="3887667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dirty="0">
                <a:solidFill>
                  <a:prstClr val="black"/>
                </a:solidFill>
                <a:latin typeface="Franklin Gothic Medium"/>
              </a:rPr>
              <a:t>d</a:t>
            </a:r>
            <a:r>
              <a:rPr lang="en-US" baseline="-25000" dirty="0">
                <a:solidFill>
                  <a:prstClr val="black"/>
                </a:solidFill>
                <a:latin typeface="Franklin Gothic Medium"/>
              </a:rPr>
              <a:t>1</a:t>
            </a:r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 מייצג את החדרים הקטנים,</a:t>
            </a:r>
            <a:br>
              <a:rPr lang="en-US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</a:br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ואמרנו שנרצה למזער את החריגה</a:t>
            </a:r>
            <a:br>
              <a:rPr lang="en-US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</a:br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כלפי מטה במספרם.  לעומת זאת,</a:t>
            </a:r>
            <a:br>
              <a:rPr lang="en-US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d</a:t>
            </a:r>
            <a:r>
              <a:rPr lang="en-US" baseline="-25000" dirty="0">
                <a:solidFill>
                  <a:prstClr val="black"/>
                </a:solidFill>
                <a:latin typeface="Franklin Gothic Medium"/>
              </a:rPr>
              <a:t>5</a:t>
            </a:r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 מייצג את המחיר,</a:t>
            </a:r>
          </a:p>
          <a:p>
            <a:pPr algn="r" rtl="1"/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אז נרצה למזער את החריגה כלפי מעלה.</a:t>
            </a:r>
          </a:p>
          <a:p>
            <a:pPr algn="r" rtl="1"/>
            <a:endParaRPr lang="he-IL" dirty="0">
              <a:solidFill>
                <a:prstClr val="black"/>
              </a:solidFill>
              <a:latin typeface="Franklin Gothic Medium"/>
              <a:cs typeface="Arial Bold" panose="020B07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66029" y="3124658"/>
            <a:ext cx="2622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>
                <a:solidFill>
                  <a:srgbClr val="4DB3FF"/>
                </a:solidFill>
                <a:latin typeface="Franklin Gothic Medium"/>
                <a:cs typeface="Arial Bold" panose="020B0704020202020204" pitchFamily="34" charset="0"/>
              </a:rPr>
              <a:t>מדוע </a:t>
            </a:r>
            <a:r>
              <a:rPr lang="en-US" dirty="0">
                <a:solidFill>
                  <a:srgbClr val="4DB3FF"/>
                </a:solidFill>
                <a:latin typeface="Franklin Gothic Medium"/>
              </a:rPr>
              <a:t>d</a:t>
            </a:r>
            <a:r>
              <a:rPr lang="en-US" baseline="-25000" dirty="0">
                <a:solidFill>
                  <a:srgbClr val="4DB3FF"/>
                </a:solidFill>
                <a:latin typeface="Franklin Gothic Medium"/>
              </a:rPr>
              <a:t>4</a:t>
            </a:r>
            <a:r>
              <a:rPr lang="en-US" dirty="0">
                <a:solidFill>
                  <a:srgbClr val="4DB3FF"/>
                </a:solidFill>
                <a:latin typeface="Franklin Gothic Medium"/>
              </a:rPr>
              <a:t> </a:t>
            </a:r>
            <a:r>
              <a:rPr lang="he-IL" dirty="0">
                <a:solidFill>
                  <a:srgbClr val="4DB3FF"/>
                </a:solidFill>
                <a:latin typeface="Franklin Gothic Medium"/>
                <a:cs typeface="Arial Bold" panose="020B0704020202020204" pitchFamily="34" charset="0"/>
              </a:rPr>
              <a:t> מופיע פעמיים? </a:t>
            </a:r>
            <a:r>
              <a:rPr lang="en-US" dirty="0">
                <a:solidFill>
                  <a:srgbClr val="4DB3FF"/>
                </a:solidFill>
                <a:latin typeface="Franklin Gothic Medium"/>
              </a:rPr>
              <a:t> </a:t>
            </a:r>
            <a:endParaRPr lang="he-IL" dirty="0">
              <a:solidFill>
                <a:srgbClr val="4DB3FF"/>
              </a:solidFill>
              <a:latin typeface="Franklin Gothic Medium"/>
              <a:cs typeface="Arial Bold" panose="020B07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560" y="3482424"/>
            <a:ext cx="385714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מכיוון שבמקרה של השטח נרצה למזער </a:t>
            </a:r>
          </a:p>
          <a:p>
            <a:pPr algn="r" rtl="1"/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הן חריגה כלפי מעלה והן כלפי מטה.</a:t>
            </a:r>
          </a:p>
          <a:p>
            <a:pPr algn="r" rtl="1"/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 לכן הוא גם מופיע פעם ב+ ופעם ב-.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709" y="4760505"/>
            <a:ext cx="375776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  <a:latin typeface="Franklin Gothic Medium"/>
                <a:cs typeface="Arial Bold" panose="020B0704020202020204" pitchFamily="34" charset="0"/>
              </a:rPr>
              <a:t>שימו לב:</a:t>
            </a:r>
          </a:p>
          <a:p>
            <a:pPr algn="r" rtl="1"/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1. המשקל פרופורציונלי לגודל המטרה.</a:t>
            </a:r>
          </a:p>
          <a:p>
            <a:pPr algn="r" rtl="1"/>
            <a:r>
              <a:rPr lang="he-IL" dirty="0">
                <a:solidFill>
                  <a:prstClr val="black"/>
                </a:solidFill>
                <a:latin typeface="Franklin Gothic Medium"/>
                <a:cs typeface="Arial Bold" panose="020B0704020202020204" pitchFamily="34" charset="0"/>
              </a:rPr>
              <a:t>2. סימן המשקל תואם בסימן ל-</a:t>
            </a:r>
            <a:r>
              <a:rPr lang="en-US" dirty="0">
                <a:solidFill>
                  <a:prstClr val="black"/>
                </a:solidFill>
                <a:latin typeface="Franklin Gothic Medium"/>
              </a:rPr>
              <a:t>d</a:t>
            </a:r>
            <a:r>
              <a:rPr lang="en-US" baseline="-25000" dirty="0">
                <a:solidFill>
                  <a:prstClr val="black"/>
                </a:solidFill>
                <a:latin typeface="Franklin Gothic Medium"/>
              </a:rPr>
              <a:t>i</a:t>
            </a:r>
            <a:r>
              <a:rPr lang="he-IL" dirty="0">
                <a:solidFill>
                  <a:prstClr val="black"/>
                </a:solidFill>
                <a:latin typeface="Franklin Gothic Medium"/>
              </a:rPr>
              <a:t>.</a:t>
            </a:r>
            <a:endParaRPr lang="he-IL" dirty="0">
              <a:solidFill>
                <a:prstClr val="black"/>
              </a:solidFill>
              <a:latin typeface="Franklin Gothic Medium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8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83648"/>
            <a:ext cx="7024744" cy="817160"/>
          </a:xfrm>
        </p:spPr>
        <p:txBody>
          <a:bodyPr/>
          <a:lstStyle/>
          <a:p>
            <a:pPr algn="ctr" rtl="1"/>
            <a:r>
              <a:rPr lang="he-IL" dirty="0"/>
              <a:t>הערות לגבי </a:t>
            </a:r>
            <a:r>
              <a:rPr lang="en-US" dirty="0"/>
              <a:t>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492896"/>
            <a:ext cx="7024744" cy="3960440"/>
          </a:xfrm>
        </p:spPr>
        <p:txBody>
          <a:bodyPr>
            <a:normAutofit/>
          </a:bodyPr>
          <a:lstStyle/>
          <a:p>
            <a:pPr indent="-342900"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החלקים הנוספים של פונקציית המטרה (עם ה-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) יתווספו לפונ' המטרה של התרגיל.</a:t>
            </a:r>
          </a:p>
          <a:p>
            <a:pPr lvl="1" indent="-342900" algn="r" rtl="1">
              <a:lnSpc>
                <a:spcPct val="150000"/>
              </a:lnSpc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(כאשר אם היא מקס' אז אפשר להוסיף חלקים אלו עם סימן מינוס).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אם נעשה שימוש במשקלים שונים</a:t>
            </a:r>
          </a:p>
          <a:p>
            <a:pPr lvl="1" indent="-342900" algn="r" rtl="1">
              <a:lnSpc>
                <a:spcPct val="150000"/>
              </a:lnSpc>
            </a:pP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לא ניתן להשוות בין ערכי פונקציית מטרה של פתרונות שונים כי הם מושפעים ממקדמים שונים</a:t>
            </a:r>
          </a:p>
          <a:p>
            <a:pPr lvl="1" indent="-342900" algn="r" rtl="1">
              <a:lnSpc>
                <a:spcPct val="150000"/>
              </a:lnSpc>
            </a:pP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יש להשוות פתרונות בלבד (ערכי משתני ההחלטה)</a:t>
            </a:r>
          </a:p>
        </p:txBody>
      </p:sp>
    </p:spTree>
    <p:extLst>
      <p:ext uri="{BB962C8B-B14F-4D97-AF65-F5344CB8AC3E}">
        <p14:creationId xmlns:p14="http://schemas.microsoft.com/office/powerpoint/2010/main" val="149177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384666" cy="13681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Multiple Objective Linear Programming (MOLP)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2420888"/>
            <a:ext cx="7344932" cy="3888432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בעיית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MOLP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היא בעיית תכנות לינארי בעלת יותר ממטרה אחת שברצוננו להשיג</a:t>
            </a: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מזעור עלות הדירה</a:t>
            </a: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וגם - מזעור כמות הכבישים הרועשים שבאזור הדירה</a:t>
            </a: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וכו'...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זהו סוג מיוחד של בעיות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שבהן נרצה לקבוע ערכי יעד לכל מטרה שלפנינו.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3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שאלה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053" y="2492896"/>
            <a:ext cx="3168352" cy="3855641"/>
          </a:xfrm>
        </p:spPr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רשת מזון מהיר מחפשת שילוב מנצח לתערובת הכנת הקציצות שלה. 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הדרישות שלה: קציצות עם עלות ייצור נמוכה ואחוזי שומן מעטים. 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תקנות הבריאות קובעות כי כל תערובת צריכה לכלול לפחות 75% חלבון ולא יותר מ-10% מים ו-10% נתרן. </a:t>
            </a:r>
          </a:p>
          <a:p>
            <a:pPr marL="0" indent="0" algn="r" rt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45180"/>
              </p:ext>
            </p:extLst>
          </p:nvPr>
        </p:nvGraphicFramePr>
        <p:xfrm>
          <a:off x="540080" y="1844824"/>
          <a:ext cx="46079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בשר ג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בשר ב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בשר א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0.98 ש"ח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0.87 ש"ח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0.75 ש"ח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מחיר לק"ג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% שומן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% חלבון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% מים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% נתרן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581128"/>
            <a:ext cx="45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ליום העצמאות הוזמנו 500 ק"ג קציצות.</a:t>
            </a:r>
          </a:p>
          <a:p>
            <a:pPr algn="r" rtl="1"/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כיצד כדאי ליצור את התערובת?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71930" y="3700636"/>
            <a:ext cx="3282596" cy="102450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6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פתרון – הגדרת האילוצים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442" y="2276872"/>
            <a:ext cx="7560840" cy="4176464"/>
          </a:xfrm>
        </p:spPr>
        <p:txBody>
          <a:bodyPr>
            <a:normAutofit fontScale="77500" lnSpcReduction="2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ק"ג מבשר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שייכלל בתערובת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=1,2,3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לפחות 75% חלבון: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0.7X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+ 0.75X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+ 0.8X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500*0.75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=375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2500" dirty="0">
                <a:latin typeface="Arial" panose="020B0604020202020204" pitchFamily="34" charset="0"/>
                <a:cs typeface="Arial" panose="020B0604020202020204" pitchFamily="34" charset="0"/>
              </a:rPr>
              <a:t> לא יותר מ-10% מים: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0.12X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+ 0.08X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500*0.1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=50</a:t>
            </a:r>
            <a:endParaRPr 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לא יותר מ-10% נתרן: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0.03X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+ 0.07X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500*0.1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=50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&gt;=0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3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פתרון – הגדרת פונקציית המטרה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420888"/>
            <a:ext cx="7272808" cy="4071665"/>
          </a:xfrm>
        </p:spPr>
        <p:txBody>
          <a:bodyPr>
            <a:norm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he-IL" i="1" dirty="0">
                <a:latin typeface="Arial" panose="020B0604020202020204" pitchFamily="34" charset="0"/>
                <a:cs typeface="Arial" panose="020B0604020202020204" pitchFamily="34" charset="0"/>
              </a:rPr>
              <a:t>המטרה: "קציצות עם עלות ייצור נמוכה ואחוזי שומן מעטים".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נוכל לפתור, עבור הבעיה הנתונה, שתי בעיות תכנות לינאריות בעלות אותם אילוצים שהגדרנו, אך עם פונקציית מטרה שונה: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מזעור עלויות הייצור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מזעור אחוזי שומן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5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9632" y="2924944"/>
            <a:ext cx="6552728" cy="3614812"/>
          </a:xfrm>
        </p:spPr>
        <p:txBody>
          <a:bodyPr>
            <a:normAutofit/>
          </a:bodyPr>
          <a:lstStyle/>
          <a:p>
            <a:pPr marL="0" indent="0" algn="r" rtl="1">
              <a:buSzPct val="100000"/>
              <a:buNone/>
            </a:pPr>
            <a:r>
              <a:rPr lang="he-IL" dirty="0">
                <a:cs typeface="+mj-cs"/>
              </a:rPr>
              <a:t>א. </a:t>
            </a:r>
            <a:r>
              <a:rPr lang="he-IL" dirty="0">
                <a:latin typeface="Arial" panose="020B0604020202020204" pitchFamily="34" charset="0"/>
                <a:cs typeface="+mj-cs"/>
              </a:rPr>
              <a:t>פתרון כל בעיה בנפרד</a:t>
            </a:r>
            <a:br>
              <a:rPr lang="en-US" dirty="0">
                <a:latin typeface="Arial" panose="020B0604020202020204" pitchFamily="34" charset="0"/>
                <a:cs typeface="+mj-cs"/>
              </a:rPr>
            </a:br>
            <a:r>
              <a:rPr lang="he-IL" dirty="0">
                <a:latin typeface="Arial" panose="020B0604020202020204" pitchFamily="34" charset="0"/>
                <a:cs typeface="+mj-cs"/>
              </a:rPr>
              <a:t>(כל פונקציית מטרה היא בעיה בפני עצמה)</a:t>
            </a:r>
          </a:p>
          <a:p>
            <a:pPr marL="0" indent="0" algn="r" rtl="1">
              <a:buSzPct val="100000"/>
              <a:buNone/>
            </a:pPr>
            <a:r>
              <a:rPr lang="he-IL" dirty="0">
                <a:latin typeface="Arial" panose="020B0604020202020204" pitchFamily="34" charset="0"/>
                <a:cs typeface="+mj-cs"/>
              </a:rPr>
              <a:t>ב. פונקציית מטרה משותפת</a:t>
            </a:r>
          </a:p>
          <a:p>
            <a:pPr marL="0" indent="0" algn="r" rtl="1">
              <a:buSzPct val="100000"/>
              <a:buNone/>
            </a:pPr>
            <a:r>
              <a:rPr lang="he-IL" dirty="0">
                <a:latin typeface="Arial" panose="020B0604020202020204" pitchFamily="34" charset="0"/>
                <a:cs typeface="+mj-cs"/>
              </a:rPr>
              <a:t>ג. קביעת משקלים</a:t>
            </a:r>
          </a:p>
          <a:p>
            <a:pPr marL="0" indent="0" algn="r" rtl="1">
              <a:buSzPct val="100000"/>
              <a:buNone/>
            </a:pPr>
            <a:r>
              <a:rPr lang="he-IL" dirty="0">
                <a:latin typeface="Arial" panose="020B0604020202020204" pitchFamily="34" charset="0"/>
                <a:cs typeface="+mj-cs"/>
              </a:rPr>
              <a:t>ד. עבודה עם פונקציית המטרה המשותפת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ב-4 שלבים</a:t>
            </a:r>
          </a:p>
        </p:txBody>
      </p:sp>
    </p:spTree>
    <p:extLst>
      <p:ext uri="{BB962C8B-B14F-4D97-AF65-F5344CB8AC3E}">
        <p14:creationId xmlns:p14="http://schemas.microsoft.com/office/powerpoint/2010/main" val="359088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1008112"/>
          </a:xfrm>
        </p:spPr>
        <p:txBody>
          <a:bodyPr>
            <a:normAutofit fontScale="90000"/>
          </a:bodyPr>
          <a:lstStyle/>
          <a:p>
            <a:r>
              <a:rPr lang="he-IL" dirty="0"/>
              <a:t>פתרון - חלק א</a:t>
            </a:r>
            <a:br>
              <a:rPr lang="he-IL" dirty="0"/>
            </a:br>
            <a:r>
              <a:rPr lang="he-IL" sz="3100" dirty="0"/>
              <a:t>פתרון כל בעיה בנפרד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he-I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מינימום עלויות ייצור: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min 0.75X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+ 0.87X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+ 0.98X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0.7X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+ 0.75X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+ 0.8X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&gt;= 375 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0.12X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+ 0.08X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&lt;= 50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0.03X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+ 0.07X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&lt;= 50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&gt;=0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he-I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הפתרון: 432.5 ש"ח ל-500 ק"ג, כלומר 0.865 ש"ח לק"ג.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2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מה נלמד היום 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985668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Programming (GP)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Objective Linear Programming (MOLP)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תכנון לא לינארי – שימוש ב-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6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675169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he-IL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מינימום אחוזי שומן: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min 0.15X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0.7X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+ 0.75X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+ 0.8X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&gt;= 375 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0.12X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+ 0.08X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&lt;= 50</a:t>
            </a:r>
          </a:p>
          <a:p>
            <a:pPr marL="0" indent="0" algn="l" rtl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0.03X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+ 0.07X</a:t>
            </a:r>
            <a:r>
              <a:rPr lang="da-DK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&lt;= 50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&gt;=0</a:t>
            </a:r>
            <a:endParaRPr lang="da-DK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he-I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הפתרון: 23.43 ק"ג שומן, כלומר כ-4.6% שומן לק"ג</a:t>
            </a:r>
            <a:endParaRPr lang="da-DK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1008112"/>
          </a:xfrm>
        </p:spPr>
        <p:txBody>
          <a:bodyPr>
            <a:normAutofit fontScale="90000"/>
          </a:bodyPr>
          <a:lstStyle/>
          <a:p>
            <a:r>
              <a:rPr lang="he-IL" dirty="0"/>
              <a:t>פתרון - חלק א</a:t>
            </a:r>
            <a:br>
              <a:rPr lang="he-IL" dirty="0"/>
            </a:br>
            <a:r>
              <a:rPr lang="he-IL" sz="3100" dirty="0"/>
              <a:t>פתרון כל בעיה בנפרד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9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>
            <a:normAutofit fontScale="90000"/>
          </a:bodyPr>
          <a:lstStyle/>
          <a:p>
            <a:r>
              <a:rPr lang="he-IL" dirty="0"/>
              <a:t>פתרון - חלק ב</a:t>
            </a:r>
            <a:br>
              <a:rPr lang="he-IL" dirty="0"/>
            </a:br>
            <a:r>
              <a:rPr lang="he-IL" dirty="0"/>
              <a:t>פונקציית מטרה משותפת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420888"/>
            <a:ext cx="6912884" cy="3960440"/>
          </a:xfrm>
        </p:spPr>
        <p:txBody>
          <a:bodyPr>
            <a:normAutofit fontScale="77500" lnSpcReduction="2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נחפש פונקציית מטרה משותפת עבור המטרות באופן הבא:</a:t>
            </a:r>
          </a:p>
          <a:p>
            <a:pPr indent="-342900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עבור בעיית </a:t>
            </a: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מינימום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(actual - target)/target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עבור בעיית </a:t>
            </a: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מקסימום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(target - actual)/target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 algn="r" rtl="1">
              <a:lnSpc>
                <a:spcPct val="150000"/>
              </a:lnSpc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 algn="r" rtl="1">
              <a:lnSpc>
                <a:spcPct val="150000"/>
              </a:lnSpc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he-IL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(0.75X</a:t>
            </a:r>
            <a:r>
              <a:rPr lang="da-D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 + 0.87X</a:t>
            </a:r>
            <a:r>
              <a:rPr lang="da-D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 + 0.98X</a:t>
            </a:r>
            <a:r>
              <a:rPr lang="da-D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- 0.865) / 0.865  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(0.15X1 + 0.1X</a:t>
            </a:r>
            <a:r>
              <a:rPr lang="da-D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da-D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 - 0.046) / 0.046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5744" y="3819323"/>
            <a:ext cx="553228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00B050"/>
                </a:solidFill>
                <a:cs typeface="+mj-cs"/>
              </a:rPr>
              <a:t>מה בעצם בודקים כאן?</a:t>
            </a:r>
          </a:p>
          <a:p>
            <a:pPr algn="r" rtl="1"/>
            <a:r>
              <a:rPr lang="he-IL" dirty="0">
                <a:solidFill>
                  <a:srgbClr val="00B050"/>
                </a:solidFill>
              </a:rPr>
              <a:t>  </a:t>
            </a:r>
            <a:r>
              <a:rPr lang="he-IL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 הדלתא של הכמות בפועל מהאופטימום, פרופורציוני לכמות.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43" y="4581128"/>
            <a:ext cx="479009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7030A0"/>
                </a:solidFill>
                <a:cs typeface="+mj-cs"/>
              </a:rPr>
              <a:t>למה הופכים את הסדר במונה בין בעיית מינ' למקס'?</a:t>
            </a:r>
          </a:p>
          <a:p>
            <a:pPr algn="r" rtl="1"/>
            <a:r>
              <a:rPr lang="he-IL" dirty="0">
                <a:cs typeface="+mj-cs"/>
              </a:rPr>
              <a:t>כדי שהמונה תמיד יהיה חיובי.</a:t>
            </a:r>
          </a:p>
        </p:txBody>
      </p:sp>
    </p:spTree>
    <p:extLst>
      <p:ext uri="{BB962C8B-B14F-4D97-AF65-F5344CB8AC3E}">
        <p14:creationId xmlns:p14="http://schemas.microsoft.com/office/powerpoint/2010/main" val="21455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16824" cy="3508977"/>
          </a:xfrm>
        </p:spPr>
        <p:txBody>
          <a:bodyPr/>
          <a:lstStyle/>
          <a:p>
            <a:pPr marL="0" indent="0" algn="r" rt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a-DK" sz="24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* (0.75X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+ 0.87X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+ 0.98X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0.865)/0.865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a-DK" sz="2400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* (0.15X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- 0.046)/0.046</a:t>
            </a:r>
          </a:p>
          <a:p>
            <a:pPr marL="0" indent="0" algn="r" rtl="1">
              <a:buNone/>
            </a:pPr>
            <a:endParaRPr lang="da-D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ועכשיו נותר לקבוע את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tr-TR" sz="24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,W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aseline="-25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במקרה שלנו נניח חשיבות זהה לשתי המטרות שהוגדרו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ולכן נבחר משקל זהה: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=W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=0.5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>
            <a:normAutofit fontScale="90000"/>
          </a:bodyPr>
          <a:lstStyle/>
          <a:p>
            <a:r>
              <a:rPr lang="he-IL" dirty="0"/>
              <a:t>פתרון - חלק ג</a:t>
            </a:r>
            <a:br>
              <a:rPr lang="he-IL" dirty="0"/>
            </a:br>
            <a:r>
              <a:rPr lang="he-IL" dirty="0"/>
              <a:t>קביעת משקלים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8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61176"/>
          </a:xfrm>
        </p:spPr>
        <p:txBody>
          <a:bodyPr>
            <a:normAutofit fontScale="90000"/>
          </a:bodyPr>
          <a:lstStyle/>
          <a:p>
            <a:r>
              <a:rPr lang="he-IL" sz="3100" dirty="0"/>
              <a:t>חלק ד - עבודה עם פונקציית המטרה המשותפת</a:t>
            </a:r>
            <a:br>
              <a:rPr lang="he-IL" dirty="0"/>
            </a:br>
            <a:r>
              <a:rPr lang="he-IL" sz="3600" dirty="0"/>
              <a:t>אפשרות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867849"/>
            <a:ext cx="7044928" cy="376964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0.5(0.75X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+ 0.87X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+ 0.98X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0.865)/0.865 	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marL="0" indent="0" algn="l" rt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0.5(0.15X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- 0.046)/0.046</a:t>
            </a:r>
          </a:p>
          <a:p>
            <a:pPr marL="0" indent="0" algn="l" rtl="0"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0.7X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+ 0.75X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+ 0.8X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&gt;= 375 </a:t>
            </a:r>
          </a:p>
          <a:p>
            <a:pPr marL="0" indent="0" algn="l" rt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0.12X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+ 0.08X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&lt;= 50</a:t>
            </a:r>
          </a:p>
          <a:p>
            <a:pPr marL="0" indent="0" algn="l" rt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0.03X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+ 0.07X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&lt;= 50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&gt;=0</a:t>
            </a:r>
            <a:endParaRPr lang="da-DK" sz="2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3627" y="2498517"/>
            <a:ext cx="53992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4DB3FF"/>
                </a:solidFill>
                <a:latin typeface="Franklin Gothic Medium"/>
                <a:cs typeface="Arial Bold" panose="020B0704020202020204" pitchFamily="34" charset="0"/>
              </a:rPr>
              <a:t>שתיהן בעיות מינ'- מחפשים את המינ' של החיבור ביניהן: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4054657"/>
            <a:ext cx="19976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שתיהן בעיות מקס?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78720" y="4712021"/>
            <a:ext cx="2217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00B050"/>
                </a:solidFill>
                <a:latin typeface="Franklin Gothic Medium"/>
                <a:cs typeface="Arial Bold" panose="020B0704020202020204" pitchFamily="34" charset="0"/>
              </a:rPr>
              <a:t>אחת מקס ואחת מינ'?</a:t>
            </a:r>
          </a:p>
        </p:txBody>
      </p:sp>
    </p:spTree>
    <p:extLst>
      <p:ext uri="{BB962C8B-B14F-4D97-AF65-F5344CB8AC3E}">
        <p14:creationId xmlns:p14="http://schemas.microsoft.com/office/powerpoint/2010/main" val="1567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636912"/>
            <a:ext cx="7488832" cy="3508977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Q: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אילוצים חדשים: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* (0.75X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+ 0.87X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+ 0.98X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0.865)/0.865 &lt;= Q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* (0.15X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da-DK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 - 0.046)/0.046 &lt;= 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3100" dirty="0"/>
              <a:t>חלק ד - עבודה עם פונקציית המטרה המשותפת</a:t>
            </a:r>
            <a:br>
              <a:rPr lang="he-IL" dirty="0"/>
            </a:br>
            <a:r>
              <a:rPr lang="he-IL" sz="3600" dirty="0"/>
              <a:t>אפשרות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3195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492896"/>
            <a:ext cx="7056784" cy="3744416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en-US" dirty="0">
                <a:solidFill>
                  <a:srgbClr val="FF6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pPr marL="0" indent="0" algn="l" rtl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0.5(0.75X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+ 0.87X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+ 0.98X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0.865)/0.865 &lt;= </a:t>
            </a:r>
            <a:r>
              <a:rPr lang="en-US" dirty="0">
                <a:solidFill>
                  <a:srgbClr val="FF6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0.5(0.15X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- 0.046)/0.046 &lt;= </a:t>
            </a:r>
            <a:r>
              <a:rPr lang="en-US" dirty="0">
                <a:solidFill>
                  <a:srgbClr val="FF6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0.7X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+ 0.75X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+ 0.8X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&gt;= 375 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0.12X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+ 0.1X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+ 0.08X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50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+ 0.05X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+ 0.07X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50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&gt;=0</a:t>
            </a:r>
            <a:endParaRPr lang="da-DK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he-IL" sz="3100" dirty="0"/>
              <a:t>חלק ד - עבודה עם פונקציית המטרה המשותפת</a:t>
            </a:r>
            <a:br>
              <a:rPr lang="he-IL" dirty="0"/>
            </a:br>
            <a:r>
              <a:rPr lang="he-IL" sz="3600" dirty="0"/>
              <a:t>אפשרות 2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4293096"/>
            <a:ext cx="309634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בדיוק כמו קודם, </a:t>
            </a:r>
          </a:p>
          <a:p>
            <a:pPr algn="r" rtl="1"/>
            <a:r>
              <a:rPr lang="he-IL" dirty="0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רק שאלו הפכו לאילוצים שקטנים או שווים ל-</a:t>
            </a:r>
            <a:r>
              <a:rPr lang="en-US" dirty="0">
                <a:solidFill>
                  <a:srgbClr val="FF6700"/>
                </a:solidFill>
                <a:latin typeface="Franklin Gothic Medium"/>
              </a:rPr>
              <a:t> Q</a:t>
            </a:r>
            <a:r>
              <a:rPr lang="he-IL" dirty="0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 </a:t>
            </a:r>
          </a:p>
          <a:p>
            <a:pPr algn="r" rtl="1"/>
            <a:r>
              <a:rPr lang="he-IL" dirty="0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ואנו מחפשים את מינ</a:t>
            </a:r>
            <a:r>
              <a:rPr lang="he-IL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' </a:t>
            </a:r>
            <a:r>
              <a:rPr lang="en-US" dirty="0">
                <a:solidFill>
                  <a:srgbClr val="FF6700"/>
                </a:solidFill>
                <a:latin typeface="Franklin Gothic Medium"/>
              </a:rPr>
              <a:t>Q</a:t>
            </a:r>
            <a:endParaRPr lang="he-IL" dirty="0">
              <a:solidFill>
                <a:srgbClr val="FF6700"/>
              </a:solidFill>
              <a:latin typeface="Franklin Gothic Medium"/>
              <a:cs typeface="Arial Bold" panose="020B07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524328" y="3292154"/>
            <a:ext cx="288032" cy="864096"/>
          </a:xfrm>
          <a:prstGeom prst="rightBrace">
            <a:avLst/>
          </a:prstGeom>
          <a:noFill/>
          <a:ln w="1000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>
              <a:ln>
                <a:noFill/>
              </a:ln>
              <a:solidFill>
                <a:srgbClr val="FF6700"/>
              </a:solidFill>
              <a:effectLst/>
              <a:uLnTx/>
              <a:uFillTx/>
              <a:latin typeface="Franklin Gothic Medium"/>
              <a:ea typeface="+mn-ea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2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2492896"/>
            <a:ext cx="6012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>
                <a:cs typeface="+mj-cs"/>
              </a:rPr>
              <a:t>בעיות </a:t>
            </a:r>
            <a:r>
              <a:rPr lang="en-US" sz="2000" dirty="0">
                <a:cs typeface="+mj-cs"/>
              </a:rPr>
              <a:t>GP</a:t>
            </a:r>
            <a:r>
              <a:rPr lang="he-IL" sz="2000" dirty="0">
                <a:cs typeface="+mj-cs"/>
              </a:rPr>
              <a:t> – רוצים כמה דברים ומוכנים להתפשר קצת</a:t>
            </a: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בעיות </a:t>
            </a:r>
            <a:r>
              <a:rPr lang="en-US" sz="2000" dirty="0">
                <a:cs typeface="+mj-cs"/>
              </a:rPr>
              <a:t>MOLP</a:t>
            </a:r>
            <a:r>
              <a:rPr lang="he-IL" sz="2000" dirty="0">
                <a:cs typeface="+mj-cs"/>
              </a:rPr>
              <a:t>- רוצים כמה מטרות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86409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סיכום ביניים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92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 eaLnBrk="1" hangingPunct="1">
              <a:defRPr/>
            </a:pPr>
            <a:r>
              <a:rPr lang="he-IL" dirty="0">
                <a:cs typeface="+mj-cs"/>
              </a:rPr>
              <a:t>לא לינארי - לפחות אחת מהפונקציות (מטרה או אילוצים) היא פונקציה לא לינארית</a:t>
            </a:r>
          </a:p>
          <a:p>
            <a:pPr algn="r" rtl="1" eaLnBrk="1" hangingPunct="1">
              <a:buFont typeface="Wingdings" panose="05000000000000000000" pitchFamily="2" charset="2"/>
              <a:buChar char="§"/>
              <a:defRPr/>
            </a:pPr>
            <a:r>
              <a:rPr lang="he-IL" altLang="he-IL" dirty="0">
                <a:cs typeface="+mj-cs"/>
              </a:rPr>
              <a:t>פיתרון באמצעות תוכנה – </a:t>
            </a:r>
            <a:r>
              <a:rPr lang="en-US" altLang="he-IL" dirty="0">
                <a:cs typeface="+mj-cs"/>
              </a:rPr>
              <a:t>Solver</a:t>
            </a:r>
            <a:r>
              <a:rPr lang="he-IL" altLang="he-IL" dirty="0">
                <a:cs typeface="+mj-cs"/>
              </a:rPr>
              <a:t> באקסל</a:t>
            </a:r>
          </a:p>
          <a:p>
            <a:pPr marL="44450" indent="0" algn="r" rtl="1" eaLnBrk="1" hangingPunct="1">
              <a:buFont typeface="Wingdings 2" panose="05020102010507070707" pitchFamily="18" charset="2"/>
              <a:buNone/>
              <a:defRPr/>
            </a:pPr>
            <a:r>
              <a:rPr lang="en-US" altLang="he-IL" dirty="0">
                <a:cs typeface="+mj-cs"/>
              </a:rPr>
              <a:t>Solver</a:t>
            </a:r>
            <a:r>
              <a:rPr lang="he-IL" altLang="he-IL" dirty="0">
                <a:cs typeface="+mj-cs"/>
              </a:rPr>
              <a:t> משתמש באלגוריתם </a:t>
            </a:r>
            <a:r>
              <a:rPr lang="en-US" altLang="he-IL" dirty="0">
                <a:cs typeface="+mj-cs"/>
              </a:rPr>
              <a:t>GRG</a:t>
            </a:r>
            <a:r>
              <a:rPr lang="he-IL" altLang="he-IL" dirty="0">
                <a:cs typeface="+mj-cs"/>
              </a:rPr>
              <a:t> – אלגוריתם מבוסס גרדיאנט, יכול לשמש גם לפיתרון בעיות לינאריות אך פחות יעיל.</a:t>
            </a:r>
          </a:p>
          <a:p>
            <a:pPr marL="44450" indent="0" algn="r" rtl="1" eaLnBrk="1" hangingPunct="1">
              <a:buFont typeface="Wingdings 2" panose="05020102010507070707" pitchFamily="18" charset="2"/>
              <a:buNone/>
              <a:defRPr/>
            </a:pPr>
            <a:r>
              <a:rPr lang="he-IL" altLang="he-IL" dirty="0">
                <a:cs typeface="+mj-cs"/>
              </a:rPr>
              <a:t>אלגוריתם </a:t>
            </a:r>
            <a:r>
              <a:rPr lang="en-US" altLang="he-IL" dirty="0">
                <a:cs typeface="+mj-cs"/>
              </a:rPr>
              <a:t>Evolutionary</a:t>
            </a:r>
            <a:r>
              <a:rPr lang="he-IL" altLang="he-IL" dirty="0">
                <a:cs typeface="+mj-cs"/>
              </a:rPr>
              <a:t> – אלגוריתם מבוסס אלגוריתם גנטי.</a:t>
            </a:r>
          </a:p>
          <a:p>
            <a:pPr marL="44450" indent="0" algn="r" rtl="1" eaLnBrk="1" hangingPunct="1">
              <a:buFont typeface="Wingdings 2" panose="05020102010507070707" pitchFamily="18" charset="2"/>
              <a:buNone/>
              <a:defRPr/>
            </a:pPr>
            <a:endParaRPr lang="he-IL" altLang="he-IL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e-IL" altLang="he-IL" dirty="0"/>
              <a:t>תכנון לא לינארי</a:t>
            </a:r>
            <a:br>
              <a:rPr lang="he-IL" altLang="he-IL" dirty="0"/>
            </a:br>
            <a:r>
              <a:rPr lang="en-US" altLang="he-IL" dirty="0"/>
              <a:t>NLP – Nonlinear Programming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037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/>
              <a:t>שאלה – תכנון לא לינארי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2228" y="2349316"/>
            <a:ext cx="7488832" cy="3444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sz="2000" dirty="0">
                <a:cs typeface="+mj-cs"/>
              </a:rPr>
              <a:t>חקלאי מגדל לאורך שנים מלפפונים ועגבניות בשדה ששטחו 30 דונם. השנה, לקראת הסתיו, עליו להחליט כמה דונם יקצה לעגבניות וכמה יקצה למלפפונים. להלן ניתוח של גידוליו בשנים האחרונות: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451" y="4680017"/>
            <a:ext cx="7777388" cy="1769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r" defTabSz="457200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עקב הבצורת בשנים האחרונות, הוקצבה לחקלאי, לתקופת הגידול הנוכחית, מכסת מים של 500 קוב.</a:t>
            </a:r>
          </a:p>
          <a:p>
            <a:pPr marL="342900" indent="-342900" algn="r" defTabSz="457200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האחראית על השיווק במושב, דורשת שיוקצה על כל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X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 דונם לגידול מלפפונים </a:t>
            </a:r>
            <a:r>
              <a:rPr lang="en-US" sz="2000" spc="150" dirty="0">
                <a:solidFill>
                  <a:schemeClr val="tx2"/>
                </a:solidFill>
              </a:rPr>
              <a:t>X</a:t>
            </a:r>
            <a:r>
              <a:rPr lang="en-US" sz="2000" spc="150" baseline="30000" dirty="0">
                <a:solidFill>
                  <a:schemeClr val="tx2"/>
                </a:solidFill>
              </a:rPr>
              <a:t>2</a:t>
            </a: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rPr>
              <a:t> דונם לגידול עגבניות.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40261" y="5452637"/>
            <a:ext cx="7598387" cy="7200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>
            <a:off x="1434272" y="3354615"/>
            <a:ext cx="6275454" cy="1307038"/>
            <a:chOff x="1434272" y="3354615"/>
            <a:chExt cx="6275454" cy="1307038"/>
          </a:xfrm>
        </p:grpSpPr>
        <p:pic>
          <p:nvPicPr>
            <p:cNvPr id="1229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5" t="54202" r="38004" b="25108"/>
            <a:stretch>
              <a:fillRect/>
            </a:stretch>
          </p:blipFill>
          <p:spPr bwMode="auto">
            <a:xfrm>
              <a:off x="1434272" y="3354615"/>
              <a:ext cx="6275454" cy="130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635896" y="4293096"/>
              <a:ext cx="144016" cy="2160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51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4450" indent="0" algn="r" rtl="1" eaLnBrk="1" hangingPunct="1">
              <a:buFont typeface="Wingdings 2" panose="05020102010507070707" pitchFamily="18" charset="2"/>
              <a:buNone/>
              <a:defRPr/>
            </a:pPr>
            <a:r>
              <a:rPr lang="en-US" b="1" dirty="0">
                <a:cs typeface="+mj-cs"/>
              </a:rPr>
              <a:t> - X1</a:t>
            </a:r>
            <a:r>
              <a:rPr lang="en-US" dirty="0">
                <a:cs typeface="+mj-cs"/>
              </a:rPr>
              <a:t> </a:t>
            </a:r>
            <a:r>
              <a:rPr lang="he-IL" dirty="0">
                <a:cs typeface="+mj-cs"/>
              </a:rPr>
              <a:t>מספר הדונמים שיוקצו לגידול עגבניות</a:t>
            </a:r>
            <a:br>
              <a:rPr lang="he-IL" dirty="0">
                <a:cs typeface="+mj-cs"/>
              </a:rPr>
            </a:br>
            <a:r>
              <a:rPr lang="en-US" dirty="0">
                <a:cs typeface="+mj-cs"/>
              </a:rPr>
              <a:t> - </a:t>
            </a:r>
            <a:r>
              <a:rPr lang="en-US" b="1" dirty="0">
                <a:cs typeface="+mj-cs"/>
              </a:rPr>
              <a:t>X2</a:t>
            </a:r>
            <a:r>
              <a:rPr lang="en-US" dirty="0">
                <a:cs typeface="+mj-cs"/>
              </a:rPr>
              <a:t> </a:t>
            </a:r>
            <a:r>
              <a:rPr lang="he-IL" dirty="0">
                <a:cs typeface="+mj-cs"/>
              </a:rPr>
              <a:t>מספר הדונמים שיוקצו לגידול מלפפונים</a:t>
            </a:r>
            <a:br>
              <a:rPr lang="he-IL" dirty="0">
                <a:cs typeface="+mj-cs"/>
              </a:rPr>
            </a:br>
            <a:endParaRPr lang="he-IL" dirty="0">
              <a:cs typeface="+mj-cs"/>
            </a:endParaRPr>
          </a:p>
          <a:p>
            <a:pPr marL="44450" indent="0" algn="l" eaLnBrk="1" hangingPunct="1">
              <a:buFont typeface="Wingdings 2" panose="05020102010507070707" pitchFamily="18" charset="2"/>
              <a:buNone/>
              <a:defRPr/>
            </a:pPr>
            <a:r>
              <a:rPr lang="en-US" sz="2600" b="1" dirty="0">
                <a:cs typeface="+mj-cs"/>
              </a:rPr>
              <a:t>Max Z</a:t>
            </a:r>
            <a:r>
              <a:rPr lang="en-US" sz="2600" dirty="0">
                <a:cs typeface="+mj-cs"/>
              </a:rPr>
              <a:t> = 3*1200X1 + 4*600X2 = 3600X1 + 2400X2</a:t>
            </a:r>
            <a:br>
              <a:rPr lang="en-US" sz="2600" dirty="0">
                <a:cs typeface="+mj-cs"/>
              </a:rPr>
            </a:br>
            <a:endParaRPr lang="en-US" sz="2600" dirty="0">
              <a:cs typeface="+mj-cs"/>
            </a:endParaRPr>
          </a:p>
          <a:p>
            <a:pPr marL="44450" indent="0" algn="l" eaLnBrk="1" hangingPunct="1">
              <a:buFont typeface="Wingdings 2" panose="05020102010507070707" pitchFamily="18" charset="2"/>
              <a:buNone/>
              <a:defRPr/>
            </a:pPr>
            <a:r>
              <a:rPr lang="en-US" sz="2600" b="1" dirty="0" err="1">
                <a:cs typeface="+mj-cs"/>
              </a:rPr>
              <a:t>s.t</a:t>
            </a:r>
            <a:r>
              <a:rPr lang="en-US" sz="2600" dirty="0" err="1">
                <a:cs typeface="+mj-cs"/>
              </a:rPr>
              <a:t>.</a:t>
            </a:r>
            <a:r>
              <a:rPr lang="en-US" sz="2600" dirty="0">
                <a:cs typeface="+mj-cs"/>
              </a:rPr>
              <a:t> X1 + X2 ≤ 30</a:t>
            </a:r>
            <a:br>
              <a:rPr lang="en-US" sz="2600" dirty="0">
                <a:cs typeface="+mj-cs"/>
              </a:rPr>
            </a:br>
            <a:endParaRPr lang="en-US" sz="2600" dirty="0">
              <a:cs typeface="+mj-cs"/>
            </a:endParaRPr>
          </a:p>
          <a:p>
            <a:pPr marL="44450" indent="0" algn="l" eaLnBrk="1" hangingPunct="1">
              <a:buFont typeface="Wingdings 2" panose="05020102010507070707" pitchFamily="18" charset="2"/>
              <a:buNone/>
              <a:defRPr/>
            </a:pPr>
            <a:r>
              <a:rPr lang="en-US" sz="2600" dirty="0">
                <a:cs typeface="+mj-cs"/>
              </a:rPr>
              <a:t> 18X1 + 10X2 ≤ 500</a:t>
            </a:r>
            <a:br>
              <a:rPr lang="en-US" sz="2600" dirty="0">
                <a:cs typeface="+mj-cs"/>
              </a:rPr>
            </a:br>
            <a:endParaRPr lang="en-US" sz="2600" dirty="0">
              <a:cs typeface="+mj-cs"/>
            </a:endParaRPr>
          </a:p>
          <a:p>
            <a:pPr marL="44450" indent="0" algn="l" eaLnBrk="1" hangingPunct="1">
              <a:buFont typeface="Wingdings 2" panose="05020102010507070707" pitchFamily="18" charset="2"/>
              <a:buNone/>
              <a:defRPr/>
            </a:pPr>
            <a:r>
              <a:rPr lang="en-US" sz="2600" b="1" dirty="0">
                <a:solidFill>
                  <a:schemeClr val="accent3"/>
                </a:solidFill>
                <a:cs typeface="+mj-cs"/>
              </a:rPr>
              <a:t> 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X1 – (X2)</a:t>
            </a:r>
            <a:r>
              <a:rPr lang="en-US" sz="2600" b="1" baseline="3000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2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 =0</a:t>
            </a:r>
            <a:r>
              <a:rPr lang="he-IL" sz="2600" b="1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 </a:t>
            </a:r>
            <a:br>
              <a:rPr lang="en-US" sz="2600" dirty="0">
                <a:solidFill>
                  <a:schemeClr val="accent5">
                    <a:lumMod val="75000"/>
                  </a:schemeClr>
                </a:solidFill>
                <a:cs typeface="+mj-cs"/>
              </a:rPr>
            </a:br>
            <a:endParaRPr lang="en-US" sz="26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  <a:p>
            <a:pPr marL="44450" indent="0" algn="l" eaLnBrk="1" hangingPunct="1">
              <a:buFont typeface="Wingdings 2" panose="05020102010507070707" pitchFamily="18" charset="2"/>
              <a:buNone/>
              <a:defRPr/>
            </a:pPr>
            <a:r>
              <a:rPr lang="en-US" sz="2600" dirty="0">
                <a:cs typeface="+mj-cs"/>
              </a:rPr>
              <a:t>X1, X2 ≥ 0</a:t>
            </a:r>
          </a:p>
          <a:p>
            <a:pPr algn="r" rtl="1" eaLnBrk="1" hangingPunct="1">
              <a:defRPr/>
            </a:pPr>
            <a:endParaRPr lang="he-IL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/>
              <a:t>מידול הבעיה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3808" y="4941168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1600" b="1" spc="15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על כל </a:t>
            </a:r>
            <a:r>
              <a:rPr lang="en-US" sz="1600" b="1" spc="15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X</a:t>
            </a:r>
            <a:r>
              <a:rPr lang="he-IL" sz="1600" b="1" spc="15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 דונם לגידול מלפפונים </a:t>
            </a:r>
            <a:r>
              <a:rPr lang="en-US" sz="1600" b="1" spc="15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X</a:t>
            </a:r>
            <a:r>
              <a:rPr lang="en-US" sz="1600" b="1" spc="150" baseline="3000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2</a:t>
            </a:r>
            <a:r>
              <a:rPr lang="he-IL" sz="1600" b="1" spc="15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 דונם לגידול עגבניות</a:t>
            </a:r>
          </a:p>
        </p:txBody>
      </p:sp>
    </p:spTree>
    <p:extLst>
      <p:ext uri="{BB962C8B-B14F-4D97-AF65-F5344CB8AC3E}">
        <p14:creationId xmlns:p14="http://schemas.microsoft.com/office/powerpoint/2010/main" val="339772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/>
          <a:lstStyle/>
          <a:p>
            <a:pPr algn="ctr"/>
            <a:r>
              <a:rPr lang="en-US" dirty="0"/>
              <a:t>Goal Programming (GP)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בבעיות רבות שראינו, נתקלנו באילוצים קשיחים</a:t>
            </a:r>
          </a:p>
          <a:p>
            <a:pPr lvl="1" algn="r" rtl="1">
              <a:lnSpc>
                <a:spcPct val="150000"/>
              </a:lnSpc>
            </a:pPr>
            <a:r>
              <a:rPr lang="he-IL" i="1" dirty="0">
                <a:latin typeface="Arial" panose="020B0604020202020204" pitchFamily="34" charset="0"/>
                <a:cs typeface="Arial" panose="020B0604020202020204" pitchFamily="34" charset="0"/>
              </a:rPr>
              <a:t>סך שטח החנויות בקניון </a:t>
            </a:r>
            <a:r>
              <a:rPr lang="he-IL" b="1" i="1" u="sng" dirty="0">
                <a:latin typeface="Arial" panose="020B0604020202020204" pitchFamily="34" charset="0"/>
                <a:cs typeface="Arial" panose="020B0604020202020204" pitchFamily="34" charset="0"/>
              </a:rPr>
              <a:t>מוכרח להיות בדיוק</a:t>
            </a:r>
            <a:r>
              <a:rPr lang="he-IL" i="1" dirty="0">
                <a:latin typeface="Arial" panose="020B0604020202020204" pitchFamily="34" charset="0"/>
                <a:cs typeface="Arial" panose="020B0604020202020204" pitchFamily="34" charset="0"/>
              </a:rPr>
              <a:t> 11,000 מ"ר...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במקרים רבים, אילוצים קשיחים יהיו מגבילים מדי.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נשתמש באילוצים רכים כדי להביע מטרות שנרצה להשיג:</a:t>
            </a:r>
          </a:p>
          <a:p>
            <a:pPr lvl="1" algn="r" rtl="1">
              <a:lnSpc>
                <a:spcPct val="150000"/>
              </a:lnSpc>
            </a:pPr>
            <a:r>
              <a:rPr lang="he-IL" i="1" dirty="0">
                <a:latin typeface="Arial" panose="020B0604020202020204" pitchFamily="34" charset="0"/>
                <a:cs typeface="Arial" panose="020B0604020202020204" pitchFamily="34" charset="0"/>
              </a:rPr>
              <a:t>אני ארצה לקנות בית </a:t>
            </a:r>
            <a:r>
              <a:rPr lang="he-IL" b="1" i="1" u="sng" dirty="0">
                <a:latin typeface="Arial" panose="020B0604020202020204" pitchFamily="34" charset="0"/>
                <a:cs typeface="Arial" panose="020B0604020202020204" pitchFamily="34" charset="0"/>
              </a:rPr>
              <a:t>בערך</a:t>
            </a:r>
            <a:r>
              <a:rPr lang="he-IL" i="1" dirty="0">
                <a:latin typeface="Arial" panose="020B0604020202020204" pitchFamily="34" charset="0"/>
                <a:cs typeface="Arial" panose="020B0604020202020204" pitchFamily="34" charset="0"/>
              </a:rPr>
              <a:t> ב-1.5 מיליון ₪...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20071" y="2490135"/>
            <a:ext cx="2755529" cy="3444997"/>
          </a:xfrm>
        </p:spPr>
        <p:txBody>
          <a:bodyPr/>
          <a:lstStyle/>
          <a:p>
            <a:pPr algn="r" rtl="1">
              <a:defRPr/>
            </a:pPr>
            <a:r>
              <a:rPr lang="he-IL" dirty="0">
                <a:cs typeface="+mj-cs"/>
              </a:rPr>
              <a:t>נפתח גיליון </a:t>
            </a:r>
            <a:r>
              <a:rPr lang="en-US" dirty="0">
                <a:cs typeface="+mj-cs"/>
              </a:rPr>
              <a:t>Excel</a:t>
            </a:r>
            <a:r>
              <a:rPr lang="he-IL" dirty="0">
                <a:cs typeface="+mj-cs"/>
              </a:rPr>
              <a:t>.</a:t>
            </a:r>
            <a:endParaRPr lang="en-US" dirty="0">
              <a:cs typeface="+mj-cs"/>
            </a:endParaRPr>
          </a:p>
          <a:p>
            <a:pPr algn="r" rtl="1">
              <a:defRPr/>
            </a:pPr>
            <a:r>
              <a:rPr lang="he-IL" dirty="0">
                <a:cs typeface="+mj-cs"/>
              </a:rPr>
              <a:t>נתקין את </a:t>
            </a:r>
            <a:r>
              <a:rPr lang="en-US" dirty="0">
                <a:cs typeface="+mj-cs"/>
              </a:rPr>
              <a:t>Solver</a:t>
            </a:r>
            <a:r>
              <a:rPr lang="he-IL" dirty="0">
                <a:cs typeface="+mj-cs"/>
              </a:rPr>
              <a:t>: </a:t>
            </a:r>
            <a:r>
              <a:rPr lang="en-US" dirty="0">
                <a:cs typeface="+mj-cs"/>
              </a:rPr>
              <a:t>file-&gt;options-&gt;add-ins-&gt;solver</a:t>
            </a:r>
            <a:endParaRPr lang="he-IL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defRPr/>
            </a:pPr>
            <a:r>
              <a:rPr lang="he-IL" dirty="0"/>
              <a:t>התקנה של </a:t>
            </a:r>
            <a:r>
              <a:rPr lang="en-US" dirty="0"/>
              <a:t>Solver</a:t>
            </a:r>
            <a:endParaRPr lang="he-IL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5442AC3-DEC7-4464-BDAB-A82ABA43287B}" type="slidenum">
              <a:rPr lang="he-IL" altLang="he-IL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6" t="2371" r="18816" b="7759"/>
          <a:stretch>
            <a:fillRect/>
          </a:stretch>
        </p:blipFill>
        <p:spPr bwMode="auto">
          <a:xfrm>
            <a:off x="0" y="1927782"/>
            <a:ext cx="5364087" cy="493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633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0275" y="2420888"/>
            <a:ext cx="6798736" cy="3444997"/>
          </a:xfrm>
        </p:spPr>
        <p:txBody>
          <a:bodyPr/>
          <a:lstStyle/>
          <a:p>
            <a:pPr algn="r" rtl="1">
              <a:defRPr/>
            </a:pPr>
            <a:r>
              <a:rPr lang="he-IL" dirty="0">
                <a:cs typeface="+mj-cs"/>
              </a:rPr>
              <a:t>מזינים את משתני ההחלטה -  מאתחלים ב-0.</a:t>
            </a:r>
          </a:p>
          <a:p>
            <a:pPr algn="r" rtl="1">
              <a:defRPr/>
            </a:pPr>
            <a:r>
              <a:rPr lang="he-IL" dirty="0">
                <a:cs typeface="+mj-cs"/>
              </a:rPr>
              <a:t>מזינים את פונקציית המטרה, כאשר במקום </a:t>
            </a:r>
            <a:r>
              <a:rPr lang="en-US" dirty="0">
                <a:cs typeface="+mj-cs"/>
              </a:rPr>
              <a:t>x1, x2</a:t>
            </a:r>
            <a:r>
              <a:rPr lang="he-IL" dirty="0">
                <a:cs typeface="+mj-cs"/>
              </a:rPr>
              <a:t> וכו' מזינים את מספר התא הרלוונטי בגליון.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משתני החלטה ופונקציית מטרה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8" r="70677" b="60130"/>
          <a:stretch>
            <a:fillRect/>
          </a:stretch>
        </p:blipFill>
        <p:spPr bwMode="auto">
          <a:xfrm>
            <a:off x="1250247" y="3933056"/>
            <a:ext cx="6651972" cy="280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4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הזנת אילוצים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5978947" y="2401053"/>
            <a:ext cx="23764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8B70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7706B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cs typeface="Arial Bold" panose="020B07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בצד ימין, הערך המגביל של המשאב (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RHS</a:t>
            </a:r>
            <a:r>
              <a:rPr lang="he-IL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r" rtl="1" eaLnBrk="1" hangingPunct="1">
              <a:spcBef>
                <a:spcPct val="0"/>
              </a:spcBef>
              <a:buClrTx/>
              <a:buFontTx/>
              <a:buNone/>
            </a:pPr>
            <a:endParaRPr lang="he-IL" altLang="he-I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בצד שמאל, משוואת האילוץ. שוב, במקום שמות המשתנים - מזינים את כתובת התא.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07091" y="5661248"/>
            <a:ext cx="2148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b="1" dirty="0">
                <a:solidFill>
                  <a:schemeClr val="accent3"/>
                </a:solidFill>
              </a:rPr>
              <a:t>ייצוג של</a:t>
            </a:r>
          </a:p>
          <a:p>
            <a:pPr algn="r" rtl="1"/>
            <a:r>
              <a:rPr lang="he-IL" b="1" dirty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x1-(x2)</a:t>
            </a:r>
            <a:r>
              <a:rPr lang="en-US" b="1" baseline="30000" dirty="0">
                <a:solidFill>
                  <a:schemeClr val="accent3"/>
                </a:solidFill>
              </a:rPr>
              <a:t>2</a:t>
            </a:r>
            <a:r>
              <a:rPr lang="en-US" b="1" dirty="0">
                <a:solidFill>
                  <a:schemeClr val="accent3"/>
                </a:solidFill>
              </a:rPr>
              <a:t>=</a:t>
            </a:r>
            <a:r>
              <a:rPr lang="en-US" altLang="he-IL" b="1" dirty="0">
                <a:solidFill>
                  <a:schemeClr val="accent3"/>
                </a:solidFill>
              </a:rPr>
              <a:t>E5-E6*E6</a:t>
            </a:r>
            <a:endParaRPr lang="he-IL" altLang="he-IL" b="1" dirty="0">
              <a:solidFill>
                <a:schemeClr val="accent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9" y="2434071"/>
            <a:ext cx="5772150" cy="3448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8614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8103" y="2490135"/>
            <a:ext cx="2736305" cy="3444997"/>
          </a:xfrm>
        </p:spPr>
        <p:txBody>
          <a:bodyPr/>
          <a:lstStyle/>
          <a:p>
            <a:pPr marL="0" indent="0" algn="ctr" rtl="1">
              <a:buNone/>
              <a:defRPr/>
            </a:pPr>
            <a:r>
              <a:rPr lang="en-US" dirty="0">
                <a:cs typeface="+mj-cs"/>
              </a:rPr>
              <a:t>Data-&gt;solver</a:t>
            </a:r>
          </a:p>
          <a:p>
            <a:pPr marL="0" indent="0" algn="r" rtl="1">
              <a:buNone/>
              <a:defRPr/>
            </a:pPr>
            <a:r>
              <a:rPr lang="he-IL" dirty="0">
                <a:cs typeface="+mj-cs"/>
              </a:rPr>
              <a:t>הזנת תאים:</a:t>
            </a:r>
          </a:p>
          <a:p>
            <a:pPr algn="r" rtl="1">
              <a:defRPr/>
            </a:pPr>
            <a:r>
              <a:rPr lang="he-IL" dirty="0">
                <a:cs typeface="+mj-cs"/>
              </a:rPr>
              <a:t>פונקציית מטרה (</a:t>
            </a:r>
            <a:r>
              <a:rPr lang="en-US" dirty="0">
                <a:cs typeface="+mj-cs"/>
              </a:rPr>
              <a:t>(objective</a:t>
            </a:r>
            <a:r>
              <a:rPr lang="he-IL" dirty="0">
                <a:cs typeface="+mj-cs"/>
              </a:rPr>
              <a:t> </a:t>
            </a:r>
          </a:p>
          <a:p>
            <a:pPr algn="r" rtl="1">
              <a:defRPr/>
            </a:pPr>
            <a:r>
              <a:rPr lang="he-IL" dirty="0">
                <a:cs typeface="+mj-cs"/>
              </a:rPr>
              <a:t>משתנים</a:t>
            </a:r>
          </a:p>
          <a:p>
            <a:pPr algn="r" rtl="1">
              <a:defRPr/>
            </a:pPr>
            <a:r>
              <a:rPr lang="he-IL" dirty="0">
                <a:cs typeface="+mj-cs"/>
              </a:rPr>
              <a:t>אילוצים (ע"י </a:t>
            </a:r>
            <a:r>
              <a:rPr lang="en-US" dirty="0">
                <a:cs typeface="+mj-cs"/>
              </a:rPr>
              <a:t>Add</a:t>
            </a:r>
            <a:r>
              <a:rPr lang="he-IL" dirty="0">
                <a:cs typeface="+mj-cs"/>
              </a:rPr>
              <a:t>)</a:t>
            </a:r>
          </a:p>
          <a:p>
            <a:pPr algn="r" rtl="1">
              <a:defRPr/>
            </a:pPr>
            <a:endParaRPr lang="he-IL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>
              <a:defRPr/>
            </a:pPr>
            <a:r>
              <a:rPr lang="he-IL" dirty="0"/>
              <a:t>שימוש ב-</a:t>
            </a:r>
            <a:r>
              <a:rPr lang="en-US" dirty="0"/>
              <a:t>Solver</a:t>
            </a:r>
            <a:endParaRPr lang="he-IL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7" t="17026" r="24269" b="30505"/>
          <a:stretch>
            <a:fillRect/>
          </a:stretch>
        </p:blipFill>
        <p:spPr bwMode="auto">
          <a:xfrm>
            <a:off x="179512" y="2497558"/>
            <a:ext cx="5218112" cy="3589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39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defRPr/>
            </a:pPr>
            <a:r>
              <a:rPr lang="he-IL" sz="1800" dirty="0">
                <a:cs typeface="+mj-cs"/>
              </a:rPr>
              <a:t>עבור תכנון לינארי – </a:t>
            </a:r>
            <a:r>
              <a:rPr lang="en-US" sz="1800" dirty="0">
                <a:cs typeface="+mj-cs"/>
              </a:rPr>
              <a:t>Simplex LP</a:t>
            </a:r>
          </a:p>
          <a:p>
            <a:pPr algn="r" rtl="1">
              <a:defRPr/>
            </a:pPr>
            <a:r>
              <a:rPr lang="he-IL" sz="1800" dirty="0">
                <a:cs typeface="+mj-cs"/>
              </a:rPr>
              <a:t>עבור תכנון לא לינארי – </a:t>
            </a:r>
            <a:r>
              <a:rPr lang="en-US" sz="1800" dirty="0">
                <a:cs typeface="+mj-cs"/>
              </a:rPr>
              <a:t>GRG Nonlinear, Evolutionary</a:t>
            </a:r>
          </a:p>
          <a:p>
            <a:pPr algn="r" rtl="1">
              <a:defRPr/>
            </a:pPr>
            <a:endParaRPr lang="en-US" sz="1800" dirty="0">
              <a:cs typeface="+mj-cs"/>
            </a:endParaRPr>
          </a:p>
          <a:p>
            <a:pPr algn="r" rtl="1">
              <a:defRPr/>
            </a:pPr>
            <a:endParaRPr lang="en-US" sz="1800" dirty="0">
              <a:cs typeface="+mj-cs"/>
            </a:endParaRPr>
          </a:p>
          <a:p>
            <a:pPr algn="r" rtl="1">
              <a:defRPr/>
            </a:pPr>
            <a:endParaRPr lang="en-US" sz="1800" dirty="0">
              <a:cs typeface="+mj-cs"/>
            </a:endParaRPr>
          </a:p>
          <a:p>
            <a:pPr algn="r" rtl="1">
              <a:defRPr/>
            </a:pPr>
            <a:endParaRPr lang="en-US" sz="1800" dirty="0">
              <a:cs typeface="+mj-cs"/>
            </a:endParaRPr>
          </a:p>
          <a:p>
            <a:pPr algn="r" rtl="1">
              <a:defRPr/>
            </a:pPr>
            <a:endParaRPr lang="en-US" sz="1800" dirty="0">
              <a:cs typeface="+mj-cs"/>
            </a:endParaRPr>
          </a:p>
          <a:p>
            <a:pPr algn="r" rtl="1">
              <a:defRPr/>
            </a:pPr>
            <a:endParaRPr lang="en-US" sz="1800" dirty="0">
              <a:cs typeface="+mj-cs"/>
            </a:endParaRPr>
          </a:p>
          <a:p>
            <a:pPr algn="r" rtl="1">
              <a:defRPr/>
            </a:pP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בחירת שיטת הפתרון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7" t="68581" r="24269" b="6250"/>
          <a:stretch>
            <a:fillRect/>
          </a:stretch>
        </p:blipFill>
        <p:spPr bwMode="auto">
          <a:xfrm>
            <a:off x="210608" y="3501008"/>
            <a:ext cx="87312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65251" y="5134041"/>
            <a:ext cx="16827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44450" indent="0" algn="r" rtl="1">
              <a:buFont typeface="Wingdings 2" panose="05020102010507070707" pitchFamily="18" charset="2"/>
              <a:buNone/>
              <a:defRPr/>
            </a:pPr>
            <a:r>
              <a:rPr lang="he-IL" b="1" dirty="0">
                <a:cs typeface="+mj-cs"/>
              </a:rPr>
              <a:t>לחיצה על </a:t>
            </a:r>
            <a:r>
              <a:rPr lang="en-US" b="1" dirty="0">
                <a:cs typeface="+mj-cs"/>
              </a:rPr>
              <a:t>Solve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23478" y="5382508"/>
            <a:ext cx="924586" cy="278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הפתרון...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52" y="2492896"/>
            <a:ext cx="6444762" cy="33503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398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7" y="931640"/>
            <a:ext cx="7488832" cy="4981024"/>
          </a:xfrm>
        </p:spPr>
      </p:pic>
    </p:spTree>
    <p:extLst>
      <p:ext uri="{BB962C8B-B14F-4D97-AF65-F5344CB8AC3E}">
        <p14:creationId xmlns:p14="http://schemas.microsoft.com/office/powerpoint/2010/main" val="299586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/>
          <a:lstStyle/>
          <a:p>
            <a:pPr algn="ctr"/>
            <a:r>
              <a:rPr lang="en-US" dirty="0"/>
              <a:t>Goal Programming (GP)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בבעיות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נרצה להביע בבעיה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trade-off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בין המטרות השונות עד שהפתרון הכי מספק יימצא</a:t>
            </a: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את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trade off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נגדיר בפונקציית המטרה</a:t>
            </a: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האילוצים הרכים יבוטאו בגוף אילוצי הבעיה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490" y="4797152"/>
            <a:ext cx="19575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אילוץ רך = "בערך"</a:t>
            </a:r>
          </a:p>
        </p:txBody>
      </p:sp>
    </p:spTree>
    <p:extLst>
      <p:ext uri="{BB962C8B-B14F-4D97-AF65-F5344CB8AC3E}">
        <p14:creationId xmlns:p14="http://schemas.microsoft.com/office/powerpoint/2010/main" val="34462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rtl="1"/>
            <a:r>
              <a:rPr lang="he-IL" dirty="0"/>
              <a:t>שאלה 1 – </a:t>
            </a:r>
            <a:r>
              <a:rPr lang="en-US" dirty="0"/>
              <a:t>G</a:t>
            </a:r>
            <a:r>
              <a:rPr lang="tr-TR" dirty="0"/>
              <a:t>oal </a:t>
            </a:r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94" y="2316282"/>
            <a:ext cx="6798736" cy="344499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בעל מלון רוצה להגדיל את מרכז הכנסים שלו. הוא מעוניין לבנות </a:t>
            </a: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בערך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5 חדרי כינוס קטנים, 10 בינוניים ו15 גדולים. שטח ההרחבה צריך להיות </a:t>
            </a: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בערך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25,000 מ"ר והתקציב הוא </a:t>
            </a: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בערך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1,000,000 דולר. הפרטים בנוגע לחדרים נמצאים בטבלה: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39624" y="3629037"/>
            <a:ext cx="5832475" cy="153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517775" algn="ctr"/>
                <a:tab pos="4575175" algn="ctr"/>
              </a:tabLst>
            </a:pPr>
            <a:r>
              <a:rPr lang="en-US" sz="2000" dirty="0">
                <a:latin typeface="Tahoma" pitchFamily="34" charset="0"/>
              </a:rPr>
              <a:t>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Size (m</a:t>
            </a:r>
            <a:r>
              <a:rPr lang="en-US" sz="2000" b="1" baseline="300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2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)	Unit Cost	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517775" algn="ctr"/>
                <a:tab pos="4575175" algn="ctr"/>
              </a:tabLst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Small</a:t>
            </a:r>
            <a:r>
              <a:rPr lang="en-US" sz="2000" dirty="0">
                <a:latin typeface="Tahoma" pitchFamily="34" charset="0"/>
              </a:rPr>
              <a:t>	400	$18,000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517775" algn="ctr"/>
                <a:tab pos="4575175" algn="ctr"/>
              </a:tabLst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Medium</a:t>
            </a:r>
            <a:r>
              <a:rPr lang="en-US" sz="2000" dirty="0">
                <a:latin typeface="Tahoma" pitchFamily="34" charset="0"/>
              </a:rPr>
              <a:t>	750	$33,000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517775" algn="ctr"/>
                <a:tab pos="4575175" algn="ctr"/>
              </a:tabLst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Large</a:t>
            </a:r>
            <a:r>
              <a:rPr lang="en-US" sz="2000" dirty="0">
                <a:latin typeface="Tahoma" pitchFamily="34" charset="0"/>
              </a:rPr>
              <a:t>	1,050	$45,150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0429" y="5158016"/>
            <a:ext cx="25442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  <a:latin typeface="Franklin Gothic Medium"/>
                <a:cs typeface="Arial Bold" panose="020B0704020202020204" pitchFamily="34" charset="0"/>
              </a:rPr>
              <a:t>מה יקרה אם נרצה לספק </a:t>
            </a:r>
          </a:p>
          <a:p>
            <a:r>
              <a:rPr lang="he-IL" dirty="0">
                <a:solidFill>
                  <a:srgbClr val="FF0000"/>
                </a:solidFill>
                <a:latin typeface="Franklin Gothic Medium"/>
                <a:cs typeface="Arial Bold" panose="020B0704020202020204" pitchFamily="34" charset="0"/>
              </a:rPr>
              <a:t>בדיוק את כל האילוצים?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20" y="5577842"/>
            <a:ext cx="218976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0070C0"/>
                </a:solidFill>
                <a:latin typeface="Franklin Gothic Medium"/>
                <a:cs typeface="Arial Bold" panose="020B0704020202020204" pitchFamily="34" charset="0"/>
              </a:rPr>
              <a:t>חייב להיות </a:t>
            </a:r>
            <a:r>
              <a:rPr lang="en-US" dirty="0">
                <a:solidFill>
                  <a:srgbClr val="0070C0"/>
                </a:solidFill>
                <a:latin typeface="Franklin Gothic Medium"/>
              </a:rPr>
              <a:t>Trade-off</a:t>
            </a:r>
            <a:r>
              <a:rPr lang="he-IL" dirty="0">
                <a:solidFill>
                  <a:srgbClr val="0070C0"/>
                </a:solidFill>
                <a:latin typeface="Franklin Gothic Medium"/>
                <a:cs typeface="Arial Bold" panose="020B0704020202020204" pitchFamily="34" charset="0"/>
              </a:rPr>
              <a:t> </a:t>
            </a:r>
          </a:p>
          <a:p>
            <a:pPr algn="r" rtl="1"/>
            <a:r>
              <a:rPr lang="he-IL" dirty="0">
                <a:solidFill>
                  <a:srgbClr val="0070C0"/>
                </a:solidFill>
                <a:latin typeface="Franklin Gothic Medium"/>
                <a:cs typeface="Arial Bold" panose="020B0704020202020204" pitchFamily="34" charset="0"/>
              </a:rPr>
              <a:t>מסויים בין האילוצים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712990"/>
            <a:ext cx="280397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7030A0"/>
                </a:solidFill>
                <a:latin typeface="Franklin Gothic Medium"/>
                <a:cs typeface="Arial Bold" panose="020B0704020202020204" pitchFamily="34" charset="0"/>
              </a:rPr>
              <a:t>על מה עדיף להתפשר? </a:t>
            </a:r>
          </a:p>
          <a:p>
            <a:pPr algn="r" rtl="1"/>
            <a:r>
              <a:rPr lang="he-IL" dirty="0">
                <a:solidFill>
                  <a:srgbClr val="7030A0"/>
                </a:solidFill>
                <a:latin typeface="Franklin Gothic Medium"/>
                <a:cs typeface="Arial Bold" panose="020B0704020202020204" pitchFamily="34" charset="0"/>
              </a:rPr>
              <a:t>לשלם יותר או פחות חדרים?</a:t>
            </a:r>
          </a:p>
        </p:txBody>
      </p:sp>
    </p:spTree>
    <p:extLst>
      <p:ext uri="{BB962C8B-B14F-4D97-AF65-F5344CB8AC3E}">
        <p14:creationId xmlns:p14="http://schemas.microsoft.com/office/powerpoint/2010/main" val="26843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/>
          <a:lstStyle/>
          <a:p>
            <a:pPr algn="ctr"/>
            <a:r>
              <a:rPr lang="he-IL" dirty="0"/>
              <a:t>שאלה 1 -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492896"/>
            <a:ext cx="7056784" cy="3384376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בבירור מול בעל המלון מסתבר ש:</a:t>
            </a:r>
          </a:p>
          <a:p>
            <a:pPr indent="-342900"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לא אכפת לו אם יבנו יותר חדרים, אך הוא מעדיף שלא יבנו פחות חדרים מהכמות שהוגדרה לכל סוג. </a:t>
            </a:r>
          </a:p>
          <a:p>
            <a:pPr indent="-342900"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לא אכפת לו אם לא כל התקציב ינוצל (אך לא ירצה לחרוג ממנו).</a:t>
            </a:r>
          </a:p>
        </p:txBody>
      </p:sp>
    </p:spTree>
    <p:extLst>
      <p:ext uri="{BB962C8B-B14F-4D97-AF65-F5344CB8AC3E}">
        <p14:creationId xmlns:p14="http://schemas.microsoft.com/office/powerpoint/2010/main" val="105758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17160"/>
          </a:xfrm>
        </p:spPr>
        <p:txBody>
          <a:bodyPr/>
          <a:lstStyle/>
          <a:p>
            <a:pPr algn="ctr"/>
            <a:r>
              <a:rPr lang="he-IL" dirty="0"/>
              <a:t>שאלה 1 – הגדרת המשתנים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673" y="2348880"/>
            <a:ext cx="7056784" cy="1368152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נגדיר שני משתנים נוספים לכל אילוץ שבו ההגדרה היא "בערך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", כדי לאפשר סטייה כלפי </a:t>
            </a:r>
            <a:r>
              <a:rPr lang="he-IL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מעלה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או </a:t>
            </a:r>
            <a:r>
              <a:rPr lang="he-IL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מטה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, מאחר והכמות לא מוכרחה להיות בדיוק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כפי שראינו בבעיות קודמות.</a:t>
            </a:r>
          </a:p>
          <a:p>
            <a:pPr marL="0" indent="0" algn="l" rtl="1">
              <a:lnSpc>
                <a:spcPct val="15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3429000"/>
            <a:ext cx="7528682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he-IL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משתני ההחלטה</a:t>
            </a: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– כמות חדרים שייבנו מסוג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=1,2,3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עבור קטן/בינוני/גדול)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baseline="30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e-IL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- כמות חדרים מסוג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שייבנו, </a:t>
            </a:r>
            <a:r>
              <a:rPr lang="he-IL" sz="2000" u="sng" dirty="0">
                <a:latin typeface="Arial" panose="020B0604020202020204" pitchFamily="34" charset="0"/>
                <a:cs typeface="Arial" panose="020B0604020202020204" pitchFamily="34" charset="0"/>
              </a:rPr>
              <a:t>פחות מערך המטרה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he-IL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- כמות חדרים מסוג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שייבנו, </a:t>
            </a:r>
            <a:r>
              <a:rPr lang="he-IL" sz="2000" u="sng" dirty="0">
                <a:latin typeface="Arial" panose="020B0604020202020204" pitchFamily="34" charset="0"/>
                <a:cs typeface="Arial" panose="020B0604020202020204" pitchFamily="34" charset="0"/>
              </a:rPr>
              <a:t>יותר מערך המטרה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** נייצר משתנים מסוג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he-IL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עבור כל אילוץ רך שנזהה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(התקציב והשטח)</a:t>
            </a:r>
            <a:endParaRPr lang="he-I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17160"/>
          </a:xfrm>
        </p:spPr>
        <p:txBody>
          <a:bodyPr/>
          <a:lstStyle/>
          <a:p>
            <a:pPr algn="ctr"/>
            <a:r>
              <a:rPr lang="he-IL" dirty="0"/>
              <a:t>שאלה 1 – הגדרת האילוצים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492896"/>
            <a:ext cx="6932634" cy="3816424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1" dirty="0" err="1">
                <a:latin typeface="+mj-lt"/>
                <a:cs typeface="+mj-cs"/>
              </a:rPr>
              <a:t>s.t.</a:t>
            </a:r>
            <a:endParaRPr lang="en-US" b="1" dirty="0">
              <a:latin typeface="+mj-lt"/>
              <a:cs typeface="+mj-cs"/>
            </a:endParaRPr>
          </a:p>
          <a:p>
            <a:pPr marL="68580" indent="0" algn="l" rtl="0">
              <a:buNone/>
            </a:pP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d</a:t>
            </a:r>
            <a:r>
              <a:rPr lang="en-US" b="1" baseline="-25000" dirty="0"/>
              <a:t>1</a:t>
            </a:r>
            <a:r>
              <a:rPr lang="en-US" b="1" baseline="30000" dirty="0"/>
              <a:t>-</a:t>
            </a:r>
            <a:r>
              <a:rPr lang="en-US" b="1" dirty="0"/>
              <a:t> - d</a:t>
            </a:r>
            <a:r>
              <a:rPr lang="en-US" b="1" baseline="-25000" dirty="0"/>
              <a:t>1</a:t>
            </a:r>
            <a:r>
              <a:rPr lang="en-US" b="1" baseline="30000" dirty="0"/>
              <a:t>+</a:t>
            </a:r>
            <a:r>
              <a:rPr lang="en-US" b="1" dirty="0"/>
              <a:t> = 5</a:t>
            </a:r>
          </a:p>
          <a:p>
            <a:pPr marL="68580" indent="0" algn="l" rtl="0">
              <a:buNone/>
            </a:pP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 + d</a:t>
            </a:r>
            <a:r>
              <a:rPr lang="en-US" b="1" baseline="-25000" dirty="0"/>
              <a:t>2</a:t>
            </a:r>
            <a:r>
              <a:rPr lang="en-US" b="1" baseline="30000" dirty="0"/>
              <a:t>-</a:t>
            </a:r>
            <a:r>
              <a:rPr lang="en-US" b="1" dirty="0"/>
              <a:t> - d</a:t>
            </a:r>
            <a:r>
              <a:rPr lang="en-US" b="1" baseline="-25000" dirty="0"/>
              <a:t>2</a:t>
            </a:r>
            <a:r>
              <a:rPr lang="en-US" b="1" baseline="30000" dirty="0"/>
              <a:t>+</a:t>
            </a:r>
            <a:r>
              <a:rPr lang="en-US" b="1" dirty="0"/>
              <a:t> = 10</a:t>
            </a:r>
          </a:p>
          <a:p>
            <a:pPr marL="68580" indent="0" algn="l" rtl="0">
              <a:buNone/>
            </a:pPr>
            <a:r>
              <a:rPr lang="en-US" b="1" dirty="0"/>
              <a:t>X</a:t>
            </a:r>
            <a:r>
              <a:rPr lang="en-US" b="1" baseline="-25000" dirty="0"/>
              <a:t>3</a:t>
            </a:r>
            <a:r>
              <a:rPr lang="en-US" b="1" dirty="0"/>
              <a:t> + d</a:t>
            </a:r>
            <a:r>
              <a:rPr lang="en-US" b="1" baseline="-25000" dirty="0"/>
              <a:t>3</a:t>
            </a:r>
            <a:r>
              <a:rPr lang="en-US" b="1" baseline="30000" dirty="0"/>
              <a:t>-</a:t>
            </a:r>
            <a:r>
              <a:rPr lang="en-US" b="1" dirty="0"/>
              <a:t> - d</a:t>
            </a:r>
            <a:r>
              <a:rPr lang="en-US" b="1" baseline="-25000" dirty="0"/>
              <a:t>3</a:t>
            </a:r>
            <a:r>
              <a:rPr lang="en-US" b="1" baseline="30000" dirty="0"/>
              <a:t>+</a:t>
            </a:r>
            <a:r>
              <a:rPr lang="en-US" b="1" dirty="0"/>
              <a:t> = 15</a:t>
            </a:r>
          </a:p>
          <a:p>
            <a:pPr marL="68580" indent="0" algn="l" rtl="0">
              <a:buNone/>
            </a:pPr>
            <a:r>
              <a:rPr lang="en-US" b="1" dirty="0"/>
              <a:t>400X</a:t>
            </a:r>
            <a:r>
              <a:rPr lang="en-US" b="1" baseline="-25000" dirty="0"/>
              <a:t>1 </a:t>
            </a:r>
            <a:r>
              <a:rPr lang="en-US" b="1" dirty="0"/>
              <a:t>+ 750X</a:t>
            </a:r>
            <a:r>
              <a:rPr lang="en-US" b="1" baseline="-25000" dirty="0"/>
              <a:t>2</a:t>
            </a:r>
            <a:r>
              <a:rPr lang="en-US" b="1" dirty="0"/>
              <a:t> + 1,050X</a:t>
            </a:r>
            <a:r>
              <a:rPr lang="en-US" b="1" baseline="-25000" dirty="0"/>
              <a:t>3</a:t>
            </a:r>
            <a:r>
              <a:rPr lang="en-US" b="1" dirty="0"/>
              <a:t> + d</a:t>
            </a:r>
            <a:r>
              <a:rPr lang="en-US" b="1" baseline="-25000" dirty="0"/>
              <a:t>4</a:t>
            </a:r>
            <a:r>
              <a:rPr lang="en-US" b="1" baseline="30000" dirty="0"/>
              <a:t>-</a:t>
            </a:r>
            <a:r>
              <a:rPr lang="en-US" b="1" dirty="0"/>
              <a:t> - d</a:t>
            </a:r>
            <a:r>
              <a:rPr lang="en-US" b="1" baseline="-25000" dirty="0"/>
              <a:t>4</a:t>
            </a:r>
            <a:r>
              <a:rPr lang="en-US" b="1" baseline="30000" dirty="0"/>
              <a:t>+</a:t>
            </a:r>
            <a:r>
              <a:rPr lang="en-US" b="1" dirty="0"/>
              <a:t> = 25,000</a:t>
            </a:r>
          </a:p>
          <a:p>
            <a:pPr marL="68580" indent="0" algn="l" rtl="0">
              <a:buNone/>
            </a:pPr>
            <a:r>
              <a:rPr lang="en-US" b="1" dirty="0"/>
              <a:t>18,000X</a:t>
            </a:r>
            <a:r>
              <a:rPr lang="en-US" b="1" baseline="-25000" dirty="0"/>
              <a:t>1 </a:t>
            </a:r>
            <a:r>
              <a:rPr lang="en-US" b="1" dirty="0"/>
              <a:t>+ 33,000X</a:t>
            </a:r>
            <a:r>
              <a:rPr lang="en-US" b="1" baseline="-25000" dirty="0"/>
              <a:t>2</a:t>
            </a:r>
            <a:r>
              <a:rPr lang="en-US" b="1" dirty="0"/>
              <a:t> + 45,150X</a:t>
            </a:r>
            <a:r>
              <a:rPr lang="en-US" b="1" baseline="-25000" dirty="0"/>
              <a:t>3</a:t>
            </a:r>
            <a:r>
              <a:rPr lang="en-US" b="1" dirty="0"/>
              <a:t> + d</a:t>
            </a:r>
            <a:r>
              <a:rPr lang="en-US" b="1" baseline="-25000" dirty="0"/>
              <a:t>5</a:t>
            </a:r>
            <a:r>
              <a:rPr lang="en-US" b="1" baseline="30000" dirty="0"/>
              <a:t>-</a:t>
            </a:r>
            <a:r>
              <a:rPr lang="en-US" b="1" dirty="0"/>
              <a:t> - d</a:t>
            </a:r>
            <a:r>
              <a:rPr lang="en-US" b="1" baseline="-25000" dirty="0"/>
              <a:t>5</a:t>
            </a:r>
            <a:r>
              <a:rPr lang="en-US" b="1" baseline="30000" dirty="0"/>
              <a:t>+</a:t>
            </a:r>
            <a:r>
              <a:rPr lang="en-US" b="1" dirty="0"/>
              <a:t> = 1,000,000</a:t>
            </a:r>
          </a:p>
          <a:p>
            <a:pPr marL="68580" indent="0" algn="l" rtl="0">
              <a:buNone/>
            </a:pPr>
            <a:r>
              <a:rPr lang="en-US" b="1" dirty="0"/>
              <a:t>d</a:t>
            </a:r>
            <a:r>
              <a:rPr lang="en-US" b="1" baseline="-25000" dirty="0"/>
              <a:t>i</a:t>
            </a:r>
            <a:r>
              <a:rPr lang="en-US" b="1" baseline="30000" dirty="0"/>
              <a:t>-</a:t>
            </a:r>
            <a:r>
              <a:rPr lang="en-US" b="1" dirty="0"/>
              <a:t>&gt;=0 (</a:t>
            </a:r>
            <a:r>
              <a:rPr lang="en-US" b="1" dirty="0" err="1"/>
              <a:t>i</a:t>
            </a:r>
            <a:r>
              <a:rPr lang="en-US" b="1" dirty="0"/>
              <a:t>=1,2,..,5)</a:t>
            </a:r>
          </a:p>
          <a:p>
            <a:pPr marL="68580" indent="0" algn="l" rtl="0">
              <a:buNone/>
            </a:pPr>
            <a:r>
              <a:rPr lang="en-US" b="1" dirty="0"/>
              <a:t>d</a:t>
            </a:r>
            <a:r>
              <a:rPr lang="en-US" b="1" baseline="-25000" dirty="0"/>
              <a:t>i</a:t>
            </a:r>
            <a:r>
              <a:rPr lang="en-US" b="1" baseline="30000" dirty="0"/>
              <a:t>+</a:t>
            </a:r>
            <a:r>
              <a:rPr lang="en-US" b="1" dirty="0"/>
              <a:t>&gt;=0 (</a:t>
            </a:r>
            <a:r>
              <a:rPr lang="en-US" b="1" dirty="0" err="1"/>
              <a:t>i</a:t>
            </a:r>
            <a:r>
              <a:rPr lang="en-US" b="1" dirty="0"/>
              <a:t>=1,2,..,5)</a:t>
            </a:r>
          </a:p>
          <a:p>
            <a:pPr marL="68580" indent="0" algn="l" rtl="0">
              <a:buNone/>
            </a:pP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&gt;=0, X</a:t>
            </a:r>
            <a:r>
              <a:rPr lang="en-US" b="1" baseline="-25000" dirty="0"/>
              <a:t>2</a:t>
            </a:r>
            <a:r>
              <a:rPr lang="en-US" b="1" dirty="0"/>
              <a:t>&gt;=0, X</a:t>
            </a:r>
            <a:r>
              <a:rPr lang="en-US" b="1" baseline="-25000" dirty="0"/>
              <a:t>3</a:t>
            </a:r>
            <a:r>
              <a:rPr lang="en-US" b="1" dirty="0"/>
              <a:t>&gt;=0</a:t>
            </a:r>
          </a:p>
          <a:p>
            <a:pPr marL="68580" indent="0">
              <a:buNone/>
            </a:pP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, X</a:t>
            </a:r>
            <a:r>
              <a:rPr lang="en-US" b="1" baseline="-25000" dirty="0"/>
              <a:t>2</a:t>
            </a:r>
            <a:r>
              <a:rPr lang="en-US" b="1" dirty="0"/>
              <a:t>, X</a:t>
            </a:r>
            <a:r>
              <a:rPr lang="en-US" b="1" baseline="-25000" dirty="0"/>
              <a:t>3,</a:t>
            </a:r>
            <a:r>
              <a:rPr lang="en-US" b="1" dirty="0"/>
              <a:t> d</a:t>
            </a:r>
            <a:r>
              <a:rPr lang="en-US" b="1" baseline="-25000" dirty="0"/>
              <a:t>1</a:t>
            </a:r>
            <a:r>
              <a:rPr lang="en-US" b="1" baseline="30000" dirty="0"/>
              <a:t>-</a:t>
            </a:r>
            <a:r>
              <a:rPr lang="en-US" b="1" dirty="0"/>
              <a:t>, d</a:t>
            </a:r>
            <a:r>
              <a:rPr lang="en-US" b="1" baseline="-25000" dirty="0"/>
              <a:t>1</a:t>
            </a:r>
            <a:r>
              <a:rPr lang="en-US" b="1" baseline="30000" dirty="0"/>
              <a:t>+</a:t>
            </a:r>
            <a:r>
              <a:rPr lang="en-US" b="1" baseline="-25000" dirty="0"/>
              <a:t>,</a:t>
            </a:r>
            <a:r>
              <a:rPr lang="en-US" b="1" dirty="0"/>
              <a:t> d</a:t>
            </a:r>
            <a:r>
              <a:rPr lang="en-US" b="1" baseline="-25000" dirty="0"/>
              <a:t>2</a:t>
            </a:r>
            <a:r>
              <a:rPr lang="en-US" b="1" baseline="30000" dirty="0"/>
              <a:t>-</a:t>
            </a:r>
            <a:r>
              <a:rPr lang="en-US" b="1" dirty="0"/>
              <a:t>, d</a:t>
            </a:r>
            <a:r>
              <a:rPr lang="en-US" b="1" baseline="-25000" dirty="0"/>
              <a:t>2</a:t>
            </a:r>
            <a:r>
              <a:rPr lang="en-US" b="1" baseline="30000" dirty="0"/>
              <a:t>+</a:t>
            </a:r>
            <a:r>
              <a:rPr lang="en-US" b="1" baseline="-25000" dirty="0"/>
              <a:t>,</a:t>
            </a:r>
            <a:r>
              <a:rPr lang="en-US" b="1" dirty="0"/>
              <a:t> d</a:t>
            </a:r>
            <a:r>
              <a:rPr lang="en-US" b="1" baseline="-25000" dirty="0"/>
              <a:t>3</a:t>
            </a:r>
            <a:r>
              <a:rPr lang="en-US" b="1" baseline="30000" dirty="0"/>
              <a:t>-</a:t>
            </a:r>
            <a:r>
              <a:rPr lang="en-US" b="1" dirty="0"/>
              <a:t>, d</a:t>
            </a:r>
            <a:r>
              <a:rPr lang="en-US" b="1" baseline="-25000" dirty="0"/>
              <a:t>3</a:t>
            </a:r>
            <a:r>
              <a:rPr lang="en-US" b="1" baseline="30000" dirty="0"/>
              <a:t>+ </a:t>
            </a:r>
            <a:r>
              <a:rPr lang="en-US" b="1" dirty="0"/>
              <a:t>integers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3925" y="3140968"/>
            <a:ext cx="15103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0070C0"/>
                </a:solidFill>
                <a:latin typeface="Franklin Gothic Medium"/>
                <a:cs typeface="Arial Bold" panose="020B0704020202020204" pitchFamily="34" charset="0"/>
              </a:rPr>
              <a:t>אילוצים רכים..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22024" y="2852936"/>
            <a:ext cx="936104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Arial Bold" panose="020B07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22024" y="3212976"/>
            <a:ext cx="936104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Arial Bold" panose="020B07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22024" y="3560496"/>
            <a:ext cx="936104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Arial Bold" panose="020B07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0794" y="3992435"/>
            <a:ext cx="936104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Arial Bold" panose="020B07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04048" y="4401108"/>
            <a:ext cx="936104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5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8" y="1062681"/>
            <a:ext cx="7024744" cy="817160"/>
          </a:xfrm>
        </p:spPr>
        <p:txBody>
          <a:bodyPr/>
          <a:lstStyle/>
          <a:p>
            <a:pPr algn="ctr"/>
            <a:r>
              <a:rPr lang="he-IL" dirty="0"/>
              <a:t>שאלה 1 – הגדרת פונק' המטרה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348880"/>
            <a:ext cx="5616624" cy="4104456"/>
          </a:xfrm>
        </p:spPr>
        <p:txBody>
          <a:bodyPr>
            <a:normAutofit fontScale="77500" lnSpcReduction="20000"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נגדיר: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– ערך המטרה ה-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כך למשל: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t1= 5 (small rooms)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t2= 10 (medium rooms)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t3= 15 (large rooms)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t4= 25,000 (total area)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t5= 1,000,000 (construction cost)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38" y="4416554"/>
            <a:ext cx="7777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4DB3FF"/>
                </a:solidFill>
                <a:latin typeface="Franklin Gothic Medium"/>
                <a:cs typeface="Arial Bold" panose="020B0704020202020204" pitchFamily="34" charset="0"/>
              </a:rPr>
              <a:t>חדרים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5425653"/>
            <a:ext cx="6367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FF6700"/>
                </a:solidFill>
                <a:latin typeface="Franklin Gothic Medium"/>
                <a:cs typeface="Arial Bold" panose="020B0704020202020204" pitchFamily="34" charset="0"/>
              </a:rPr>
              <a:t>שטח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5939988"/>
            <a:ext cx="7857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00B050"/>
                </a:solidFill>
                <a:latin typeface="Franklin Gothic Medium"/>
                <a:cs typeface="Arial Bold" panose="020B0704020202020204" pitchFamily="34" charset="0"/>
              </a:rPr>
              <a:t>תקציב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374903" y="4005064"/>
            <a:ext cx="242785" cy="1296144"/>
          </a:xfrm>
          <a:prstGeom prst="leftBrace">
            <a:avLst>
              <a:gd name="adj1" fmla="val 53985"/>
              <a:gd name="adj2" fmla="val 50000"/>
            </a:avLst>
          </a:prstGeom>
          <a:noFill/>
          <a:ln w="19050" cap="flat" cmpd="sng" algn="ctr">
            <a:solidFill>
              <a:srgbClr val="4DB3FF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14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8216</TotalTime>
  <Words>2060</Words>
  <Application>Microsoft Office PowerPoint</Application>
  <PresentationFormat>On-screen Show (4:3)</PresentationFormat>
  <Paragraphs>289</Paragraphs>
  <Slides>36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Franklin Gothic Medium</vt:lpstr>
      <vt:lpstr>Garamond</vt:lpstr>
      <vt:lpstr>Tahoma</vt:lpstr>
      <vt:lpstr>Wingdings</vt:lpstr>
      <vt:lpstr>Wingdings 2</vt:lpstr>
      <vt:lpstr>Organic</vt:lpstr>
      <vt:lpstr>שיטות נומריות בתעשיה </vt:lpstr>
      <vt:lpstr>מה נלמד היום ?</vt:lpstr>
      <vt:lpstr>Goal Programming (GP)</vt:lpstr>
      <vt:lpstr>Goal Programming (GP)</vt:lpstr>
      <vt:lpstr>שאלה 1 – Goal Programming</vt:lpstr>
      <vt:lpstr>שאלה 1 - המשך</vt:lpstr>
      <vt:lpstr>שאלה 1 – הגדרת המשתנים</vt:lpstr>
      <vt:lpstr>שאלה 1 – הגדרת האילוצים</vt:lpstr>
      <vt:lpstr>שאלה 1 – הגדרת פונק' המטרה</vt:lpstr>
      <vt:lpstr>שאלה 1 – הגדרת פונק' המטרה</vt:lpstr>
      <vt:lpstr>שאלה 1 – הגדרת פונק' המטרה</vt:lpstr>
      <vt:lpstr>שאלה 1 – הגדרת פונק' המטרה</vt:lpstr>
      <vt:lpstr>הערות לגבי GP</vt:lpstr>
      <vt:lpstr>Multiple Objective Linear Programming (MOLP)</vt:lpstr>
      <vt:lpstr>שאלה 2</vt:lpstr>
      <vt:lpstr>פתרון – הגדרת האילוצים</vt:lpstr>
      <vt:lpstr>פתרון – הגדרת פונקציית המטרה</vt:lpstr>
      <vt:lpstr>פתרון ב-4 שלבים</vt:lpstr>
      <vt:lpstr>פתרון - חלק א פתרון כל בעיה בנפרד </vt:lpstr>
      <vt:lpstr>פתרון - חלק א פתרון כל בעיה בנפרד </vt:lpstr>
      <vt:lpstr>פתרון - חלק ב פונקציית מטרה משותפת</vt:lpstr>
      <vt:lpstr>פתרון - חלק ג קביעת משקלים</vt:lpstr>
      <vt:lpstr>חלק ד - עבודה עם פונקציית המטרה המשותפת אפשרות 1</vt:lpstr>
      <vt:lpstr>חלק ד - עבודה עם פונקציית המטרה המשותפת אפשרות 2</vt:lpstr>
      <vt:lpstr>חלק ד - עבודה עם פונקציית המטרה המשותפת אפשרות 2</vt:lpstr>
      <vt:lpstr>סיכום ביניים</vt:lpstr>
      <vt:lpstr>תכנון לא לינארי NLP – Nonlinear Programming</vt:lpstr>
      <vt:lpstr>שאלה – תכנון לא לינארי</vt:lpstr>
      <vt:lpstr>מידול הבעיה</vt:lpstr>
      <vt:lpstr>התקנה של Solver</vt:lpstr>
      <vt:lpstr>משתני החלטה ופונקציית מטרה</vt:lpstr>
      <vt:lpstr>הזנת אילוצים</vt:lpstr>
      <vt:lpstr>שימוש ב-Solver</vt:lpstr>
      <vt:lpstr>בחירת שיטת הפתרון</vt:lpstr>
      <vt:lpstr>הפתרון...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שאלות לארמין</dc:title>
  <dc:creator>Lihi</dc:creator>
  <cp:lastModifiedBy>Eli Boyarski</cp:lastModifiedBy>
  <cp:revision>194</cp:revision>
  <dcterms:created xsi:type="dcterms:W3CDTF">2013-04-27T12:23:01Z</dcterms:created>
  <dcterms:modified xsi:type="dcterms:W3CDTF">2020-04-02T06:57:26Z</dcterms:modified>
</cp:coreProperties>
</file>