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9"/>
  </p:notesMasterIdLst>
  <p:sldIdLst>
    <p:sldId id="257" r:id="rId2"/>
    <p:sldId id="298" r:id="rId3"/>
    <p:sldId id="342" r:id="rId4"/>
    <p:sldId id="343" r:id="rId5"/>
    <p:sldId id="344" r:id="rId6"/>
    <p:sldId id="285" r:id="rId7"/>
    <p:sldId id="286" r:id="rId8"/>
    <p:sldId id="288" r:id="rId9"/>
    <p:sldId id="345" r:id="rId10"/>
    <p:sldId id="300" r:id="rId11"/>
    <p:sldId id="308" r:id="rId12"/>
    <p:sldId id="325" r:id="rId13"/>
    <p:sldId id="290" r:id="rId14"/>
    <p:sldId id="346" r:id="rId15"/>
    <p:sldId id="324" r:id="rId16"/>
    <p:sldId id="291" r:id="rId17"/>
    <p:sldId id="303" r:id="rId18"/>
    <p:sldId id="289" r:id="rId19"/>
    <p:sldId id="304" r:id="rId20"/>
    <p:sldId id="309" r:id="rId21"/>
    <p:sldId id="310" r:id="rId22"/>
    <p:sldId id="292" r:id="rId23"/>
    <p:sldId id="305" r:id="rId24"/>
    <p:sldId id="326" r:id="rId25"/>
    <p:sldId id="306" r:id="rId26"/>
    <p:sldId id="307" r:id="rId27"/>
    <p:sldId id="330" r:id="rId28"/>
    <p:sldId id="331" r:id="rId29"/>
    <p:sldId id="332" r:id="rId30"/>
    <p:sldId id="333" r:id="rId31"/>
    <p:sldId id="334" r:id="rId32"/>
    <p:sldId id="336" r:id="rId33"/>
    <p:sldId id="337" r:id="rId34"/>
    <p:sldId id="338" r:id="rId35"/>
    <p:sldId id="340" r:id="rId36"/>
    <p:sldId id="329" r:id="rId37"/>
    <p:sldId id="34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סגנון ערכת נושא 2 - הדגשה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4" autoAdjust="0"/>
    <p:restoredTop sz="92704" autoAdjust="0"/>
  </p:normalViewPr>
  <p:slideViewPr>
    <p:cSldViewPr>
      <p:cViewPr varScale="1">
        <p:scale>
          <a:sx n="79" d="100"/>
          <a:sy n="79" d="100"/>
        </p:scale>
        <p:origin x="183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7B31D-9E36-4B48-9324-5B7343E5E96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AAFFC-0510-41AF-AD86-22211736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46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כלומר</a:t>
            </a:r>
            <a:r>
              <a:rPr lang="he-IL" baseline="0" dirty="0"/>
              <a:t> מה שחשוב כדי לדעת איפה נהיה בנקודה הבאה זה רק איפה אני עכשיו ולא משנה מה היה בעבר ואיך הגעתי לאן שאני.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AAFFC-0510-41AF-AD86-22211736CA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2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כל</a:t>
            </a:r>
            <a:r>
              <a:rPr lang="he-IL" baseline="0" dirty="0"/>
              <a:t> שורה היא </a:t>
            </a:r>
            <a:r>
              <a:rPr lang="en-US" baseline="0" dirty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AAFFC-0510-41AF-AD86-22211736CA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5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sz="1200" b="0" strike="noStrike" spc="-1" dirty="0">
                <a:latin typeface="Arial"/>
              </a:rPr>
              <a:t>import numpy as np</a:t>
            </a:r>
          </a:p>
          <a:p>
            <a:endParaRPr lang="en" sz="1200" b="0" strike="noStrike" spc="-1" dirty="0">
              <a:latin typeface="Arial"/>
            </a:endParaRPr>
          </a:p>
          <a:p>
            <a:r>
              <a:rPr lang="en" sz="1200" b="0" strike="noStrike" spc="-1" dirty="0">
                <a:latin typeface="Arial"/>
              </a:rPr>
              <a:t>np.linalg.inv(</a:t>
            </a:r>
          </a:p>
          <a:p>
            <a:r>
              <a:rPr lang="en" sz="1200" b="0" strike="noStrike" spc="-1" dirty="0">
                <a:latin typeface="Arial"/>
              </a:rPr>
              <a:t>	np.matrix(</a:t>
            </a:r>
          </a:p>
          <a:p>
            <a:r>
              <a:rPr lang="en" sz="1200" b="0" strike="noStrike" spc="-1" dirty="0">
                <a:latin typeface="Arial"/>
              </a:rPr>
              <a:t>		[</a:t>
            </a:r>
          </a:p>
          <a:p>
            <a:r>
              <a:rPr lang="en" sz="1200" b="0" strike="noStrike" spc="-1" dirty="0">
                <a:latin typeface="Arial"/>
              </a:rPr>
              <a:t>		 [0.07, 0.82-1, 0.12],</a:t>
            </a:r>
          </a:p>
          <a:p>
            <a:r>
              <a:rPr lang="en" sz="1200" b="0" strike="noStrike" spc="-1" dirty="0">
                <a:latin typeface="Arial"/>
              </a:rPr>
              <a:t>		 [0.03, 0.16, 0.68-1],</a:t>
            </a:r>
          </a:p>
          <a:p>
            <a:r>
              <a:rPr lang="en" sz="1200" b="0" strike="noStrike" spc="-1" dirty="0">
                <a:latin typeface="Arial"/>
              </a:rPr>
              <a:t>		 [1, 1, 1]</a:t>
            </a:r>
          </a:p>
          <a:p>
            <a:r>
              <a:rPr lang="en" sz="1200" b="0" strike="noStrike" spc="-1" dirty="0">
                <a:latin typeface="Arial"/>
              </a:rPr>
              <a:t>		]</a:t>
            </a:r>
          </a:p>
          <a:p>
            <a:r>
              <a:rPr lang="en" sz="1200" b="0" strike="noStrike" spc="-1" dirty="0">
                <a:latin typeface="Arial"/>
              </a:rPr>
              <a:t>	)</a:t>
            </a:r>
          </a:p>
          <a:p>
            <a:r>
              <a:rPr lang="en" sz="1200" b="0" strike="noStrike" spc="-1" dirty="0">
                <a:latin typeface="Arial"/>
              </a:rPr>
              <a:t>) @ \</a:t>
            </a:r>
          </a:p>
          <a:p>
            <a:r>
              <a:rPr lang="en" sz="1200" b="0" strike="noStrike" spc="-1" dirty="0">
                <a:latin typeface="Arial"/>
              </a:rPr>
              <a:t>np.matrix([[0], [0], [1]])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AAFFC-0510-41AF-AD86-22211736CA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78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תוחלת זמן חזרה למצב </a:t>
            </a:r>
            <a:r>
              <a:rPr lang="he-IL" dirty="0" err="1"/>
              <a:t>מסויים</a:t>
            </a:r>
            <a:r>
              <a:rPr lang="he-IL" dirty="0"/>
              <a:t> זה 1 חלקי ה פאי הרלוונטי.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AAFFC-0510-41AF-AD86-22211736CA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07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AAFFC-0510-41AF-AD86-22211736CA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65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למה 30 ולא 31 ? כי כבר חישבנו את ההסתברות להגיע למצב זה ולכן נותרו 30 מעברים נוספים</a:t>
            </a:r>
          </a:p>
          <a:p>
            <a:pPr algn="r" rtl="1"/>
            <a:r>
              <a:rPr lang="he-IL" dirty="0"/>
              <a:t>בחזקת</a:t>
            </a:r>
            <a:r>
              <a:rPr lang="he-IL" baseline="0" dirty="0"/>
              <a:t> 15 ולא 30 – 4/15 זה מעבר ממנה בשרית אחת לשנייה, כלומר כולל בתוכו יומיים של מנה בשרית, ואת זה יש לעשות 15 פעם</a:t>
            </a:r>
            <a:endParaRPr lang="en-US" baseline="0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AAFFC-0510-41AF-AD86-22211736CA1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87B10-1A1D-470C-9526-61EB91086F79}" type="slidenum">
              <a:rPr kumimoji="0" lang="he-I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1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87B10-1A1D-470C-9526-61EB91086F79}" type="slidenum">
              <a:rPr kumimoji="0" lang="he-I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77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87B10-1A1D-470C-9526-61EB91086F79}" type="slidenum">
              <a:rPr kumimoji="0" lang="he-I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32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87B10-1A1D-470C-9526-61EB91086F79}" type="slidenum">
              <a:rPr kumimoji="0" lang="he-I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Arial" pitchFamily="3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Arial" pitchFamily="34" charset="0"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6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87B10-1A1D-470C-9526-61EB91086F79}" type="slidenum">
              <a:rPr kumimoji="0" lang="he-I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887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87B10-1A1D-470C-9526-61EB91086F79}" type="slidenum">
              <a:rPr kumimoji="0" lang="he-I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Arial" pitchFamily="34" charset="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Arial" pitchFamily="34" charset="0"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47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87B10-1A1D-470C-9526-61EB91086F79}" type="slidenum">
              <a:rPr kumimoji="0" lang="he-I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798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87B10-1A1D-470C-9526-61EB91086F79}" type="slidenum">
              <a:rPr kumimoji="0" lang="he-I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73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87B10-1A1D-470C-9526-61EB91086F79}" type="slidenum">
              <a:rPr kumimoji="0" lang="he-I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270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1716E7-C04B-47FA-B68D-3582868BD63F}" type="slidenum">
              <a:rPr kumimoji="0" lang="he-I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381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A7FD81-02A3-4B4B-8198-085C2E358F03}" type="slidenum">
              <a:rPr kumimoji="0" lang="he-I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056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87B10-1A1D-470C-9526-61EB91086F79}" type="slidenum">
              <a:rPr kumimoji="0" lang="he-I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378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004E7-E550-4502-8933-EEBBC5A21FCE}" type="slidenum">
              <a:rPr kumimoji="0" lang="he-I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9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87B10-1A1D-470C-9526-61EB91086F79}" type="slidenum">
              <a:rPr kumimoji="0" lang="he-I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31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87B10-1A1D-470C-9526-61EB91086F79}" type="slidenum">
              <a:rPr kumimoji="0" lang="he-I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10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87B10-1A1D-470C-9526-61EB91086F79}" type="slidenum">
              <a:rPr kumimoji="0" lang="he-I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06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87B10-1A1D-470C-9526-61EB91086F79}" type="slidenum">
              <a:rPr kumimoji="0" lang="he-I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14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87B10-1A1D-470C-9526-61EB91086F79}" type="slidenum">
              <a:rPr kumimoji="0" lang="he-I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43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87B10-1A1D-470C-9526-61EB91086F79}" type="slidenum">
              <a:rPr kumimoji="0" lang="he-I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65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87B10-1A1D-470C-9526-61EB91086F79}" type="slidenum">
              <a:rPr kumimoji="0" lang="he-I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11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alphaModFix amt="8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787B10-1A1D-470C-9526-61EB91086F79}" type="slidenum">
              <a:rPr kumimoji="0" lang="he-I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Arial" pitchFamily="34" charset="0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34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png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09217" y="3476466"/>
            <a:ext cx="6193432" cy="1857536"/>
          </a:xfrm>
        </p:spPr>
        <p:txBody>
          <a:bodyPr>
            <a:noAutofit/>
          </a:bodyPr>
          <a:lstStyle/>
          <a:p>
            <a:pPr rtl="1"/>
            <a:r>
              <a:rPr lang="he-IL" altLang="he-IL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שרשראות מרקוב</a:t>
            </a:r>
          </a:p>
          <a:p>
            <a:pPr algn="ctr" eaLnBrk="1" hangingPunct="1"/>
            <a:endParaRPr lang="he-IL" altLang="he-IL" sz="2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/>
            <a:r>
              <a:rPr lang="he-IL" altLang="he-IL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סמסטר אביב 2020</a:t>
            </a:r>
            <a:endParaRPr lang="en-US" altLang="he-IL" sz="2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648" y="2060848"/>
            <a:ext cx="6404570" cy="1871861"/>
          </a:xfrm>
        </p:spPr>
        <p:txBody>
          <a:bodyPr/>
          <a:lstStyle/>
          <a:p>
            <a:pPr algn="ctr" eaLnBrk="1" hangingPunct="1"/>
            <a:r>
              <a:rPr lang="he-IL" altLang="he-IL" sz="4000" dirty="0"/>
              <a:t>שיטות נומריות בתעשייה</a:t>
            </a:r>
            <a:br>
              <a:rPr lang="he-IL" altLang="he-IL" sz="4000" dirty="0"/>
            </a:br>
            <a:endParaRPr lang="en-US" altLang="he-IL" sz="4000" dirty="0"/>
          </a:p>
        </p:txBody>
      </p:sp>
    </p:spTree>
    <p:extLst>
      <p:ext uri="{BB962C8B-B14F-4D97-AF65-F5344CB8AC3E}">
        <p14:creationId xmlns:p14="http://schemas.microsoft.com/office/powerpoint/2010/main" val="7914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45152"/>
          </a:xfrm>
        </p:spPr>
        <p:txBody>
          <a:bodyPr/>
          <a:lstStyle/>
          <a:p>
            <a:pPr algn="ctr"/>
            <a:r>
              <a:rPr lang="he-IL" dirty="0"/>
              <a:t>פתרון חלק א' - המשך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67"/>
          <a:stretch/>
        </p:blipFill>
        <p:spPr bwMode="auto">
          <a:xfrm>
            <a:off x="1043490" y="1700808"/>
            <a:ext cx="7116331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98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47450" y="2420888"/>
                <a:ext cx="7416824" cy="352917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>
                  <a:lnSpc>
                    <a:spcPct val="150000"/>
                  </a:lnSpc>
                </a:pPr>
                <a:r>
                  <a:rPr lang="he-I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כעת, נכפיל את מטריצת המעברים המתאימה בווקטור המצב ההתחלתי כדי להראות את מצב הקרקע לאחר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he-I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עונות:</a:t>
                </a:r>
              </a:p>
              <a:p>
                <a:pPr>
                  <a:lnSpc>
                    <a:spcPct val="150000"/>
                  </a:lnSpc>
                </a:pPr>
                <a:r>
                  <a:rPr lang="he-IL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8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800" baseline="30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8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a</a:t>
                </a:r>
                <a:r>
                  <a:rPr lang="en-US" sz="28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(0)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* P</a:t>
                </a:r>
                <a:r>
                  <a:rPr lang="en-US" sz="28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1">
                  <a:lnSpc>
                    <a:spcPct val="150000"/>
                  </a:lnSpc>
                </a:pPr>
                <a:r>
                  <a:rPr lang="he-I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כך למשל, עבור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=1</a:t>
                </a:r>
                <a:r>
                  <a:rPr lang="he-I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      			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8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(1)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a</a:t>
                </a:r>
                <a:r>
                  <a:rPr lang="en-US" sz="28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(0)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* P</a:t>
                </a:r>
                <a:r>
                  <a:rPr lang="en-US" sz="28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he-IL" sz="2800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1">
                  <a:lnSpc>
                    <a:spcPct val="150000"/>
                  </a:lnSpc>
                </a:pPr>
                <a:r>
                  <a:rPr lang="he-I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(לאחר עונה אחת)</a:t>
                </a:r>
                <a:r>
                  <a:rPr lang="he-IL" sz="28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(1,0,0) *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  <m:e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6</m:t>
                          </m:r>
                        </m:e>
                        <m:e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6</m:t>
                          </m:r>
                        </m:e>
                        <m:e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5</m:t>
                          </m:r>
                        </m:e>
                        <m:e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  <m:e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  <m:t>55</m:t>
                          </m:r>
                        </m:e>
                      </m:mr>
                    </m:m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(0.3, 0.6, 0.1)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50" y="2420888"/>
                <a:ext cx="7416824" cy="3529171"/>
              </a:xfrm>
              <a:prstGeom prst="rect">
                <a:avLst/>
              </a:prstGeom>
              <a:blipFill>
                <a:blip r:embed="rId2"/>
                <a:stretch>
                  <a:fillRect l="-1726" r="-8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043490" y="1027664"/>
            <a:ext cx="7024744" cy="74515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e-IL"/>
              <a:t>פתרון חלק א' - המשך</a:t>
            </a:r>
            <a:endParaRPr lang="en-US" dirty="0"/>
          </a:p>
        </p:txBody>
      </p:sp>
      <p:sp>
        <p:nvSpPr>
          <p:cNvPr id="2" name="Double Bracket 1"/>
          <p:cNvSpPr/>
          <p:nvPr/>
        </p:nvSpPr>
        <p:spPr>
          <a:xfrm>
            <a:off x="1907704" y="4818307"/>
            <a:ext cx="1800200" cy="115212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4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450" indent="0" algn="r" rtl="1">
              <a:buNone/>
            </a:pPr>
            <a:r>
              <a:rPr lang="he-IL" sz="1600" dirty="0">
                <a:cs typeface="+mj-cs"/>
              </a:rPr>
              <a:t>עבור 8 עונות?</a:t>
            </a:r>
          </a:p>
          <a:p>
            <a:pPr marL="44450" indent="0" rtl="1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(8)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a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* P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he-IL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" indent="0" algn="r" rtl="1">
              <a:buNone/>
            </a:pPr>
            <a:endParaRPr lang="he-IL" sz="1600" baseline="30000" dirty="0">
              <a:latin typeface="Arial" panose="020B0604020202020204" pitchFamily="34" charset="0"/>
              <a:cs typeface="+mj-cs"/>
            </a:endParaRPr>
          </a:p>
          <a:p>
            <a:pPr marL="44450" indent="0" algn="r" rtl="1">
              <a:buNone/>
            </a:pPr>
            <a:r>
              <a:rPr lang="he-IL" sz="1600" dirty="0">
                <a:cs typeface="+mj-cs"/>
              </a:rPr>
              <a:t>עבור 16 עונות?</a:t>
            </a:r>
          </a:p>
          <a:p>
            <a:pPr marL="44450" indent="0" rtl="1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(16)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 P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" indent="0" algn="r" rtl="1">
              <a:buNone/>
            </a:pP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" indent="0" algn="r" rtl="1">
              <a:buNone/>
            </a:pPr>
            <a:r>
              <a:rPr lang="he-IL" sz="16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תזכורת - מה עשינו בתרגיל:</a:t>
            </a:r>
          </a:p>
          <a:p>
            <a:pPr marL="44450" indent="0" algn="r" rtl="1">
              <a:buNone/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הכפלנו מטריצות כדי להגיע ל-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הרלוונטי.</a:t>
            </a:r>
          </a:p>
          <a:p>
            <a:pPr marL="44450" indent="0" algn="r" rtl="1">
              <a:buNone/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כפלנו את המצב ההתחלתי במטריצה המתאימה.</a:t>
            </a:r>
          </a:p>
          <a:p>
            <a:pPr marL="44450" indent="0" algn="r" rtl="1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" indent="0" algn="r" rtl="1">
              <a:buNone/>
            </a:pPr>
            <a:endParaRPr lang="he-IL" sz="1600" dirty="0"/>
          </a:p>
          <a:p>
            <a:pPr marL="44450" indent="0" algn="r" rtl="1">
              <a:buNone/>
            </a:pPr>
            <a:r>
              <a:rPr lang="he-IL" sz="1600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3490" y="980728"/>
            <a:ext cx="7024744" cy="74515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e-IL"/>
              <a:t>פתרון חלק א' - המשך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6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634" y="1153755"/>
            <a:ext cx="7024744" cy="889168"/>
          </a:xfrm>
        </p:spPr>
        <p:txBody>
          <a:bodyPr/>
          <a:lstStyle/>
          <a:p>
            <a:pPr algn="ctr"/>
            <a:r>
              <a:rPr lang="he-IL" dirty="0"/>
              <a:t>הסתברויות מצב יציב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1" y="2330553"/>
            <a:ext cx="6901030" cy="174371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מצב יציב - המצב לא משתנה אחרי איטרציה אחת</a:t>
            </a:r>
          </a:p>
          <a:p>
            <a:pPr marL="0" indent="0" algn="r" rtl="1">
              <a:buNone/>
            </a:pPr>
            <a:r>
              <a:rPr lang="he-IL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מדוע שנשאף למצב יציב? </a:t>
            </a:r>
          </a:p>
          <a:p>
            <a:pPr marL="0" indent="0" algn="r" rtl="1">
              <a:buNone/>
            </a:pPr>
            <a:r>
              <a:rPr lang="he-I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זה מעביר אותנו ממצב סטוכסטי (מצב הסתברותי) למצב דטרמיניסטי (תשובה ודאית)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784053"/>
              </p:ext>
            </p:extLst>
          </p:nvPr>
        </p:nvGraphicFramePr>
        <p:xfrm>
          <a:off x="1230827" y="3934268"/>
          <a:ext cx="3158728" cy="1906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2" name="Equation" r:id="rId3" imgW="1473120" imgH="888840" progId="Equation.DSMT4">
                  <p:embed/>
                </p:oleObj>
              </mc:Choice>
              <mc:Fallback>
                <p:oleObj name="Equation" r:id="rId3" imgW="14731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0827" y="3934268"/>
                        <a:ext cx="3158728" cy="1906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סוגר מסולסל ימני 5"/>
          <p:cNvSpPr/>
          <p:nvPr/>
        </p:nvSpPr>
        <p:spPr>
          <a:xfrm rot="10800000">
            <a:off x="633103" y="4581128"/>
            <a:ext cx="504056" cy="1066977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4389555" y="5517232"/>
            <a:ext cx="331372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יתקבלו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j+1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משוואות עבור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נעלמים</a:t>
            </a:r>
          </a:p>
          <a:p>
            <a:pPr algn="r" rtl="1"/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5324678" y="3958363"/>
            <a:ext cx="28071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  <a:cs typeface="+mj-cs"/>
              </a:rPr>
              <a:t>למה המצב ה-</a:t>
            </a:r>
            <a:r>
              <a:rPr lang="en-US" dirty="0">
                <a:solidFill>
                  <a:srgbClr val="FF0000"/>
                </a:solidFill>
                <a:cs typeface="+mj-cs"/>
              </a:rPr>
              <a:t>j</a:t>
            </a:r>
            <a:r>
              <a:rPr lang="he-IL" dirty="0">
                <a:solidFill>
                  <a:srgbClr val="FF0000"/>
                </a:solidFill>
                <a:cs typeface="+mj-cs"/>
              </a:rPr>
              <a:t> שואף באינסוף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6759" y="4468285"/>
            <a:ext cx="340509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>
                <a:solidFill>
                  <a:schemeClr val="accent1"/>
                </a:solidFill>
                <a:cs typeface="+mj-cs"/>
              </a:rPr>
              <a:t>וקטור המצבים יישאר כמו שהוא </a:t>
            </a:r>
          </a:p>
          <a:p>
            <a:pPr algn="r" rtl="1"/>
            <a:r>
              <a:rPr lang="he-IL" dirty="0">
                <a:solidFill>
                  <a:schemeClr val="accent1"/>
                </a:solidFill>
                <a:cs typeface="+mj-cs"/>
              </a:rPr>
              <a:t>גם אחרי הכפלה במטריצת המעברים</a:t>
            </a:r>
          </a:p>
        </p:txBody>
      </p:sp>
    </p:spTree>
    <p:extLst>
      <p:ext uri="{BB962C8B-B14F-4D97-AF65-F5344CB8AC3E}">
        <p14:creationId xmlns:p14="http://schemas.microsoft.com/office/powerpoint/2010/main" val="314842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5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44641" y="748254"/>
            <a:ext cx="6798734" cy="1303867"/>
          </a:xfrm>
        </p:spPr>
        <p:txBody>
          <a:bodyPr/>
          <a:lstStyle/>
          <a:p>
            <a:r>
              <a:rPr lang="he-IL" dirty="0"/>
              <a:t>דוגמה מההרצאה</a:t>
            </a:r>
            <a:endParaRPr lang="en-US" dirty="0"/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4139952" y="1916833"/>
            <a:ext cx="4176464" cy="2243485"/>
            <a:chOff x="1060" y="2304"/>
            <a:chExt cx="3488" cy="1524"/>
          </a:xfrm>
        </p:grpSpPr>
        <p:graphicFrame>
          <p:nvGraphicFramePr>
            <p:cNvPr id="13" name="Object 5"/>
            <p:cNvGraphicFramePr>
              <a:graphicFrameLocks noChangeAspect="1"/>
            </p:cNvGraphicFramePr>
            <p:nvPr/>
          </p:nvGraphicFramePr>
          <p:xfrm>
            <a:off x="1060" y="2304"/>
            <a:ext cx="3488" cy="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8" name="Equation" r:id="rId4" imgW="5537160" imgH="1320480" progId="Equation.3">
                    <p:embed/>
                  </p:oleObj>
                </mc:Choice>
                <mc:Fallback>
                  <p:oleObj name="Equation" r:id="rId4" imgW="5537160" imgH="1320480" progId="Equation.3">
                    <p:embed/>
                    <p:pic>
                      <p:nvPicPr>
                        <p:cNvPr id="1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0" y="2304"/>
                          <a:ext cx="3488" cy="83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248" y="3264"/>
              <a:ext cx="3300" cy="5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kumimoji="0" lang="en-US" alt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cs typeface="Times New Roman" panose="02020603050405020304" pitchFamily="18" charset="0"/>
                </a:rPr>
                <a:t> + </a:t>
              </a: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kumimoji="0" lang="en-US" alt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kumimoji="0" lang="en-US" alt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cs typeface="Times New Roman" panose="02020603050405020304" pitchFamily="18" charset="0"/>
                </a:rPr>
                <a:t>= 1,  </a:t>
              </a: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kumimoji="0" lang="en-US" alt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0,  </a:t>
              </a: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kumimoji="0" lang="en-US" alt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0,  </a:t>
              </a: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kumimoji="0" lang="en-US" alt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0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59802" y="1844824"/>
            <a:ext cx="3672408" cy="21069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b="1" baseline="-25000" dirty="0">
                <a:latin typeface="Times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baseline="-30000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= 0.90</a:t>
            </a:r>
            <a:r>
              <a:rPr lang="en-US" altLang="en-US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b="1" baseline="-25000" dirty="0">
                <a:latin typeface="Times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 + 0.02</a:t>
            </a:r>
            <a:r>
              <a:rPr lang="en-US" altLang="en-US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b="1" baseline="-25000" dirty="0">
                <a:latin typeface="Times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 + 0.20</a:t>
            </a:r>
            <a:r>
              <a:rPr lang="en-US" altLang="en-US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b="1" baseline="-25000" dirty="0">
                <a:latin typeface="Times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en-US" b="1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en-US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b="1" baseline="-25000" dirty="0">
                <a:latin typeface="Times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baseline="-30000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= 0.07</a:t>
            </a:r>
            <a:r>
              <a:rPr lang="en-US" altLang="en-US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b="1" baseline="-25000" dirty="0">
                <a:latin typeface="Times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 + 0.82</a:t>
            </a:r>
            <a:r>
              <a:rPr lang="en-US" altLang="en-US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b="1" baseline="-25000" dirty="0">
                <a:latin typeface="Times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 + 0.12</a:t>
            </a:r>
            <a:r>
              <a:rPr lang="en-US" altLang="en-US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b="1" baseline="-25000" dirty="0">
                <a:latin typeface="Times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en-US" b="1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en-US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b="1" baseline="-25000" dirty="0">
                <a:latin typeface="Times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b="1" baseline="-30000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= 0.03</a:t>
            </a:r>
            <a:r>
              <a:rPr lang="en-US" altLang="en-US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b="1" baseline="-25000" dirty="0">
                <a:latin typeface="Times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 + 0.16</a:t>
            </a:r>
            <a:r>
              <a:rPr lang="en-US" altLang="en-US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b="1" baseline="-25000" dirty="0">
                <a:latin typeface="Times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 + 0.68</a:t>
            </a:r>
            <a:r>
              <a:rPr lang="en-US" altLang="en-US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b="1" baseline="-25000" dirty="0">
                <a:latin typeface="Times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en-US" b="1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b="1" baseline="-25000" dirty="0">
                <a:latin typeface="Times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b="1" baseline="-25000" dirty="0">
                <a:latin typeface="Times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b="1" baseline="-25000" dirty="0">
                <a:latin typeface="Times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b="1" baseline="-30000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b="1" baseline="-25000" dirty="0">
                <a:latin typeface="Times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</a:t>
            </a:r>
            <a:r>
              <a:rPr lang="en-US" altLang="en-US" b="1" dirty="0"/>
              <a:t> 0,  </a:t>
            </a:r>
            <a:r>
              <a:rPr lang="en-US" altLang="en-US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b="1" baseline="-25000" dirty="0">
                <a:latin typeface="Times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</a:t>
            </a:r>
            <a:r>
              <a:rPr lang="en-US" altLang="en-US" b="1" dirty="0"/>
              <a:t> 0,  </a:t>
            </a:r>
            <a:r>
              <a:rPr lang="en-US" altLang="en-US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b="1" baseline="-25000" dirty="0">
                <a:latin typeface="Times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</a:t>
            </a:r>
            <a:r>
              <a:rPr lang="en-US" altLang="en-US" b="1" dirty="0"/>
              <a:t> 0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56FDA93E-0B11-42DC-9646-86B20DD27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67200"/>
            <a:ext cx="8153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774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774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774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774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774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4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4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4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4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Discard one of first 3 equations and solve the remaining system to get :</a:t>
            </a:r>
          </a:p>
          <a:p>
            <a:pPr>
              <a:spcBef>
                <a:spcPct val="50000"/>
              </a:spcBef>
            </a:pPr>
            <a:r>
              <a:rPr lang="en-US" altLang="en-US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	π</a:t>
            </a:r>
            <a:r>
              <a:rPr lang="en-US" altLang="en-US" b="1" baseline="-25000" dirty="0">
                <a:latin typeface="Times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baseline="-30000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= 0.474,  </a:t>
            </a:r>
            <a:r>
              <a:rPr lang="en-US" altLang="en-US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b="1" baseline="-25000" dirty="0">
                <a:latin typeface="Times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baseline="-30000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= 0.321,  </a:t>
            </a:r>
            <a:r>
              <a:rPr lang="en-US" altLang="en-US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b="1" baseline="-25000" dirty="0">
                <a:latin typeface="Times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b="1" baseline="-30000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= 0.205</a:t>
            </a:r>
          </a:p>
        </p:txBody>
      </p:sp>
    </p:spTree>
    <p:extLst>
      <p:ext uri="{BB962C8B-B14F-4D97-AF65-F5344CB8AC3E}">
        <p14:creationId xmlns:p14="http://schemas.microsoft.com/office/powerpoint/2010/main" val="2386674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תוחלת זמן החזרה</a:t>
            </a:r>
          </a:p>
        </p:txBody>
      </p:sp>
      <p:sp>
        <p:nvSpPr>
          <p:cNvPr id="4" name="Rectangle 3"/>
          <p:cNvSpPr/>
          <p:nvPr/>
        </p:nvSpPr>
        <p:spPr>
          <a:xfrm>
            <a:off x="850651" y="2520492"/>
            <a:ext cx="7308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תוחלת משך הזמן שיחלוף בין הגעה למצב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ובין החזרה אליו: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70295"/>
              </p:ext>
            </p:extLst>
          </p:nvPr>
        </p:nvGraphicFramePr>
        <p:xfrm>
          <a:off x="5004048" y="3717032"/>
          <a:ext cx="2846388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5" name="Equation" r:id="rId3" imgW="1333440" imgH="444240" progId="Equation.DSMT4">
                  <p:embed/>
                </p:oleObj>
              </mc:Choice>
              <mc:Fallback>
                <p:oleObj name="Equation" r:id="rId3" imgW="133344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717032"/>
                        <a:ext cx="2846388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176866" y="4032965"/>
            <a:ext cx="2819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cs typeface="+mj-cs"/>
              </a:rPr>
              <a:t>מה יקרה כאשר 1= </a:t>
            </a:r>
            <a:r>
              <a:rPr lang="en-US" dirty="0">
                <a:cs typeface="+mj-cs"/>
              </a:rPr>
              <a:t>	    </a:t>
            </a:r>
            <a:r>
              <a:rPr lang="he-IL" dirty="0">
                <a:cs typeface="+mj-cs"/>
              </a:rPr>
              <a:t>?</a:t>
            </a:r>
            <a:r>
              <a:rPr lang="en-US" dirty="0">
                <a:cs typeface="+mj-cs"/>
              </a:rPr>
              <a:t> </a:t>
            </a:r>
            <a:endParaRPr lang="he-IL" dirty="0">
              <a:cs typeface="+mj-cs"/>
            </a:endParaRPr>
          </a:p>
        </p:txBody>
      </p:sp>
      <p:pic>
        <p:nvPicPr>
          <p:cNvPr id="17422" name="Picture 1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36" t="48817" r="33647" b="44549"/>
          <a:stretch/>
        </p:blipFill>
        <p:spPr bwMode="auto">
          <a:xfrm>
            <a:off x="1907704" y="4032965"/>
            <a:ext cx="353457" cy="48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30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861" y="902975"/>
            <a:ext cx="7024744" cy="889168"/>
          </a:xfrm>
        </p:spPr>
        <p:txBody>
          <a:bodyPr/>
          <a:lstStyle/>
          <a:p>
            <a:pPr algn="ctr"/>
            <a:r>
              <a:rPr lang="he-IL" dirty="0"/>
              <a:t>תרגיל 1 – חלק ב'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אם הגנן מחליט לדשן בכל עונה, לטווח הארוך, מה ההסתברות שטיב האדמה יהיה: טוב? סביר? גרוע?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1920" y="4437112"/>
            <a:ext cx="310052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accent3"/>
                </a:solidFill>
                <a:cs typeface="+mj-cs"/>
              </a:rPr>
              <a:t>טווח ארוך = התכנסות למצב יציב</a:t>
            </a:r>
          </a:p>
        </p:txBody>
      </p:sp>
    </p:spTree>
    <p:extLst>
      <p:ext uri="{BB962C8B-B14F-4D97-AF65-F5344CB8AC3E}">
        <p14:creationId xmlns:p14="http://schemas.microsoft.com/office/powerpoint/2010/main" val="306513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811640"/>
            <a:ext cx="7024744" cy="889168"/>
          </a:xfrm>
        </p:spPr>
        <p:txBody>
          <a:bodyPr/>
          <a:lstStyle/>
          <a:p>
            <a:pPr algn="ctr"/>
            <a:r>
              <a:rPr lang="he-IL" dirty="0"/>
              <a:t>חלק ב' - פתרון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9030" y="2204864"/>
                <a:ext cx="7200916" cy="3816424"/>
              </a:xfrm>
            </p:spPr>
            <p:txBody>
              <a:bodyPr>
                <a:noAutofit/>
              </a:bodyPr>
              <a:lstStyle/>
              <a:p>
                <a:pPr marL="0" indent="0" algn="l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𝞹</m:t>
                            </m:r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/>
                                <a:cs typeface="Arial" panose="020B0604020202020204" pitchFamily="34" charset="0"/>
                              </a:rPr>
                              <m:t>𝞹</m:t>
                            </m:r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/>
                                <a:cs typeface="Arial" panose="020B0604020202020204" pitchFamily="34" charset="0"/>
                              </a:rPr>
                              <m:t>𝞹</m:t>
                            </m:r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3</m:t>
                            </m:r>
                          </m:e>
                        </m:mr>
                      </m:m>
                      <m:r>
                        <a:rPr lang="en-US" sz="1600" b="0" i="1" smtClean="0">
                          <a:latin typeface="Cambria Math"/>
                          <a:cs typeface="Arial" panose="020B0604020202020204" pitchFamily="34" charset="0"/>
                        </a:rPr>
                        <m:t>= 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/>
                                <a:cs typeface="Arial" panose="020B0604020202020204" pitchFamily="34" charset="0"/>
                              </a:rPr>
                              <m:t>𝞹</m:t>
                            </m:r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/>
                                <a:cs typeface="Arial" panose="020B0604020202020204" pitchFamily="34" charset="0"/>
                              </a:rPr>
                              <m:t>𝞹</m:t>
                            </m:r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/>
                                <a:cs typeface="Arial" panose="020B0604020202020204" pitchFamily="34" charset="0"/>
                              </a:rPr>
                              <m:t>𝞹</m:t>
                            </m:r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3</m:t>
                            </m:r>
                          </m:e>
                        </m:mr>
                      </m:m>
                      <m:r>
                        <a:rPr lang="en-US" sz="1600" b="0" i="1" smtClean="0">
                          <a:latin typeface="Cambria Math"/>
                          <a:cs typeface="Arial" panose="020B0604020202020204" pitchFamily="34" charset="0"/>
                        </a:rPr>
                        <m:t> ∗ 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05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55</m:t>
                            </m:r>
                          </m:e>
                        </m:mr>
                      </m:m>
                    </m:oMath>
                  </m:oMathPara>
                </a14:m>
                <a:endParaRPr lang="en-US" sz="1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  <m:e>
                          <m:r>
                            <m:rPr>
                              <m:brk m:alnAt="7"/>
                            </m:rPr>
                            <a:rPr lang="en-US" sz="1600" i="1">
                              <a:latin typeface="Cambria Math"/>
                              <a:cs typeface="Arial" panose="020B0604020202020204" pitchFamily="34" charset="0"/>
                            </a:rPr>
                            <m:t>𝞹</m:t>
                          </m:r>
                          <m:r>
                            <a:rPr lang="en-US" sz="1600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r">
                  <a:lnSpc>
                    <a:spcPct val="150000"/>
                  </a:lnSpc>
                  <a:buNone/>
                </a:pPr>
                <a:endParaRPr lang="he-IL" sz="16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r">
                  <a:lnSpc>
                    <a:spcPct val="150000"/>
                  </a:lnSpc>
                  <a:buNone/>
                </a:pPr>
                <a:endParaRPr lang="he-IL" sz="16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he-IL" sz="16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תוצאה</a:t>
                </a:r>
                <a:r>
                  <a:rPr lang="he-I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i="1"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1=0.1017,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i="1"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2=0.5254,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i="1"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3=0.3729</a:t>
                </a: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9030" y="2204864"/>
                <a:ext cx="7200916" cy="3816424"/>
              </a:xfrm>
              <a:blipFill>
                <a:blip r:embed="rId3"/>
                <a:stretch>
                  <a:fillRect r="-338" b="-10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5576" y="3427605"/>
            <a:ext cx="29265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הכפלת וקטור המצבים היציבים</a:t>
            </a:r>
          </a:p>
          <a:p>
            <a:pPr algn="r"/>
            <a:r>
              <a:rPr lang="he-IL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במטריצת המעברים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1759" y="4045714"/>
            <a:ext cx="11657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>
                <a:cs typeface="+mj-cs"/>
              </a:rPr>
              <a:t>3 משוואות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53753" y="4941168"/>
            <a:ext cx="35157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>
                <a:cs typeface="+mj-cs"/>
              </a:rPr>
              <a:t>נפתור: 4 משוואות ב</a:t>
            </a:r>
            <a:r>
              <a:rPr lang="en-US" dirty="0">
                <a:cs typeface="+mj-cs"/>
              </a:rPr>
              <a:t>-</a:t>
            </a:r>
            <a:r>
              <a:rPr lang="he-IL" dirty="0">
                <a:cs typeface="+mj-cs"/>
              </a:rPr>
              <a:t>3 נעלמים ונקבל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8064" y="3798003"/>
            <a:ext cx="139333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>
                <a:cs typeface="+mj-cs"/>
              </a:rPr>
              <a:t>משוואה אחת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126" y="4756502"/>
            <a:ext cx="416126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42900" indent="-342900" algn="r" rtl="1">
              <a:buAutoNum type="arabicPeriod"/>
            </a:pPr>
            <a:r>
              <a:rPr lang="he-IL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בטווח הארוך, למה הכי סביר להתכנס?</a:t>
            </a:r>
          </a:p>
          <a:p>
            <a:pPr marL="342900" indent="-342900" algn="r" rtl="1">
              <a:buAutoNum type="arabicPeriod"/>
            </a:pPr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מה תוחלת הזמן לחזור למצב 2</a:t>
            </a:r>
            <a:r>
              <a:rPr lang="he-IL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endParaRPr lang="he-IL" dirty="0"/>
          </a:p>
        </p:txBody>
      </p:sp>
      <p:sp>
        <p:nvSpPr>
          <p:cNvPr id="9" name="Double Bracket 8"/>
          <p:cNvSpPr/>
          <p:nvPr/>
        </p:nvSpPr>
        <p:spPr>
          <a:xfrm>
            <a:off x="2409464" y="2745039"/>
            <a:ext cx="1272611" cy="34111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/>
          <p:cNvSpPr/>
          <p:nvPr/>
        </p:nvSpPr>
        <p:spPr>
          <a:xfrm>
            <a:off x="3875453" y="2745039"/>
            <a:ext cx="1272611" cy="34111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ket 10"/>
          <p:cNvSpPr/>
          <p:nvPr/>
        </p:nvSpPr>
        <p:spPr>
          <a:xfrm>
            <a:off x="5341442" y="2474641"/>
            <a:ext cx="1534814" cy="81930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557" y="980728"/>
            <a:ext cx="7024744" cy="961176"/>
          </a:xfrm>
        </p:spPr>
        <p:txBody>
          <a:bodyPr/>
          <a:lstStyle/>
          <a:p>
            <a:pPr algn="ctr"/>
            <a:r>
              <a:rPr lang="he-IL" dirty="0"/>
              <a:t>תרגיל 1 – חלק ג'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2420888"/>
            <a:ext cx="6840878" cy="3686820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שק אדמה עולה 50 דולר. דרושים שני שקים אם האדמה במצב טוב, 25%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יותר אם האדמה במצב סביר ו-60% יותר אם האדמה במצב גרוע (דרושים שקי אדמה עם או בלי דישון).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הגנן מעריך שהאדמה תניב תוצרת בהכנסות של 250$ ללא דישון או 420$ עם דישון. </a:t>
            </a:r>
            <a:r>
              <a:rPr lang="he-IL" sz="2000" b="1" dirty="0">
                <a:latin typeface="Arial" panose="020B0604020202020204" pitchFamily="34" charset="0"/>
                <a:cs typeface="Arial" panose="020B0604020202020204" pitchFamily="34" charset="0"/>
              </a:rPr>
              <a:t>ללא התייחסות לעלויות הדשן 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- האם כדאי לדשן? (הניחו התייצבות המערכת)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3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28" y="836712"/>
            <a:ext cx="7024744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חלק ג' - פתרון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2348880"/>
                <a:ext cx="7632848" cy="403244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he-IL" dirty="0">
                    <a:latin typeface="+mj-lt"/>
                    <a:cs typeface="Arial" panose="020B0604020202020204" pitchFamily="34" charset="0"/>
                  </a:rPr>
                  <a:t>חישבנו את הסתברויות המצב היציב עבור מצב הקרקע תוך שימוש בדשן. כעת נחשבם ללא שימוש בדשן:</a:t>
                </a: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  <m:t>𝞹</m:t>
                            </m:r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  <m:t>𝞹</m:t>
                            </m:r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  <m:t>𝞹</m:t>
                            </m:r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  <m:t>3</m:t>
                            </m:r>
                          </m:e>
                        </m:mr>
                      </m:m>
                      <m:r>
                        <a:rPr lang="en-US" i="1">
                          <a:latin typeface="Cambria Math"/>
                          <a:cs typeface="Arial" panose="020B0604020202020204" pitchFamily="34" charset="0"/>
                        </a:rPr>
                        <m:t>= 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  <m:t>𝞹</m:t>
                            </m:r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  <m:t>𝞹</m:t>
                            </m:r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  <m:t>𝞹</m:t>
                            </m:r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  <m:t>3</m:t>
                            </m:r>
                          </m:e>
                        </m:mr>
                      </m:m>
                      <m:r>
                        <a:rPr lang="en-US" i="1">
                          <a:latin typeface="Cambria Math"/>
                          <a:cs typeface="Arial" panose="020B0604020202020204" pitchFamily="34" charset="0"/>
                        </a:rPr>
                        <m:t> ∗ 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  <a:cs typeface="Arial" panose="020B0604020202020204" pitchFamily="34" charset="0"/>
                            </a:rPr>
                            <m:t>𝞹</m:t>
                          </m:r>
                          <m:r>
                            <a:rPr lang="en-US" i="1">
                              <a:latin typeface="Cambria Math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nary>
                      <m:r>
                        <a:rPr lang="en-US" i="1"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i="1">
                          <a:latin typeface="Cambria Math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r" rtl="1">
                  <a:lnSpc>
                    <a:spcPct val="150000"/>
                  </a:lnSpc>
                  <a:buNone/>
                </a:pPr>
                <a:r>
                  <a:rPr lang="he-IL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תוצאה</a:t>
                </a: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:					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 smtClean="0"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1=0,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2=0,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3=1</a:t>
                </a:r>
              </a:p>
              <a:p>
                <a:pPr marL="0" indent="0" algn="r">
                  <a:lnSpc>
                    <a:spcPct val="150000"/>
                  </a:lnSpc>
                  <a:buNone/>
                </a:pPr>
                <a:endParaRPr lang="he-IL" dirty="0">
                  <a:latin typeface="+mj-lt"/>
                  <a:cs typeface="Arial" panose="020B0604020202020204" pitchFamily="34" charset="0"/>
                </a:endParaRPr>
              </a:p>
              <a:p>
                <a:pPr marL="0" indent="0" algn="r">
                  <a:lnSpc>
                    <a:spcPct val="150000"/>
                  </a:lnSpc>
                  <a:buNone/>
                </a:pPr>
                <a:endParaRPr lang="en-US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2348880"/>
                <a:ext cx="7632848" cy="4032448"/>
              </a:xfrm>
              <a:blipFill>
                <a:blip r:embed="rId2"/>
                <a:stretch>
                  <a:fillRect r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uble Bracket 3"/>
          <p:cNvSpPr/>
          <p:nvPr/>
        </p:nvSpPr>
        <p:spPr>
          <a:xfrm>
            <a:off x="3635896" y="3812114"/>
            <a:ext cx="1512168" cy="34111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Bracket 4"/>
          <p:cNvSpPr/>
          <p:nvPr/>
        </p:nvSpPr>
        <p:spPr>
          <a:xfrm>
            <a:off x="5364088" y="3573016"/>
            <a:ext cx="1584176" cy="81930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/>
          <p:cNvSpPr/>
          <p:nvPr/>
        </p:nvSpPr>
        <p:spPr>
          <a:xfrm>
            <a:off x="1907704" y="3812114"/>
            <a:ext cx="1512168" cy="34111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8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1" name="Rounded Rectangle 2"/>
          <p:cNvSpPr/>
          <p:nvPr/>
        </p:nvSpPr>
        <p:spPr>
          <a:xfrm>
            <a:off x="611560" y="1052736"/>
            <a:ext cx="7886877" cy="752479"/>
          </a:xfrm>
          <a:prstGeom prst="round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Arial Bold" panose="020B0704020202020204" pitchFamily="34" charset="0"/>
              </a:rPr>
              <a:t>מבנה הקורס</a:t>
            </a:r>
          </a:p>
        </p:txBody>
      </p:sp>
      <p:sp>
        <p:nvSpPr>
          <p:cNvPr id="22" name="Rounded Rectangle 6"/>
          <p:cNvSpPr/>
          <p:nvPr/>
        </p:nvSpPr>
        <p:spPr>
          <a:xfrm>
            <a:off x="2684103" y="2060799"/>
            <a:ext cx="2229642" cy="752479"/>
          </a:xfrm>
          <a:prstGeom prst="roundRect">
            <a:avLst/>
          </a:prstGeom>
          <a:solidFill>
            <a:srgbClr val="FF6700"/>
          </a:solidFill>
          <a:ln w="19050" cap="flat" cmpd="sng" algn="ctr">
            <a:solidFill>
              <a:srgbClr val="FF6700"/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Arial Bold" panose="020B0704020202020204" pitchFamily="34" charset="0"/>
              </a:rPr>
              <a:t>תורים ומרקוב</a:t>
            </a:r>
          </a:p>
        </p:txBody>
      </p:sp>
      <p:sp>
        <p:nvSpPr>
          <p:cNvPr id="23" name="Rounded Rectangle 7"/>
          <p:cNvSpPr/>
          <p:nvPr/>
        </p:nvSpPr>
        <p:spPr>
          <a:xfrm>
            <a:off x="611560" y="2060799"/>
            <a:ext cx="1886735" cy="752479"/>
          </a:xfrm>
          <a:prstGeom prst="roundRect">
            <a:avLst/>
          </a:prstGeom>
          <a:solidFill>
            <a:srgbClr val="0CA430"/>
          </a:solidFill>
          <a:ln w="19050" cap="flat" cmpd="sng" algn="ctr">
            <a:solidFill>
              <a:srgbClr val="00B050"/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Arial Bold" panose="020B0704020202020204" pitchFamily="34" charset="0"/>
              </a:rPr>
              <a:t>ניהול האיכות</a:t>
            </a:r>
          </a:p>
        </p:txBody>
      </p:sp>
      <p:sp>
        <p:nvSpPr>
          <p:cNvPr id="24" name="Rounded Rectangle 8"/>
          <p:cNvSpPr/>
          <p:nvPr/>
        </p:nvSpPr>
        <p:spPr>
          <a:xfrm>
            <a:off x="5076056" y="2060799"/>
            <a:ext cx="3509237" cy="752479"/>
          </a:xfrm>
          <a:prstGeom prst="roundRect">
            <a:avLst/>
          </a:prstGeom>
          <a:solidFill>
            <a:srgbClr val="0070C0">
              <a:lumMod val="75000"/>
            </a:srgbClr>
          </a:solidFill>
          <a:ln w="19050" cap="flat" cmpd="sng" algn="ctr">
            <a:solidFill>
              <a:srgbClr val="0070C0">
                <a:lumMod val="75000"/>
              </a:srgbClr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Arial Bold" panose="020B0704020202020204" pitchFamily="34" charset="0"/>
              </a:rPr>
              <a:t>חיזוי ותכנון</a:t>
            </a:r>
          </a:p>
        </p:txBody>
      </p:sp>
      <p:sp>
        <p:nvSpPr>
          <p:cNvPr id="25" name="Rounded Rectangle 12"/>
          <p:cNvSpPr/>
          <p:nvPr/>
        </p:nvSpPr>
        <p:spPr>
          <a:xfrm>
            <a:off x="6961306" y="2940206"/>
            <a:ext cx="1623987" cy="553586"/>
          </a:xfrm>
          <a:prstGeom prst="roundRect">
            <a:avLst/>
          </a:prstGeom>
          <a:solidFill>
            <a:srgbClr val="4DB3FF"/>
          </a:solidFill>
          <a:ln w="19050" cap="flat" cmpd="sng" algn="ctr">
            <a:solidFill>
              <a:srgbClr val="4DB3FF">
                <a:shade val="50000"/>
              </a:srgbClr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dirty="0">
                <a:solidFill>
                  <a:sysClr val="window" lastClr="FFFFFF"/>
                </a:solidFill>
                <a:latin typeface="Franklin Gothic Medium"/>
                <a:cs typeface="Arial Bold" panose="020B0704020202020204" pitchFamily="34" charset="0"/>
              </a:rPr>
              <a:t>חיזוי 1</a:t>
            </a:r>
          </a:p>
        </p:txBody>
      </p:sp>
      <p:sp>
        <p:nvSpPr>
          <p:cNvPr id="26" name="Rounded Rectangle 14"/>
          <p:cNvSpPr/>
          <p:nvPr/>
        </p:nvSpPr>
        <p:spPr>
          <a:xfrm>
            <a:off x="6961305" y="3656496"/>
            <a:ext cx="1623987" cy="551929"/>
          </a:xfrm>
          <a:prstGeom prst="roundRect">
            <a:avLst/>
          </a:prstGeom>
          <a:solidFill>
            <a:srgbClr val="4DB3FF"/>
          </a:solidFill>
          <a:ln w="19050" cap="flat" cmpd="sng" algn="ctr">
            <a:solidFill>
              <a:srgbClr val="4DB3FF">
                <a:shade val="50000"/>
              </a:srgbClr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Arial Bold" panose="020B0704020202020204" pitchFamily="34" charset="0"/>
              </a:rPr>
              <a:t>חיזוי 2</a:t>
            </a:r>
          </a:p>
        </p:txBody>
      </p:sp>
      <p:sp>
        <p:nvSpPr>
          <p:cNvPr id="27" name="Rounded Rectangle 15"/>
          <p:cNvSpPr/>
          <p:nvPr/>
        </p:nvSpPr>
        <p:spPr>
          <a:xfrm>
            <a:off x="5076056" y="2924944"/>
            <a:ext cx="1754618" cy="553586"/>
          </a:xfrm>
          <a:prstGeom prst="roundRect">
            <a:avLst/>
          </a:prstGeom>
          <a:solidFill>
            <a:srgbClr val="0070C0">
              <a:lumMod val="60000"/>
              <a:lumOff val="40000"/>
            </a:srgbClr>
          </a:solidFill>
          <a:ln w="19050" cap="flat" cmpd="sng" algn="ctr">
            <a:solidFill>
              <a:srgbClr val="4DB3FF">
                <a:shade val="50000"/>
              </a:srgbClr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Arial Bold" panose="020B0704020202020204" pitchFamily="34" charset="0"/>
              </a:rPr>
              <a:t>תכנון לינארי</a:t>
            </a:r>
          </a:p>
        </p:txBody>
      </p:sp>
      <p:sp>
        <p:nvSpPr>
          <p:cNvPr id="28" name="Rounded Rectangle 16"/>
          <p:cNvSpPr/>
          <p:nvPr/>
        </p:nvSpPr>
        <p:spPr>
          <a:xfrm>
            <a:off x="5076056" y="3671068"/>
            <a:ext cx="1754618" cy="551929"/>
          </a:xfrm>
          <a:prstGeom prst="roundRect">
            <a:avLst/>
          </a:prstGeom>
          <a:solidFill>
            <a:srgbClr val="4DB3FF"/>
          </a:solidFill>
          <a:ln w="19050" cap="flat" cmpd="sng" algn="ctr">
            <a:solidFill>
              <a:srgbClr val="4DB3FF">
                <a:shade val="50000"/>
              </a:srgbClr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Arial Bold" panose="020B0704020202020204" pitchFamily="34" charset="0"/>
              </a:rPr>
              <a:t>לינארי בשלמים</a:t>
            </a:r>
          </a:p>
        </p:txBody>
      </p:sp>
      <p:sp>
        <p:nvSpPr>
          <p:cNvPr id="29" name="Rounded Rectangle 17"/>
          <p:cNvSpPr/>
          <p:nvPr/>
        </p:nvSpPr>
        <p:spPr>
          <a:xfrm>
            <a:off x="5076056" y="4437832"/>
            <a:ext cx="1754618" cy="551928"/>
          </a:xfrm>
          <a:prstGeom prst="roundRect">
            <a:avLst/>
          </a:prstGeom>
          <a:solidFill>
            <a:srgbClr val="4DB3FF"/>
          </a:solidFill>
          <a:ln w="19050" cap="flat" cmpd="sng" algn="ctr">
            <a:solidFill>
              <a:srgbClr val="4DB3FF">
                <a:shade val="50000"/>
              </a:srgbClr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GP</a:t>
            </a: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MOLP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ranklin Gothic Medium"/>
              <a:ea typeface="+mn-ea"/>
              <a:cs typeface="Arial Bold" panose="020B0704020202020204" pitchFamily="34" charset="0"/>
            </a:endParaRPr>
          </a:p>
        </p:txBody>
      </p:sp>
      <p:sp>
        <p:nvSpPr>
          <p:cNvPr id="30" name="Rounded Rectangle 18"/>
          <p:cNvSpPr/>
          <p:nvPr/>
        </p:nvSpPr>
        <p:spPr>
          <a:xfrm>
            <a:off x="5076056" y="5182369"/>
            <a:ext cx="1754618" cy="477344"/>
          </a:xfrm>
          <a:prstGeom prst="roundRect">
            <a:avLst/>
          </a:prstGeom>
          <a:solidFill>
            <a:srgbClr val="4DB3FF"/>
          </a:solidFill>
          <a:ln w="19050" cap="flat" cmpd="sng" algn="ctr">
            <a:solidFill>
              <a:srgbClr val="4DB3FF">
                <a:shade val="50000"/>
              </a:srgbClr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Arial Bold" panose="020B0704020202020204" pitchFamily="34" charset="0"/>
              </a:rPr>
              <a:t>תזמון</a:t>
            </a:r>
          </a:p>
        </p:txBody>
      </p:sp>
      <p:sp>
        <p:nvSpPr>
          <p:cNvPr id="31" name="Rounded Rectangle 19"/>
          <p:cNvSpPr/>
          <p:nvPr/>
        </p:nvSpPr>
        <p:spPr>
          <a:xfrm>
            <a:off x="2923841" y="3932351"/>
            <a:ext cx="1750165" cy="553586"/>
          </a:xfrm>
          <a:prstGeom prst="roundRect">
            <a:avLst/>
          </a:prstGeom>
          <a:solidFill>
            <a:srgbClr val="FF6700">
              <a:lumMod val="60000"/>
              <a:lumOff val="40000"/>
            </a:srgbClr>
          </a:solidFill>
          <a:ln w="19050" cap="flat" cmpd="sng" algn="ctr">
            <a:solidFill>
              <a:srgbClr val="FF6700"/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Arial Bold" panose="020B0704020202020204" pitchFamily="34" charset="0"/>
              </a:rPr>
              <a:t>תורת התורים</a:t>
            </a:r>
          </a:p>
        </p:txBody>
      </p:sp>
      <p:sp>
        <p:nvSpPr>
          <p:cNvPr id="32" name="Rounded Rectangle 20"/>
          <p:cNvSpPr/>
          <p:nvPr/>
        </p:nvSpPr>
        <p:spPr>
          <a:xfrm>
            <a:off x="2923841" y="2991182"/>
            <a:ext cx="1750165" cy="5834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Arial Bold" panose="020B0704020202020204" pitchFamily="34" charset="0"/>
              </a:rPr>
              <a:t>שרשראות מרקוב</a:t>
            </a:r>
          </a:p>
        </p:txBody>
      </p:sp>
      <p:sp>
        <p:nvSpPr>
          <p:cNvPr id="33" name="Rounded Rectangle 21"/>
          <p:cNvSpPr/>
          <p:nvPr/>
        </p:nvSpPr>
        <p:spPr>
          <a:xfrm>
            <a:off x="2966474" y="4843686"/>
            <a:ext cx="1750165" cy="553586"/>
          </a:xfrm>
          <a:prstGeom prst="roundRect">
            <a:avLst/>
          </a:prstGeom>
          <a:solidFill>
            <a:srgbClr val="FF6700">
              <a:lumMod val="60000"/>
              <a:lumOff val="40000"/>
            </a:srgbClr>
          </a:solidFill>
          <a:ln w="19050" cap="flat" cmpd="sng" algn="ctr">
            <a:solidFill>
              <a:srgbClr val="FF6700"/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Arial Bold" panose="020B0704020202020204" pitchFamily="34" charset="0"/>
              </a:rPr>
              <a:t>רשתות תורים</a:t>
            </a:r>
          </a:p>
        </p:txBody>
      </p:sp>
      <p:sp>
        <p:nvSpPr>
          <p:cNvPr id="34" name="Rounded Rectangle 22"/>
          <p:cNvSpPr/>
          <p:nvPr/>
        </p:nvSpPr>
        <p:spPr>
          <a:xfrm>
            <a:off x="756023" y="4843686"/>
            <a:ext cx="1683365" cy="553586"/>
          </a:xfrm>
          <a:prstGeom prst="roundRect">
            <a:avLst/>
          </a:prstGeom>
          <a:solidFill>
            <a:srgbClr val="10DE41"/>
          </a:solidFill>
          <a:ln w="19050" cap="flat" cmpd="sng" algn="ctr">
            <a:solidFill>
              <a:srgbClr val="0CA430"/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Arial Bold" panose="020B0704020202020204" pitchFamily="34" charset="0"/>
              </a:rPr>
              <a:t>אמינות וחזוקה</a:t>
            </a:r>
          </a:p>
        </p:txBody>
      </p:sp>
      <p:sp>
        <p:nvSpPr>
          <p:cNvPr id="35" name="Rounded Rectangle 23"/>
          <p:cNvSpPr/>
          <p:nvPr/>
        </p:nvSpPr>
        <p:spPr>
          <a:xfrm>
            <a:off x="756023" y="3932461"/>
            <a:ext cx="1683365" cy="553586"/>
          </a:xfrm>
          <a:prstGeom prst="roundRect">
            <a:avLst/>
          </a:prstGeom>
          <a:solidFill>
            <a:srgbClr val="10DE41"/>
          </a:solidFill>
          <a:ln w="19050" cap="flat" cmpd="sng" algn="ctr">
            <a:solidFill>
              <a:srgbClr val="0CA430"/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Arial Bold" panose="020B0704020202020204" pitchFamily="34" charset="0"/>
              </a:rPr>
              <a:t>דגימות קבלה</a:t>
            </a:r>
          </a:p>
        </p:txBody>
      </p:sp>
      <p:sp>
        <p:nvSpPr>
          <p:cNvPr id="36" name="Rounded Rectangle 24"/>
          <p:cNvSpPr/>
          <p:nvPr/>
        </p:nvSpPr>
        <p:spPr>
          <a:xfrm>
            <a:off x="756023" y="2997424"/>
            <a:ext cx="1683365" cy="551928"/>
          </a:xfrm>
          <a:prstGeom prst="roundRect">
            <a:avLst/>
          </a:prstGeom>
          <a:solidFill>
            <a:srgbClr val="10DE41"/>
          </a:solidFill>
          <a:ln w="19050" cap="flat" cmpd="sng" algn="ctr">
            <a:solidFill>
              <a:srgbClr val="0CA430"/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Arial Bold" panose="020B0704020202020204" pitchFamily="34" charset="0"/>
              </a:rPr>
              <a:t>תרשימי בקרה</a:t>
            </a:r>
          </a:p>
        </p:txBody>
      </p:sp>
    </p:spTree>
    <p:extLst>
      <p:ext uri="{BB962C8B-B14F-4D97-AF65-F5344CB8AC3E}">
        <p14:creationId xmlns:p14="http://schemas.microsoft.com/office/powerpoint/2010/main" val="3519872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1542" y="2253544"/>
                <a:ext cx="7200916" cy="4608512"/>
              </a:xfrm>
            </p:spPr>
            <p:txBody>
              <a:bodyPr>
                <a:normAutofit/>
              </a:bodyPr>
              <a:lstStyle/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he-IL" dirty="0">
                    <a:latin typeface="+mj-lt"/>
                    <a:cs typeface="Arial" panose="020B0604020202020204" pitchFamily="34" charset="0"/>
                  </a:rPr>
                  <a:t>תוחלת העלות </a:t>
                </a:r>
                <a:r>
                  <a:rPr lang="he-IL" u="sng" dirty="0">
                    <a:latin typeface="+mj-lt"/>
                    <a:cs typeface="Arial" panose="020B0604020202020204" pitchFamily="34" charset="0"/>
                  </a:rPr>
                  <a:t>תוך שימוש בדשן</a:t>
                </a:r>
                <a:r>
                  <a:rPr lang="he-IL" dirty="0">
                    <a:latin typeface="+mj-lt"/>
                    <a:cs typeface="Arial" panose="020B0604020202020204" pitchFamily="34" charset="0"/>
                  </a:rPr>
                  <a:t>:</a:t>
                </a:r>
                <a:endParaRPr lang="en-US" dirty="0">
                  <a:latin typeface="+mj-lt"/>
                  <a:cs typeface="Arial" panose="020B0604020202020204" pitchFamily="34" charset="0"/>
                </a:endParaRP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rgbClr val="00B050"/>
                    </a:solidFill>
                    <a:latin typeface="+mj-lt"/>
                    <a:cs typeface="Arial" panose="020B0604020202020204" pitchFamily="34" charset="0"/>
                  </a:rPr>
                  <a:t>2*50$*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solidFill>
                          <a:srgbClr val="00B050"/>
                        </a:solidFill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+mj-lt"/>
                    <a:cs typeface="Arial" panose="020B0604020202020204" pitchFamily="34" charset="0"/>
                  </a:rPr>
                  <a:t>1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+</a:t>
                </a:r>
                <a:r>
                  <a:rPr lang="en-US" dirty="0">
                    <a:solidFill>
                      <a:srgbClr val="FFC000"/>
                    </a:solidFill>
                    <a:latin typeface="+mj-lt"/>
                    <a:cs typeface="Arial" panose="020B0604020202020204" pitchFamily="34" charset="0"/>
                  </a:rPr>
                  <a:t>2*1.25*50$*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solidFill>
                          <a:srgbClr val="FFC000"/>
                        </a:solidFill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  <a:latin typeface="+mj-lt"/>
                    <a:cs typeface="Arial" panose="020B0604020202020204" pitchFamily="34" charset="0"/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+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  <a:cs typeface="Arial" panose="020B0604020202020204" pitchFamily="34" charset="0"/>
                  </a:rPr>
                  <a:t>2*1.6*50$*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+mj-lt"/>
                    <a:cs typeface="Arial" panose="020B0604020202020204" pitchFamily="34" charset="0"/>
                  </a:rPr>
                  <a:t>3 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=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2*50$* </a:t>
                </a:r>
                <a:r>
                  <a:rPr lang="en-US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0.1017</a:t>
                </a:r>
                <a:r>
                  <a:rPr 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+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2*1.25*50$* </a:t>
                </a:r>
                <a:r>
                  <a:rPr lang="en-US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0.5245</a:t>
                </a:r>
                <a:r>
                  <a:rPr 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+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2*1.6*50$* </a:t>
                </a:r>
                <a:r>
                  <a:rPr lang="en-US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0.3729</a:t>
                </a:r>
                <a:r>
                  <a:rPr 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=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>
                    <a:cs typeface="Arial" panose="020B0604020202020204" pitchFamily="34" charset="0"/>
                  </a:rPr>
                  <a:t>135.51$</a:t>
                </a: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:endParaRPr lang="en-US" dirty="0">
                  <a:latin typeface="+mj-lt"/>
                  <a:cs typeface="Arial" panose="020B0604020202020204" pitchFamily="34" charset="0"/>
                </a:endParaRP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:endParaRPr lang="en-US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542" y="2253544"/>
                <a:ext cx="7200916" cy="4608512"/>
              </a:xfrm>
              <a:blipFill>
                <a:blip r:embed="rId2"/>
                <a:stretch>
                  <a:fillRect l="-1269" r="-1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55387" y="3591067"/>
                <a:ext cx="3817071" cy="92333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r" rtl="1"/>
                <a:r>
                  <a:rPr lang="he-IL" dirty="0">
                    <a:cs typeface="+mj-cs"/>
                  </a:rPr>
                  <a:t>נציב:</a:t>
                </a: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1=0.1017,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2=0.5254,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3=0.3729</a:t>
                </a: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387" y="3591067"/>
                <a:ext cx="3817071" cy="923330"/>
              </a:xfrm>
              <a:prstGeom prst="rect">
                <a:avLst/>
              </a:prstGeom>
              <a:blipFill>
                <a:blip r:embed="rId3"/>
                <a:stretch>
                  <a:fillRect t="-3289" r="-1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004048" y="4405994"/>
            <a:ext cx="3510136" cy="1754326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שק אדמה עולה 50 דולר. דרושים שני שקים אם האדמה במצב טוב, 25%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יותר אם האדמה במצב סביר ו-60% יותר אם האדמה במצב גרוע.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9628" y="836712"/>
            <a:ext cx="7024744" cy="6480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e-IL" dirty="0"/>
              <a:t>חלק ג' – המשך פתרון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7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234223"/>
                <a:ext cx="7040880" cy="396044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he-IL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תוחלת העלות </a:t>
                </a:r>
                <a:r>
                  <a:rPr lang="he-IL" u="sng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ללא שימוש בדשן</a:t>
                </a:r>
                <a:r>
                  <a:rPr lang="he-IL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:</a:t>
                </a:r>
                <a:endParaRPr lang="en-US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endParaRP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rgbClr val="00B050"/>
                    </a:solidFill>
                    <a:latin typeface="+mj-lt"/>
                    <a:cs typeface="Arial" panose="020B0604020202020204" pitchFamily="34" charset="0"/>
                  </a:rPr>
                  <a:t>2*50$*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solidFill>
                          <a:srgbClr val="00B050"/>
                        </a:solidFill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+mj-lt"/>
                    <a:cs typeface="Arial" panose="020B0604020202020204" pitchFamily="34" charset="0"/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+</a:t>
                </a:r>
                <a:r>
                  <a:rPr lang="en-US" dirty="0">
                    <a:solidFill>
                      <a:srgbClr val="FFC000"/>
                    </a:solidFill>
                    <a:latin typeface="+mj-lt"/>
                    <a:cs typeface="Arial" panose="020B0604020202020204" pitchFamily="34" charset="0"/>
                  </a:rPr>
                  <a:t>2*1.25*50$*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solidFill>
                          <a:srgbClr val="FFC000"/>
                        </a:solidFill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  <a:latin typeface="+mj-lt"/>
                    <a:cs typeface="Arial" panose="020B0604020202020204" pitchFamily="34" charset="0"/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+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  <a:cs typeface="Arial" panose="020B0604020202020204" pitchFamily="34" charset="0"/>
                  </a:rPr>
                  <a:t>2*1.6*50$*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+mj-lt"/>
                    <a:cs typeface="Arial" panose="020B0604020202020204" pitchFamily="34" charset="0"/>
                  </a:rPr>
                  <a:t>3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 =</a:t>
                </a: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2*50$* 0+</a:t>
                </a: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2*1.25*50$* 0 +</a:t>
                </a: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2*1.6*50$* 1 =</a:t>
                </a: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160$</a:t>
                </a:r>
              </a:p>
              <a:p>
                <a:pPr marL="0" indent="0" algn="r" rtl="1">
                  <a:lnSpc>
                    <a:spcPct val="150000"/>
                  </a:lnSpc>
                  <a:buNone/>
                </a:pPr>
                <a:r>
                  <a:rPr lang="he-IL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רווח צפוי (עפ"י נתוני השאלה): </a:t>
                </a:r>
                <a:r>
                  <a:rPr lang="en-US" sz="29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(250$</a:t>
                </a:r>
                <a:r>
                  <a:rPr lang="en-US" sz="29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-160$)</a:t>
                </a:r>
                <a:r>
                  <a:rPr lang="he-IL" sz="29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	</a:t>
                </a:r>
                <a:r>
                  <a:rPr lang="he-IL" sz="29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 &lt;	 </a:t>
                </a:r>
                <a:r>
                  <a:rPr lang="en-US" sz="29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(420$ -135$)</a:t>
                </a:r>
                <a:endParaRPr lang="en-US" sz="2900" b="1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234223"/>
                <a:ext cx="7040880" cy="3960440"/>
              </a:xfrm>
              <a:blipFill>
                <a:blip r:embed="rId3"/>
                <a:stretch>
                  <a:fillRect l="-866" r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01294" y="3284984"/>
                <a:ext cx="2085827" cy="120032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r" rtl="1"/>
                <a:r>
                  <a:rPr lang="he-IL" i="1" dirty="0">
                    <a:latin typeface="Cambria Math"/>
                    <a:cs typeface="Arial" panose="020B0604020202020204" pitchFamily="34" charset="0"/>
                  </a:rPr>
                  <a:t>נציב:</a:t>
                </a:r>
                <a:endParaRPr lang="en-US" i="1" dirty="0">
                  <a:latin typeface="Cambria Math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1=0,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2=0,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3=1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294" y="3284984"/>
                <a:ext cx="2085827" cy="1200329"/>
              </a:xfrm>
              <a:prstGeom prst="rect">
                <a:avLst/>
              </a:prstGeom>
              <a:blipFill>
                <a:blip r:embed="rId4"/>
                <a:stretch>
                  <a:fillRect t="-3046"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-429909" y="5972768"/>
            <a:ext cx="316835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רווח עם דישון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58312" y="5976283"/>
            <a:ext cx="147829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רווח ללא דישון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59628" y="836712"/>
            <a:ext cx="7024744" cy="6480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e-IL" dirty="0"/>
              <a:t>חלק ג' – המשך פתרון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156176" y="4995402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(הכנסות פחות הוצאות)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236296" y="5373216"/>
            <a:ext cx="37951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n 4"/>
          <p:cNvSpPr/>
          <p:nvPr/>
        </p:nvSpPr>
        <p:spPr>
          <a:xfrm>
            <a:off x="6499690" y="5849995"/>
            <a:ext cx="2232248" cy="840289"/>
          </a:xfrm>
          <a:prstGeom prst="su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משתלם לדשן!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0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2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889168"/>
          </a:xfrm>
        </p:spPr>
        <p:txBody>
          <a:bodyPr/>
          <a:lstStyle/>
          <a:p>
            <a:pPr algn="ctr"/>
            <a:r>
              <a:rPr lang="he-IL" dirty="0"/>
              <a:t>תרגיל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204864"/>
            <a:ext cx="7632848" cy="432048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lnSpc>
                <a:spcPct val="16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למגרש מיני-גולף רווחים של 2000$ ליום ביום שמשי. ביום מעונן הרווחים צונחים ב-20% וביום גשום הרווחים צונחים ב-80%.</a:t>
            </a:r>
          </a:p>
          <a:p>
            <a:pPr marL="0" indent="0" algn="r" rtl="1">
              <a:lnSpc>
                <a:spcPct val="16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אם היום שמשי יש סיכוי של 80% שגם מחר יהיה שמשי. אין כלל סיכוי לגשם. אם היום מעונן יש סיכוי של 20% לגשם מחר ו-30% סיכוי לשמש. יום גשום ימשיך ליום גשום נוסף בסיכוי של 80% אך עם 10% סיכוי לשמש.</a:t>
            </a:r>
            <a:endParaRPr lang="he-IL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60000"/>
              </a:lnSpc>
              <a:buNone/>
            </a:pPr>
            <a:r>
              <a:rPr lang="he-IL" sz="2100" dirty="0">
                <a:latin typeface="Arial" panose="020B0604020202020204" pitchFamily="34" charset="0"/>
                <a:cs typeface="Arial" panose="020B0604020202020204" pitchFamily="34" charset="0"/>
              </a:rPr>
              <a:t>א. מהי מטריצת המעברים? מהו תרשים המצבים?</a:t>
            </a:r>
          </a:p>
          <a:p>
            <a:pPr marL="0" indent="0" algn="r" rtl="1">
              <a:lnSpc>
                <a:spcPct val="160000"/>
              </a:lnSpc>
              <a:buNone/>
            </a:pPr>
            <a:r>
              <a:rPr lang="he-IL" sz="2100" dirty="0">
                <a:latin typeface="Arial" panose="020B0604020202020204" pitchFamily="34" charset="0"/>
                <a:cs typeface="Arial" panose="020B0604020202020204" pitchFamily="34" charset="0"/>
              </a:rPr>
              <a:t>ב. מהו הרווח היומי הצפוי למגרש, לאחר התייצבות המערכת?</a:t>
            </a:r>
          </a:p>
          <a:p>
            <a:pPr marL="0" indent="0" algn="r" rtl="1">
              <a:lnSpc>
                <a:spcPct val="160000"/>
              </a:lnSpc>
              <a:buNone/>
            </a:pPr>
            <a:r>
              <a:rPr lang="he-IL" sz="2100" dirty="0">
                <a:latin typeface="Arial" panose="020B0604020202020204" pitchFamily="34" charset="0"/>
                <a:cs typeface="Arial" panose="020B0604020202020204" pitchFamily="34" charset="0"/>
              </a:rPr>
              <a:t>ג. כל כמה זמן בממוצע יהיה יום גשום, לאחר התייצבות המערכת?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16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620" y="644156"/>
            <a:ext cx="7024744" cy="889168"/>
          </a:xfrm>
        </p:spPr>
        <p:txBody>
          <a:bodyPr/>
          <a:lstStyle/>
          <a:p>
            <a:r>
              <a:rPr lang="he-IL" dirty="0"/>
              <a:t>סעיף א' - פתרון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2204864"/>
                <a:ext cx="7488832" cy="4104456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lnSpc>
                    <a:spcPct val="160000"/>
                  </a:lnSpc>
                  <a:buNone/>
                </a:pP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נגדיר את המצבים האפשריים:	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 = {1,2,3}</a:t>
                </a:r>
              </a:p>
              <a:p>
                <a:pPr marL="0" indent="0" algn="r" rtl="1">
                  <a:lnSpc>
                    <a:spcPct val="160000"/>
                  </a:lnSpc>
                  <a:buNone/>
                </a:pP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1 = שמשי, 2 = מעונן, 3 = גשום</a:t>
                </a:r>
              </a:p>
              <a:p>
                <a:pPr marL="0" indent="0" algn="r" rtl="1">
                  <a:lnSpc>
                    <a:spcPct val="160000"/>
                  </a:lnSpc>
                  <a:buNone/>
                </a:pP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מטריצת המעברים:</a:t>
                </a:r>
              </a:p>
              <a:p>
                <a:pPr marL="0" indent="0" algn="l">
                  <a:lnSpc>
                    <a:spcPct val="160000"/>
                  </a:lnSpc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 =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8</m:t>
                          </m:r>
                        </m:e>
                        <m:e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  <m:e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5</m:t>
                          </m:r>
                        </m:e>
                        <m:e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8</m:t>
                          </m:r>
                        </m:e>
                      </m:mr>
                    </m:m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2204864"/>
                <a:ext cx="7488832" cy="4104456"/>
              </a:xfrm>
              <a:blipFill>
                <a:blip r:embed="rId2"/>
                <a:stretch>
                  <a:fillRect l="-1303" r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779912" y="4437112"/>
            <a:ext cx="4572000" cy="1668149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 algn="r" rtl="1">
              <a:lnSpc>
                <a:spcPct val="160000"/>
              </a:lnSpc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אם היום שמשי יש סיכוי של 80% שגם מחר יהיה שמשי. אין כלל סיכוי לגשם. אם היום מעונן יש סיכוי של 20% לגשם מחר ו-30% סיכוי לשמש. יום גשום ימשיך ליום גשום נוסף בסיכוי של 80% אך עם 10% סיכוי לשמש.</a:t>
            </a:r>
          </a:p>
        </p:txBody>
      </p:sp>
      <p:sp>
        <p:nvSpPr>
          <p:cNvPr id="5" name="Double Bracket 4"/>
          <p:cNvSpPr/>
          <p:nvPr/>
        </p:nvSpPr>
        <p:spPr>
          <a:xfrm>
            <a:off x="1331640" y="4953133"/>
            <a:ext cx="2088232" cy="115212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4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" indent="0">
              <a:buNone/>
            </a:pPr>
            <a:r>
              <a:rPr lang="he-IL" dirty="0"/>
              <a:t>תרשים המצבים</a:t>
            </a:r>
          </a:p>
          <a:p>
            <a:pPr marL="44450" indent="0">
              <a:buNone/>
            </a:pPr>
            <a:endParaRPr lang="he-IL" dirty="0"/>
          </a:p>
          <a:p>
            <a:pPr marL="44450" indent="0">
              <a:buNone/>
            </a:pP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15616" y="3212976"/>
                <a:ext cx="1624163" cy="824906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/>
                                <a:cs typeface="Arial" panose="020B0604020202020204" pitchFamily="34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i="1" dirty="0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a:rPr lang="en-US" i="1" dirty="0">
                                <a:latin typeface="Cambria Math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i="1" dirty="0">
                                <a:latin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1" dirty="0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i="1" dirty="0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a:rPr lang="en-US" i="1" dirty="0">
                                <a:latin typeface="Cambria Math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i="1" dirty="0">
                                <a:latin typeface="Cambria Math"/>
                                <a:cs typeface="Arial" panose="020B0604020202020204" pitchFamily="34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i="1" dirty="0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a:rPr lang="en-US" i="1" dirty="0">
                                <a:latin typeface="Cambria Math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i="1" dirty="0">
                                <a:latin typeface="Cambria Math"/>
                                <a:cs typeface="Arial" panose="020B0604020202020204" pitchFamily="34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i="1" dirty="0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a:rPr lang="en-US" i="1" dirty="0">
                                <a:latin typeface="Cambria Math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i="1" dirty="0">
                                <a:latin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i="1" dirty="0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a:rPr lang="en-US" i="1" dirty="0">
                                <a:latin typeface="Cambria Math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i="1" dirty="0"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 dirty="0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a:rPr lang="en-US" i="1" dirty="0">
                                <a:latin typeface="Cambria Math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i="1" dirty="0"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 dirty="0"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a:rPr lang="en-US" i="1" dirty="0">
                                <a:latin typeface="Cambria Math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i="1" dirty="0">
                                <a:latin typeface="Cambria Math"/>
                                <a:cs typeface="Arial" panose="020B0604020202020204" pitchFamily="34" charset="0"/>
                              </a:rPr>
                              <m:t>8</m:t>
                            </m:r>
                          </m:e>
                        </m:mr>
                      </m:m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212976"/>
                <a:ext cx="1624163" cy="824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0" t="23060" r="24027" b="6250"/>
          <a:stretch/>
        </p:blipFill>
        <p:spPr bwMode="auto">
          <a:xfrm>
            <a:off x="3059832" y="2431085"/>
            <a:ext cx="5531904" cy="383607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87620" y="644156"/>
            <a:ext cx="7024744" cy="889168"/>
          </a:xfrm>
        </p:spPr>
        <p:txBody>
          <a:bodyPr/>
          <a:lstStyle/>
          <a:p>
            <a:r>
              <a:rPr lang="he-IL" dirty="0"/>
              <a:t>סעיף א' – המשך פתרון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2276872"/>
                <a:ext cx="7560841" cy="410445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r" rtl="1">
                  <a:lnSpc>
                    <a:spcPct val="160000"/>
                  </a:lnSpc>
                  <a:buNone/>
                </a:pP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סעיף ב':  מהו הרווח היומי הצפוי למגרש, לאחר התייצבות המערכת?</a:t>
                </a:r>
              </a:p>
              <a:p>
                <a:pPr marL="0" indent="0" algn="r" rtl="1">
                  <a:lnSpc>
                    <a:spcPct val="160000"/>
                  </a:lnSpc>
                  <a:buNone/>
                </a:pP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נחשב את המצב היציב:</a:t>
                </a:r>
              </a:p>
              <a:p>
                <a:pPr marL="0" indent="0" rtl="1">
                  <a:lnSpc>
                    <a:spcPct val="160000"/>
                  </a:lnSpc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  <a:cs typeface="Arial" panose="020B0604020202020204" pitchFamily="34" charset="0"/>
                            </a:rPr>
                            <m:t>𝞹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  <a:cs typeface="Arial" panose="020B0604020202020204" pitchFamily="34" charset="0"/>
                            </a:rPr>
                            <m:t>𝞹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  <a:cs typeface="Arial" panose="020B0604020202020204" pitchFamily="34" charset="0"/>
                            </a:rPr>
                            <m:t>𝞹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mr>
                    </m:m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= 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  <a:cs typeface="Arial" panose="020B0604020202020204" pitchFamily="34" charset="0"/>
                            </a:rPr>
                            <m:t>𝞹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  <a:cs typeface="Arial" panose="020B0604020202020204" pitchFamily="34" charset="0"/>
                            </a:rPr>
                            <m:t>𝞹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  <a:cs typeface="Arial" panose="020B0604020202020204" pitchFamily="34" charset="0"/>
                            </a:rPr>
                            <m:t>𝞹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mr>
                    </m:m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 ∗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8</m:t>
                          </m:r>
                        </m:e>
                        <m:e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  <m:e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5</m:t>
                          </m:r>
                        </m:e>
                        <m:e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b="0" i="1" dirty="0" smtClean="0">
                              <a:latin typeface="Cambria Math"/>
                              <a:cs typeface="Arial" panose="020B0604020202020204" pitchFamily="34" charset="0"/>
                            </a:rPr>
                            <m:t>8</m:t>
                          </m:r>
                        </m:e>
                      </m:mr>
                    </m:m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l">
                  <a:lnSpc>
                    <a:spcPct val="16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1= 0.5,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2=0.25 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3=0.25</a:t>
                </a:r>
              </a:p>
              <a:p>
                <a:pPr marL="0" indent="0" algn="l" rtl="1">
                  <a:lnSpc>
                    <a:spcPct val="160000"/>
                  </a:lnSpc>
                  <a:buNone/>
                </a:pPr>
                <a:endParaRPr lang="he-I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l" rtl="1">
                  <a:lnSpc>
                    <a:spcPct val="160000"/>
                  </a:lnSpc>
                  <a:buNone/>
                </a:pPr>
                <a:endParaRPr lang="he-I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rtl="1">
                  <a:lnSpc>
                    <a:spcPct val="160000"/>
                  </a:lnSpc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Expected profit = 2000(1*0.5+0.8*0.25+0.2*0.25) = 1500$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2276872"/>
                <a:ext cx="7560841" cy="4104456"/>
              </a:xfrm>
              <a:blipFill>
                <a:blip r:embed="rId2"/>
                <a:stretch>
                  <a:fillRect l="-403" r="-565" b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508104" y="3420516"/>
            <a:ext cx="2942083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מכאן גוזרים 3 משוואות</a:t>
            </a:r>
          </a:p>
          <a:p>
            <a:pPr algn="r" rtl="1"/>
            <a:r>
              <a:rPr lang="he-IL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משוואה נוספת: הסכום שווה 1</a:t>
            </a:r>
          </a:p>
          <a:p>
            <a:pPr algn="r" rtl="1"/>
            <a:endParaRPr lang="he-IL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משוואות ב-3 נעלמים: מחלצים את המשתנים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976" y="5661248"/>
            <a:ext cx="18473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3851" y="5060966"/>
            <a:ext cx="7524328" cy="880241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r" rtl="1">
              <a:lnSpc>
                <a:spcPct val="160000"/>
              </a:lnSpc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למגרש מיני-גולף רווחים של 2000$ ליום ביום שמשי. ביום מעונן הרווחים צונחים ב-20% וביום גשום הרווחים צונחים ב-80%.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87620" y="644156"/>
            <a:ext cx="7024744" cy="88916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e-IL" dirty="0"/>
              <a:t>סעיף ב' - פתרון</a:t>
            </a:r>
            <a:endParaRPr lang="en-US" dirty="0"/>
          </a:p>
        </p:txBody>
      </p:sp>
      <p:sp>
        <p:nvSpPr>
          <p:cNvPr id="7" name="Double Bracket 6"/>
          <p:cNvSpPr/>
          <p:nvPr/>
        </p:nvSpPr>
        <p:spPr>
          <a:xfrm>
            <a:off x="2339752" y="3876293"/>
            <a:ext cx="1347873" cy="34479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/>
          <p:cNvSpPr/>
          <p:nvPr/>
        </p:nvSpPr>
        <p:spPr>
          <a:xfrm>
            <a:off x="3851920" y="3573016"/>
            <a:ext cx="1413100" cy="81930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/>
          <p:cNvSpPr/>
          <p:nvPr/>
        </p:nvSpPr>
        <p:spPr>
          <a:xfrm>
            <a:off x="770235" y="3876292"/>
            <a:ext cx="1347873" cy="34479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4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2276872"/>
                <a:ext cx="7776864" cy="4104456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lnSpc>
                    <a:spcPct val="160000"/>
                  </a:lnSpc>
                  <a:buNone/>
                </a:pP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סעיף ג': כל כמה זמן בממוצע יהיה יום גשום, לאחר התייצבות המערכת?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rtl="1">
                  <a:lnSpc>
                    <a:spcPct val="16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2=0.25</a:t>
                </a:r>
                <a:endParaRPr lang="he-I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r" rtl="1">
                  <a:lnSpc>
                    <a:spcPct val="160000"/>
                  </a:lnSpc>
                  <a:buNone/>
                </a:pP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כל 4 ימים יורד גשם (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1/0.25</a:t>
                </a: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).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2276872"/>
                <a:ext cx="7776864" cy="4104456"/>
              </a:xfrm>
              <a:blipFill>
                <a:blip r:embed="rId2"/>
                <a:stretch>
                  <a:fillRect r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987620" y="644156"/>
            <a:ext cx="7024744" cy="88916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e-IL" dirty="0"/>
              <a:t>סעיף ג' - פתרון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92088"/>
          </a:xfrm>
        </p:spPr>
        <p:txBody>
          <a:bodyPr/>
          <a:lstStyle/>
          <a:p>
            <a:pPr algn="ctr"/>
            <a:r>
              <a:rPr lang="he-IL" dirty="0"/>
              <a:t>תרגיל 3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67430" y="2348880"/>
            <a:ext cx="7776864" cy="4032448"/>
          </a:xfrm>
        </p:spPr>
        <p:txBody>
          <a:bodyPr>
            <a:normAutofit/>
          </a:bodyPr>
          <a:lstStyle/>
          <a:p>
            <a:pPr marL="68580" indent="0" algn="r" rtl="1">
              <a:lnSpc>
                <a:spcPct val="150000"/>
              </a:lnSpc>
              <a:buNone/>
            </a:pP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במסעדת "בואי עוגה" 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come pie</a:t>
            </a: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) שבבאר שבע, בכל יום יכולה להיות מוגשת מנה אחת בלבד. המנה יכולה להיות אחת מבין 5 האפשרויות: לזניית גבינות, ניוקי ברוטב שמנת וחמאה, סטייק </a:t>
            </a:r>
            <a:r>
              <a:rPr lang="he-IL" sz="2200" dirty="0" err="1">
                <a:latin typeface="Arial" panose="020B0604020202020204" pitchFamily="34" charset="0"/>
                <a:cs typeface="Arial" panose="020B0604020202020204" pitchFamily="34" charset="0"/>
              </a:rPr>
              <a:t>אנטריקוט</a:t>
            </a: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, שניצל עוף, סלט ירקות. כל זאת תחת שני אילוצים:</a:t>
            </a:r>
          </a:p>
          <a:p>
            <a:pPr marL="525780" indent="-457200" algn="r" rtl="1">
              <a:lnSpc>
                <a:spcPct val="150000"/>
              </a:lnSpc>
              <a:buAutoNum type="arabicPeriod"/>
            </a:pP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מטעמי כשרות, לא תוגש מנה חלבית אם אתמול הוגשה מנה בשרית (ולהיפך).</a:t>
            </a:r>
          </a:p>
          <a:p>
            <a:pPr marL="525780" indent="-457200" algn="r" rtl="1">
              <a:lnSpc>
                <a:spcPct val="150000"/>
              </a:lnSpc>
              <a:buAutoNum type="arabicPeriod"/>
            </a:pP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אסור שאותה מנה תוגש יומיים ברציפות במסעדה.</a:t>
            </a:r>
            <a:endParaRPr lang="he-IL" sz="1300" dirty="0"/>
          </a:p>
        </p:txBody>
      </p:sp>
    </p:spTree>
    <p:extLst>
      <p:ext uri="{BB962C8B-B14F-4D97-AF65-F5344CB8AC3E}">
        <p14:creationId xmlns:p14="http://schemas.microsoft.com/office/powerpoint/2010/main" val="1767606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92088"/>
          </a:xfrm>
        </p:spPr>
        <p:txBody>
          <a:bodyPr/>
          <a:lstStyle/>
          <a:p>
            <a:pPr algn="ctr"/>
            <a:r>
              <a:rPr lang="he-IL" dirty="0"/>
              <a:t>תרגיל 3 -המשך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2420888"/>
                <a:ext cx="7416824" cy="3960440"/>
              </a:xfrm>
            </p:spPr>
            <p:txBody>
              <a:bodyPr>
                <a:normAutofit fontScale="85000" lnSpcReduction="10000"/>
              </a:bodyPr>
              <a:lstStyle/>
              <a:p>
                <a:pPr algn="r" rtl="1">
                  <a:lnSpc>
                    <a:spcPct val="150000"/>
                  </a:lnSpc>
                </a:pP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אם מוגש היום סטייק </a:t>
                </a:r>
                <a:r>
                  <a:rPr lang="he-IL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אנטריקוט</a:t>
                </a: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, יוגש למחרת סלט בהסתברות </a:t>
                </a:r>
                <a14:m>
                  <m:oMath xmlns:m="http://schemas.openxmlformats.org/officeDocument/2006/math">
                    <m:r>
                      <a:rPr lang="he-IL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he-IL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he-IL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</m:oMath>
                </a14:m>
                <a:endParaRPr lang="he-I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אם מוגש היום שניצל עוף, למחרת יוגש סטייק בהסתברות </a:t>
                </a:r>
                <a14:m>
                  <m:oMath xmlns:m="http://schemas.openxmlformats.org/officeDocument/2006/math">
                    <m:r>
                      <a:rPr lang="he-IL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he-IL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he-IL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</m:oMath>
                </a14:m>
                <a:endParaRPr lang="he-I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אם מוגשת היום לזניית גבינות, ההסתברות שלמחרת יוגש ניוקי היא </a:t>
                </a:r>
                <a14:m>
                  <m:oMath xmlns:m="http://schemas.openxmlformats.org/officeDocument/2006/math">
                    <m:r>
                      <a:rPr lang="he-IL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he-IL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he-IL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</m:oMath>
                </a14:m>
                <a:endParaRPr lang="he-I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אם מוגשת היום מנה של ניוקי ההסתברות שיוגש מחר סלט היא </a:t>
                </a:r>
                <a14:m>
                  <m:oMath xmlns:m="http://schemas.openxmlformats.org/officeDocument/2006/math">
                    <m:r>
                      <a:rPr lang="he-IL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he-IL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he-IL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</m:oMath>
                </a14:m>
                <a:endParaRPr lang="he-I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אם מוגש היום סלט, ההסתברות לכל מנה אחרת למחרת זהה</a:t>
                </a:r>
              </a:p>
              <a:p>
                <a:pPr marL="68580" indent="0" algn="r" rtl="1">
                  <a:lnSpc>
                    <a:spcPct val="150000"/>
                  </a:lnSpc>
                  <a:buNone/>
                </a:pPr>
                <a:endParaRPr lang="he-IL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2420888"/>
                <a:ext cx="7416824" cy="3960440"/>
              </a:xfrm>
              <a:blipFill>
                <a:blip r:embed="rId2"/>
                <a:stretch>
                  <a:fillRect r="-1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606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92088"/>
          </a:xfrm>
        </p:spPr>
        <p:txBody>
          <a:bodyPr/>
          <a:lstStyle/>
          <a:p>
            <a:pPr algn="ctr"/>
            <a:r>
              <a:rPr lang="he-IL" dirty="0"/>
              <a:t>תרגיל 3 – סעיף א'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47450" y="2420888"/>
            <a:ext cx="7416824" cy="1224136"/>
          </a:xfrm>
        </p:spPr>
        <p:txBody>
          <a:bodyPr>
            <a:normAutofit/>
          </a:bodyPr>
          <a:lstStyle/>
          <a:p>
            <a:pPr marL="68580" indent="0" algn="r" rtl="1">
              <a:lnSpc>
                <a:spcPct val="15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א. תארו את התהליך כשרשרת מרקוב, הגדירו מצבים, שלבים, דיאגרמת חצים ואת מטריצת המעבר החד-שלבי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9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348880"/>
            <a:ext cx="7704856" cy="4248472"/>
          </a:xfrm>
        </p:spPr>
        <p:txBody>
          <a:bodyPr>
            <a:normAutofit fontScale="92500"/>
          </a:bodyPr>
          <a:lstStyle/>
          <a:p>
            <a:pPr algn="r" rtl="1">
              <a:lnSpc>
                <a:spcPct val="160000"/>
              </a:lnSpc>
            </a:pP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מערכות ותרחישים רבים בחיים מכילים אי וודאות ומתפתחים עם הזמן.</a:t>
            </a:r>
          </a:p>
          <a:p>
            <a:pPr algn="r" rtl="1">
              <a:lnSpc>
                <a:spcPct val="160000"/>
              </a:lnSpc>
            </a:pP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מודלים </a:t>
            </a:r>
            <a:r>
              <a:rPr lang="he-IL" sz="2200" dirty="0" err="1">
                <a:latin typeface="Arial" panose="020B0604020202020204" pitchFamily="34" charset="0"/>
                <a:cs typeface="Arial" panose="020B0604020202020204" pitchFamily="34" charset="0"/>
              </a:rPr>
              <a:t>סטוכסטיים</a:t>
            </a: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 ושרשראות מרקוב הם מודלים הסתברותיים עבור אותם מקרים.</a:t>
            </a:r>
          </a:p>
          <a:p>
            <a:pPr algn="r" rtl="1">
              <a:lnSpc>
                <a:spcPct val="160000"/>
              </a:lnSpc>
            </a:pP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מודל </a:t>
            </a:r>
            <a:r>
              <a:rPr lang="he-IL" sz="2200" dirty="0" err="1">
                <a:latin typeface="Arial" panose="020B0604020202020204" pitchFamily="34" charset="0"/>
                <a:cs typeface="Arial" panose="020B0604020202020204" pitchFamily="34" charset="0"/>
              </a:rPr>
              <a:t>סטוכסטי</a:t>
            </a: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 ייקרא שרשרת מרקוב אם עבור כל נק' זמן:</a:t>
            </a:r>
          </a:p>
          <a:p>
            <a:pPr marL="68580" indent="0" algn="l">
              <a:lnSpc>
                <a:spcPct val="160000"/>
              </a:lnSpc>
              <a:buNone/>
            </a:pPr>
            <a:r>
              <a:rPr lang="en-US" altLang="he-IL" sz="2100" dirty="0" err="1">
                <a:latin typeface="Bookman Old Style" pitchFamily="18" charset="0"/>
              </a:rPr>
              <a:t>Pr</a:t>
            </a:r>
            <a:r>
              <a:rPr lang="en-US" altLang="he-IL" dirty="0">
                <a:latin typeface="Bookman Old Style" pitchFamily="18" charset="0"/>
              </a:rPr>
              <a:t>{</a:t>
            </a:r>
            <a:r>
              <a:rPr lang="en-US" altLang="he-IL" sz="2100" dirty="0">
                <a:latin typeface="Bookman Old Style" pitchFamily="18" charset="0"/>
              </a:rPr>
              <a:t> </a:t>
            </a:r>
            <a:r>
              <a:rPr lang="en-US" altLang="he-IL" sz="2100" b="1" i="1" dirty="0">
                <a:latin typeface="Bookman Old Style" pitchFamily="18" charset="0"/>
              </a:rPr>
              <a:t>X</a:t>
            </a:r>
            <a:r>
              <a:rPr lang="en-US" altLang="he-IL" sz="2100" b="1" i="1" baseline="-25000" dirty="0">
                <a:latin typeface="Bookman Old Style" pitchFamily="18" charset="0"/>
              </a:rPr>
              <a:t>t</a:t>
            </a:r>
            <a:r>
              <a:rPr lang="en-US" altLang="he-IL" sz="2100" b="1" baseline="-25000" dirty="0">
                <a:latin typeface="Bookman Old Style" pitchFamily="18" charset="0"/>
              </a:rPr>
              <a:t>+1</a:t>
            </a:r>
            <a:r>
              <a:rPr lang="en-US" altLang="he-IL" sz="2100" b="1" dirty="0">
                <a:latin typeface="Bookman Old Style" pitchFamily="18" charset="0"/>
              </a:rPr>
              <a:t> = </a:t>
            </a:r>
            <a:r>
              <a:rPr lang="en-US" altLang="he-IL" sz="2100" b="1" i="1" dirty="0">
                <a:latin typeface="Bookman Old Style" pitchFamily="18" charset="0"/>
              </a:rPr>
              <a:t>j</a:t>
            </a:r>
            <a:r>
              <a:rPr lang="en-US" altLang="he-IL" sz="2100" b="1" dirty="0">
                <a:latin typeface="Bookman Old Style" pitchFamily="18" charset="0"/>
              </a:rPr>
              <a:t>  </a:t>
            </a:r>
            <a:r>
              <a:rPr lang="en-US" altLang="he-IL" sz="2100" dirty="0">
                <a:latin typeface="Bookman Old Style" pitchFamily="18" charset="0"/>
              </a:rPr>
              <a:t>| </a:t>
            </a:r>
            <a:r>
              <a:rPr lang="en-US" altLang="he-IL" sz="2100" i="1" dirty="0">
                <a:latin typeface="Bookman Old Style" pitchFamily="18" charset="0"/>
              </a:rPr>
              <a:t>X</a:t>
            </a:r>
            <a:r>
              <a:rPr lang="en-US" altLang="he-IL" sz="2100" baseline="-25000" dirty="0">
                <a:latin typeface="Bookman Old Style" pitchFamily="18" charset="0"/>
              </a:rPr>
              <a:t>0</a:t>
            </a:r>
            <a:r>
              <a:rPr lang="en-US" altLang="he-IL" sz="2100" dirty="0">
                <a:latin typeface="Bookman Old Style" pitchFamily="18" charset="0"/>
              </a:rPr>
              <a:t> = </a:t>
            </a:r>
            <a:r>
              <a:rPr lang="en-US" altLang="he-IL" sz="2100" i="1" dirty="0">
                <a:latin typeface="Bookman Old Style" pitchFamily="18" charset="0"/>
              </a:rPr>
              <a:t>k</a:t>
            </a:r>
            <a:r>
              <a:rPr lang="en-US" altLang="he-IL" sz="2100" baseline="-25000" dirty="0">
                <a:latin typeface="Bookman Old Style" pitchFamily="18" charset="0"/>
              </a:rPr>
              <a:t>0</a:t>
            </a:r>
            <a:r>
              <a:rPr lang="en-US" altLang="he-IL" sz="2100" dirty="0">
                <a:latin typeface="Bookman Old Style" pitchFamily="18" charset="0"/>
              </a:rPr>
              <a:t>, . . , </a:t>
            </a:r>
            <a:r>
              <a:rPr lang="en-US" altLang="he-IL" sz="2100" i="1" dirty="0">
                <a:latin typeface="Bookman Old Style" pitchFamily="18" charset="0"/>
              </a:rPr>
              <a:t>X</a:t>
            </a:r>
            <a:r>
              <a:rPr lang="en-US" altLang="he-IL" sz="2100" i="1" baseline="-25000" dirty="0">
                <a:latin typeface="Bookman Old Style" pitchFamily="18" charset="0"/>
              </a:rPr>
              <a:t>t</a:t>
            </a:r>
            <a:r>
              <a:rPr lang="en-US" altLang="he-IL" sz="2100" baseline="-25000" dirty="0">
                <a:latin typeface="Bookman Old Style" pitchFamily="18" charset="0"/>
              </a:rPr>
              <a:t>-1</a:t>
            </a:r>
            <a:r>
              <a:rPr lang="en-US" altLang="he-IL" sz="2100" dirty="0">
                <a:latin typeface="Bookman Old Style" pitchFamily="18" charset="0"/>
              </a:rPr>
              <a:t> = </a:t>
            </a:r>
            <a:r>
              <a:rPr lang="en-US" altLang="he-IL" sz="2100" i="1" dirty="0">
                <a:latin typeface="Bookman Old Style" pitchFamily="18" charset="0"/>
              </a:rPr>
              <a:t>k</a:t>
            </a:r>
            <a:r>
              <a:rPr lang="en-US" altLang="he-IL" sz="2100" i="1" baseline="-25000" dirty="0">
                <a:latin typeface="Bookman Old Style" pitchFamily="18" charset="0"/>
              </a:rPr>
              <a:t>t</a:t>
            </a:r>
            <a:r>
              <a:rPr lang="en-US" altLang="he-IL" sz="2100" baseline="-25000" dirty="0">
                <a:latin typeface="Bookman Old Style" pitchFamily="18" charset="0"/>
              </a:rPr>
              <a:t>-1</a:t>
            </a:r>
            <a:r>
              <a:rPr lang="en-US" altLang="he-IL" sz="2100" dirty="0">
                <a:latin typeface="Bookman Old Style" pitchFamily="18" charset="0"/>
              </a:rPr>
              <a:t>, </a:t>
            </a:r>
            <a:r>
              <a:rPr lang="en-US" altLang="he-IL" sz="2100" b="1" i="1" dirty="0" err="1">
                <a:latin typeface="Bookman Old Style" pitchFamily="18" charset="0"/>
              </a:rPr>
              <a:t>X</a:t>
            </a:r>
            <a:r>
              <a:rPr lang="en-US" altLang="he-IL" sz="2100" b="1" i="1" baseline="-25000" dirty="0" err="1">
                <a:latin typeface="Bookman Old Style" pitchFamily="18" charset="0"/>
              </a:rPr>
              <a:t>t</a:t>
            </a:r>
            <a:r>
              <a:rPr lang="en-US" altLang="he-IL" sz="2100" b="1" dirty="0">
                <a:latin typeface="Bookman Old Style" pitchFamily="18" charset="0"/>
              </a:rPr>
              <a:t> = </a:t>
            </a:r>
            <a:r>
              <a:rPr lang="en-US" altLang="he-IL" sz="2100" b="1" i="1" dirty="0" err="1">
                <a:latin typeface="Bookman Old Style" pitchFamily="18" charset="0"/>
              </a:rPr>
              <a:t>i</a:t>
            </a:r>
            <a:r>
              <a:rPr lang="en-US" altLang="he-IL" sz="2100" b="1" dirty="0">
                <a:latin typeface="Bookman Old Style" pitchFamily="18" charset="0"/>
              </a:rPr>
              <a:t> </a:t>
            </a:r>
            <a:r>
              <a:rPr lang="en-US" altLang="he-IL" dirty="0">
                <a:latin typeface="Bookman Old Style" pitchFamily="18" charset="0"/>
              </a:rPr>
              <a:t>} </a:t>
            </a:r>
            <a:r>
              <a:rPr lang="en-US" altLang="he-IL" sz="2100" dirty="0">
                <a:latin typeface="Bookman Old Style" pitchFamily="18" charset="0"/>
              </a:rPr>
              <a:t>=</a:t>
            </a:r>
          </a:p>
          <a:p>
            <a:pPr marL="68580" indent="0" algn="l">
              <a:lnSpc>
                <a:spcPct val="160000"/>
              </a:lnSpc>
              <a:buNone/>
            </a:pPr>
            <a:r>
              <a:rPr lang="en-US" altLang="he-IL" sz="2100" dirty="0" err="1">
                <a:latin typeface="Bookman Old Style" pitchFamily="18" charset="0"/>
              </a:rPr>
              <a:t>Pr</a:t>
            </a:r>
            <a:r>
              <a:rPr lang="en-US" altLang="he-IL" dirty="0">
                <a:latin typeface="Bookman Old Style" pitchFamily="18" charset="0"/>
              </a:rPr>
              <a:t>{ </a:t>
            </a:r>
            <a:r>
              <a:rPr lang="en-US" altLang="he-IL" sz="2100" b="1" i="1" dirty="0">
                <a:latin typeface="Bookman Old Style" pitchFamily="18" charset="0"/>
              </a:rPr>
              <a:t>X</a:t>
            </a:r>
            <a:r>
              <a:rPr lang="en-US" altLang="he-IL" sz="2100" b="1" i="1" baseline="-25000" dirty="0">
                <a:latin typeface="Bookman Old Style" pitchFamily="18" charset="0"/>
              </a:rPr>
              <a:t>t</a:t>
            </a:r>
            <a:r>
              <a:rPr lang="en-US" altLang="he-IL" sz="2100" b="1" baseline="-25000" dirty="0">
                <a:latin typeface="Bookman Old Style" pitchFamily="18" charset="0"/>
              </a:rPr>
              <a:t>+1</a:t>
            </a:r>
            <a:r>
              <a:rPr lang="en-US" altLang="he-IL" sz="2100" b="1" dirty="0">
                <a:latin typeface="Bookman Old Style" pitchFamily="18" charset="0"/>
              </a:rPr>
              <a:t> = </a:t>
            </a:r>
            <a:r>
              <a:rPr lang="en-US" altLang="he-IL" sz="2100" b="1" i="1" dirty="0">
                <a:latin typeface="Bookman Old Style" pitchFamily="18" charset="0"/>
              </a:rPr>
              <a:t>j</a:t>
            </a:r>
            <a:r>
              <a:rPr lang="en-US" altLang="he-IL" sz="2100" dirty="0">
                <a:latin typeface="Bookman Old Style" pitchFamily="18" charset="0"/>
              </a:rPr>
              <a:t> </a:t>
            </a:r>
            <a:r>
              <a:rPr lang="en-US" altLang="he-IL" sz="2100" b="1" dirty="0">
                <a:latin typeface="Bookman Old Style" pitchFamily="18" charset="0"/>
              </a:rPr>
              <a:t>|</a:t>
            </a:r>
            <a:r>
              <a:rPr lang="en-US" altLang="he-IL" sz="4700" b="1" baseline="-25000" dirty="0">
                <a:latin typeface="Century Gothic" pitchFamily="34" charset="0"/>
              </a:rPr>
              <a:t> </a:t>
            </a:r>
            <a:r>
              <a:rPr lang="en-US" altLang="he-IL" sz="2100" b="1" i="1" dirty="0" err="1">
                <a:latin typeface="Bookman Old Style" pitchFamily="18" charset="0"/>
              </a:rPr>
              <a:t>X</a:t>
            </a:r>
            <a:r>
              <a:rPr lang="en-US" altLang="he-IL" sz="2100" b="1" i="1" baseline="-25000" dirty="0" err="1">
                <a:latin typeface="Bookman Old Style" pitchFamily="18" charset="0"/>
              </a:rPr>
              <a:t>t</a:t>
            </a:r>
            <a:r>
              <a:rPr lang="en-US" altLang="he-IL" sz="2100" b="1" dirty="0">
                <a:latin typeface="Bookman Old Style" pitchFamily="18" charset="0"/>
              </a:rPr>
              <a:t> = </a:t>
            </a:r>
            <a:r>
              <a:rPr lang="en-US" altLang="he-IL" sz="2100" b="1" i="1" dirty="0" err="1">
                <a:latin typeface="Bookman Old Style" pitchFamily="18" charset="0"/>
              </a:rPr>
              <a:t>i</a:t>
            </a:r>
            <a:r>
              <a:rPr lang="en-US" altLang="he-IL" sz="2100" b="1" dirty="0">
                <a:latin typeface="Bookman Old Style" pitchFamily="18" charset="0"/>
              </a:rPr>
              <a:t> </a:t>
            </a:r>
            <a:r>
              <a:rPr lang="en-US" altLang="he-IL" dirty="0">
                <a:latin typeface="Bookman Old Style" pitchFamily="18" charset="0"/>
              </a:rPr>
              <a:t>}</a:t>
            </a:r>
            <a:endParaRPr lang="he-IL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6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052736"/>
            <a:ext cx="7024744" cy="745152"/>
          </a:xfrm>
        </p:spPr>
        <p:txBody>
          <a:bodyPr/>
          <a:lstStyle/>
          <a:p>
            <a:pPr algn="ctr"/>
            <a:r>
              <a:rPr lang="he-IL" dirty="0"/>
              <a:t>שרשראות מרקוב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88224" y="5507940"/>
            <a:ext cx="10182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accent2">
                    <a:lumMod val="75000"/>
                  </a:schemeClr>
                </a:solidFill>
                <a:cs typeface="+mj-cs"/>
              </a:rPr>
              <a:t>מה ודאי?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5845006"/>
            <a:ext cx="141577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rgbClr val="7030A0"/>
                </a:solidFill>
                <a:cs typeface="+mj-cs"/>
              </a:rPr>
              <a:t>מה סטוכסטי?</a:t>
            </a:r>
          </a:p>
        </p:txBody>
      </p:sp>
    </p:spTree>
    <p:extLst>
      <p:ext uri="{BB962C8B-B14F-4D97-AF65-F5344CB8AC3E}">
        <p14:creationId xmlns:p14="http://schemas.microsoft.com/office/powerpoint/2010/main" val="304861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92088"/>
          </a:xfrm>
        </p:spPr>
        <p:txBody>
          <a:bodyPr/>
          <a:lstStyle/>
          <a:p>
            <a:pPr algn="ctr"/>
            <a:r>
              <a:rPr lang="he-IL" dirty="0"/>
              <a:t>פתרון סעיף א'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99592" y="2348880"/>
            <a:ext cx="6336704" cy="3744416"/>
          </a:xfrm>
        </p:spPr>
        <p:txBody>
          <a:bodyPr>
            <a:normAutofit fontScale="92500" lnSpcReduction="10000"/>
          </a:bodyPr>
          <a:lstStyle/>
          <a:p>
            <a:pPr marL="68580" indent="0" algn="r" rtl="1">
              <a:lnSpc>
                <a:spcPct val="15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מצבים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S={1,2,3,4,5}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68580" indent="0" algn="r" rtl="1">
              <a:lnSpc>
                <a:spcPct val="15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1 - סטייק </a:t>
            </a:r>
            <a:r>
              <a:rPr lang="he-IL" dirty="0" err="1">
                <a:latin typeface="Arial" panose="020B0604020202020204" pitchFamily="34" charset="0"/>
                <a:cs typeface="Arial" panose="020B0604020202020204" pitchFamily="34" charset="0"/>
              </a:rPr>
              <a:t>אנטריקוט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 algn="r" rtl="1">
              <a:lnSpc>
                <a:spcPct val="15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2 - שניצל עוף</a:t>
            </a:r>
          </a:p>
          <a:p>
            <a:pPr marL="68580" indent="0" algn="r" rtl="1">
              <a:lnSpc>
                <a:spcPct val="15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3 - סלט ירקות</a:t>
            </a:r>
          </a:p>
          <a:p>
            <a:pPr marL="68580" indent="0" algn="r" rtl="1">
              <a:lnSpc>
                <a:spcPct val="15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4 - ניוקי ברוטב שמנת וחמאה</a:t>
            </a:r>
          </a:p>
          <a:p>
            <a:pPr marL="68580" indent="0" algn="r" rtl="1">
              <a:lnSpc>
                <a:spcPct val="15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5 - לזניית גבינות</a:t>
            </a:r>
          </a:p>
          <a:p>
            <a:pPr marL="68580" indent="0" algn="r" rtl="1">
              <a:lnSpc>
                <a:spcPct val="150000"/>
              </a:lnSpc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68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92088"/>
          </a:xfrm>
        </p:spPr>
        <p:txBody>
          <a:bodyPr/>
          <a:lstStyle/>
          <a:p>
            <a:pPr algn="ctr"/>
            <a:r>
              <a:rPr lang="he-IL" dirty="0"/>
              <a:t>פתרון סעיף א'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99592" y="1556792"/>
            <a:ext cx="7416824" cy="4752528"/>
          </a:xfrm>
        </p:spPr>
        <p:txBody>
          <a:bodyPr>
            <a:normAutofit/>
          </a:bodyPr>
          <a:lstStyle/>
          <a:p>
            <a:pPr marL="68580" indent="0" algn="r" rtl="1">
              <a:lnSpc>
                <a:spcPct val="15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מטריצת המעברים:</a:t>
            </a:r>
          </a:p>
          <a:p>
            <a:pPr marL="68580" indent="0" algn="r" rtl="1">
              <a:lnSpc>
                <a:spcPct val="150000"/>
              </a:lnSpc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50752"/>
              </p:ext>
            </p:extLst>
          </p:nvPr>
        </p:nvGraphicFramePr>
        <p:xfrm>
          <a:off x="1475656" y="2564905"/>
          <a:ext cx="6096000" cy="3384375"/>
        </p:xfrm>
        <a:graphic>
          <a:graphicData uri="http://schemas.openxmlformats.org/drawingml/2006/table">
            <a:tbl>
              <a:tblPr rtl="1" bandRow="1">
                <a:tableStyleId>{D113A9D2-9D6B-4929-AA2D-F23B5EE8CBE7}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6875"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1/4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2/5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491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92088"/>
          </a:xfrm>
        </p:spPr>
        <p:txBody>
          <a:bodyPr/>
          <a:lstStyle/>
          <a:p>
            <a:pPr algn="ctr"/>
            <a:r>
              <a:rPr lang="he-IL" dirty="0"/>
              <a:t>תרגיל 3 – סעיף ב'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47450" y="2204864"/>
            <a:ext cx="7220784" cy="1368152"/>
          </a:xfrm>
        </p:spPr>
        <p:txBody>
          <a:bodyPr>
            <a:normAutofit/>
          </a:bodyPr>
          <a:lstStyle/>
          <a:p>
            <a:pPr marL="68580" indent="0" algn="r" rtl="1">
              <a:lnSpc>
                <a:spcPct val="15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בהינתן שביום א' הוגש סלט, מה ההסתברות שיומיים לאחר מכן, ביום ג', תוגש מנה של לזניית גבינות?</a:t>
            </a:r>
          </a:p>
          <a:p>
            <a:pPr marL="68580" indent="0" algn="r" rtl="1">
              <a:lnSpc>
                <a:spcPct val="150000"/>
              </a:lnSpc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847450" y="3356991"/>
            <a:ext cx="7416824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r">
              <a:lnSpc>
                <a:spcPct val="150000"/>
              </a:lnSpc>
              <a:buFont typeface="Wingdings 2" pitchFamily="18" charset="2"/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חישוב מטריצת המעברים עבור 2 יחידות זמן (יומיים):</a:t>
            </a:r>
          </a:p>
          <a:p>
            <a:pPr marL="68580" indent="0" algn="l" rtl="0">
              <a:lnSpc>
                <a:spcPct val="150000"/>
              </a:lnSpc>
              <a:buNone/>
            </a:pPr>
            <a:r>
              <a:rPr lang="en-US" dirty="0">
                <a:latin typeface="+mj-lt"/>
                <a:cs typeface="+mj-cs"/>
              </a:rPr>
              <a:t>a</a:t>
            </a:r>
            <a:r>
              <a:rPr lang="he-IL" baseline="30000" dirty="0">
                <a:latin typeface="+mj-lt"/>
                <a:cs typeface="+mj-cs"/>
              </a:rPr>
              <a:t>)</a:t>
            </a:r>
            <a:r>
              <a:rPr lang="en-US" baseline="30000" dirty="0">
                <a:latin typeface="+mj-lt"/>
                <a:cs typeface="+mj-cs"/>
              </a:rPr>
              <a:t>0</a:t>
            </a:r>
            <a:r>
              <a:rPr lang="he-IL" baseline="30000" dirty="0">
                <a:latin typeface="+mj-lt"/>
                <a:cs typeface="+mj-cs"/>
              </a:rPr>
              <a:t>(</a:t>
            </a:r>
            <a:r>
              <a:rPr lang="en-US" dirty="0">
                <a:latin typeface="+mj-lt"/>
                <a:cs typeface="+mj-cs"/>
              </a:rPr>
              <a:t> = (0,0,1,0,0)</a:t>
            </a:r>
          </a:p>
          <a:p>
            <a:pPr marL="68580" indent="0" algn="l" rtl="0">
              <a:lnSpc>
                <a:spcPct val="150000"/>
              </a:lnSpc>
              <a:buNone/>
            </a:pPr>
            <a:r>
              <a:rPr lang="en-US" dirty="0">
                <a:latin typeface="+mj-lt"/>
                <a:cs typeface="+mj-cs"/>
              </a:rPr>
              <a:t>P</a:t>
            </a:r>
            <a:r>
              <a:rPr lang="en-US" baseline="30000" dirty="0">
                <a:latin typeface="+mj-lt"/>
                <a:cs typeface="+mj-cs"/>
              </a:rPr>
              <a:t>2</a:t>
            </a:r>
            <a:r>
              <a:rPr lang="en-US" dirty="0">
                <a:latin typeface="+mj-lt"/>
                <a:cs typeface="+mj-cs"/>
              </a:rPr>
              <a:t> = P * P = </a:t>
            </a:r>
            <a:endParaRPr lang="he-IL" dirty="0">
              <a:latin typeface="+mj-lt"/>
              <a:cs typeface="+mj-cs"/>
            </a:endParaRPr>
          </a:p>
          <a:p>
            <a:pPr marL="68580" indent="0" algn="r">
              <a:lnSpc>
                <a:spcPct val="150000"/>
              </a:lnSpc>
              <a:buFont typeface="Wingdings 2" pitchFamily="18" charset="2"/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טבלה 4"/>
          <p:cNvGraphicFramePr>
            <a:graphicFrameLocks noGrp="1"/>
          </p:cNvGraphicFramePr>
          <p:nvPr/>
        </p:nvGraphicFramePr>
        <p:xfrm>
          <a:off x="3419872" y="4005065"/>
          <a:ext cx="4608510" cy="2448270"/>
        </p:xfrm>
        <a:graphic>
          <a:graphicData uri="http://schemas.openxmlformats.org/drawingml/2006/table">
            <a:tbl>
              <a:tblPr rtl="1" firstRow="1" bandRow="1">
                <a:tableStyleId>{D113A9D2-9D6B-4929-AA2D-F23B5EE8CBE7}</a:tableStyleId>
              </a:tblPr>
              <a:tblGrid>
                <a:gridCol w="92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9654"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>
                          <a:solidFill>
                            <a:schemeClr val="bg1"/>
                          </a:solidFill>
                        </a:rPr>
                        <a:t>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>
                          <a:solidFill>
                            <a:schemeClr val="bg1"/>
                          </a:solidFill>
                        </a:rPr>
                        <a:t>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>
                          <a:solidFill>
                            <a:schemeClr val="bg1"/>
                          </a:solidFill>
                        </a:rPr>
                        <a:t>6/15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>
                          <a:solidFill>
                            <a:schemeClr val="bg1"/>
                          </a:solidFill>
                        </a:rPr>
                        <a:t>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>
                          <a:solidFill>
                            <a:schemeClr val="bg1"/>
                          </a:solidFill>
                        </a:rPr>
                        <a:t>19/60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>
                          <a:solidFill>
                            <a:schemeClr val="bg1"/>
                          </a:solidFill>
                        </a:rPr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>
                          <a:solidFill>
                            <a:schemeClr val="bg1"/>
                          </a:solidFill>
                        </a:rPr>
                        <a:t>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>
                          <a:solidFill>
                            <a:schemeClr val="bg1"/>
                          </a:solidFill>
                        </a:rPr>
                        <a:t>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>
                          <a:solidFill>
                            <a:schemeClr val="bg1"/>
                          </a:solidFill>
                        </a:rPr>
                        <a:t>13/30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>
                          <a:solidFill>
                            <a:schemeClr val="bg1"/>
                          </a:solidFill>
                        </a:rPr>
                        <a:t>1/12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>
                          <a:solidFill>
                            <a:schemeClr val="bg1"/>
                          </a:solidFill>
                        </a:rPr>
                        <a:t>3/20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>
                          <a:solidFill>
                            <a:schemeClr val="bg1"/>
                          </a:solidFill>
                        </a:rPr>
                        <a:t>1/16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>
                          <a:solidFill>
                            <a:schemeClr val="bg1"/>
                          </a:solidFill>
                        </a:rPr>
                        <a:t>7/15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>
                          <a:solidFill>
                            <a:schemeClr val="bg1"/>
                          </a:solidFill>
                        </a:rPr>
                        <a:t>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>
                          <a:solidFill>
                            <a:schemeClr val="bg1"/>
                          </a:solidFill>
                        </a:rPr>
                        <a:t>1/12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>
                          <a:solidFill>
                            <a:schemeClr val="bg1"/>
                          </a:solidFill>
                        </a:rPr>
                        <a:t>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>
                          <a:solidFill>
                            <a:schemeClr val="bg1"/>
                          </a:solidFill>
                        </a:rPr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>
                          <a:solidFill>
                            <a:schemeClr val="bg1"/>
                          </a:solidFill>
                        </a:rPr>
                        <a:t>9/25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>
                          <a:solidFill>
                            <a:schemeClr val="bg1"/>
                          </a:solidFill>
                        </a:rPr>
                        <a:t>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>
                          <a:solidFill>
                            <a:schemeClr val="bg1"/>
                          </a:solidFill>
                        </a:rPr>
                        <a:t>1/10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>
                          <a:solidFill>
                            <a:schemeClr val="bg1"/>
                          </a:solidFill>
                        </a:rPr>
                        <a:t>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>
                          <a:solidFill>
                            <a:schemeClr val="bg1"/>
                          </a:solidFill>
                        </a:rPr>
                        <a:t>3/20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>
                          <a:solidFill>
                            <a:schemeClr val="bg1"/>
                          </a:solidFill>
                        </a:rPr>
                        <a:t>2/20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>
                          <a:solidFill>
                            <a:schemeClr val="bg1"/>
                          </a:solidFill>
                        </a:rPr>
                        <a:t>3/20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>
                          <a:solidFill>
                            <a:schemeClr val="bg1"/>
                          </a:solidFill>
                        </a:rPr>
                        <a:t>3/20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51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908720"/>
            <a:ext cx="7024744" cy="792088"/>
          </a:xfrm>
        </p:spPr>
        <p:txBody>
          <a:bodyPr/>
          <a:lstStyle/>
          <a:p>
            <a:pPr algn="ctr"/>
            <a:r>
              <a:rPr lang="he-IL" dirty="0"/>
              <a:t>המשך פתרון סעיף ב'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547664" y="2492896"/>
            <a:ext cx="6120680" cy="4104456"/>
          </a:xfrm>
        </p:spPr>
        <p:txBody>
          <a:bodyPr>
            <a:normAutofit/>
          </a:bodyPr>
          <a:lstStyle/>
          <a:p>
            <a:pPr marL="68580" indent="0" algn="l" rtl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a</a:t>
            </a:r>
            <a:r>
              <a:rPr lang="en-US" baseline="30000" dirty="0">
                <a:latin typeface="+mj-lt"/>
              </a:rPr>
              <a:t>(0)</a:t>
            </a:r>
            <a:r>
              <a:rPr lang="en-US" dirty="0">
                <a:latin typeface="+mj-lt"/>
              </a:rPr>
              <a:t> * P</a:t>
            </a:r>
            <a:r>
              <a:rPr lang="en-US" baseline="30000" dirty="0">
                <a:latin typeface="+mj-lt"/>
              </a:rPr>
              <a:t>2 </a:t>
            </a:r>
            <a:r>
              <a:rPr lang="en-US" dirty="0">
                <a:latin typeface="+mj-lt"/>
                <a:cs typeface="Arial" panose="020B0604020202020204" pitchFamily="34" charset="0"/>
              </a:rPr>
              <a:t>= (0 0 1 0 0) * </a:t>
            </a:r>
            <a:r>
              <a:rPr lang="en-US" dirty="0"/>
              <a:t>P</a:t>
            </a:r>
            <a:r>
              <a:rPr lang="en-US" baseline="30000" dirty="0"/>
              <a:t>2</a:t>
            </a:r>
            <a:r>
              <a:rPr lang="en-US" dirty="0"/>
              <a:t> =</a:t>
            </a:r>
          </a:p>
          <a:p>
            <a:pPr marL="68580" indent="0" algn="l" rtl="0">
              <a:lnSpc>
                <a:spcPct val="150000"/>
              </a:lnSpc>
              <a:buNone/>
            </a:pPr>
            <a:r>
              <a:rPr lang="en-US" dirty="0">
                <a:latin typeface="+mj-lt"/>
                <a:cs typeface="Arial" panose="020B0604020202020204" pitchFamily="34" charset="0"/>
              </a:rPr>
              <a:t>(1/12 , 1/5 , 7/15 , 1/16 , 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3/20</a:t>
            </a:r>
            <a:r>
              <a:rPr lang="en-US" dirty="0">
                <a:latin typeface="+mj-lt"/>
                <a:cs typeface="Arial" panose="020B0604020202020204" pitchFamily="34" charset="0"/>
              </a:rPr>
              <a:t>)</a:t>
            </a:r>
          </a:p>
          <a:p>
            <a:pPr marL="68580" indent="0" algn="r">
              <a:lnSpc>
                <a:spcPct val="150000"/>
              </a:lnSpc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 algn="r">
              <a:lnSpc>
                <a:spcPct val="15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תשובה: </a:t>
            </a:r>
            <a:r>
              <a:rPr lang="he-IL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3/20</a:t>
            </a:r>
          </a:p>
        </p:txBody>
      </p:sp>
    </p:spTree>
    <p:extLst>
      <p:ext uri="{BB962C8B-B14F-4D97-AF65-F5344CB8AC3E}">
        <p14:creationId xmlns:p14="http://schemas.microsoft.com/office/powerpoint/2010/main" val="1426125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92088"/>
          </a:xfrm>
        </p:spPr>
        <p:txBody>
          <a:bodyPr/>
          <a:lstStyle/>
          <a:p>
            <a:pPr algn="ctr"/>
            <a:r>
              <a:rPr lang="he-IL" dirty="0"/>
              <a:t>תרגיל 3 – סעיף ג'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19399" y="2204864"/>
            <a:ext cx="7272926" cy="1296144"/>
          </a:xfrm>
        </p:spPr>
        <p:txBody>
          <a:bodyPr>
            <a:normAutofit/>
          </a:bodyPr>
          <a:lstStyle/>
          <a:p>
            <a:pPr marL="68580" indent="0" algn="r" rtl="1">
              <a:lnSpc>
                <a:spcPct val="15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מה הסיכוי שכעבור זמן רב תוגשנה במשך חודש שלם (31 ימים) רק מנות בשריות?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ציין מיקום תוכן 2"/>
              <p:cNvSpPr txBox="1">
                <a:spLocks/>
              </p:cNvSpPr>
              <p:nvPr/>
            </p:nvSpPr>
            <p:spPr>
              <a:xfrm>
                <a:off x="899591" y="3429000"/>
                <a:ext cx="7292733" cy="28803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70000" lnSpcReduction="20000"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8580" indent="0" algn="r" rtl="1">
                  <a:lnSpc>
                    <a:spcPct val="150000"/>
                  </a:lnSpc>
                  <a:buFont typeface="Arial"/>
                  <a:buNone/>
                </a:pP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נחשב את הסתברויות המצב היציב של כל המנות..</a:t>
                </a:r>
              </a:p>
              <a:p>
                <a:pPr marL="68580" indent="0">
                  <a:lnSpc>
                    <a:spcPct val="150000"/>
                  </a:lnSpc>
                  <a:buFont typeface="Arial"/>
                  <a:buNone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1=</a:t>
                </a: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170/1087</a:t>
                </a:r>
              </a:p>
              <a:p>
                <a:pPr marL="68580" indent="0">
                  <a:lnSpc>
                    <a:spcPct val="150000"/>
                  </a:lnSpc>
                  <a:buFont typeface="Arial"/>
                  <a:buNone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2 = 459/2174</a:t>
                </a:r>
              </a:p>
              <a:p>
                <a:pPr marL="68580" indent="0">
                  <a:lnSpc>
                    <a:spcPct val="150000"/>
                  </a:lnSpc>
                  <a:buFont typeface="Arial"/>
                  <a:buNone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3=</a:t>
                </a: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374/1087</a:t>
                </a:r>
              </a:p>
              <a:p>
                <a:pPr marL="68580" indent="0">
                  <a:lnSpc>
                    <a:spcPct val="150000"/>
                  </a:lnSpc>
                  <a:buFont typeface="Arial"/>
                  <a:buNone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4 = 275/2174</a:t>
                </a:r>
              </a:p>
              <a:p>
                <a:pPr marL="68580" indent="0">
                  <a:lnSpc>
                    <a:spcPct val="150000"/>
                  </a:lnSpc>
                  <a:buFont typeface="Arial"/>
                  <a:buNone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5 = 176/1087</a:t>
                </a:r>
                <a:endParaRPr lang="he-I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מציין מיקום תוכן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1" y="3429000"/>
                <a:ext cx="7292733" cy="28803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44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92088"/>
          </a:xfrm>
        </p:spPr>
        <p:txBody>
          <a:bodyPr/>
          <a:lstStyle/>
          <a:p>
            <a:pPr algn="ctr"/>
            <a:r>
              <a:rPr lang="he-IL" dirty="0"/>
              <a:t>פתרון סעיף ג' - המשך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2348880"/>
                <a:ext cx="7416824" cy="3960440"/>
              </a:xfrm>
            </p:spPr>
            <p:txBody>
              <a:bodyPr>
                <a:normAutofit fontScale="77500" lnSpcReduction="20000"/>
              </a:bodyPr>
              <a:lstStyle/>
              <a:p>
                <a:pPr marL="68580" indent="0" algn="r" rtl="1">
                  <a:lnSpc>
                    <a:spcPct val="150000"/>
                  </a:lnSpc>
                  <a:buNone/>
                </a:pP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הסתברות המצב היציב של המנות הבשריות:</a:t>
                </a:r>
              </a:p>
              <a:p>
                <a:pPr marL="68580" indent="0" rtl="1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/>
                        <a:cs typeface="Arial" panose="020B0604020202020204" pitchFamily="34" charset="0"/>
                      </a:rPr>
                      <m:t>𝞹</m:t>
                    </m:r>
                  </m:oMath>
                </a14:m>
                <a:r>
                  <a:rPr lang="en-US" sz="1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meat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=170/1087 + 459/2174 = 0.3</a:t>
                </a:r>
              </a:p>
              <a:p>
                <a:pPr marL="68580" indent="0" algn="r" rtl="1">
                  <a:lnSpc>
                    <a:spcPct val="150000"/>
                  </a:lnSpc>
                  <a:buNone/>
                </a:pP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ההסתברות לעבור </a:t>
                </a:r>
                <a:r>
                  <a:rPr lang="he-IL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מאנטריקוט</a:t>
                </a: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 לשניצל ואז </a:t>
                </a:r>
                <a:r>
                  <a:rPr lang="he-IL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לאנטריקוט</a:t>
                </a: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 (או להיפך..):</a:t>
                </a:r>
              </a:p>
              <a:p>
                <a:pPr marL="68580" indent="0" rtl="1">
                  <a:lnSpc>
                    <a:spcPct val="150000"/>
                  </a:lnSpc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(4/5) * (1/3) = 4/15</a:t>
                </a:r>
              </a:p>
              <a:p>
                <a:pPr marL="68580" indent="0" algn="r" rtl="1">
                  <a:lnSpc>
                    <a:spcPct val="150000"/>
                  </a:lnSpc>
                  <a:buNone/>
                </a:pP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ההסתברות להגיע למנה בשרית כלשהי (0.3) ולעבור במשך 30 ימים ממנת בשר אחת לאחרת:</a:t>
                </a:r>
              </a:p>
              <a:p>
                <a:pPr marL="68580" indent="0" algn="r" rtl="1">
                  <a:lnSpc>
                    <a:spcPct val="150000"/>
                  </a:lnSpc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0.3 * (4/15)^15</a:t>
                </a:r>
              </a:p>
              <a:p>
                <a:pPr marL="68580" indent="0" algn="r" rtl="1">
                  <a:lnSpc>
                    <a:spcPct val="150000"/>
                  </a:lnSpc>
                  <a:buNone/>
                </a:pPr>
                <a:r>
                  <a:rPr lang="he-IL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=&gt; ההסתברות נמוכה מאד</a:t>
                </a:r>
                <a:endParaRPr lang="en-US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2348880"/>
                <a:ext cx="7416824" cy="3960440"/>
              </a:xfrm>
              <a:blipFill>
                <a:blip r:embed="rId3"/>
                <a:stretch>
                  <a:fillRect l="-740" b="-3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961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ראינו היום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תהליכים מרקוביים</a:t>
            </a:r>
          </a:p>
          <a:p>
            <a:pPr algn="r" rtl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מטריצת מעברים</a:t>
            </a:r>
          </a:p>
          <a:p>
            <a:pPr algn="r" rtl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תרשים מצבים</a:t>
            </a:r>
          </a:p>
          <a:p>
            <a:pPr algn="r" rtl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מצב יציב</a:t>
            </a:r>
          </a:p>
          <a:p>
            <a:pPr algn="r" rtl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תוחלת זמן החזרה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8489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17" y="931640"/>
            <a:ext cx="7488832" cy="4981024"/>
          </a:xfrm>
        </p:spPr>
      </p:pic>
    </p:spTree>
    <p:extLst>
      <p:ext uri="{BB962C8B-B14F-4D97-AF65-F5344CB8AC3E}">
        <p14:creationId xmlns:p14="http://schemas.microsoft.com/office/powerpoint/2010/main" val="5138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028" y="2348851"/>
            <a:ext cx="7488948" cy="2160240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– קבוצת כל המצבים האפשריים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מטריצת מעברים (המעברים יהיו עבור יחידת זמן אחידה)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       הסתברויות מצב התחלתי (וקטור)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89" y="996342"/>
            <a:ext cx="7024744" cy="745152"/>
          </a:xfrm>
        </p:spPr>
        <p:txBody>
          <a:bodyPr/>
          <a:lstStyle/>
          <a:p>
            <a:pPr algn="ctr"/>
            <a:r>
              <a:rPr lang="he-IL" dirty="0"/>
              <a:t>הגדרות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338293" y="4626707"/>
          <a:ext cx="494826" cy="39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6" name="Equation" r:id="rId3" imgW="253800" imgH="203040" progId="Equation.DSMT4">
                  <p:embed/>
                </p:oleObj>
              </mc:Choice>
              <mc:Fallback>
                <p:oleObj name="Equation" r:id="rId3" imgW="253800" imgH="203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38293" y="4626707"/>
                        <a:ext cx="494826" cy="395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12683"/>
            <a:ext cx="5624796" cy="22158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76089" y="4691558"/>
            <a:ext cx="261962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>
                <a:solidFill>
                  <a:srgbClr val="7030A0"/>
                </a:solidFill>
                <a:cs typeface="+mj-cs"/>
              </a:rPr>
              <a:t>מה גודלו של וקטור         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4291" y="5035271"/>
            <a:ext cx="3161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en-US" dirty="0"/>
              <a:t>S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6126771" y="5435932"/>
            <a:ext cx="24689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>
                <a:solidFill>
                  <a:srgbClr val="7030A0"/>
                </a:solidFill>
                <a:cs typeface="+mj-cs"/>
              </a:rPr>
              <a:t>מה גודלה של מטריצת </a:t>
            </a:r>
            <a:r>
              <a:rPr lang="en-US" dirty="0">
                <a:solidFill>
                  <a:srgbClr val="7030A0"/>
                </a:solidFill>
                <a:cs typeface="+mj-cs"/>
              </a:rPr>
              <a:t>P</a:t>
            </a:r>
            <a:r>
              <a:rPr lang="he-IL" dirty="0">
                <a:solidFill>
                  <a:srgbClr val="7030A0"/>
                </a:solidFill>
                <a:cs typeface="+mj-cs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1241" y="5817967"/>
            <a:ext cx="5822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en-US" dirty="0"/>
              <a:t>S*S</a:t>
            </a:r>
            <a:endParaRPr lang="he-IL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406091" y="3795535"/>
          <a:ext cx="622293" cy="497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7" name="Equation" r:id="rId6" imgW="253800" imgH="203040" progId="Equation.DSMT4">
                  <p:embed/>
                </p:oleObj>
              </mc:Choice>
              <mc:Fallback>
                <p:oleObj name="Equation" r:id="rId6" imgW="253800" imgH="203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6091" y="3795535"/>
                        <a:ext cx="622293" cy="497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480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492896"/>
            <a:ext cx="6840760" cy="4203829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בהינתן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S={0,1,2}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ומטריצת המעברים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r" rtl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מה הסיכוי לעבור ממצב 0 ל-1 ביחידת זמן אחת?</a:t>
            </a:r>
          </a:p>
          <a:p>
            <a:pPr marL="44450" indent="0" algn="ctr" rtl="1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P01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45152"/>
          </a:xfrm>
        </p:spPr>
        <p:txBody>
          <a:bodyPr/>
          <a:lstStyle/>
          <a:p>
            <a:pPr algn="ctr"/>
            <a:r>
              <a:rPr lang="he-IL" dirty="0"/>
              <a:t>כך למשל....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40968"/>
            <a:ext cx="3575293" cy="17200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2873742" y="3140968"/>
            <a:ext cx="720080" cy="68391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969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910" y="930584"/>
            <a:ext cx="7024744" cy="961176"/>
          </a:xfrm>
        </p:spPr>
        <p:txBody>
          <a:bodyPr/>
          <a:lstStyle/>
          <a:p>
            <a:pPr algn="ctr"/>
            <a:r>
              <a:rPr lang="he-IL" dirty="0"/>
              <a:t>תרגיל 1 – חלק א'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348880"/>
            <a:ext cx="6777317" cy="2207176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בכל עונה גנן מבצע בדיקה כימית לטיב הקרקע. בהתאם לטיב הבדיקה ניתן לקבוע את טיב היבול: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(1)טוב (2)סביר (3)גרוע</a:t>
            </a:r>
          </a:p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לדעת הגנן טיב הקרקע בכל עונה מעיד על טיב הקרקע בעונה הבאה. ההסתברויות מתוארות כך:</a:t>
            </a:r>
          </a:p>
          <a:p>
            <a:pPr marL="0" indent="0" algn="r" rtl="1"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603648"/>
              </p:ext>
            </p:extLst>
          </p:nvPr>
        </p:nvGraphicFramePr>
        <p:xfrm>
          <a:off x="2415925" y="4653136"/>
          <a:ext cx="4032449" cy="2088232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896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058">
                <a:tc>
                  <a:txBody>
                    <a:bodyPr/>
                    <a:lstStyle/>
                    <a:p>
                      <a:pPr algn="ctr" rtl="0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algn="ctr" fontAlgn="b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j-lt"/>
                        </a:rPr>
                        <a:t>0.2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j-lt"/>
                        </a:rPr>
                        <a:t>0.5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j-lt"/>
                        </a:rPr>
                        <a:t>0.3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algn="ctr" fontAlgn="b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j-lt"/>
                        </a:rPr>
                        <a:t>0.5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j-lt"/>
                        </a:rPr>
                        <a:t>0.5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algn="ctr" fontAlgn="b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4714393"/>
            <a:ext cx="185820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en-US"/>
            </a:defPPr>
            <a:lvl1pPr>
              <a:defRPr>
                <a:solidFill>
                  <a:srgbClr val="7030A0"/>
                </a:solidFill>
                <a:cs typeface="+mj-cs"/>
              </a:defRPr>
            </a:lvl1pPr>
          </a:lstStyle>
          <a:p>
            <a:r>
              <a:rPr lang="he-IL" dirty="0">
                <a:solidFill>
                  <a:srgbClr val="FF0000"/>
                </a:solidFill>
              </a:rPr>
              <a:t>הסכום של עמודה?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20EFA-A0FF-4F22-ADE8-1F12B1C2E92E}"/>
              </a:ext>
            </a:extLst>
          </p:cNvPr>
          <p:cNvSpPr/>
          <p:nvPr/>
        </p:nvSpPr>
        <p:spPr>
          <a:xfrm>
            <a:off x="4432149" y="4797152"/>
            <a:ext cx="715915" cy="1944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577FC-0878-470F-BEC0-F286834FEBD3}"/>
              </a:ext>
            </a:extLst>
          </p:cNvPr>
          <p:cNvSpPr txBox="1"/>
          <p:nvPr/>
        </p:nvSpPr>
        <p:spPr>
          <a:xfrm>
            <a:off x="386450" y="5769260"/>
            <a:ext cx="160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FF0000"/>
                </a:solidFill>
                <a:cs typeface="+mj-cs"/>
              </a:rPr>
              <a:t>סכום של שורה?</a:t>
            </a:r>
            <a:endParaRPr lang="en-US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729FDD-9308-4C6C-AD52-B19E75F82AFE}"/>
              </a:ext>
            </a:extLst>
          </p:cNvPr>
          <p:cNvSpPr/>
          <p:nvPr/>
        </p:nvSpPr>
        <p:spPr>
          <a:xfrm>
            <a:off x="3347864" y="5769260"/>
            <a:ext cx="3100510" cy="468052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7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694" y="951332"/>
            <a:ext cx="7024744" cy="817160"/>
          </a:xfrm>
        </p:spPr>
        <p:txBody>
          <a:bodyPr/>
          <a:lstStyle/>
          <a:p>
            <a:pPr algn="ctr"/>
            <a:r>
              <a:rPr lang="he-IL" dirty="0"/>
              <a:t>חלק א' - המשך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348880"/>
            <a:ext cx="6984776" cy="4176464"/>
          </a:xfrm>
        </p:spPr>
        <p:txBody>
          <a:bodyPr>
            <a:normAutofit fontScale="85000" lnSpcReduction="20000"/>
          </a:bodyPr>
          <a:lstStyle/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שימוש בדשן משפר את טיב הקרקע. להלן ההסתברויות לאחר שימוש במדשן:</a:t>
            </a:r>
          </a:p>
          <a:p>
            <a:pPr marL="0" indent="0" algn="r" rtl="1"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טיב הקרקע הראשונית הוא טוב, כלומר: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(1,0,0)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הראו את ההסתברויות למצבי הקרקע האפשריים, תוך שימוש בדשן, לאחר:</a:t>
            </a:r>
          </a:p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א. עונה אחת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ב. 8 עונות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ג. 16 עונות</a:t>
            </a:r>
          </a:p>
          <a:p>
            <a:pPr marL="0" indent="0" algn="r" rtl="1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316527"/>
              </p:ext>
            </p:extLst>
          </p:nvPr>
        </p:nvGraphicFramePr>
        <p:xfrm>
          <a:off x="2833998" y="2800458"/>
          <a:ext cx="3456384" cy="1917172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293">
                <a:tc>
                  <a:txBody>
                    <a:bodyPr/>
                    <a:lstStyle/>
                    <a:p>
                      <a:pPr algn="ctr" rtl="0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293">
                <a:tc>
                  <a:txBody>
                    <a:bodyPr/>
                    <a:lstStyle/>
                    <a:p>
                      <a:pPr algn="ctr" fontAlgn="b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293">
                <a:tc>
                  <a:txBody>
                    <a:bodyPr/>
                    <a:lstStyle/>
                    <a:p>
                      <a:pPr algn="ctr" fontAlgn="b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293">
                <a:tc>
                  <a:txBody>
                    <a:bodyPr/>
                    <a:lstStyle/>
                    <a:p>
                      <a:pPr algn="ctr" fontAlgn="b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0.55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202175"/>
              </p:ext>
            </p:extLst>
          </p:nvPr>
        </p:nvGraphicFramePr>
        <p:xfrm>
          <a:off x="1424817" y="4793307"/>
          <a:ext cx="5492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Equation" r:id="rId3" imgW="253780" imgH="203024" progId="Equation.DSMT4">
                  <p:embed/>
                </p:oleObj>
              </mc:Choice>
              <mc:Fallback>
                <p:oleObj name="Equation" r:id="rId3" imgW="253780" imgH="20302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817" y="4793307"/>
                        <a:ext cx="5492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979712" y="5013176"/>
            <a:ext cx="115212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45152"/>
          </a:xfrm>
        </p:spPr>
        <p:txBody>
          <a:bodyPr/>
          <a:lstStyle/>
          <a:p>
            <a:pPr algn="ctr"/>
            <a:r>
              <a:rPr lang="he-IL" dirty="0"/>
              <a:t>תזכורת – כפל מטריצות</a:t>
            </a:r>
            <a:endParaRPr lang="en-US" dirty="0"/>
          </a:p>
        </p:txBody>
      </p:sp>
      <p:pic>
        <p:nvPicPr>
          <p:cNvPr id="20484" name="Picture 4" descr="https://kavua.files.wordpress.com/2015/08/05.png?w=5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18" y="2433911"/>
            <a:ext cx="27146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https://kavua.files.wordpress.com/2015/08/04.png?w=5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87" y="4035623"/>
            <a:ext cx="44672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 descr="https://upload.wikimedia.org/wikipedia/commons/thumb/8/87/Matrix_multiplication_qtl2.svg/250px-Matrix_multiplication_qtl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2277559"/>
            <a:ext cx="3256498" cy="168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0" name="Picture 10" descr="https://kavua.files.wordpress.com/2015/08/d79bd7a4d79c-d79ed798d7a8d799d7a6d795d7aa.png?w=595&amp;h=1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87" y="5637334"/>
            <a:ext cx="5667375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94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45152"/>
          </a:xfrm>
        </p:spPr>
        <p:txBody>
          <a:bodyPr/>
          <a:lstStyle/>
          <a:p>
            <a:pPr algn="ctr"/>
            <a:r>
              <a:rPr lang="he-IL" dirty="0"/>
              <a:t>פתרון חלק א'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14"/>
          <a:stretch/>
        </p:blipFill>
        <p:spPr bwMode="auto">
          <a:xfrm>
            <a:off x="711422" y="1916832"/>
            <a:ext cx="761448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414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9042</TotalTime>
  <Words>1968</Words>
  <Application>Microsoft Office PowerPoint</Application>
  <PresentationFormat>On-screen Show (4:3)</PresentationFormat>
  <Paragraphs>346</Paragraphs>
  <Slides>37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</vt:lpstr>
      <vt:lpstr>Bookman Old Style</vt:lpstr>
      <vt:lpstr>Calibri</vt:lpstr>
      <vt:lpstr>Cambria Math</vt:lpstr>
      <vt:lpstr>Century Gothic</vt:lpstr>
      <vt:lpstr>Franklin Gothic Medium</vt:lpstr>
      <vt:lpstr>Garamond</vt:lpstr>
      <vt:lpstr>Tahoma</vt:lpstr>
      <vt:lpstr>Times</vt:lpstr>
      <vt:lpstr>Times New Roman</vt:lpstr>
      <vt:lpstr>Wingdings 2</vt:lpstr>
      <vt:lpstr>Organic</vt:lpstr>
      <vt:lpstr>Equation</vt:lpstr>
      <vt:lpstr>שיטות נומריות בתעשייה </vt:lpstr>
      <vt:lpstr>PowerPoint Presentation</vt:lpstr>
      <vt:lpstr>שרשראות מרקוב</vt:lpstr>
      <vt:lpstr>הגדרות</vt:lpstr>
      <vt:lpstr>כך למשל....</vt:lpstr>
      <vt:lpstr>תרגיל 1 – חלק א'</vt:lpstr>
      <vt:lpstr>חלק א' - המשך</vt:lpstr>
      <vt:lpstr>תזכורת – כפל מטריצות</vt:lpstr>
      <vt:lpstr>פתרון חלק א'</vt:lpstr>
      <vt:lpstr>פתרון חלק א' - המשך</vt:lpstr>
      <vt:lpstr>PowerPoint Presentation</vt:lpstr>
      <vt:lpstr>PowerPoint Presentation</vt:lpstr>
      <vt:lpstr>הסתברויות מצב יציב</vt:lpstr>
      <vt:lpstr>דוגמה מההרצאה</vt:lpstr>
      <vt:lpstr>תוחלת זמן החזרה</vt:lpstr>
      <vt:lpstr>תרגיל 1 – חלק ב'</vt:lpstr>
      <vt:lpstr>חלק ב' - פתרון</vt:lpstr>
      <vt:lpstr>תרגיל 1 – חלק ג'</vt:lpstr>
      <vt:lpstr>חלק ג' - פתרון</vt:lpstr>
      <vt:lpstr>PowerPoint Presentation</vt:lpstr>
      <vt:lpstr>PowerPoint Presentation</vt:lpstr>
      <vt:lpstr>תרגיל 2</vt:lpstr>
      <vt:lpstr>סעיף א' - פתרון</vt:lpstr>
      <vt:lpstr>סעיף א' – המשך פתרון</vt:lpstr>
      <vt:lpstr>PowerPoint Presentation</vt:lpstr>
      <vt:lpstr>PowerPoint Presentation</vt:lpstr>
      <vt:lpstr>תרגיל 3</vt:lpstr>
      <vt:lpstr>תרגיל 3 -המשך</vt:lpstr>
      <vt:lpstr>תרגיל 3 – סעיף א'</vt:lpstr>
      <vt:lpstr>פתרון סעיף א'</vt:lpstr>
      <vt:lpstr>פתרון סעיף א'</vt:lpstr>
      <vt:lpstr>תרגיל 3 – סעיף ב'</vt:lpstr>
      <vt:lpstr>המשך פתרון סעיף ב'</vt:lpstr>
      <vt:lpstr>תרגיל 3 – סעיף ג'</vt:lpstr>
      <vt:lpstr>פתרון סעיף ג' - המשך</vt:lpstr>
      <vt:lpstr>מה ראינו היום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ניהול הייצור למערכות מידע  תרגול – תור פשוט ושרשראות מרקוב</dc:title>
  <dc:creator>Lihi</dc:creator>
  <cp:lastModifiedBy>Eli Boyarski</cp:lastModifiedBy>
  <cp:revision>165</cp:revision>
  <dcterms:created xsi:type="dcterms:W3CDTF">2013-06-18T16:00:55Z</dcterms:created>
  <dcterms:modified xsi:type="dcterms:W3CDTF">2020-04-22T10:37:57Z</dcterms:modified>
</cp:coreProperties>
</file>