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328" r:id="rId2"/>
    <p:sldId id="298" r:id="rId3"/>
    <p:sldId id="258" r:id="rId4"/>
    <p:sldId id="332" r:id="rId5"/>
    <p:sldId id="297" r:id="rId6"/>
    <p:sldId id="329" r:id="rId7"/>
    <p:sldId id="286" r:id="rId8"/>
    <p:sldId id="330" r:id="rId9"/>
    <p:sldId id="305" r:id="rId10"/>
    <p:sldId id="331" r:id="rId11"/>
    <p:sldId id="306" r:id="rId12"/>
    <p:sldId id="333" r:id="rId13"/>
    <p:sldId id="311" r:id="rId14"/>
    <p:sldId id="308" r:id="rId15"/>
    <p:sldId id="309" r:id="rId16"/>
    <p:sldId id="272" r:id="rId17"/>
    <p:sldId id="273" r:id="rId18"/>
    <p:sldId id="314" r:id="rId19"/>
    <p:sldId id="316" r:id="rId20"/>
    <p:sldId id="318" r:id="rId21"/>
    <p:sldId id="317" r:id="rId22"/>
    <p:sldId id="319" r:id="rId23"/>
    <p:sldId id="275" r:id="rId24"/>
    <p:sldId id="324" r:id="rId25"/>
    <p:sldId id="320" r:id="rId26"/>
    <p:sldId id="321" r:id="rId27"/>
    <p:sldId id="325" r:id="rId28"/>
    <p:sldId id="322" r:id="rId29"/>
    <p:sldId id="304" r:id="rId30"/>
    <p:sldId id="323" r:id="rId31"/>
    <p:sldId id="32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3" autoAdjust="0"/>
    <p:restoredTop sz="86911" autoAdjust="0"/>
  </p:normalViewPr>
  <p:slideViewPr>
    <p:cSldViewPr>
      <p:cViewPr varScale="1">
        <p:scale>
          <a:sx n="101" d="100"/>
          <a:sy n="101" d="100"/>
        </p:scale>
        <p:origin x="21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7B31D-9E36-4B48-9324-5B7343E5E96B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AFFC-0510-41AF-AD86-22211736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התפלגות מעריכית היא חסרת זיכרון המשמעות היא כזו: אם אורך החיים של נורה מתפלג מעריכית וידוע שהמנורה כבר חיה </a:t>
            </a:r>
            <a:r>
              <a:rPr lang="en-US" dirty="0"/>
              <a:t>X</a:t>
            </a:r>
            <a:r>
              <a:rPr lang="he-IL" baseline="0" dirty="0"/>
              <a:t> </a:t>
            </a:r>
            <a:r>
              <a:rPr lang="he-IL" dirty="0"/>
              <a:t>והשאלה מה הסיכוי שתחיה עוד </a:t>
            </a:r>
            <a:r>
              <a:rPr lang="en-US" dirty="0"/>
              <a:t>Y</a:t>
            </a:r>
            <a:r>
              <a:rPr lang="he-IL" dirty="0"/>
              <a:t> – התשובה אינה תלויה ב-</a:t>
            </a:r>
            <a:r>
              <a:rPr lang="en-US" dirty="0"/>
              <a:t>X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כמובן שאין תהליך אמיתי שמתפלג כך.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Lq</a:t>
            </a:r>
            <a:r>
              <a:rPr lang="en-US" dirty="0"/>
              <a:t> = </a:t>
            </a:r>
            <a:r>
              <a:rPr lang="en-US" altLang="he-IL" sz="1200" dirty="0">
                <a:latin typeface="Symbol" pitchFamily="18" charset="2"/>
              </a:rPr>
              <a:t> = </a:t>
            </a:r>
            <a:r>
              <a:rPr lang="en-US" altLang="he-IL" sz="1200" i="1" dirty="0">
                <a:latin typeface="Symbol" pitchFamily="18" charset="2"/>
              </a:rPr>
              <a:t>r </a:t>
            </a:r>
            <a:r>
              <a:rPr lang="en-US" sz="1200" dirty="0">
                <a:sym typeface="Symbol" pitchFamily="18" charset="2"/>
              </a:rPr>
              <a:t>²/(1-</a:t>
            </a:r>
            <a:r>
              <a:rPr lang="en-US" altLang="he-IL" sz="1200" i="1" dirty="0">
                <a:latin typeface="Symbol" pitchFamily="18" charset="2"/>
              </a:rPr>
              <a:t>r</a:t>
            </a:r>
            <a:r>
              <a:rPr lang="en-US" sz="1200" dirty="0">
                <a:sym typeface="Symbol" pitchFamily="18" charset="2"/>
              </a:rPr>
              <a:t>) = </a:t>
            </a:r>
            <a:r>
              <a:rPr lang="en-US" altLang="he-IL" sz="1200" i="1" dirty="0">
                <a:latin typeface="Symbol" pitchFamily="18" charset="2"/>
              </a:rPr>
              <a:t>l</a:t>
            </a:r>
            <a:r>
              <a:rPr lang="en-US" sz="1200" dirty="0">
                <a:sym typeface="Symbol" pitchFamily="18" charset="2"/>
              </a:rPr>
              <a:t>²</a:t>
            </a:r>
            <a:r>
              <a:rPr lang="en-US" altLang="he-IL" sz="1200" i="1" dirty="0">
                <a:latin typeface="Symbol" pitchFamily="18" charset="2"/>
              </a:rPr>
              <a:t> </a:t>
            </a:r>
            <a:r>
              <a:rPr lang="en-US" altLang="he-IL" sz="1200" dirty="0">
                <a:latin typeface="Symbol" pitchFamily="18" charset="2"/>
              </a:rPr>
              <a:t>/ (</a:t>
            </a:r>
            <a:r>
              <a:rPr lang="en-US" altLang="he-IL" sz="1200" i="1" dirty="0">
                <a:latin typeface="Symbol" pitchFamily="18" charset="2"/>
              </a:rPr>
              <a:t>m</a:t>
            </a:r>
            <a:r>
              <a:rPr lang="en-US" sz="1200" dirty="0">
                <a:sym typeface="Symbol" pitchFamily="18" charset="2"/>
              </a:rPr>
              <a:t>² * (1-</a:t>
            </a:r>
            <a:r>
              <a:rPr lang="en-US" altLang="he-IL" sz="1200" i="1" dirty="0">
                <a:latin typeface="Symbol" pitchFamily="18" charset="2"/>
              </a:rPr>
              <a:t>l </a:t>
            </a:r>
            <a:r>
              <a:rPr lang="en-US" altLang="he-IL" sz="1200" dirty="0">
                <a:latin typeface="Symbol" pitchFamily="18" charset="2"/>
              </a:rPr>
              <a:t>/ </a:t>
            </a:r>
            <a:r>
              <a:rPr lang="en-US" altLang="he-IL" sz="1200" i="1" dirty="0">
                <a:latin typeface="Symbol" pitchFamily="18" charset="2"/>
              </a:rPr>
              <a:t>m</a:t>
            </a:r>
            <a:r>
              <a:rPr lang="en-US" sz="1200" dirty="0">
                <a:sym typeface="Symbol" pitchFamily="18" charset="2"/>
              </a:rPr>
              <a:t>)) = </a:t>
            </a:r>
            <a:r>
              <a:rPr lang="en-US" altLang="he-IL" sz="1200" i="1" dirty="0">
                <a:latin typeface="Symbol" pitchFamily="18" charset="2"/>
              </a:rPr>
              <a:t>l</a:t>
            </a:r>
            <a:r>
              <a:rPr lang="en-US" sz="1200" dirty="0">
                <a:sym typeface="Symbol" pitchFamily="18" charset="2"/>
              </a:rPr>
              <a:t>²</a:t>
            </a:r>
            <a:r>
              <a:rPr lang="en-US" altLang="he-IL" sz="1200" i="1" dirty="0">
                <a:latin typeface="Symbol" pitchFamily="18" charset="2"/>
              </a:rPr>
              <a:t> </a:t>
            </a:r>
            <a:r>
              <a:rPr lang="en-US" altLang="he-IL" sz="1200" dirty="0">
                <a:latin typeface="Symbol" pitchFamily="18" charset="2"/>
              </a:rPr>
              <a:t>/ (</a:t>
            </a:r>
            <a:r>
              <a:rPr lang="en-US" altLang="he-IL" sz="1200" i="1" dirty="0">
                <a:latin typeface="Symbol" pitchFamily="18" charset="2"/>
              </a:rPr>
              <a:t>m</a:t>
            </a:r>
            <a:r>
              <a:rPr lang="en-US" sz="1200" dirty="0">
                <a:sym typeface="Symbol" pitchFamily="18" charset="2"/>
              </a:rPr>
              <a:t>² * ((m-</a:t>
            </a:r>
            <a:r>
              <a:rPr lang="en-US" altLang="he-IL" sz="1200" i="1" dirty="0">
                <a:latin typeface="Symbol" pitchFamily="18" charset="2"/>
              </a:rPr>
              <a:t>l) </a:t>
            </a:r>
            <a:r>
              <a:rPr lang="en-US" altLang="he-IL" sz="1200" dirty="0">
                <a:latin typeface="Symbol" pitchFamily="18" charset="2"/>
              </a:rPr>
              <a:t>/ </a:t>
            </a:r>
            <a:r>
              <a:rPr lang="en-US" altLang="he-IL" sz="1200" i="1" dirty="0">
                <a:latin typeface="Symbol" pitchFamily="18" charset="2"/>
              </a:rPr>
              <a:t>m</a:t>
            </a:r>
            <a:r>
              <a:rPr lang="en-US" sz="1200" dirty="0">
                <a:sym typeface="Symbol" pitchFamily="18" charset="2"/>
              </a:rPr>
              <a:t>)) = </a:t>
            </a:r>
            <a:r>
              <a:rPr lang="en-US" altLang="he-IL" sz="1200" i="1" dirty="0">
                <a:latin typeface="Symbol" pitchFamily="18" charset="2"/>
              </a:rPr>
              <a:t>l</a:t>
            </a:r>
            <a:r>
              <a:rPr lang="en-US" sz="1200" dirty="0">
                <a:sym typeface="Symbol" pitchFamily="18" charset="2"/>
              </a:rPr>
              <a:t>²</a:t>
            </a:r>
            <a:r>
              <a:rPr lang="en-US" altLang="he-IL" sz="1200" i="1" dirty="0">
                <a:latin typeface="Symbol" pitchFamily="18" charset="2"/>
              </a:rPr>
              <a:t> </a:t>
            </a:r>
            <a:r>
              <a:rPr lang="en-US" altLang="he-IL" sz="1200" dirty="0">
                <a:latin typeface="Symbol" pitchFamily="18" charset="2"/>
              </a:rPr>
              <a:t>/ (</a:t>
            </a:r>
            <a:r>
              <a:rPr lang="en-US" altLang="he-IL" sz="1200" i="1" dirty="0">
                <a:latin typeface="Symbol" pitchFamily="18" charset="2"/>
              </a:rPr>
              <a:t>m</a:t>
            </a:r>
            <a:r>
              <a:rPr lang="en-US" sz="1200" dirty="0">
                <a:sym typeface="Symbol" pitchFamily="18" charset="2"/>
              </a:rPr>
              <a:t> * (m-</a:t>
            </a:r>
            <a:r>
              <a:rPr lang="en-US" altLang="he-IL" sz="1200" i="1" dirty="0">
                <a:latin typeface="Symbol" pitchFamily="18" charset="2"/>
              </a:rPr>
              <a:t>l</a:t>
            </a:r>
            <a:r>
              <a:rPr lang="en-US" sz="1200" dirty="0">
                <a:sym typeface="Symbol" pitchFamily="18" charset="2"/>
              </a:rPr>
              <a:t>))</a:t>
            </a:r>
            <a:endParaRPr lang="en-US" sz="1200" baseline="0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תוחלת זמן השירות היא 1 חלקי מיו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היה אפשר גם לחבר בין 32 הדקות שקיבלנו כזמן המתנה ממוצע בתור עם 8 דקות שירות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תזכורת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-(u-6)0.5 &lt; -3</a:t>
            </a:r>
          </a:p>
          <a:p>
            <a:r>
              <a:rPr lang="en-US" dirty="0"/>
              <a:t>3 + 3 &lt; 0.5u</a:t>
            </a:r>
          </a:p>
          <a:p>
            <a:r>
              <a:rPr lang="en-US" dirty="0"/>
              <a:t>12 &lt; 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AAFFC-0510-41AF-AD86-22211736CA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5"/>
            <a:ext cx="5308866" cy="1515533"/>
          </a:xfrm>
        </p:spPr>
        <p:txBody>
          <a:bodyPr anchor="b">
            <a:noAutofit/>
          </a:bodyPr>
          <a:lstStyle>
            <a:lvl1pPr algn="ct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9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8" y="5054602"/>
            <a:ext cx="673276" cy="279400"/>
          </a:xfrm>
        </p:spPr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5" y="5054602"/>
            <a:ext cx="4064860" cy="279400"/>
          </a:xfrm>
        </p:spPr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8" y="5054602"/>
            <a:ext cx="413483" cy="279400"/>
          </a:xfrm>
        </p:spPr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6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1" y="1032935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7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79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6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2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4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800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2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70" y="905362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4" y="2827870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7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70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9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7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7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1" y="896895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7" y="260772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marR="0" lvl="0" indent="0" algn="r" defTabSz="6858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Arial" pitchFamily="34" charset="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7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34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3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7" y="4470402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70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4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6" y="2490137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77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5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8" y="906875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5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47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1716E7-C04B-47FA-B68D-3582868BD63F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27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CA7FD81-02A3-4B4B-8198-085C2E358F03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9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80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90004E7-E550-4502-8933-EEBBC5A21FCE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7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61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7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9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5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9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8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2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3" y="982134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</a:rPr>
              <a:pPr defTabSz="685800"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4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2490137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1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6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2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 rtl="1" fontAlgn="base">
              <a:spcBef>
                <a:spcPct val="0"/>
              </a:spcBef>
              <a:spcAft>
                <a:spcPct val="0"/>
              </a:spcAft>
              <a:defRPr/>
            </a:pPr>
            <a:fld id="{1B787B10-1A1D-470C-9526-61EB91086F79}" type="slidenum">
              <a:rPr lang="he-IL" smtClean="0">
                <a:solidFill>
                  <a:prstClr val="black"/>
                </a:solidFill>
                <a:cs typeface="Arial" pitchFamily="34" charset="0"/>
              </a:rPr>
              <a:pPr defTabSz="685800" rtl="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7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2402887"/>
            <a:ext cx="4803428" cy="1403896"/>
          </a:xfrm>
        </p:spPr>
        <p:txBody>
          <a:bodyPr/>
          <a:lstStyle/>
          <a:p>
            <a:pPr algn="ctr" rtl="1" eaLnBrk="1" hangingPunct="1"/>
            <a:r>
              <a:rPr lang="he-IL" altLang="he-IL" sz="3000" dirty="0"/>
              <a:t>שיטות נומריות </a:t>
            </a:r>
            <a:r>
              <a:rPr lang="he-IL" altLang="he-IL" sz="3000" dirty="0" err="1"/>
              <a:t>בתעשיה</a:t>
            </a:r>
            <a:br>
              <a:rPr lang="he-IL" altLang="he-IL" sz="3000" dirty="0"/>
            </a:br>
            <a:endParaRPr lang="en-US" altLang="he-IL" sz="3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74913" y="3645024"/>
            <a:ext cx="4645074" cy="1393152"/>
          </a:xfrm>
        </p:spPr>
        <p:txBody>
          <a:bodyPr>
            <a:noAutofit/>
          </a:bodyPr>
          <a:lstStyle/>
          <a:p>
            <a:pPr rtl="1"/>
            <a:r>
              <a:rPr lang="he-IL" altLang="he-IL" sz="1600" dirty="0"/>
              <a:t> </a:t>
            </a:r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תרגול 5 – תורת התורים</a:t>
            </a:r>
          </a:p>
          <a:p>
            <a:pPr algn="ctr" eaLnBrk="1" hangingPunct="1"/>
            <a:endParaRPr lang="he-IL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rtl="1" eaLnBrk="1" hangingPunct="1"/>
            <a:r>
              <a:rPr lang="he-IL" altLang="he-IL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סמסטר אביב 2020</a:t>
            </a:r>
            <a:endParaRPr lang="en-US" altLang="he-IL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הנחת </a:t>
            </a:r>
            <a:r>
              <a:rPr lang="he-IL" dirty="0" err="1"/>
              <a:t>המרקוביות</a:t>
            </a:r>
            <a:r>
              <a:rPr lang="he-IL" dirty="0"/>
              <a:t> של זמן המופע וזמן השרות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2636912"/>
            <a:ext cx="6552728" cy="3819128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ברוב המקרים זמן המופע אכן מפולג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מעריכית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כלומר מתקיימת הנחת חוסר הזיכרון (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מרקוביות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).</a:t>
            </a:r>
          </a:p>
          <a:p>
            <a:pPr marL="0" indent="0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אנו מניחים שגם זמן השרות מפולג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מעריכית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, לפחות בקירוב. הנחה זו עוזרת מאד לפתרון המודל בצורה אנליטית.</a:t>
            </a:r>
          </a:p>
          <a:p>
            <a:pPr marL="0" indent="0"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לדוגמה, ההנחה שאורך שיחת טלפון מפולג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מעריכית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משמעותה שהסיכוי ששיחת טלפון תסתיים בשנייה הקרובה אינו תלוי במשך הזמן שהשיחה כבר מתנהלת.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239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69277" y="884862"/>
            <a:ext cx="7024744" cy="961176"/>
          </a:xfrm>
        </p:spPr>
        <p:txBody>
          <a:bodyPr/>
          <a:lstStyle/>
          <a:p>
            <a:pPr algn="ctr"/>
            <a:r>
              <a:rPr lang="he-IL" dirty="0"/>
              <a:t>דיאגרמת המצבים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-200620" y="2708920"/>
            <a:ext cx="8392864" cy="1598588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dirty="0">
                <a:cs typeface="+mj-cs"/>
              </a:rPr>
              <a:t>עבור תהליכי לידה ומוות אנו נעסוק במצב היציב.</a:t>
            </a:r>
          </a:p>
          <a:p>
            <a:pPr algn="r" rtl="1"/>
            <a:r>
              <a:rPr lang="he-IL" altLang="en-US" dirty="0">
                <a:latin typeface="Arial" panose="020B0604020202020204" pitchFamily="34" charset="0"/>
                <a:cs typeface="+mj-cs"/>
              </a:rPr>
              <a:t>מצב יציב קיים אם: מספר המצבים סופי וקצב השירות גדול מקצב ההגעה (</a:t>
            </a:r>
            <a:r>
              <a:rPr lang="el-GR" dirty="0"/>
              <a:t>λ &lt; μ</a:t>
            </a:r>
            <a:r>
              <a:rPr lang="he-IL" altLang="en-US" dirty="0">
                <a:latin typeface="Arial" panose="020B0604020202020204" pitchFamily="34" charset="0"/>
                <a:cs typeface="+mj-cs"/>
              </a:rPr>
              <a:t>).</a:t>
            </a:r>
            <a:endParaRPr lang="en-US" altLang="en-US" dirty="0">
              <a:latin typeface="Arial" panose="020B0604020202020204" pitchFamily="34" charset="0"/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אם מצב יציב קיים, אז תוחלת קצב כניסה למצב </a:t>
            </a:r>
            <a:r>
              <a:rPr lang="en-US" dirty="0">
                <a:cs typeface="+mj-cs"/>
              </a:rPr>
              <a:t>n</a:t>
            </a:r>
            <a:r>
              <a:rPr lang="he-IL" dirty="0">
                <a:cs typeface="+mj-cs"/>
              </a:rPr>
              <a:t> שווה לתוחלת קצב יציאה ממצב </a:t>
            </a:r>
            <a:r>
              <a:rPr lang="en-US" dirty="0">
                <a:cs typeface="+mj-cs"/>
              </a:rPr>
              <a:t>n</a:t>
            </a:r>
            <a:r>
              <a:rPr lang="he-IL" dirty="0">
                <a:cs typeface="+mj-cs"/>
              </a:rPr>
              <a:t>.</a:t>
            </a:r>
            <a:endParaRPr lang="en-US" dirty="0">
              <a:cs typeface="+mj-cs"/>
            </a:endParaRPr>
          </a:p>
          <a:p>
            <a:pPr lvl="1" algn="r" rtl="1"/>
            <a:r>
              <a:rPr lang="en-US" sz="1600" dirty="0">
                <a:cs typeface="+mj-cs"/>
              </a:rPr>
              <a:t>Rate in = Rate out</a:t>
            </a:r>
            <a:r>
              <a:rPr lang="he-IL" sz="1600" dirty="0">
                <a:cs typeface="+mj-cs"/>
              </a:rPr>
              <a:t> עבור מצב </a:t>
            </a:r>
            <a:r>
              <a:rPr lang="en-US" sz="1600" dirty="0">
                <a:latin typeface="Arial" panose="020B0604020202020204" pitchFamily="34" charset="0"/>
                <a:cs typeface="+mj-cs"/>
              </a:rPr>
              <a:t>n</a:t>
            </a:r>
            <a:endParaRPr lang="he-IL" sz="1600" dirty="0">
              <a:latin typeface="Arial" panose="020B0604020202020204" pitchFamily="34" charset="0"/>
              <a:cs typeface="+mj-cs"/>
            </a:endParaRPr>
          </a:p>
          <a:p>
            <a:pPr algn="r" rtl="1"/>
            <a:r>
              <a:rPr lang="en-US" dirty="0" err="1">
                <a:latin typeface="Arial" panose="020B0604020202020204" pitchFamily="34" charset="0"/>
                <a:cs typeface="+mj-cs"/>
              </a:rPr>
              <a:t>P</a:t>
            </a:r>
            <a:r>
              <a:rPr lang="en-US" altLang="he-IL" i="1" baseline="-25000" dirty="0" err="1">
                <a:latin typeface="Bookman Old Style" pitchFamily="18" charset="0"/>
                <a:cs typeface="+mj-cs"/>
              </a:rPr>
              <a:t>n</a:t>
            </a:r>
            <a:r>
              <a:rPr lang="he-IL" altLang="he-IL" i="1" baseline="-25000" dirty="0">
                <a:latin typeface="Bookman Old Style" pitchFamily="18" charset="0"/>
                <a:cs typeface="+mj-cs"/>
              </a:rPr>
              <a:t> </a:t>
            </a:r>
            <a:r>
              <a:rPr lang="he-IL" altLang="he-IL" i="1" dirty="0">
                <a:latin typeface="Bookman Old Style" pitchFamily="18" charset="0"/>
                <a:cs typeface="+mj-cs"/>
              </a:rPr>
              <a:t> </a:t>
            </a:r>
            <a:r>
              <a:rPr lang="he-IL" altLang="he-IL" dirty="0">
                <a:latin typeface="Bookman Old Style" pitchFamily="18" charset="0"/>
                <a:cs typeface="+mj-cs"/>
              </a:rPr>
              <a:t>- ההסתברות להיות במצב </a:t>
            </a:r>
            <a:r>
              <a:rPr lang="en-US" altLang="he-IL" dirty="0">
                <a:latin typeface="Bookman Old Style" pitchFamily="18" charset="0"/>
                <a:cs typeface="+mj-cs"/>
              </a:rPr>
              <a:t>n</a:t>
            </a:r>
            <a:r>
              <a:rPr lang="he-IL" altLang="he-IL" dirty="0">
                <a:latin typeface="Bookman Old Style" pitchFamily="18" charset="0"/>
                <a:cs typeface="+mj-cs"/>
              </a:rPr>
              <a:t>, כלומר עם </a:t>
            </a:r>
            <a:r>
              <a:rPr lang="en-US" altLang="he-IL" dirty="0">
                <a:latin typeface="Bookman Old Style" pitchFamily="18" charset="0"/>
                <a:cs typeface="+mj-cs"/>
              </a:rPr>
              <a:t>n</a:t>
            </a:r>
            <a:r>
              <a:rPr lang="he-IL" altLang="he-IL" dirty="0">
                <a:latin typeface="Bookman Old Style" pitchFamily="18" charset="0"/>
                <a:cs typeface="+mj-cs"/>
              </a:rPr>
              <a:t> לקוחות במערכת</a:t>
            </a:r>
            <a:endParaRPr lang="he-IL" dirty="0">
              <a:cs typeface="+mj-cs"/>
            </a:endParaRPr>
          </a:p>
        </p:txBody>
      </p:sp>
      <p:grpSp>
        <p:nvGrpSpPr>
          <p:cNvPr id="29" name="קבוצה 28"/>
          <p:cNvGrpSpPr/>
          <p:nvPr/>
        </p:nvGrpSpPr>
        <p:grpSpPr>
          <a:xfrm>
            <a:off x="1989361" y="4581128"/>
            <a:ext cx="5173943" cy="1557365"/>
            <a:chOff x="2132930" y="4059907"/>
            <a:chExt cx="4949179" cy="1457325"/>
          </a:xfrm>
        </p:grpSpPr>
        <p:sp>
          <p:nvSpPr>
            <p:cNvPr id="5" name="Oval 26"/>
            <p:cNvSpPr>
              <a:spLocks noChangeArrowheads="1"/>
            </p:cNvSpPr>
            <p:nvPr/>
          </p:nvSpPr>
          <p:spPr bwMode="auto">
            <a:xfrm>
              <a:off x="2177380" y="4613945"/>
              <a:ext cx="330200" cy="3619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6" name="Freeform 27"/>
            <p:cNvSpPr>
              <a:spLocks/>
            </p:cNvSpPr>
            <p:nvPr/>
          </p:nvSpPr>
          <p:spPr bwMode="auto">
            <a:xfrm>
              <a:off x="2442493" y="4544095"/>
              <a:ext cx="1103312" cy="122237"/>
            </a:xfrm>
            <a:custGeom>
              <a:avLst/>
              <a:gdLst>
                <a:gd name="T0" fmla="*/ 1000 w 1000"/>
                <a:gd name="T1" fmla="*/ 94 h 94"/>
                <a:gd name="T2" fmla="*/ 700 w 1000"/>
                <a:gd name="T3" fmla="*/ 14 h 94"/>
                <a:gd name="T4" fmla="*/ 300 w 1000"/>
                <a:gd name="T5" fmla="*/ 14 h 94"/>
                <a:gd name="T6" fmla="*/ 0 w 1000"/>
                <a:gd name="T7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94">
                  <a:moveTo>
                    <a:pt x="1000" y="94"/>
                  </a:moveTo>
                  <a:cubicBezTo>
                    <a:pt x="908" y="60"/>
                    <a:pt x="816" y="27"/>
                    <a:pt x="700" y="14"/>
                  </a:cubicBezTo>
                  <a:cubicBezTo>
                    <a:pt x="583" y="0"/>
                    <a:pt x="416" y="7"/>
                    <a:pt x="300" y="14"/>
                  </a:cubicBezTo>
                  <a:cubicBezTo>
                    <a:pt x="183" y="20"/>
                    <a:pt x="91" y="37"/>
                    <a:pt x="0" y="5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 flipV="1">
              <a:off x="2464718" y="4929857"/>
              <a:ext cx="1103312" cy="122238"/>
            </a:xfrm>
            <a:custGeom>
              <a:avLst/>
              <a:gdLst>
                <a:gd name="T0" fmla="*/ 1000 w 1000"/>
                <a:gd name="T1" fmla="*/ 94 h 94"/>
                <a:gd name="T2" fmla="*/ 700 w 1000"/>
                <a:gd name="T3" fmla="*/ 14 h 94"/>
                <a:gd name="T4" fmla="*/ 300 w 1000"/>
                <a:gd name="T5" fmla="*/ 14 h 94"/>
                <a:gd name="T6" fmla="*/ 0 w 1000"/>
                <a:gd name="T7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94">
                  <a:moveTo>
                    <a:pt x="1000" y="94"/>
                  </a:moveTo>
                  <a:cubicBezTo>
                    <a:pt x="908" y="60"/>
                    <a:pt x="816" y="27"/>
                    <a:pt x="700" y="14"/>
                  </a:cubicBezTo>
                  <a:cubicBezTo>
                    <a:pt x="583" y="0"/>
                    <a:pt x="416" y="7"/>
                    <a:pt x="300" y="14"/>
                  </a:cubicBezTo>
                  <a:cubicBezTo>
                    <a:pt x="183" y="20"/>
                    <a:pt x="91" y="37"/>
                    <a:pt x="0" y="5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8" name="Oval 29"/>
            <p:cNvSpPr>
              <a:spLocks noChangeArrowheads="1"/>
            </p:cNvSpPr>
            <p:nvPr/>
          </p:nvSpPr>
          <p:spPr bwMode="auto">
            <a:xfrm>
              <a:off x="3677568" y="4639345"/>
              <a:ext cx="331787" cy="3619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5112668" y="4613945"/>
              <a:ext cx="330200" cy="3619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10" name="Freeform 31"/>
            <p:cNvSpPr>
              <a:spLocks/>
            </p:cNvSpPr>
            <p:nvPr/>
          </p:nvSpPr>
          <p:spPr bwMode="auto">
            <a:xfrm>
              <a:off x="4029993" y="4544095"/>
              <a:ext cx="1103312" cy="122237"/>
            </a:xfrm>
            <a:custGeom>
              <a:avLst/>
              <a:gdLst>
                <a:gd name="T0" fmla="*/ 1000 w 1000"/>
                <a:gd name="T1" fmla="*/ 94 h 94"/>
                <a:gd name="T2" fmla="*/ 700 w 1000"/>
                <a:gd name="T3" fmla="*/ 14 h 94"/>
                <a:gd name="T4" fmla="*/ 300 w 1000"/>
                <a:gd name="T5" fmla="*/ 14 h 94"/>
                <a:gd name="T6" fmla="*/ 0 w 1000"/>
                <a:gd name="T7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94">
                  <a:moveTo>
                    <a:pt x="1000" y="94"/>
                  </a:moveTo>
                  <a:cubicBezTo>
                    <a:pt x="908" y="60"/>
                    <a:pt x="816" y="27"/>
                    <a:pt x="700" y="14"/>
                  </a:cubicBezTo>
                  <a:cubicBezTo>
                    <a:pt x="583" y="0"/>
                    <a:pt x="416" y="7"/>
                    <a:pt x="300" y="14"/>
                  </a:cubicBezTo>
                  <a:cubicBezTo>
                    <a:pt x="183" y="20"/>
                    <a:pt x="91" y="37"/>
                    <a:pt x="0" y="5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11" name="Freeform 32"/>
            <p:cNvSpPr>
              <a:spLocks/>
            </p:cNvSpPr>
            <p:nvPr/>
          </p:nvSpPr>
          <p:spPr bwMode="auto">
            <a:xfrm flipV="1">
              <a:off x="4009355" y="4904457"/>
              <a:ext cx="1103313" cy="120650"/>
            </a:xfrm>
            <a:custGeom>
              <a:avLst/>
              <a:gdLst>
                <a:gd name="T0" fmla="*/ 1000 w 1000"/>
                <a:gd name="T1" fmla="*/ 94 h 94"/>
                <a:gd name="T2" fmla="*/ 700 w 1000"/>
                <a:gd name="T3" fmla="*/ 14 h 94"/>
                <a:gd name="T4" fmla="*/ 300 w 1000"/>
                <a:gd name="T5" fmla="*/ 14 h 94"/>
                <a:gd name="T6" fmla="*/ 0 w 1000"/>
                <a:gd name="T7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94">
                  <a:moveTo>
                    <a:pt x="1000" y="94"/>
                  </a:moveTo>
                  <a:cubicBezTo>
                    <a:pt x="908" y="60"/>
                    <a:pt x="816" y="27"/>
                    <a:pt x="700" y="14"/>
                  </a:cubicBezTo>
                  <a:cubicBezTo>
                    <a:pt x="583" y="0"/>
                    <a:pt x="416" y="7"/>
                    <a:pt x="300" y="14"/>
                  </a:cubicBezTo>
                  <a:cubicBezTo>
                    <a:pt x="183" y="20"/>
                    <a:pt x="91" y="37"/>
                    <a:pt x="0" y="5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045993" y="4474245"/>
              <a:ext cx="463550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altLang="he-IL" sz="2000"/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3588668" y="4474245"/>
              <a:ext cx="463550" cy="747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altLang="he-IL" sz="2000"/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2132930" y="4447257"/>
              <a:ext cx="530225" cy="56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e-IL" altLang="he-IL" sz="2000"/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2677790" y="5050507"/>
              <a:ext cx="65534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800" dirty="0">
                  <a:latin typeface="Bookman Old Style" pitchFamily="18" charset="0"/>
                  <a:sym typeface="Symbol" pitchFamily="18" charset="2"/>
                </a:rPr>
                <a:t></a:t>
              </a:r>
              <a:r>
                <a:rPr lang="en-US" altLang="he-IL" sz="2800" baseline="-25000" dirty="0">
                  <a:latin typeface="Bookman Old Style" pitchFamily="18" charset="0"/>
                </a:rPr>
                <a:t>1</a:t>
              </a:r>
              <a:endParaRPr lang="en-US" altLang="he-IL" sz="2000" dirty="0"/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6590630" y="4613945"/>
              <a:ext cx="330200" cy="3619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5509543" y="4544095"/>
              <a:ext cx="1103312" cy="122237"/>
            </a:xfrm>
            <a:custGeom>
              <a:avLst/>
              <a:gdLst>
                <a:gd name="T0" fmla="*/ 1000 w 1000"/>
                <a:gd name="T1" fmla="*/ 94 h 94"/>
                <a:gd name="T2" fmla="*/ 700 w 1000"/>
                <a:gd name="T3" fmla="*/ 14 h 94"/>
                <a:gd name="T4" fmla="*/ 300 w 1000"/>
                <a:gd name="T5" fmla="*/ 14 h 94"/>
                <a:gd name="T6" fmla="*/ 0 w 1000"/>
                <a:gd name="T7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94">
                  <a:moveTo>
                    <a:pt x="1000" y="94"/>
                  </a:moveTo>
                  <a:cubicBezTo>
                    <a:pt x="908" y="60"/>
                    <a:pt x="816" y="27"/>
                    <a:pt x="700" y="14"/>
                  </a:cubicBezTo>
                  <a:cubicBezTo>
                    <a:pt x="583" y="0"/>
                    <a:pt x="416" y="7"/>
                    <a:pt x="300" y="14"/>
                  </a:cubicBezTo>
                  <a:cubicBezTo>
                    <a:pt x="183" y="20"/>
                    <a:pt x="91" y="37"/>
                    <a:pt x="0" y="5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 flipV="1">
              <a:off x="5487318" y="4904457"/>
              <a:ext cx="1103312" cy="120650"/>
            </a:xfrm>
            <a:custGeom>
              <a:avLst/>
              <a:gdLst>
                <a:gd name="T0" fmla="*/ 1000 w 1000"/>
                <a:gd name="T1" fmla="*/ 94 h 94"/>
                <a:gd name="T2" fmla="*/ 700 w 1000"/>
                <a:gd name="T3" fmla="*/ 14 h 94"/>
                <a:gd name="T4" fmla="*/ 300 w 1000"/>
                <a:gd name="T5" fmla="*/ 14 h 94"/>
                <a:gd name="T6" fmla="*/ 0 w 1000"/>
                <a:gd name="T7" fmla="*/ 5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94">
                  <a:moveTo>
                    <a:pt x="1000" y="94"/>
                  </a:moveTo>
                  <a:cubicBezTo>
                    <a:pt x="908" y="60"/>
                    <a:pt x="816" y="27"/>
                    <a:pt x="700" y="14"/>
                  </a:cubicBezTo>
                  <a:cubicBezTo>
                    <a:pt x="583" y="0"/>
                    <a:pt x="416" y="7"/>
                    <a:pt x="300" y="14"/>
                  </a:cubicBezTo>
                  <a:cubicBezTo>
                    <a:pt x="183" y="20"/>
                    <a:pt x="91" y="37"/>
                    <a:pt x="0" y="5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e-IL" sz="2400"/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6618559" y="4603682"/>
              <a:ext cx="463550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000" b="1"/>
                <a:t>3</a:t>
              </a:r>
              <a:endParaRPr lang="en-US" altLang="he-IL" sz="2000"/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4342730" y="5050507"/>
              <a:ext cx="582613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800">
                  <a:latin typeface="Bookman Old Style" pitchFamily="18" charset="0"/>
                  <a:sym typeface="Symbol" pitchFamily="18" charset="2"/>
                </a:rPr>
                <a:t></a:t>
              </a:r>
              <a:r>
                <a:rPr lang="en-US" altLang="he-IL" sz="2800" baseline="-25000">
                  <a:latin typeface="Bookman Old Style" pitchFamily="18" charset="0"/>
                </a:rPr>
                <a:t>2</a:t>
              </a:r>
              <a:endParaRPr lang="en-US" altLang="he-IL" sz="2000"/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5866730" y="5050507"/>
              <a:ext cx="762000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800" dirty="0">
                  <a:latin typeface="Bookman Old Style" pitchFamily="18" charset="0"/>
                  <a:sym typeface="Symbol" pitchFamily="18" charset="2"/>
                </a:rPr>
                <a:t></a:t>
              </a:r>
              <a:r>
                <a:rPr lang="en-US" altLang="he-IL" sz="2800" baseline="-25000" dirty="0">
                  <a:latin typeface="Bookman Old Style" pitchFamily="18" charset="0"/>
                </a:rPr>
                <a:t>3</a:t>
              </a:r>
              <a:endParaRPr lang="en-US" altLang="he-IL" sz="2000" dirty="0"/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2742530" y="4059907"/>
              <a:ext cx="803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800" dirty="0">
                  <a:latin typeface="Bookman Old Style" pitchFamily="18" charset="0"/>
                  <a:sym typeface="Symbol" pitchFamily="18" charset="2"/>
                </a:rPr>
                <a:t></a:t>
              </a:r>
              <a:r>
                <a:rPr lang="en-US" altLang="he-IL" sz="2800" baseline="-25000" dirty="0">
                  <a:latin typeface="Bookman Old Style" pitchFamily="18" charset="0"/>
                </a:rPr>
                <a:t>0</a:t>
              </a:r>
              <a:endParaRPr lang="en-US" altLang="he-IL" sz="2000" dirty="0"/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4342729" y="4059907"/>
              <a:ext cx="7032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800" dirty="0">
                  <a:latin typeface="Bookman Old Style" pitchFamily="18" charset="0"/>
                  <a:sym typeface="Symbol" pitchFamily="18" charset="2"/>
                </a:rPr>
                <a:t></a:t>
              </a:r>
              <a:r>
                <a:rPr lang="en-US" altLang="he-IL" sz="2800" baseline="-25000" dirty="0">
                  <a:latin typeface="Bookman Old Style" pitchFamily="18" charset="0"/>
                </a:rPr>
                <a:t>1</a:t>
              </a:r>
              <a:endParaRPr lang="en-US" altLang="he-IL" sz="2000" dirty="0"/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5790530" y="4059907"/>
              <a:ext cx="539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800" dirty="0">
                  <a:latin typeface="Bookman Old Style" pitchFamily="18" charset="0"/>
                  <a:sym typeface="Symbol" pitchFamily="18" charset="2"/>
                </a:rPr>
                <a:t></a:t>
              </a:r>
              <a:r>
                <a:rPr lang="en-US" altLang="he-IL" sz="2800" baseline="-25000" dirty="0">
                  <a:latin typeface="Bookman Old Style" pitchFamily="18" charset="0"/>
                </a:rPr>
                <a:t>2</a:t>
              </a:r>
              <a:endParaRPr lang="en-US" altLang="he-IL" sz="2000" dirty="0"/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5144067" y="4603682"/>
              <a:ext cx="463550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000" b="1" dirty="0"/>
                <a:t>2</a:t>
              </a:r>
              <a:endParaRPr lang="en-US" altLang="he-IL" sz="2000" dirty="0"/>
            </a:p>
          </p:txBody>
        </p:sp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3718837" y="4629982"/>
              <a:ext cx="421409" cy="764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000" b="1" dirty="0"/>
                <a:t>1</a:t>
              </a:r>
              <a:endParaRPr lang="en-US" altLang="he-IL" sz="2000" dirty="0"/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2202780" y="4593307"/>
              <a:ext cx="463550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he-IL" sz="2000" b="1"/>
                <a:t>0</a:t>
              </a:r>
              <a:endParaRPr lang="en-US" altLang="he-IL" sz="2000"/>
            </a:p>
          </p:txBody>
        </p:sp>
      </p:grpSp>
    </p:spTree>
    <p:extLst>
      <p:ext uri="{BB962C8B-B14F-4D97-AF65-F5344CB8AC3E}">
        <p14:creationId xmlns:p14="http://schemas.microsoft.com/office/powerpoint/2010/main" val="319800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961176"/>
          </a:xfrm>
        </p:spPr>
        <p:txBody>
          <a:bodyPr/>
          <a:lstStyle/>
          <a:p>
            <a:pPr algn="ctr" rtl="1"/>
            <a:r>
              <a:rPr lang="he-IL" dirty="0"/>
              <a:t>חוק ליטל </a:t>
            </a:r>
            <a:r>
              <a:rPr lang="en-US" dirty="0"/>
              <a:t>(Little)</a:t>
            </a:r>
            <a:endParaRPr lang="he-IL" dirty="0"/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847568" y="2564904"/>
            <a:ext cx="7416824" cy="3508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latin typeface="Ariel"/>
                <a:sym typeface="Symbol" pitchFamily="18" charset="2"/>
              </a:rPr>
              <a:t>L= W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 err="1">
                <a:latin typeface="Ariel"/>
                <a:sym typeface="Symbol" pitchFamily="18" charset="2"/>
              </a:rPr>
              <a:t>Lq</a:t>
            </a:r>
            <a:r>
              <a:rPr lang="en-US" sz="2000" dirty="0">
                <a:latin typeface="Ariel"/>
                <a:sym typeface="Symbol" pitchFamily="18" charset="2"/>
              </a:rPr>
              <a:t> = </a:t>
            </a:r>
            <a:r>
              <a:rPr lang="en-US" sz="2000" dirty="0" err="1">
                <a:latin typeface="Ariel"/>
                <a:sym typeface="Symbol" pitchFamily="18" charset="2"/>
              </a:rPr>
              <a:t>Wq</a:t>
            </a:r>
            <a:endParaRPr lang="en-US" sz="2000" dirty="0">
              <a:latin typeface="Ariel"/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latin typeface="Ariel"/>
                <a:sym typeface="Symbol" pitchFamily="18" charset="2"/>
              </a:rPr>
              <a:t>W = Wq+1/ </a:t>
            </a:r>
            <a:endParaRPr lang="he-IL" sz="2000" dirty="0">
              <a:latin typeface="Ariel"/>
              <a:sym typeface="Symbol" pitchFamily="18" charset="2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Ariel"/>
              <a:cs typeface="+mj-cs"/>
              <a:sym typeface="Symbol" pitchFamily="18" charset="2"/>
            </a:endParaRP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Ariel"/>
                <a:cs typeface="+mj-cs"/>
                <a:sym typeface="Symbol" pitchFamily="18" charset="2"/>
              </a:rPr>
              <a:t>4 משתנים: </a:t>
            </a:r>
            <a:r>
              <a:rPr lang="en-US" dirty="0">
                <a:latin typeface="Ariel"/>
                <a:cs typeface="+mj-cs"/>
                <a:sym typeface="Symbol" pitchFamily="18" charset="2"/>
              </a:rPr>
              <a:t>L, </a:t>
            </a:r>
            <a:r>
              <a:rPr lang="en-US" dirty="0" err="1">
                <a:latin typeface="Ariel"/>
                <a:cs typeface="+mj-cs"/>
                <a:sym typeface="Symbol" pitchFamily="18" charset="2"/>
              </a:rPr>
              <a:t>Lq</a:t>
            </a:r>
            <a:r>
              <a:rPr lang="en-US" dirty="0">
                <a:latin typeface="Ariel"/>
                <a:cs typeface="+mj-cs"/>
                <a:sym typeface="Symbol" pitchFamily="18" charset="2"/>
              </a:rPr>
              <a:t>, W, </a:t>
            </a:r>
            <a:r>
              <a:rPr lang="en-US" dirty="0" err="1">
                <a:latin typeface="Ariel"/>
                <a:cs typeface="+mj-cs"/>
                <a:sym typeface="Symbol" pitchFamily="18" charset="2"/>
              </a:rPr>
              <a:t>Wq</a:t>
            </a:r>
            <a:r>
              <a:rPr lang="he-IL" dirty="0">
                <a:latin typeface="Ariel"/>
                <a:cs typeface="+mj-cs"/>
                <a:sym typeface="Symbol" pitchFamily="18" charset="2"/>
              </a:rPr>
              <a:t> – אם אחד מהם נתון, בעזרת שלושת הקשרים ניתן לחשב את שלושת המשתנים האחרים</a:t>
            </a:r>
          </a:p>
          <a:p>
            <a:pPr>
              <a:lnSpc>
                <a:spcPct val="150000"/>
              </a:lnSpc>
            </a:pPr>
            <a:endParaRPr lang="he-IL" dirty="0">
              <a:latin typeface="Ariel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el"/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34259D-8B8D-4217-8B74-B21A10E70957}"/>
              </a:ext>
            </a:extLst>
          </p:cNvPr>
          <p:cNvSpPr/>
          <p:nvPr/>
        </p:nvSpPr>
        <p:spPr>
          <a:xfrm>
            <a:off x="4557197" y="2548068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any queuing system that has a steady state and has an average arrival rate of </a:t>
            </a:r>
            <a:r>
              <a:rPr lang="en-US" dirty="0">
                <a:latin typeface="Ariel"/>
                <a:sym typeface="Symbol" pitchFamily="18" charset="2"/>
              </a:rPr>
              <a:t>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9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19009" y="1052736"/>
            <a:ext cx="7024744" cy="745152"/>
          </a:xfrm>
        </p:spPr>
        <p:txBody>
          <a:bodyPr/>
          <a:lstStyle/>
          <a:p>
            <a:pPr algn="ctr"/>
            <a:r>
              <a:rPr lang="he-IL" dirty="0"/>
              <a:t>תהליכי לידה ומוות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0" y="2492896"/>
            <a:ext cx="7016178" cy="3168352"/>
          </a:xfrm>
        </p:spPr>
        <p:txBody>
          <a:bodyPr>
            <a:normAutofit/>
          </a:bodyPr>
          <a:lstStyle/>
          <a:p>
            <a:pPr algn="r" rtl="1">
              <a:lnSpc>
                <a:spcPct val="16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בעזרת מתודולוגיה זו ופיתוח משוואות אלו נוכל לאפיין כל מערכת ולייצר את הנוסחאות הנחוצות עבורה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lnSpc>
                <a:spcPct val="16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M/M/1</a:t>
            </a:r>
          </a:p>
          <a:p>
            <a:pPr lvl="1" algn="r" rtl="1">
              <a:lnSpc>
                <a:spcPct val="16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M/M/2</a:t>
            </a:r>
          </a:p>
          <a:p>
            <a:pPr lvl="1" algn="r" rtl="1">
              <a:lnSpc>
                <a:spcPct val="16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M/G/1</a:t>
            </a:r>
          </a:p>
          <a:p>
            <a:pPr lvl="1" algn="r" rtl="1">
              <a:lnSpc>
                <a:spcPct val="16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2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404664"/>
            <a:ext cx="7024744" cy="15121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Times New Roman" pitchFamily="18" charset="0"/>
              </a:rPr>
              <a:t>M/M/1</a:t>
            </a:r>
            <a:endParaRPr lang="en-US" sz="3600" i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94336" y="2492896"/>
            <a:ext cx="7344932" cy="391366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תהליך ההגעה מתפלג </a:t>
            </a:r>
            <a:r>
              <a:rPr lang="he-IL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פואסונית</a:t>
            </a:r>
            <a:r>
              <a:rPr lang="he-IL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עם פרמטר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rtl="1">
              <a:lnSpc>
                <a:spcPct val="150000"/>
              </a:lnSpc>
            </a:pP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← הזמן בין הגעת לקוחות מתפלג </a:t>
            </a:r>
            <a:r>
              <a:rPr lang="he-IL" sz="1600" dirty="0" err="1">
                <a:latin typeface="Arial" panose="020B0604020202020204" pitchFamily="34" charset="0"/>
                <a:cs typeface="Arial" panose="020B0604020202020204" pitchFamily="34" charset="0"/>
              </a:rPr>
              <a:t>מעריכית</a:t>
            </a:r>
            <a:r>
              <a:rPr lang="he-I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מתן שירות מתפלג </a:t>
            </a:r>
            <a:r>
              <a:rPr lang="he-IL" sz="2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מעריכית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עם פרמטר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מכונה אחת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/ נותן שירות </a:t>
            </a: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אחד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המטלות מבוצעות על בסיס "ראשון מגיע ראשון מבוצע":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FCFS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עוד סימונים אפשריים: קיבולת מוגבלת, משטר התור..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1700808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cs typeface="Times New Roman" pitchFamily="18" charset="0"/>
              </a:rPr>
              <a:t>arrival process / service process / number of servers</a:t>
            </a:r>
            <a:br>
              <a:rPr lang="he-IL" sz="2400" b="1" dirty="0">
                <a:cs typeface="Times New Roman" pitchFamily="18" charset="0"/>
              </a:rPr>
            </a:b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6862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5394" y="881468"/>
            <a:ext cx="7024744" cy="961176"/>
          </a:xfrm>
        </p:spPr>
        <p:txBody>
          <a:bodyPr/>
          <a:lstStyle/>
          <a:p>
            <a:pPr algn="ctr" rtl="1"/>
            <a:r>
              <a:rPr lang="he-IL" dirty="0"/>
              <a:t>נוסחאות עבור </a:t>
            </a:r>
            <a:r>
              <a:rPr lang="en-US" dirty="0"/>
              <a:t>M/M/1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5273519" y="2636912"/>
            <a:ext cx="2172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aseline="0" dirty="0"/>
              <a:t>W = 1 / </a:t>
            </a:r>
            <a:r>
              <a:rPr lang="en-US" sz="2800" baseline="0" dirty="0">
                <a:sym typeface="Symbol" pitchFamily="18" charset="2"/>
              </a:rPr>
              <a:t>(-)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888234" y="2636912"/>
            <a:ext cx="21788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800" baseline="0" dirty="0">
                <a:sym typeface="Symbol" pitchFamily="18" charset="2"/>
              </a:rPr>
              <a:t>L</a:t>
            </a:r>
            <a:r>
              <a:rPr lang="he-IL" sz="2800" baseline="0" dirty="0">
                <a:sym typeface="Symbol" pitchFamily="18" charset="2"/>
              </a:rPr>
              <a:t> </a:t>
            </a:r>
            <a:r>
              <a:rPr lang="en-US" sz="2800" baseline="0" dirty="0">
                <a:sym typeface="Symbol" pitchFamily="18" charset="2"/>
              </a:rPr>
              <a:t>=</a:t>
            </a:r>
            <a:r>
              <a:rPr lang="he-IL" sz="2800" baseline="0" dirty="0">
                <a:sym typeface="Symbol" pitchFamily="18" charset="2"/>
              </a:rPr>
              <a:t> </a:t>
            </a:r>
            <a:r>
              <a:rPr lang="en-US" sz="2800" baseline="0" dirty="0">
                <a:sym typeface="Symbol" pitchFamily="18" charset="2"/>
              </a:rPr>
              <a:t> / (- )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888234" y="4581128"/>
            <a:ext cx="63418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800" baseline="0" dirty="0" err="1">
                <a:sym typeface="Symbol" pitchFamily="18" charset="2"/>
              </a:rPr>
              <a:t>L</a:t>
            </a:r>
            <a:r>
              <a:rPr lang="en-US" sz="2800" dirty="0" err="1">
                <a:sym typeface="Symbol" pitchFamily="18" charset="2"/>
              </a:rPr>
              <a:t>q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aseline="0" dirty="0">
                <a:sym typeface="Symbol" pitchFamily="18" charset="2"/>
              </a:rPr>
              <a:t>= </a:t>
            </a:r>
            <a:r>
              <a:rPr lang="en-US" altLang="he-IL" sz="2800" i="1" dirty="0">
                <a:latin typeface="Symbol" pitchFamily="18" charset="2"/>
              </a:rPr>
              <a:t>r / </a:t>
            </a:r>
            <a:r>
              <a:rPr lang="en-US" altLang="he-IL" sz="2800" dirty="0">
                <a:latin typeface="Symbol" pitchFamily="18" charset="2"/>
              </a:rPr>
              <a:t>(1- </a:t>
            </a:r>
            <a:r>
              <a:rPr lang="en-US" altLang="he-IL" sz="2800" i="1" dirty="0">
                <a:latin typeface="Symbol" pitchFamily="18" charset="2"/>
              </a:rPr>
              <a:t>r</a:t>
            </a:r>
            <a:r>
              <a:rPr lang="en-US" altLang="he-IL" sz="2800" dirty="0">
                <a:latin typeface="Symbol" pitchFamily="18" charset="2"/>
              </a:rPr>
              <a:t>)</a:t>
            </a:r>
            <a:r>
              <a:rPr lang="en-US" altLang="he-IL" sz="2800" i="1" dirty="0">
                <a:latin typeface="Symbol" pitchFamily="18" charset="2"/>
              </a:rPr>
              <a:t> </a:t>
            </a:r>
            <a:r>
              <a:rPr lang="en-US" altLang="he-IL" sz="2800" dirty="0">
                <a:latin typeface="Symbol" pitchFamily="18" charset="2"/>
              </a:rPr>
              <a:t>=</a:t>
            </a:r>
            <a:r>
              <a:rPr lang="en-US" altLang="he-IL" sz="2800" i="1" dirty="0">
                <a:latin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²/ [ (- )]</a:t>
            </a: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5273519" y="3347410"/>
            <a:ext cx="30027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aseline="0" dirty="0" err="1">
                <a:sym typeface="Symbol" pitchFamily="18" charset="2"/>
              </a:rPr>
              <a:t>W</a:t>
            </a:r>
            <a:r>
              <a:rPr lang="en-US" sz="2800" dirty="0" err="1">
                <a:sym typeface="Symbol" pitchFamily="18" charset="2"/>
              </a:rPr>
              <a:t>q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aseline="0" dirty="0">
                <a:sym typeface="Symbol" pitchFamily="18" charset="2"/>
              </a:rPr>
              <a:t>=  / (- )</a:t>
            </a:r>
            <a:r>
              <a:rPr lang="en-US" sz="2800" dirty="0">
                <a:sym typeface="Symbol" pitchFamily="18" charset="2"/>
              </a:rPr>
              <a:t> =</a:t>
            </a:r>
          </a:p>
          <a:p>
            <a:r>
              <a:rPr lang="en-US" altLang="he-IL" sz="2800" i="1" dirty="0">
                <a:latin typeface="Symbol" pitchFamily="18" charset="2"/>
              </a:rPr>
              <a:t>          r / </a:t>
            </a:r>
            <a:r>
              <a:rPr lang="en-US" sz="2800" dirty="0">
                <a:sym typeface="Symbol" pitchFamily="18" charset="2"/>
              </a:rPr>
              <a:t>(- )</a:t>
            </a:r>
            <a:endParaRPr lang="en-US" sz="2800" baseline="0" dirty="0">
              <a:sym typeface="Symbol" pitchFamily="18" charset="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88234" y="3573016"/>
            <a:ext cx="1625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i="1" dirty="0">
                <a:latin typeface="Symbol" pitchFamily="18" charset="2"/>
              </a:rPr>
              <a:t>r</a:t>
            </a:r>
            <a:r>
              <a:rPr lang="en-US" altLang="he-IL" sz="2800" dirty="0">
                <a:latin typeface="Bookman Old Style" pitchFamily="18" charset="0"/>
              </a:rPr>
              <a:t> = </a:t>
            </a:r>
            <a:r>
              <a:rPr lang="en-US" altLang="he-IL" sz="2800" i="1" dirty="0">
                <a:latin typeface="Symbol" pitchFamily="18" charset="2"/>
              </a:rPr>
              <a:t>l </a:t>
            </a:r>
            <a:r>
              <a:rPr lang="en-US" altLang="he-IL" sz="2800" dirty="0">
                <a:latin typeface="Symbol" pitchFamily="18" charset="2"/>
              </a:rPr>
              <a:t>/ </a:t>
            </a:r>
            <a:r>
              <a:rPr lang="en-US" altLang="he-IL" sz="2800" i="1" dirty="0">
                <a:latin typeface="Symbol" pitchFamily="18" charset="2"/>
              </a:rPr>
              <a:t>m</a:t>
            </a:r>
            <a:r>
              <a:rPr lang="en-US" altLang="he-IL" sz="2800" dirty="0">
                <a:latin typeface="Bookman Old Style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60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632" y="980728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תרגיל 1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373493"/>
            <a:ext cx="7416824" cy="3508977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למחסן רכיבי אלקטרוניקה באים טכנאים עם רשימות רכיבים וממתינים לקבלת ציוד. קצב המופע הוא </a:t>
            </a:r>
            <a:r>
              <a:rPr lang="he-IL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פואסוני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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= 6 אנשים/שעה. מחסנאי </a:t>
            </a:r>
            <a:r>
              <a:rPr lang="he-I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אחד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עובד במחסן ומסוגל לטפל בטכנאי אחד בזמן ממוצע של 8 דקות, כאשר זמן השירות מפולג </a:t>
            </a:r>
            <a:r>
              <a:rPr lang="he-IL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מעריכית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. עלות מחסנאי לשעה 25$. עלות שעות עבודה לטכנאי 40$.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96253" y="4804091"/>
            <a:ext cx="142545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הגדרת </a:t>
            </a:r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</a:t>
            </a:r>
            <a:r>
              <a:rPr lang="he-IL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ו- </a:t>
            </a:r>
            <a:r>
              <a:rPr lang="en-US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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r" rtl="1"/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362538"/>
            <a:ext cx="511256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=6 techs-per-hour</a:t>
            </a:r>
            <a:endParaRPr lang="he-IL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/>
            <a:r>
              <a:rPr lang="en-US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 =1tech/8min=1tech/8(1hours/60) =7.5tph</a:t>
            </a:r>
            <a:endParaRPr lang="he-IL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74806" y="4846850"/>
            <a:ext cx="246740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מי הוא הלקוח  (תהליך)?</a:t>
            </a:r>
          </a:p>
          <a:p>
            <a:pPr algn="r" rtl="1"/>
            <a:r>
              <a:rPr lang="he-IL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</a:p>
          <a:p>
            <a:pPr algn="r" rtl="1"/>
            <a:r>
              <a:rPr lang="he-I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מי הוא נותן השירות?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r" rtl="1"/>
            <a:endParaRPr lang="he-IL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72816"/>
            <a:ext cx="6777317" cy="57606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6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א. מה יחס הזמן בו המחסנאי בטל?  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410099" y="3040214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i="1" dirty="0">
                <a:latin typeface="Symbol" pitchFamily="18" charset="2"/>
              </a:rPr>
              <a:t>r</a:t>
            </a:r>
            <a:r>
              <a:rPr lang="en-US" altLang="he-IL" sz="2800" dirty="0">
                <a:latin typeface="Bookman Old Style" pitchFamily="18" charset="0"/>
              </a:rPr>
              <a:t> = </a:t>
            </a:r>
            <a:r>
              <a:rPr lang="en-US" altLang="he-IL" sz="2800" i="1" dirty="0">
                <a:latin typeface="Symbol" pitchFamily="18" charset="2"/>
              </a:rPr>
              <a:t>l</a:t>
            </a:r>
            <a:r>
              <a:rPr lang="en-US" altLang="he-IL" sz="2800" dirty="0">
                <a:latin typeface="Symbol" pitchFamily="18" charset="2"/>
              </a:rPr>
              <a:t>/</a:t>
            </a:r>
            <a:r>
              <a:rPr lang="en-US" altLang="he-IL" sz="2800" i="1" dirty="0">
                <a:latin typeface="Symbol" pitchFamily="18" charset="2"/>
              </a:rPr>
              <a:t>m</a:t>
            </a:r>
            <a:r>
              <a:rPr lang="en-US" altLang="he-IL" sz="2800" dirty="0">
                <a:latin typeface="Bookman Old Style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8344" y="5301208"/>
            <a:ext cx="77296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=6</a:t>
            </a:r>
            <a:r>
              <a:rPr lang="he-IL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</a:p>
          <a:p>
            <a:pPr algn="ctr" rtl="1"/>
            <a:endParaRPr lang="he-IL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r>
              <a:rPr lang="en-US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=7.5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endParaRPr lang="he-IL" b="1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10099" y="3564919"/>
            <a:ext cx="22012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i="1" dirty="0">
                <a:latin typeface="Symbol" pitchFamily="18" charset="2"/>
              </a:rPr>
              <a:t>r</a:t>
            </a:r>
            <a:r>
              <a:rPr lang="en-US" altLang="he-IL" sz="2800" dirty="0">
                <a:latin typeface="Bookman Old Style" pitchFamily="18" charset="0"/>
              </a:rPr>
              <a:t> = </a:t>
            </a:r>
            <a:r>
              <a:rPr lang="en-US" altLang="he-IL" sz="2800" dirty="0">
                <a:latin typeface="Symbol" pitchFamily="18" charset="2"/>
              </a:rPr>
              <a:t>6/7.5=0.8</a:t>
            </a:r>
            <a:endParaRPr lang="en-US" altLang="he-IL" sz="2800" dirty="0">
              <a:latin typeface="Bookman Old Style" pitchFamily="18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00254" y="4402593"/>
            <a:ext cx="165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i="1" dirty="0">
                <a:latin typeface="Symbol" pitchFamily="18" charset="2"/>
              </a:rPr>
              <a:t>1-r</a:t>
            </a:r>
            <a:r>
              <a:rPr lang="en-US" altLang="he-IL" sz="2800" dirty="0">
                <a:latin typeface="Bookman Old Style" pitchFamily="18" charset="0"/>
              </a:rPr>
              <a:t> = </a:t>
            </a:r>
            <a:r>
              <a:rPr lang="en-US" altLang="he-IL" sz="2800" dirty="0">
                <a:latin typeface="Symbol" pitchFamily="18" charset="2"/>
              </a:rPr>
              <a:t>0.2</a:t>
            </a:r>
            <a:endParaRPr lang="en-US" altLang="he-IL" sz="2800" dirty="0">
              <a:latin typeface="Bookman Old Style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355976" y="3383592"/>
            <a:ext cx="30380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he-IL" altLang="he-IL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זו הניצולת. </a:t>
            </a:r>
          </a:p>
          <a:p>
            <a:pPr algn="r" rtl="1"/>
            <a:r>
              <a:rPr lang="he-IL" altLang="he-IL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אבל שאלו לגבי זמן הבטלה...</a:t>
            </a:r>
            <a:endParaRPr lang="en-US" altLang="he-IL" sz="2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C62C30F-D533-4A08-9FA5-53A331DF5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962161"/>
              </p:ext>
            </p:extLst>
          </p:nvPr>
        </p:nvGraphicFramePr>
        <p:xfrm>
          <a:off x="554304" y="573427"/>
          <a:ext cx="3144916" cy="21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Worksheet" r:id="rId3" imgW="4057830" imgH="2724380" progId="Excel.Sheet.8">
                  <p:embed/>
                </p:oleObj>
              </mc:Choice>
              <mc:Fallback>
                <p:oleObj name="Worksheet" r:id="rId3" imgW="4057830" imgH="2724380" progId="Excel.Sheet.8">
                  <p:embed/>
                  <p:pic>
                    <p:nvPicPr>
                      <p:cNvPr id="1026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04" y="573427"/>
                        <a:ext cx="3144916" cy="2111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83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72816"/>
            <a:ext cx="6777317" cy="57606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6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ב. כמה זמן בממוצע ממתין טכנאי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בתור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?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78847" y="3114783"/>
            <a:ext cx="26741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aseline="0" dirty="0" err="1">
                <a:sym typeface="Symbol" pitchFamily="18" charset="2"/>
              </a:rPr>
              <a:t>W</a:t>
            </a:r>
            <a:r>
              <a:rPr lang="en-US" sz="2800" dirty="0" err="1">
                <a:sym typeface="Symbol" pitchFamily="18" charset="2"/>
              </a:rPr>
              <a:t>q</a:t>
            </a:r>
            <a:r>
              <a:rPr lang="en-US" sz="2800" dirty="0">
                <a:sym typeface="Symbol" pitchFamily="18" charset="2"/>
              </a:rPr>
              <a:t> =  / (- )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8847" y="3683987"/>
            <a:ext cx="7237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baseline="0" dirty="0" err="1">
                <a:sym typeface="Symbol" pitchFamily="18" charset="2"/>
              </a:rPr>
              <a:t>W</a:t>
            </a:r>
            <a:r>
              <a:rPr lang="en-US" sz="2800" dirty="0" err="1">
                <a:sym typeface="Symbol" pitchFamily="18" charset="2"/>
              </a:rPr>
              <a:t>q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aseline="0" dirty="0">
                <a:sym typeface="Symbol" pitchFamily="18" charset="2"/>
              </a:rPr>
              <a:t>= 6tph / 7.5tph(7.5- 6tph) = 6/(7.5*1.5tph) =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847" y="4711500"/>
            <a:ext cx="688609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sym typeface="Symbol" pitchFamily="18" charset="2"/>
              </a:rPr>
              <a:t>0.53333 hours-per-tech = 32 minutes-per-tech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32272" y="5301208"/>
            <a:ext cx="148470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=6</a:t>
            </a:r>
            <a:r>
              <a:rPr lang="he-IL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</a:p>
          <a:p>
            <a:pPr algn="ctr" rtl="1"/>
            <a:endParaRPr lang="he-IL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r>
              <a:rPr lang="en-US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=60/8 = 7.5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endParaRPr lang="he-IL" b="1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2A4BCFF7-039F-4BA1-83D1-BAE8A0A6C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583560"/>
              </p:ext>
            </p:extLst>
          </p:nvPr>
        </p:nvGraphicFramePr>
        <p:xfrm>
          <a:off x="554304" y="573427"/>
          <a:ext cx="3144916" cy="21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Worksheet" r:id="rId3" imgW="4057830" imgH="2724380" progId="Excel.Sheet.8">
                  <p:embed/>
                </p:oleObj>
              </mc:Choice>
              <mc:Fallback>
                <p:oleObj name="Worksheet" r:id="rId3" imgW="4057830" imgH="2724380" progId="Excel.Sheet.8">
                  <p:embed/>
                  <p:pic>
                    <p:nvPicPr>
                      <p:cNvPr id="8" name="Content Placeholder 5">
                        <a:extLst>
                          <a:ext uri="{FF2B5EF4-FFF2-40B4-BE49-F238E27FC236}">
                            <a16:creationId xmlns:a16="http://schemas.microsoft.com/office/drawing/2014/main" id="{CC62C30F-D533-4A08-9FA5-53A331DF5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04" y="573427"/>
                        <a:ext cx="3144916" cy="2111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2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371134" y="1412776"/>
            <a:ext cx="6441227" cy="544854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6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ג. כמה זמן בממוצע לוקח לטכנאי מרגע הגעתו למחסן ועד שחוזר עם הרכיבים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71134" y="2777733"/>
            <a:ext cx="1991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aseline="0" dirty="0"/>
              <a:t>W=1/ </a:t>
            </a:r>
            <a:r>
              <a:rPr lang="en-US" sz="2800" baseline="0" dirty="0">
                <a:sym typeface="Symbol" pitchFamily="18" charset="2"/>
              </a:rPr>
              <a:t>(-)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37678" y="3613469"/>
            <a:ext cx="67378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aseline="0" dirty="0"/>
              <a:t>W=1/ </a:t>
            </a:r>
            <a:r>
              <a:rPr lang="en-US" sz="2800" baseline="0" dirty="0">
                <a:sym typeface="Symbol" pitchFamily="18" charset="2"/>
              </a:rPr>
              <a:t>(7.5-6) = 1/1.5=0.66666667hpt * 1tech</a:t>
            </a:r>
            <a:r>
              <a:rPr lang="en-US" sz="2800" dirty="0">
                <a:sym typeface="Symbol" pitchFamily="18" charset="2"/>
              </a:rPr>
              <a:t> </a:t>
            </a:r>
            <a:endParaRPr lang="en-US" sz="2800" baseline="0" dirty="0">
              <a:sym typeface="Symbol" pitchFamily="18" charset="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42683" y="4449206"/>
            <a:ext cx="3074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aseline="0" dirty="0"/>
              <a:t>0.667 hour</a:t>
            </a:r>
            <a:r>
              <a:rPr lang="en-US" sz="2800" dirty="0"/>
              <a:t> = 40 min</a:t>
            </a:r>
            <a:endParaRPr lang="en-US" sz="2800" baseline="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72" y="5301208"/>
            <a:ext cx="148470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=6</a:t>
            </a:r>
            <a:r>
              <a:rPr lang="he-IL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</a:p>
          <a:p>
            <a:pPr algn="ctr" rtl="1"/>
            <a:endParaRPr lang="he-IL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r>
              <a:rPr lang="en-US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=60/8 = 7.5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endParaRPr lang="he-I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F5318-A077-4F74-8CA1-F1C34CF3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678" y="4887699"/>
            <a:ext cx="6308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he-IL" sz="2800" dirty="0">
                <a:solidFill>
                  <a:schemeClr val="accent6"/>
                </a:solidFill>
                <a:sym typeface="Symbol" pitchFamily="18" charset="2"/>
              </a:rPr>
              <a:t>ואיך אפשר להגיע לאותו ערך ללא שימוש </a:t>
            </a:r>
            <a:r>
              <a:rPr lang="he-IL" sz="2800" dirty="0" err="1">
                <a:solidFill>
                  <a:schemeClr val="accent6"/>
                </a:solidFill>
                <a:sym typeface="Symbol" pitchFamily="18" charset="2"/>
              </a:rPr>
              <a:t>בנוסחא</a:t>
            </a:r>
            <a:r>
              <a:rPr lang="he-IL" sz="2800" dirty="0">
                <a:solidFill>
                  <a:schemeClr val="accent6"/>
                </a:solidFill>
                <a:sym typeface="Symbol" pitchFamily="18" charset="2"/>
              </a:rPr>
              <a:t>?</a:t>
            </a:r>
            <a:endParaRPr lang="en-US" sz="2800" baseline="0" dirty="0">
              <a:solidFill>
                <a:schemeClr val="accent6"/>
              </a:solidFill>
              <a:sym typeface="Symbol" pitchFamily="18" charset="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5694" y="5445224"/>
            <a:ext cx="28536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40 min = 32 + 8…</a:t>
            </a:r>
            <a:endParaRPr lang="en-US" sz="2800" baseline="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62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7B10-1A1D-470C-9526-61EB91086F79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1" name="Rounded Rectangle 2"/>
          <p:cNvSpPr/>
          <p:nvPr/>
        </p:nvSpPr>
        <p:spPr>
          <a:xfrm>
            <a:off x="611560" y="1052736"/>
            <a:ext cx="7886877" cy="752479"/>
          </a:xfrm>
          <a:prstGeom prst="round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מבנה הקורס</a:t>
            </a:r>
          </a:p>
        </p:txBody>
      </p:sp>
      <p:sp>
        <p:nvSpPr>
          <p:cNvPr id="22" name="Rounded Rectangle 6"/>
          <p:cNvSpPr/>
          <p:nvPr/>
        </p:nvSpPr>
        <p:spPr>
          <a:xfrm>
            <a:off x="2684103" y="2060799"/>
            <a:ext cx="2229642" cy="752479"/>
          </a:xfrm>
          <a:prstGeom prst="roundRect">
            <a:avLst/>
          </a:prstGeom>
          <a:solidFill>
            <a:srgbClr val="FF6700"/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תורים ומרקוב</a:t>
            </a:r>
          </a:p>
        </p:txBody>
      </p:sp>
      <p:sp>
        <p:nvSpPr>
          <p:cNvPr id="23" name="Rounded Rectangle 7"/>
          <p:cNvSpPr/>
          <p:nvPr/>
        </p:nvSpPr>
        <p:spPr>
          <a:xfrm>
            <a:off x="611560" y="2060799"/>
            <a:ext cx="1886735" cy="752479"/>
          </a:xfrm>
          <a:prstGeom prst="roundRect">
            <a:avLst/>
          </a:prstGeom>
          <a:solidFill>
            <a:srgbClr val="0CA430"/>
          </a:solidFill>
          <a:ln w="19050" cap="flat" cmpd="sng" algn="ctr">
            <a:solidFill>
              <a:srgbClr val="00B05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ניהול האיכות</a:t>
            </a:r>
          </a:p>
        </p:txBody>
      </p:sp>
      <p:sp>
        <p:nvSpPr>
          <p:cNvPr id="24" name="Rounded Rectangle 8"/>
          <p:cNvSpPr/>
          <p:nvPr/>
        </p:nvSpPr>
        <p:spPr>
          <a:xfrm>
            <a:off x="5076056" y="2060799"/>
            <a:ext cx="3509237" cy="752479"/>
          </a:xfrm>
          <a:prstGeom prst="roundRect">
            <a:avLst/>
          </a:prstGeom>
          <a:solidFill>
            <a:srgbClr val="0070C0">
              <a:lumMod val="75000"/>
            </a:srgbClr>
          </a:solidFill>
          <a:ln w="19050" cap="flat" cmpd="sng" algn="ctr">
            <a:solidFill>
              <a:srgbClr val="0070C0">
                <a:lumMod val="75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חיזוי ותכנון</a:t>
            </a:r>
          </a:p>
        </p:txBody>
      </p:sp>
      <p:sp>
        <p:nvSpPr>
          <p:cNvPr id="25" name="Rounded Rectangle 12"/>
          <p:cNvSpPr/>
          <p:nvPr/>
        </p:nvSpPr>
        <p:spPr>
          <a:xfrm>
            <a:off x="6961306" y="2940206"/>
            <a:ext cx="1623987" cy="553586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>
                <a:solidFill>
                  <a:sysClr val="window" lastClr="FFFFFF"/>
                </a:solidFill>
                <a:latin typeface="Franklin Gothic Medium"/>
                <a:cs typeface="Arial Bold" panose="020B0704020202020204" pitchFamily="34" charset="0"/>
              </a:rPr>
              <a:t>חיזוי 1</a:t>
            </a:r>
          </a:p>
        </p:txBody>
      </p:sp>
      <p:sp>
        <p:nvSpPr>
          <p:cNvPr id="26" name="Rounded Rectangle 14"/>
          <p:cNvSpPr/>
          <p:nvPr/>
        </p:nvSpPr>
        <p:spPr>
          <a:xfrm>
            <a:off x="6961305" y="3656496"/>
            <a:ext cx="1623987" cy="551929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חיזוי 2</a:t>
            </a:r>
          </a:p>
        </p:txBody>
      </p:sp>
      <p:sp>
        <p:nvSpPr>
          <p:cNvPr id="27" name="Rounded Rectangle 15"/>
          <p:cNvSpPr/>
          <p:nvPr/>
        </p:nvSpPr>
        <p:spPr>
          <a:xfrm>
            <a:off x="5076056" y="2924944"/>
            <a:ext cx="1754618" cy="553586"/>
          </a:xfrm>
          <a:prstGeom prst="roundRect">
            <a:avLst/>
          </a:prstGeom>
          <a:solidFill>
            <a:srgbClr val="0070C0">
              <a:lumMod val="60000"/>
              <a:lumOff val="40000"/>
            </a:srgbClr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תכנון לינארי</a:t>
            </a:r>
          </a:p>
        </p:txBody>
      </p:sp>
      <p:sp>
        <p:nvSpPr>
          <p:cNvPr id="28" name="Rounded Rectangle 16"/>
          <p:cNvSpPr/>
          <p:nvPr/>
        </p:nvSpPr>
        <p:spPr>
          <a:xfrm>
            <a:off x="5076056" y="3671068"/>
            <a:ext cx="1754618" cy="551929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לינארי בשלמים</a:t>
            </a:r>
          </a:p>
        </p:txBody>
      </p:sp>
      <p:sp>
        <p:nvSpPr>
          <p:cNvPr id="29" name="Rounded Rectangle 17"/>
          <p:cNvSpPr/>
          <p:nvPr/>
        </p:nvSpPr>
        <p:spPr>
          <a:xfrm>
            <a:off x="5076056" y="4437832"/>
            <a:ext cx="1754618" cy="551928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GP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+mn-cs"/>
              </a:rPr>
              <a:t>MOLP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Franklin Gothic Medium"/>
              <a:ea typeface="+mn-ea"/>
              <a:cs typeface="Arial Bold" panose="020B0704020202020204" pitchFamily="34" charset="0"/>
            </a:endParaRPr>
          </a:p>
        </p:txBody>
      </p:sp>
      <p:sp>
        <p:nvSpPr>
          <p:cNvPr id="30" name="Rounded Rectangle 18"/>
          <p:cNvSpPr/>
          <p:nvPr/>
        </p:nvSpPr>
        <p:spPr>
          <a:xfrm>
            <a:off x="5076056" y="5182369"/>
            <a:ext cx="1754618" cy="477344"/>
          </a:xfrm>
          <a:prstGeom prst="roundRect">
            <a:avLst/>
          </a:prstGeom>
          <a:solidFill>
            <a:srgbClr val="4DB3FF"/>
          </a:solidFill>
          <a:ln w="19050" cap="flat" cmpd="sng" algn="ctr">
            <a:solidFill>
              <a:srgbClr val="4DB3FF">
                <a:shade val="50000"/>
              </a:srgbClr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תזמון</a:t>
            </a:r>
          </a:p>
        </p:txBody>
      </p:sp>
      <p:sp>
        <p:nvSpPr>
          <p:cNvPr id="31" name="Rounded Rectangle 19"/>
          <p:cNvSpPr/>
          <p:nvPr/>
        </p:nvSpPr>
        <p:spPr>
          <a:xfrm>
            <a:off x="3061073" y="3932461"/>
            <a:ext cx="1750165" cy="55358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>
                <a:solidFill>
                  <a:sysClr val="window" lastClr="FFFFFF"/>
                </a:solidFill>
                <a:latin typeface="Franklin Gothic Medium"/>
                <a:cs typeface="Arial Bold" panose="020B0704020202020204" pitchFamily="34" charset="0"/>
              </a:rPr>
              <a:t>תורת התורים</a:t>
            </a:r>
          </a:p>
        </p:txBody>
      </p:sp>
      <p:sp>
        <p:nvSpPr>
          <p:cNvPr id="32" name="Rounded Rectangle 20"/>
          <p:cNvSpPr/>
          <p:nvPr/>
        </p:nvSpPr>
        <p:spPr>
          <a:xfrm>
            <a:off x="3061073" y="2997424"/>
            <a:ext cx="1750165" cy="583420"/>
          </a:xfrm>
          <a:prstGeom prst="roundRect">
            <a:avLst/>
          </a:prstGeom>
          <a:solidFill>
            <a:srgbClr val="FF6700">
              <a:lumMod val="60000"/>
              <a:lumOff val="40000"/>
            </a:srgbClr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>
                <a:solidFill>
                  <a:sysClr val="window" lastClr="FFFFFF"/>
                </a:solidFill>
                <a:latin typeface="Franklin Gothic Medium"/>
                <a:cs typeface="Arial Bold" panose="020B0704020202020204" pitchFamily="34" charset="0"/>
              </a:rPr>
              <a:t>שרשראות מרקוב</a:t>
            </a:r>
          </a:p>
        </p:txBody>
      </p:sp>
      <p:sp>
        <p:nvSpPr>
          <p:cNvPr id="33" name="Rounded Rectangle 21"/>
          <p:cNvSpPr/>
          <p:nvPr/>
        </p:nvSpPr>
        <p:spPr>
          <a:xfrm>
            <a:off x="3061073" y="4869086"/>
            <a:ext cx="1750165" cy="553586"/>
          </a:xfrm>
          <a:prstGeom prst="roundRect">
            <a:avLst/>
          </a:prstGeom>
          <a:solidFill>
            <a:srgbClr val="FF6700">
              <a:lumMod val="60000"/>
              <a:lumOff val="40000"/>
            </a:srgbClr>
          </a:solidFill>
          <a:ln w="19050" cap="flat" cmpd="sng" algn="ctr">
            <a:solidFill>
              <a:srgbClr val="FF670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רשתות תורים</a:t>
            </a:r>
          </a:p>
        </p:txBody>
      </p:sp>
      <p:sp>
        <p:nvSpPr>
          <p:cNvPr id="34" name="Rounded Rectangle 22"/>
          <p:cNvSpPr/>
          <p:nvPr/>
        </p:nvSpPr>
        <p:spPr>
          <a:xfrm>
            <a:off x="756023" y="4843686"/>
            <a:ext cx="1683365" cy="553586"/>
          </a:xfrm>
          <a:prstGeom prst="roundRect">
            <a:avLst/>
          </a:prstGeom>
          <a:solidFill>
            <a:srgbClr val="10DE41"/>
          </a:solidFill>
          <a:ln w="19050" cap="flat" cmpd="sng" algn="ctr">
            <a:solidFill>
              <a:srgbClr val="0CA43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אמינות וחזוקה</a:t>
            </a:r>
          </a:p>
        </p:txBody>
      </p:sp>
      <p:sp>
        <p:nvSpPr>
          <p:cNvPr id="35" name="Rounded Rectangle 23"/>
          <p:cNvSpPr/>
          <p:nvPr/>
        </p:nvSpPr>
        <p:spPr>
          <a:xfrm>
            <a:off x="756023" y="3932461"/>
            <a:ext cx="1683365" cy="553586"/>
          </a:xfrm>
          <a:prstGeom prst="roundRect">
            <a:avLst/>
          </a:prstGeom>
          <a:solidFill>
            <a:srgbClr val="10DE41"/>
          </a:solidFill>
          <a:ln w="19050" cap="flat" cmpd="sng" algn="ctr">
            <a:solidFill>
              <a:srgbClr val="0CA43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דגימות קבלה</a:t>
            </a:r>
          </a:p>
        </p:txBody>
      </p:sp>
      <p:sp>
        <p:nvSpPr>
          <p:cNvPr id="36" name="Rounded Rectangle 24"/>
          <p:cNvSpPr/>
          <p:nvPr/>
        </p:nvSpPr>
        <p:spPr>
          <a:xfrm>
            <a:off x="756023" y="2997424"/>
            <a:ext cx="1683365" cy="551928"/>
          </a:xfrm>
          <a:prstGeom prst="roundRect">
            <a:avLst/>
          </a:prstGeom>
          <a:solidFill>
            <a:srgbClr val="10DE41"/>
          </a:solidFill>
          <a:ln w="19050" cap="flat" cmpd="sng" algn="ctr">
            <a:solidFill>
              <a:srgbClr val="0CA430"/>
            </a:solidFill>
            <a:prstDash val="solid"/>
          </a:ln>
          <a:effectLst/>
        </p:spPr>
        <p:txBody>
          <a:bodyPr rtlCol="1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Franklin Gothic Medium"/>
                <a:ea typeface="+mn-ea"/>
                <a:cs typeface="Arial Bold" panose="020B0704020202020204" pitchFamily="34" charset="0"/>
              </a:rPr>
              <a:t>תרשימי בקרה</a:t>
            </a:r>
          </a:p>
        </p:txBody>
      </p:sp>
    </p:spTree>
    <p:extLst>
      <p:ext uri="{BB962C8B-B14F-4D97-AF65-F5344CB8AC3E}">
        <p14:creationId xmlns:p14="http://schemas.microsoft.com/office/powerpoint/2010/main" val="3519872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72816"/>
            <a:ext cx="6777317" cy="576064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6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ד. מהו המספר הממוצע של טכנאים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במחסן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1028" y="2738872"/>
            <a:ext cx="1664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L=/ (- )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1028" y="3510445"/>
            <a:ext cx="17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L=6/ (7.5- 6)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3646" y="4282018"/>
            <a:ext cx="2128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L=6/ 1.5</a:t>
            </a:r>
            <a:r>
              <a:rPr lang="he-IL" sz="24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</a:t>
            </a:r>
            <a:r>
              <a:rPr lang="he-IL" sz="24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2272" y="5301208"/>
            <a:ext cx="148470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=6</a:t>
            </a:r>
            <a:r>
              <a:rPr lang="he-IL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</a:p>
          <a:p>
            <a:pPr algn="ctr" rtl="1"/>
            <a:endParaRPr lang="he-IL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r>
              <a:rPr lang="en-US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=60/8 = 7.5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endParaRPr lang="he-IL" b="1" dirty="0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C864FFD0-5A60-48D0-9A5A-D645565A2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583560"/>
              </p:ext>
            </p:extLst>
          </p:nvPr>
        </p:nvGraphicFramePr>
        <p:xfrm>
          <a:off x="554304" y="573427"/>
          <a:ext cx="3144916" cy="21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Worksheet" r:id="rId3" imgW="4057830" imgH="2724380" progId="Excel.Sheet.8">
                  <p:embed/>
                </p:oleObj>
              </mc:Choice>
              <mc:Fallback>
                <p:oleObj name="Worksheet" r:id="rId3" imgW="4057830" imgH="2724380" progId="Excel.Sheet.8">
                  <p:embed/>
                  <p:pic>
                    <p:nvPicPr>
                      <p:cNvPr id="8" name="Content Placeholder 5">
                        <a:extLst>
                          <a:ext uri="{FF2B5EF4-FFF2-40B4-BE49-F238E27FC236}">
                            <a16:creationId xmlns:a16="http://schemas.microsoft.com/office/drawing/2014/main" id="{CC62C30F-D533-4A08-9FA5-53A331DF5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04" y="573427"/>
                        <a:ext cx="3144916" cy="2111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2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72816"/>
            <a:ext cx="6777317" cy="562512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6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ה. מהו המספר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הממוצע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של טכנאים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בתור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5752" y="2697239"/>
            <a:ext cx="1112804" cy="456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en-US" dirty="0" err="1">
                <a:latin typeface="Ariel"/>
                <a:sym typeface="Symbol" pitchFamily="18" charset="2"/>
              </a:rPr>
              <a:t>Lq</a:t>
            </a:r>
            <a:r>
              <a:rPr lang="en-US" dirty="0">
                <a:latin typeface="Ariel"/>
                <a:sym typeface="Symbol" pitchFamily="18" charset="2"/>
              </a:rPr>
              <a:t> =</a:t>
            </a:r>
            <a:r>
              <a:rPr lang="en-US" dirty="0" err="1">
                <a:latin typeface="Ariel"/>
                <a:sym typeface="Symbol" pitchFamily="18" charset="2"/>
              </a:rPr>
              <a:t>Wq</a:t>
            </a:r>
            <a:endParaRPr lang="en-US" dirty="0">
              <a:latin typeface="Ariel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7069" y="3901707"/>
            <a:ext cx="1292662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he-IL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:</a:t>
            </a:r>
            <a:r>
              <a:rPr lang="en-US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el"/>
                <a:sym typeface="Symbol" pitchFamily="18" charset="2"/>
              </a:rPr>
              <a:t>Wq</a:t>
            </a:r>
            <a:r>
              <a:rPr lang="he-IL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חישבנו </a:t>
            </a:r>
            <a:endParaRPr lang="en-US" b="1" dirty="0">
              <a:solidFill>
                <a:schemeClr val="accent6"/>
              </a:solidFill>
              <a:latin typeface="Ariel"/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8693" y="4421692"/>
            <a:ext cx="188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el"/>
                <a:sym typeface="Symbol" pitchFamily="18" charset="2"/>
              </a:rPr>
              <a:t>Wq</a:t>
            </a:r>
            <a:r>
              <a:rPr lang="en-US" dirty="0">
                <a:latin typeface="Ariel"/>
                <a:sym typeface="Symbol" pitchFamily="18" charset="2"/>
              </a:rPr>
              <a:t> = </a:t>
            </a:r>
            <a:r>
              <a:rPr lang="en-US" dirty="0">
                <a:sym typeface="Symbol" pitchFamily="18" charset="2"/>
              </a:rPr>
              <a:t>0.53 hours 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3678269" y="5054542"/>
            <a:ext cx="18902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en-US" dirty="0" err="1">
                <a:latin typeface="Ariel"/>
                <a:sym typeface="Symbol" pitchFamily="18" charset="2"/>
              </a:rPr>
              <a:t>Lq</a:t>
            </a:r>
            <a:r>
              <a:rPr lang="en-US" dirty="0">
                <a:latin typeface="Ariel"/>
                <a:sym typeface="Symbol" pitchFamily="18" charset="2"/>
              </a:rPr>
              <a:t> =6*0.53 = 3.2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10755" y="3247736"/>
            <a:ext cx="1446230" cy="457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he-IL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לפי חוק ליטל...</a:t>
            </a:r>
            <a:endParaRPr lang="en-US" b="1" dirty="0">
              <a:solidFill>
                <a:schemeClr val="accent6"/>
              </a:solidFill>
              <a:latin typeface="Ariel"/>
              <a:sym typeface="Symbol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2272" y="5301208"/>
            <a:ext cx="148470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=6</a:t>
            </a:r>
            <a:r>
              <a:rPr lang="he-IL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</a:p>
          <a:p>
            <a:pPr algn="ctr" rtl="1"/>
            <a:endParaRPr lang="he-IL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r>
              <a:rPr lang="en-US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=60/8 = 7.5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endParaRPr lang="he-IL" b="1" dirty="0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4F79AD93-A83C-4156-8AFA-A7028CF4F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583560"/>
              </p:ext>
            </p:extLst>
          </p:nvPr>
        </p:nvGraphicFramePr>
        <p:xfrm>
          <a:off x="554304" y="573427"/>
          <a:ext cx="3144916" cy="21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Worksheet" r:id="rId4" imgW="4057830" imgH="2724380" progId="Excel.Sheet.8">
                  <p:embed/>
                </p:oleObj>
              </mc:Choice>
              <mc:Fallback>
                <p:oleObj name="Worksheet" r:id="rId4" imgW="4057830" imgH="2724380" progId="Excel.Sheet.8">
                  <p:embed/>
                  <p:pic>
                    <p:nvPicPr>
                      <p:cNvPr id="8" name="Content Placeholder 5">
                        <a:extLst>
                          <a:ext uri="{FF2B5EF4-FFF2-40B4-BE49-F238E27FC236}">
                            <a16:creationId xmlns:a16="http://schemas.microsoft.com/office/drawing/2014/main" id="{CC62C30F-D533-4A08-9FA5-53A331DF5E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04" y="573427"/>
                        <a:ext cx="3144916" cy="21114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95936" y="249289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cs typeface="+mj-cs"/>
              </a:rPr>
              <a:t>מתקיימים התנאים של מערכת </a:t>
            </a:r>
            <a:r>
              <a:rPr lang="en-US" dirty="0">
                <a:cs typeface="+mj-cs"/>
              </a:rPr>
              <a:t>M/M/1</a:t>
            </a:r>
            <a:endParaRPr lang="he-IL" dirty="0">
              <a:cs typeface="+mj-cs"/>
            </a:endParaRPr>
          </a:p>
          <a:p>
            <a:pPr algn="r" rtl="1"/>
            <a:r>
              <a:rPr lang="he-IL" dirty="0">
                <a:cs typeface="+mj-cs"/>
              </a:rPr>
              <a:t>יציבה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62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  <p:bldP spid="10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72816"/>
            <a:ext cx="6777317" cy="615147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6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ו. מהי תוחלת העלות של הפעילות במחסן במשך שעה?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5160" y="5661248"/>
            <a:ext cx="87886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L</a:t>
            </a:r>
            <a:r>
              <a:rPr lang="he-IL" sz="2000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=</a:t>
            </a:r>
            <a:r>
              <a:rPr lang="he-IL" sz="2000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4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/>
            <a:endParaRPr lang="he-IL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4543806" y="2387963"/>
            <a:ext cx="3438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עלות שעת עבודה של מחסנאי 25$. 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עלות שעת עבודה של טכנאי 40$.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9672" y="3861048"/>
            <a:ext cx="531106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600" dirty="0"/>
              <a:t> שכר טכנאי*מספר לקוחות (טכנאים) +שכר לשרת*מס שרתים (מחסנאים)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4386718"/>
            <a:ext cx="572624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/>
              <a:t>1*25</a:t>
            </a:r>
            <a:r>
              <a:rPr lang="he-IL" sz="2000" dirty="0"/>
              <a:t>            </a:t>
            </a:r>
            <a:r>
              <a:rPr lang="en-US" sz="2000" dirty="0"/>
              <a:t> +</a:t>
            </a:r>
            <a:r>
              <a:rPr lang="he-IL" sz="2000" dirty="0"/>
              <a:t>                      </a:t>
            </a:r>
            <a:r>
              <a:rPr lang="en-US" sz="2000" dirty="0"/>
              <a:t> 4*40</a:t>
            </a:r>
            <a:r>
              <a:rPr lang="he-IL" sz="2000" dirty="0"/>
              <a:t>                     </a:t>
            </a:r>
            <a:r>
              <a:rPr lang="en-US" sz="2000" dirty="0"/>
              <a:t> = 185$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362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844824"/>
            <a:ext cx="7772400" cy="720080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ז. מהי ההסתברות שטכנאי שיגיע יקבל שרות מיד?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4008" y="3171309"/>
            <a:ext cx="241604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he-IL" sz="2000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כלומר – השרת לא עסוק</a:t>
            </a:r>
            <a:endParaRPr lang="en-US" sz="2000" b="1" dirty="0">
              <a:solidFill>
                <a:schemeClr val="accent6"/>
              </a:solidFill>
              <a:latin typeface="Ariel"/>
              <a:sym typeface="Symbol" pitchFamily="18" charset="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03648" y="3212976"/>
            <a:ext cx="165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i="1" dirty="0">
                <a:latin typeface="Symbol" pitchFamily="18" charset="2"/>
              </a:rPr>
              <a:t>1-r</a:t>
            </a:r>
            <a:r>
              <a:rPr lang="en-US" altLang="he-IL" sz="2800" dirty="0">
                <a:latin typeface="Bookman Old Style" pitchFamily="18" charset="0"/>
              </a:rPr>
              <a:t> = </a:t>
            </a:r>
            <a:r>
              <a:rPr lang="en-US" altLang="he-IL" sz="2800" dirty="0">
                <a:latin typeface="Symbol" pitchFamily="18" charset="2"/>
              </a:rPr>
              <a:t>0.2</a:t>
            </a:r>
            <a:endParaRPr lang="en-US" altLang="he-IL" sz="2800" dirty="0">
              <a:latin typeface="Bookman Old Style" pitchFamily="18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D9A68A0-F71C-4DB3-86DE-AD0A92F26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4653136"/>
            <a:ext cx="4689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e-IL" altLang="he-IL" sz="2400" i="1" dirty="0">
                <a:latin typeface="Symbol" pitchFamily="18" charset="2"/>
              </a:rPr>
              <a:t> - אחוז הזמן בו השרתים עסוקים  </a:t>
            </a:r>
            <a:r>
              <a:rPr lang="en-US" altLang="he-IL" sz="2400" i="1" dirty="0">
                <a:latin typeface="Symbol" pitchFamily="18" charset="2"/>
              </a:rPr>
              <a:t>r</a:t>
            </a:r>
            <a:r>
              <a:rPr lang="he-IL" altLang="he-IL" sz="2400" i="1" dirty="0">
                <a:latin typeface="Symbol" pitchFamily="18" charset="2"/>
              </a:rPr>
              <a:t> תזכורת, </a:t>
            </a:r>
            <a:endParaRPr lang="en-US" altLang="he-IL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/>
              <a:t>התפלגות מספר לקוחות במערכת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323652"/>
            <a:ext cx="7344816" cy="3508977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התפלגות מספר המטלות במערכת (מספר המטלות המחכות לביצוע ועוד מספר המטלות המבוצעות) במצב יציב:  </a:t>
            </a:r>
          </a:p>
          <a:p>
            <a:pPr marL="68580" indent="0" algn="ctr" rtl="1">
              <a:buNone/>
              <a:defRPr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defRPr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defRPr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שימו לב שבמקרה שלנו 1=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(מספר שרתים)</a:t>
            </a:r>
          </a:p>
          <a:p>
            <a:pPr algn="r" rtl="1">
              <a:defRPr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זהו גם שיעור הניצולת של המערכת.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defRPr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ההסתברות ל-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לקוחות במערכת במצב יציב: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rtl="1">
              <a:buNone/>
              <a:defRPr/>
            </a:pP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P{L = i} =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l-G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(1 – ρ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algn="r" rtl="1">
              <a:defRPr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ההסתברות ל-0 לקוחות: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1-ρ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		(זהו גם זמן הבטלה..)</a:t>
            </a:r>
          </a:p>
          <a:p>
            <a:pPr algn="r" rtl="1"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00808"/>
            <a:ext cx="7772400" cy="662977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ח. מהי ההסתברות שיש </a:t>
            </a:r>
            <a:r>
              <a:rPr lang="he-IL" b="1" u="sng" dirty="0">
                <a:latin typeface="Arial" panose="020B0604020202020204" pitchFamily="34" charset="0"/>
                <a:cs typeface="Arial" panose="020B0604020202020204" pitchFamily="34" charset="0"/>
              </a:rPr>
              <a:t>בתור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טכנאים או יותר?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6462" y="3626903"/>
            <a:ext cx="2334293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he-IL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כמה טכנאים במערכת?</a:t>
            </a:r>
            <a:endParaRPr lang="en-US" b="1" dirty="0">
              <a:solidFill>
                <a:schemeClr val="accent6"/>
              </a:solidFill>
              <a:latin typeface="Ariel"/>
              <a:sym typeface="Symbol" pitchFamily="18" charset="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79875" y="2747655"/>
            <a:ext cx="1484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dirty="0">
                <a:latin typeface="Ariel"/>
              </a:rPr>
              <a:t>P(n&gt;=3)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979875" y="3405601"/>
            <a:ext cx="4253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dirty="0">
                <a:latin typeface="Ariel"/>
              </a:rPr>
              <a:t>P(n&gt;=3) = 1- (P</a:t>
            </a:r>
            <a:r>
              <a:rPr lang="en-US" altLang="he-IL" sz="2000" dirty="0">
                <a:latin typeface="Ariel"/>
              </a:rPr>
              <a:t>0</a:t>
            </a:r>
            <a:r>
              <a:rPr lang="en-US" altLang="he-IL" sz="2800" dirty="0">
                <a:latin typeface="Ariel"/>
              </a:rPr>
              <a:t>+P</a:t>
            </a:r>
            <a:r>
              <a:rPr lang="en-US" altLang="he-IL" sz="2000" dirty="0">
                <a:latin typeface="Ariel"/>
              </a:rPr>
              <a:t>1</a:t>
            </a:r>
            <a:r>
              <a:rPr lang="en-US" altLang="he-IL" sz="2800" dirty="0">
                <a:latin typeface="Ariel"/>
              </a:rPr>
              <a:t>+P</a:t>
            </a:r>
            <a:r>
              <a:rPr lang="en-US" altLang="he-IL" sz="2000" dirty="0">
                <a:latin typeface="Ariel"/>
              </a:rPr>
              <a:t>2</a:t>
            </a:r>
            <a:r>
              <a:rPr lang="en-US" altLang="he-IL" sz="2800" dirty="0">
                <a:latin typeface="Ariel"/>
              </a:rPr>
              <a:t>)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5860" y="3940622"/>
            <a:ext cx="5661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dirty="0">
                <a:latin typeface="Ariel"/>
              </a:rPr>
              <a:t>P</a:t>
            </a:r>
            <a:r>
              <a:rPr lang="en-US" altLang="he-IL" sz="2000" dirty="0">
                <a:latin typeface="Ariel"/>
              </a:rPr>
              <a:t>0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90295" y="4463842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dirty="0">
                <a:latin typeface="Ariel"/>
              </a:rPr>
              <a:t>P</a:t>
            </a:r>
            <a:r>
              <a:rPr lang="en-US" altLang="he-IL" sz="2000" dirty="0">
                <a:latin typeface="Ariel"/>
              </a:rPr>
              <a:t>1</a:t>
            </a:r>
            <a:r>
              <a:rPr lang="en-US" altLang="he-IL" sz="2800" dirty="0">
                <a:latin typeface="Ariel"/>
              </a:rPr>
              <a:t>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00715" y="4962802"/>
            <a:ext cx="5661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dirty="0">
                <a:latin typeface="Ariel"/>
              </a:rPr>
              <a:t>P</a:t>
            </a:r>
            <a:r>
              <a:rPr lang="en-US" altLang="he-IL" sz="2000" dirty="0">
                <a:latin typeface="Ariel"/>
              </a:rPr>
              <a:t>2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55862" y="3928821"/>
            <a:ext cx="894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dirty="0">
                <a:latin typeface="Ariel"/>
              </a:rPr>
              <a:t>=0.2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21716" y="4477917"/>
            <a:ext cx="16337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dirty="0">
                <a:latin typeface="Ariel"/>
              </a:rPr>
              <a:t>=0.8*0.2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21716" y="4987062"/>
            <a:ext cx="18341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dirty="0">
                <a:latin typeface="Ariel"/>
              </a:rPr>
              <a:t>= 0.8</a:t>
            </a:r>
            <a:r>
              <a:rPr lang="en-US" altLang="he-IL" sz="2800" baseline="30000" dirty="0">
                <a:latin typeface="Ariel"/>
              </a:rPr>
              <a:t>2</a:t>
            </a:r>
            <a:r>
              <a:rPr lang="en-US" altLang="he-IL" sz="2800" dirty="0">
                <a:latin typeface="Ariel"/>
              </a:rPr>
              <a:t>*0.2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990295" y="5556358"/>
            <a:ext cx="2794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800" dirty="0">
                <a:latin typeface="Ariel"/>
              </a:rPr>
              <a:t>P(n&gt;=3) = 0.512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35412" y="4959354"/>
            <a:ext cx="2609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P{L = </a:t>
            </a:r>
            <a:r>
              <a:rPr lang="en-US" sz="2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= </a:t>
            </a:r>
            <a:r>
              <a:rPr lang="el-GR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el-GR" sz="2400" baseline="30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l-GR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– ρ</a:t>
            </a:r>
            <a:r>
              <a:rPr lang="he-IL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he-IL" dirty="0"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3011" y="2533679"/>
            <a:ext cx="3054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err="1">
                <a:solidFill>
                  <a:schemeClr val="accent6"/>
                </a:solidFill>
                <a:latin typeface="Ariel"/>
              </a:rPr>
              <a:t>P</a:t>
            </a:r>
            <a:r>
              <a:rPr lang="en-US" altLang="he-IL" b="1" dirty="0" err="1">
                <a:solidFill>
                  <a:schemeClr val="accent6"/>
                </a:solidFill>
                <a:latin typeface="Ariel"/>
              </a:rPr>
              <a:t>n</a:t>
            </a:r>
            <a:r>
              <a:rPr lang="he-IL" altLang="he-IL" b="1" dirty="0">
                <a:solidFill>
                  <a:schemeClr val="accent6"/>
                </a:solidFill>
                <a:latin typeface="Ariel"/>
              </a:rPr>
              <a:t>  - ההסתברות להיות במצב </a:t>
            </a:r>
            <a:r>
              <a:rPr lang="en-US" altLang="he-IL" b="1" dirty="0">
                <a:solidFill>
                  <a:schemeClr val="accent6"/>
                </a:solidFill>
                <a:latin typeface="Ariel"/>
              </a:rPr>
              <a:t>n</a:t>
            </a:r>
            <a:r>
              <a:rPr lang="he-IL" altLang="he-IL" b="1" dirty="0">
                <a:solidFill>
                  <a:schemeClr val="accent6"/>
                </a:solidFill>
                <a:latin typeface="Ariel"/>
              </a:rPr>
              <a:t>, כלומר עם </a:t>
            </a:r>
            <a:r>
              <a:rPr lang="en-US" altLang="he-IL" b="1" dirty="0">
                <a:solidFill>
                  <a:schemeClr val="accent6"/>
                </a:solidFill>
                <a:latin typeface="Ariel"/>
              </a:rPr>
              <a:t>n</a:t>
            </a:r>
            <a:r>
              <a:rPr lang="he-IL" altLang="he-IL" b="1" dirty="0">
                <a:solidFill>
                  <a:schemeClr val="accent6"/>
                </a:solidFill>
                <a:latin typeface="Ariel"/>
              </a:rPr>
              <a:t> לקוחות במערכת</a:t>
            </a:r>
            <a:endParaRPr lang="he-IL" b="1" dirty="0">
              <a:solidFill>
                <a:schemeClr val="accent6"/>
              </a:solidFill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40880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7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052736"/>
            <a:ext cx="6620272" cy="1296144"/>
          </a:xfrm>
        </p:spPr>
        <p:txBody>
          <a:bodyPr>
            <a:no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ט. המנכ"ל טוען שיסכים להוסיף עוד מחסנאי אם ישוכנע שטכנאי צריך בממוצע להמתין בתור למעלה משעה. מה צריך להיות קצב ההגעה למחסן כדי להצדיק מחסנאי נוסף?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4221" y="2780928"/>
            <a:ext cx="2167581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  <a:buFont typeface="Wingdings" pitchFamily="2" charset="2"/>
              <a:buNone/>
            </a:pPr>
            <a:r>
              <a:rPr lang="he-IL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מה צריך להיות </a:t>
            </a:r>
            <a:r>
              <a:rPr lang="en-US" altLang="he-IL" b="1" i="1" dirty="0">
                <a:solidFill>
                  <a:schemeClr val="accent6"/>
                </a:solidFill>
                <a:latin typeface="Symbol" pitchFamily="18" charset="2"/>
              </a:rPr>
              <a:t>l</a:t>
            </a:r>
            <a:r>
              <a:rPr lang="he-IL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כדי ש</a:t>
            </a:r>
          </a:p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en-US" sz="2800" b="1" dirty="0" err="1">
                <a:solidFill>
                  <a:schemeClr val="accent6"/>
                </a:solidFill>
                <a:latin typeface="Ariel"/>
                <a:sym typeface="Symbol" pitchFamily="18" charset="2"/>
              </a:rPr>
              <a:t>w</a:t>
            </a:r>
            <a:r>
              <a:rPr lang="en-US" b="1" dirty="0" err="1">
                <a:solidFill>
                  <a:schemeClr val="accent6"/>
                </a:solidFill>
                <a:latin typeface="Ariel"/>
                <a:sym typeface="Symbol" pitchFamily="18" charset="2"/>
              </a:rPr>
              <a:t>q</a:t>
            </a:r>
            <a:r>
              <a:rPr lang="en-US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 &gt;</a:t>
            </a:r>
            <a:r>
              <a:rPr lang="he-IL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שעה </a:t>
            </a:r>
            <a:endParaRPr lang="en-US" b="1" dirty="0">
              <a:solidFill>
                <a:schemeClr val="accent6"/>
              </a:solidFill>
              <a:latin typeface="Ariel"/>
              <a:sym typeface="Symbol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1483" y="3565758"/>
            <a:ext cx="2515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>
                <a:sym typeface="Symbol" pitchFamily="18" charset="2"/>
              </a:rPr>
              <a:t>Wq</a:t>
            </a:r>
            <a:r>
              <a:rPr lang="en-US" sz="2400" dirty="0">
                <a:sym typeface="Symbol" pitchFamily="18" charset="2"/>
              </a:rPr>
              <a:t>= / (- )&gt;1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8768" y="4335986"/>
            <a:ext cx="2165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Symbol" pitchFamily="18" charset="2"/>
              </a:rPr>
              <a:t> /7.5(7.5- )&gt;1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5868" y="5070375"/>
            <a:ext cx="3264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ym typeface="Symbol" pitchFamily="18" charset="2"/>
              </a:rPr>
              <a:t> &gt;6.617people per hour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8138" y="5301208"/>
            <a:ext cx="7729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en-US" b="1" dirty="0">
                <a:solidFill>
                  <a:srgbClr val="00B050"/>
                </a:solidFill>
                <a:latin typeface="Ariel"/>
                <a:sym typeface="Symbol" pitchFamily="18" charset="2"/>
              </a:rPr>
              <a:t>=7.5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  <a:p>
            <a:pPr algn="ctr" rtl="1"/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0880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9628" y="908720"/>
            <a:ext cx="7024744" cy="817160"/>
          </a:xfrm>
        </p:spPr>
        <p:txBody>
          <a:bodyPr/>
          <a:lstStyle/>
          <a:p>
            <a:pPr algn="ctr" rtl="1"/>
            <a:r>
              <a:rPr lang="he-IL" dirty="0"/>
              <a:t>משך השהייה במערכת</a:t>
            </a:r>
            <a:r>
              <a:rPr lang="en-US" dirty="0"/>
              <a:t> </a:t>
            </a:r>
            <a:r>
              <a:rPr lang="he-IL" dirty="0"/>
              <a:t>- </a:t>
            </a:r>
            <a:r>
              <a:rPr lang="en-US" dirty="0"/>
              <a:t>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2348880"/>
            <a:ext cx="7200800" cy="3960440"/>
          </a:xfrm>
        </p:spPr>
        <p:txBody>
          <a:bodyPr>
            <a:noAutofit/>
          </a:bodyPr>
          <a:lstStyle/>
          <a:p>
            <a:pPr algn="r" rtl="1">
              <a:lnSpc>
                <a:spcPct val="160000"/>
              </a:lnSpc>
              <a:defRPr/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מתחיל ברגע שהמטלה מצטרפת לתור ונמשך עד שביצוע המטלה הושלם.</a:t>
            </a:r>
          </a:p>
          <a:p>
            <a:pPr algn="r" rtl="1">
              <a:lnSpc>
                <a:spcPct val="160000"/>
              </a:lnSpc>
              <a:defRPr/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משתנה אקראי, תלוי במימוש זמני העיבוד של מטלות קודמות. </a:t>
            </a:r>
          </a:p>
          <a:p>
            <a:pPr algn="r" rtl="1">
              <a:lnSpc>
                <a:spcPct val="160000"/>
              </a:lnSpc>
              <a:defRPr/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התפלגות זמן הזרימה עבור תור מסוג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M/M/1 FCFS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היא מעריכית עם פרמטר 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sz="22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. כלומר, </a:t>
            </a:r>
          </a:p>
          <a:p>
            <a:pPr algn="ctr" rtl="1">
              <a:lnSpc>
                <a:spcPct val="160000"/>
              </a:lnSpc>
              <a:buFontTx/>
              <a:buNone/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P{W&gt;t} = e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-(</a:t>
            </a:r>
            <a:r>
              <a:rPr lang="el-GR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)t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 עבור כל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t&gt;0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>
              <a:lnSpc>
                <a:spcPct val="160000"/>
              </a:lnSpc>
              <a:buFontTx/>
              <a:buNone/>
              <a:defRPr/>
            </a:pPr>
            <a:r>
              <a:rPr lang="he-IL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 rtl="1">
              <a:lnSpc>
                <a:spcPct val="160000"/>
              </a:lnSpc>
              <a:defRPr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69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261610" y="773057"/>
            <a:ext cx="6622758" cy="1575823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י. המנכ"ל רוצה שבפחות מ-5% מהמקרים ישהה הטכנאי יותר מחצי שעה במחסן , מה צריך להיות הסף התחתון האפשרי של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קצב השירות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כדי לעמוד בדרישה זו?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328" y="5715611"/>
            <a:ext cx="6383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=6</a:t>
            </a:r>
            <a:r>
              <a:rPr lang="he-IL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5076056" y="4540565"/>
            <a:ext cx="3020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P{W&gt;t} = e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-(</a:t>
            </a:r>
            <a:r>
              <a:rPr lang="el-GR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)t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01317" y="2769960"/>
            <a:ext cx="179247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000" b="1" dirty="0">
                <a:solidFill>
                  <a:schemeClr val="accent6"/>
                </a:solidFill>
              </a:rPr>
              <a:t>צ"ל מהו</a:t>
            </a:r>
            <a:r>
              <a:rPr lang="en-US" sz="2000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 </a:t>
            </a:r>
            <a:r>
              <a:rPr lang="he-IL" sz="2000" b="1" dirty="0">
                <a:solidFill>
                  <a:schemeClr val="accent6"/>
                </a:solidFill>
                <a:latin typeface="Ariel"/>
                <a:sym typeface="Symbol" pitchFamily="18" charset="2"/>
              </a:rPr>
              <a:t> </a:t>
            </a:r>
            <a:r>
              <a:rPr lang="he-IL" sz="2000" b="1" dirty="0">
                <a:solidFill>
                  <a:schemeClr val="accent6"/>
                </a:solidFill>
              </a:rPr>
              <a:t>כאשר</a:t>
            </a:r>
          </a:p>
          <a:p>
            <a:pPr algn="ctr" rtl="1"/>
            <a:r>
              <a:rPr lang="en-US" sz="2000" b="1" dirty="0">
                <a:solidFill>
                  <a:schemeClr val="accent6"/>
                </a:solidFill>
              </a:rPr>
              <a:t>P(W&gt;0.5)</a:t>
            </a:r>
            <a:r>
              <a:rPr lang="he-IL" sz="2000" b="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3185458"/>
            <a:ext cx="3796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P{W&gt;0.5} = e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-(</a:t>
            </a:r>
            <a:r>
              <a:rPr lang="el-GR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-6)0.5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3200" dirty="0"/>
          </a:p>
        </p:txBody>
      </p:sp>
      <p:sp>
        <p:nvSpPr>
          <p:cNvPr id="7" name="Rectangle 6"/>
          <p:cNvSpPr/>
          <p:nvPr/>
        </p:nvSpPr>
        <p:spPr>
          <a:xfrm>
            <a:off x="1115616" y="4009205"/>
            <a:ext cx="2618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-(</a:t>
            </a:r>
            <a:r>
              <a:rPr lang="el-GR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-6)0.5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0.05 &gt;</a:t>
            </a:r>
            <a:endParaRPr lang="he-IL" sz="3200" dirty="0"/>
          </a:p>
        </p:txBody>
      </p:sp>
      <p:sp>
        <p:nvSpPr>
          <p:cNvPr id="8" name="Rectangle 7"/>
          <p:cNvSpPr/>
          <p:nvPr/>
        </p:nvSpPr>
        <p:spPr>
          <a:xfrm>
            <a:off x="1115616" y="4832953"/>
            <a:ext cx="144783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el"/>
                <a:sym typeface="Symbol" pitchFamily="18" charset="2"/>
              </a:rPr>
              <a:t> &gt; 12</a:t>
            </a:r>
            <a:r>
              <a:rPr lang="he-IL" sz="3200" b="1" dirty="0">
                <a:latin typeface="Ariel"/>
                <a:sym typeface="Symbol" pitchFamily="18" charset="2"/>
              </a:rPr>
              <a:t> </a:t>
            </a:r>
          </a:p>
          <a:p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40880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9628" y="836712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ערכים ממוצעים  -  דרך נוספת לחישוב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2420888"/>
            <a:ext cx="7344816" cy="3411741"/>
          </a:xfrm>
        </p:spPr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מספר הלקוחות הצפוי במערכת הוא:</a:t>
            </a:r>
          </a:p>
          <a:p>
            <a:pPr marL="68580" indent="0" algn="ctr" rtl="1">
              <a:lnSpc>
                <a:spcPct val="9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L=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 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/(1-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 ρ)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9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מספר הלקוחות הצפוי בתור הוא:</a:t>
            </a:r>
          </a:p>
          <a:p>
            <a:pPr marL="68580" indent="0" algn="ctr" rtl="1">
              <a:lnSpc>
                <a:spcPct val="90000"/>
              </a:lnSpc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800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 ρ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/(1-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 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 rtl="1">
              <a:lnSpc>
                <a:spcPct val="90000"/>
              </a:lnSpc>
              <a:buFont typeface="Wingdings" pitchFamily="2" charset="2"/>
              <a:buNone/>
            </a:pP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90000"/>
              </a:lnSpc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קיים פתרון רק עבור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ρ &lt; 1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4805128"/>
            <a:ext cx="331236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כלומר קצב הגעת המטלות למערכת</a:t>
            </a:r>
          </a:p>
          <a:p>
            <a:pPr rtl="1"/>
            <a:r>
              <a:rPr lang="he-IL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חייב להיות נמוך מן הקצב בו הן מבוצעות, על מנת להבטיח שהמערכת לא תגדל בלי שליטה</a:t>
            </a:r>
          </a:p>
          <a:p>
            <a:pPr rtl="1"/>
            <a:r>
              <a:rPr lang="he-IL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(מה שנקרא 'תור מתפוצץ')</a:t>
            </a:r>
            <a:endParaRPr lang="en-US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endParaRPr lang="he-I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" y="228600"/>
            <a:ext cx="9098218" cy="63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5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ראינו היום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" indent="0">
              <a:buNone/>
            </a:pPr>
            <a:r>
              <a:rPr lang="he-IL" dirty="0"/>
              <a:t> </a:t>
            </a:r>
          </a:p>
        </p:txBody>
      </p:sp>
      <p:pic>
        <p:nvPicPr>
          <p:cNvPr id="9218" name="Picture 2" descr="https://www.citrix.com/blogs/wp-content/uploads/2013/06/qu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71627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248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63" y="1555980"/>
            <a:ext cx="5616624" cy="3735768"/>
          </a:xfrm>
        </p:spPr>
      </p:pic>
    </p:spTree>
    <p:extLst>
      <p:ext uri="{BB962C8B-B14F-4D97-AF65-F5344CB8AC3E}">
        <p14:creationId xmlns:p14="http://schemas.microsoft.com/office/powerpoint/2010/main" val="131920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836712"/>
            <a:ext cx="7024744" cy="961176"/>
          </a:xfrm>
        </p:spPr>
        <p:txBody>
          <a:bodyPr/>
          <a:lstStyle/>
          <a:p>
            <a:pPr algn="ctr"/>
            <a:r>
              <a:rPr lang="he-IL" dirty="0"/>
              <a:t>מערכות עם תורים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2420888"/>
            <a:ext cx="7677709" cy="367511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לקוחות בסופרמרקט, בנק, משרד ממשלתי, מרפאה, וכו'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מכוניות ברמזור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מטוסים ממתינים להמראה או לנחיתה בשדה תעופה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מכונות ממתינות לתיקון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רכיבים בפס ייצור שממתינים לטיפול על ידי פועל או מכונה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מכתבים שממתינים להדפסה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תכניות מחשב שממתינות לריצה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6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980728"/>
            <a:ext cx="7024744" cy="961176"/>
          </a:xfrm>
        </p:spPr>
        <p:txBody>
          <a:bodyPr/>
          <a:lstStyle/>
          <a:p>
            <a:pPr algn="ctr"/>
            <a:r>
              <a:rPr lang="he-IL" dirty="0"/>
              <a:t>נרצה לענות על שאלות כמו...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2708920"/>
            <a:ext cx="7677709" cy="3387080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כמה לקוחות בממוצע יש במערכת?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כמה לקוחות בממוצע יש בתור?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מהו משך הזמן שנותן השירות נמצא בבטלה?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</a:p>
          <a:p>
            <a:pPr algn="r" rtl="1">
              <a:lnSpc>
                <a:spcPct val="150000"/>
              </a:lnSpc>
              <a:buFontTx/>
              <a:buChar char="•"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buFontTx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בעזרת שאלות אלו נוכל לנתח מערכות מורכבות ולקבל החלטות הנוגעות להן.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5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7024744" cy="786160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מונחים בסיסיים</a:t>
            </a:r>
            <a:endParaRPr lang="en-US" dirty="0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-450467" y="1212378"/>
            <a:ext cx="86447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>
              <a:spcBef>
                <a:spcPct val="0"/>
              </a:spcBef>
            </a:pPr>
            <a:r>
              <a:rPr lang="he-IL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קצב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הגעה: </a:t>
            </a:r>
            <a:r>
              <a:rPr lang="en-US" altLang="he-IL" sz="2400" i="1" dirty="0">
                <a:sym typeface="Symbol" pitchFamily="18" charset="2"/>
              </a:rPr>
              <a:t> </a:t>
            </a:r>
            <a:r>
              <a:rPr lang="he-IL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			קצב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שרות: </a:t>
            </a:r>
            <a:r>
              <a:rPr lang="en-US" altLang="he-IL" sz="2400" i="1" dirty="0">
                <a:sym typeface="Symbol" pitchFamily="18" charset="2"/>
              </a:rPr>
              <a:t></a:t>
            </a:r>
            <a:endParaRPr lang="he-IL" sz="2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r>
              <a:rPr lang="he-IL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זמן המתנה בתור: </a:t>
            </a:r>
            <a:r>
              <a:rPr lang="en-US" sz="24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he-IL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		זמן שהיה במערכת: </a:t>
            </a:r>
            <a:r>
              <a:rPr lang="en-US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he-IL" sz="2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r>
              <a:rPr lang="he-IL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מספר צרכנים בתור: </a:t>
            </a:r>
            <a:r>
              <a:rPr lang="en-US" sz="24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he-IL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		מספר צרכנים במערכת: </a:t>
            </a:r>
            <a:r>
              <a:rPr lang="en-US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he-IL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796235" y="2915931"/>
            <a:ext cx="1442955" cy="36933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824895" y="2873262"/>
            <a:ext cx="874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/>
            <a:r>
              <a:rPr lang="en-US" altLang="he-IL" sz="2400" i="1" dirty="0">
                <a:sym typeface="Symbol" pitchFamily="18" charset="2"/>
              </a:rPr>
              <a:t>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173406" y="3255656"/>
            <a:ext cx="1057958" cy="369332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236060" y="3254069"/>
            <a:ext cx="1851427" cy="36933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4093747" y="3589031"/>
            <a:ext cx="708958" cy="36933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4815225" y="3933519"/>
            <a:ext cx="505503" cy="36933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5312904" y="4268481"/>
            <a:ext cx="840419" cy="36933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6591531" y="4617731"/>
            <a:ext cx="865461" cy="36933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7455426" y="4979681"/>
            <a:ext cx="492984" cy="36933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rot="16200000">
            <a:off x="4379363" y="1581210"/>
            <a:ext cx="0" cy="75356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1329909" y="3589031"/>
            <a:ext cx="2752884" cy="369332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1793157" y="3931931"/>
            <a:ext cx="3004853" cy="369332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3963851" y="4276419"/>
            <a:ext cx="1345924" cy="369332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6876366" y="4984444"/>
            <a:ext cx="564975" cy="369332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8026952" y="5135400"/>
            <a:ext cx="577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4000824" y="3510704"/>
            <a:ext cx="874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/>
            <a:r>
              <a:rPr lang="en-US" altLang="he-IL" sz="2400" i="1" dirty="0">
                <a:sym typeface="Symbol" pitchFamily="18" charset="2"/>
              </a:rPr>
              <a:t>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4615146" y="3884211"/>
            <a:ext cx="874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/>
            <a:r>
              <a:rPr lang="en-US" altLang="he-IL" sz="2400" i="1" dirty="0">
                <a:sym typeface="Symbol" pitchFamily="18" charset="2"/>
              </a:rPr>
              <a:t>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5299114" y="4209522"/>
            <a:ext cx="87485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/>
            <a:r>
              <a:rPr lang="en-US" altLang="he-IL" sz="2400" i="1" dirty="0">
                <a:sym typeface="Symbol" pitchFamily="18" charset="2"/>
              </a:rPr>
              <a:t>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6599846" y="4567125"/>
            <a:ext cx="874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/>
            <a:r>
              <a:rPr lang="en-US" altLang="he-IL" sz="2400" i="1" dirty="0">
                <a:sym typeface="Symbol" pitchFamily="18" charset="2"/>
              </a:rPr>
              <a:t>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7294718" y="4924312"/>
            <a:ext cx="874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/>
            <a:r>
              <a:rPr lang="en-US" altLang="he-IL" sz="2400" i="1" dirty="0">
                <a:sym typeface="Symbol" pitchFamily="18" charset="2"/>
              </a:rPr>
              <a:t>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549555" y="3209812"/>
            <a:ext cx="874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/>
            <a:r>
              <a:rPr lang="en-US" altLang="he-IL" sz="2400" i="1" dirty="0">
                <a:sym typeface="Symbol" pitchFamily="18" charset="2"/>
              </a:rPr>
              <a:t>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5" name="Text Box 30"/>
          <p:cNvSpPr txBox="1">
            <a:spLocks noChangeArrowheads="1"/>
          </p:cNvSpPr>
          <p:nvPr/>
        </p:nvSpPr>
        <p:spPr bwMode="auto">
          <a:xfrm>
            <a:off x="1392804" y="3216232"/>
            <a:ext cx="87485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 rtl="0"/>
            <a:r>
              <a:rPr lang="en-US" sz="24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2137757" y="3563894"/>
            <a:ext cx="87485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 rtl="0"/>
            <a:r>
              <a:rPr lang="en-US" sz="24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2766898" y="3911557"/>
            <a:ext cx="87485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 rtl="0"/>
            <a:r>
              <a:rPr lang="en-US" sz="24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8" name="Text Box 33"/>
          <p:cNvSpPr txBox="1">
            <a:spLocks noChangeArrowheads="1"/>
          </p:cNvSpPr>
          <p:nvPr/>
        </p:nvSpPr>
        <p:spPr bwMode="auto">
          <a:xfrm>
            <a:off x="4158208" y="4244932"/>
            <a:ext cx="874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 rtl="0"/>
            <a:r>
              <a:rPr lang="en-US"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30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6687292" y="4957719"/>
            <a:ext cx="874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 rtl="0"/>
            <a:r>
              <a:rPr lang="en-US" sz="24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0" name="Line 35"/>
          <p:cNvSpPr>
            <a:spLocks noChangeShapeType="1"/>
          </p:cNvSpPr>
          <p:nvPr/>
        </p:nvSpPr>
        <p:spPr bwMode="auto">
          <a:xfrm flipH="1">
            <a:off x="1502062" y="2942642"/>
            <a:ext cx="6260" cy="21066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1" name="Line 36"/>
          <p:cNvSpPr>
            <a:spLocks noChangeShapeType="1"/>
          </p:cNvSpPr>
          <p:nvPr/>
        </p:nvSpPr>
        <p:spPr bwMode="auto">
          <a:xfrm>
            <a:off x="6333301" y="2972803"/>
            <a:ext cx="9095" cy="216259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663296" y="5405860"/>
            <a:ext cx="1751266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 rtl="0"/>
            <a:r>
              <a:rPr lang="en-US" sz="2800" dirty="0"/>
              <a:t>L(t1)=3  </a:t>
            </a:r>
            <a:r>
              <a:rPr lang="en-US" sz="2800" dirty="0" err="1"/>
              <a:t>L</a:t>
            </a:r>
            <a:r>
              <a:rPr lang="en-US" sz="2000" baseline="0" dirty="0" err="1"/>
              <a:t>q</a:t>
            </a:r>
            <a:r>
              <a:rPr lang="en-US" sz="2800" dirty="0"/>
              <a:t>(t1)=2</a:t>
            </a:r>
          </a:p>
        </p:txBody>
      </p:sp>
      <p:sp>
        <p:nvSpPr>
          <p:cNvPr id="73" name="Text Box 39"/>
          <p:cNvSpPr txBox="1">
            <a:spLocks noChangeArrowheads="1"/>
          </p:cNvSpPr>
          <p:nvPr/>
        </p:nvSpPr>
        <p:spPr bwMode="auto">
          <a:xfrm>
            <a:off x="5089251" y="5408132"/>
            <a:ext cx="2479566" cy="5693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bIns="91440">
            <a:spAutoFit/>
          </a:bodyPr>
          <a:lstStyle/>
          <a:p>
            <a:pPr algn="ctr" rtl="0"/>
            <a:r>
              <a:rPr lang="en-US" sz="2800" dirty="0"/>
              <a:t>L(t2)=</a:t>
            </a:r>
            <a:r>
              <a:rPr lang="en-US" sz="2800" dirty="0" err="1"/>
              <a:t>L</a:t>
            </a:r>
            <a:r>
              <a:rPr lang="en-US" sz="2000" baseline="0" dirty="0" err="1"/>
              <a:t>q</a:t>
            </a:r>
            <a:r>
              <a:rPr lang="en-US" sz="2800" dirty="0"/>
              <a:t>(t2)=0</a:t>
            </a:r>
          </a:p>
        </p:txBody>
      </p:sp>
      <p:cxnSp>
        <p:nvCxnSpPr>
          <p:cNvPr id="74" name="מחבר חץ ישר 2"/>
          <p:cNvCxnSpPr/>
          <p:nvPr/>
        </p:nvCxnSpPr>
        <p:spPr>
          <a:xfrm>
            <a:off x="1505192" y="5036433"/>
            <a:ext cx="0" cy="283587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מחבר חץ ישר 75"/>
          <p:cNvCxnSpPr/>
          <p:nvPr/>
        </p:nvCxnSpPr>
        <p:spPr>
          <a:xfrm>
            <a:off x="6342396" y="5085184"/>
            <a:ext cx="0" cy="283587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1802799" y="4433674"/>
            <a:ext cx="2352280" cy="7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2464786" y="4374664"/>
            <a:ext cx="8382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91440">
            <a:spAutoFit/>
          </a:bodyPr>
          <a:lstStyle/>
          <a:p>
            <a:pPr algn="ctr"/>
            <a:r>
              <a:rPr lang="en-US" altLang="he-IL" sz="2800" i="1" dirty="0">
                <a:sym typeface="Symbol" pitchFamily="18" charset="2"/>
              </a:rPr>
              <a:t>=</a:t>
            </a:r>
            <a:r>
              <a:rPr lang="en-US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651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 animBg="1"/>
      <p:bldP spid="72" grpId="0"/>
      <p:bldP spid="73" grpId="0"/>
      <p:bldP spid="76" grpId="0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043490" y="980728"/>
            <a:ext cx="7024744" cy="889168"/>
          </a:xfrm>
        </p:spPr>
        <p:txBody>
          <a:bodyPr/>
          <a:lstStyle/>
          <a:p>
            <a:r>
              <a:rPr lang="he-IL" dirty="0"/>
              <a:t>מאפיינים כלליים של מערכת התורים</a:t>
            </a:r>
          </a:p>
        </p:txBody>
      </p:sp>
      <p:sp>
        <p:nvSpPr>
          <p:cNvPr id="5" name="Rectangle 17"/>
          <p:cNvSpPr txBox="1">
            <a:spLocks noChangeArrowheads="1"/>
          </p:cNvSpPr>
          <p:nvPr/>
        </p:nvSpPr>
        <p:spPr>
          <a:xfrm>
            <a:off x="-289953" y="2924944"/>
            <a:ext cx="8358187" cy="4567783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115000"/>
              <a:buFont typeface="Arial"/>
              <a:buChar char="•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33400" indent="-533400" algn="r" rtl="1">
              <a:lnSpc>
                <a:spcPct val="150000"/>
              </a:lnSpc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מבנה מערכת השרות</a:t>
            </a:r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: מספר השרתים, טורי, מקבילי, משולב </a:t>
            </a:r>
          </a:p>
          <a:p>
            <a:pPr marL="533400" indent="-533400" algn="r" rtl="1">
              <a:lnSpc>
                <a:spcPct val="150000"/>
              </a:lnSpc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משטר בתור </a:t>
            </a:r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LIFO</a:t>
            </a:r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, אקראי, קדימויות</a:t>
            </a:r>
          </a:p>
          <a:p>
            <a:pPr marL="533400" indent="-533400" algn="r" rtl="1">
              <a:lnSpc>
                <a:spcPct val="150000"/>
              </a:lnSpc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מספר מקומות בתור </a:t>
            </a:r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 (הנחה כרגע: אינסופי)</a:t>
            </a:r>
          </a:p>
          <a:p>
            <a:pPr marL="533400" indent="-533400" algn="r" rtl="1">
              <a:lnSpc>
                <a:spcPct val="150000"/>
              </a:lnSpc>
            </a:pPr>
            <a:r>
              <a:rPr lang="he-IL" b="1">
                <a:latin typeface="Arial" panose="020B0604020202020204" pitchFamily="34" charset="0"/>
                <a:cs typeface="Arial" panose="020B0604020202020204" pitchFamily="34" charset="0"/>
              </a:rPr>
              <a:t>מספר לקוחות </a:t>
            </a:r>
            <a:r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t>שעשויים לדרוש שירות (הנחה כרגע: אינסופי)</a:t>
            </a:r>
          </a:p>
          <a:p>
            <a:pPr marL="533400" indent="-533400" algn="r" rtl="1">
              <a:lnSpc>
                <a:spcPct val="150000"/>
              </a:lnSpc>
            </a:pP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043490" y="980728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סימונים</a:t>
            </a:r>
          </a:p>
        </p:txBody>
      </p:sp>
      <p:graphicFrame>
        <p:nvGraphicFramePr>
          <p:cNvPr id="102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863175"/>
              </p:ext>
            </p:extLst>
          </p:nvPr>
        </p:nvGraphicFramePr>
        <p:xfrm>
          <a:off x="1701800" y="2570163"/>
          <a:ext cx="5705475" cy="358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Worksheet" r:id="rId3" imgW="4216301" imgH="2648060" progId="Excel.Sheet.8">
                  <p:embed/>
                </p:oleObj>
              </mc:Choice>
              <mc:Fallback>
                <p:oleObj name="Worksheet" r:id="rId3" imgW="4216301" imgH="2648060" progId="Excel.Sheet.8">
                  <p:embed/>
                  <p:pic>
                    <p:nvPicPr>
                      <p:cNvPr id="1026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570163"/>
                        <a:ext cx="5705475" cy="358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66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89168"/>
          </a:xfrm>
        </p:spPr>
        <p:txBody>
          <a:bodyPr/>
          <a:lstStyle/>
          <a:p>
            <a:pPr algn="ctr"/>
            <a:r>
              <a:rPr lang="he-IL" dirty="0"/>
              <a:t>תהליכי לידה ומוות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7584" y="2636912"/>
            <a:ext cx="7240650" cy="3456384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dirty="0">
                <a:latin typeface="Ariel"/>
                <a:cs typeface="+mj-cs"/>
              </a:rPr>
              <a:t>במסגרת תורת התורים</a:t>
            </a:r>
          </a:p>
          <a:p>
            <a:pPr lvl="1" algn="r" rtl="1">
              <a:lnSpc>
                <a:spcPct val="150000"/>
              </a:lnSpc>
            </a:pPr>
            <a:r>
              <a:rPr lang="he-IL" sz="1600" dirty="0">
                <a:latin typeface="Ariel"/>
                <a:cs typeface="+mj-cs"/>
              </a:rPr>
              <a:t>לידה = הגעת לקוח</a:t>
            </a:r>
          </a:p>
          <a:p>
            <a:pPr lvl="1" algn="r" rtl="1">
              <a:lnSpc>
                <a:spcPct val="150000"/>
              </a:lnSpc>
            </a:pPr>
            <a:r>
              <a:rPr lang="he-IL" sz="1600" dirty="0">
                <a:latin typeface="Ariel"/>
                <a:cs typeface="+mj-cs"/>
              </a:rPr>
              <a:t>מוות = עזיבת לקוח</a:t>
            </a: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riel"/>
                <a:cs typeface="+mj-cs"/>
              </a:rPr>
              <a:t>זמן הגעת הלקוח הבא יבוטא בעזרת </a:t>
            </a:r>
            <a:r>
              <a:rPr lang="en-US" sz="2000" dirty="0">
                <a:latin typeface="Ariel"/>
                <a:cs typeface="+mj-cs"/>
                <a:sym typeface="Symbol" pitchFamily="18" charset="2"/>
              </a:rPr>
              <a:t></a:t>
            </a:r>
            <a:r>
              <a:rPr lang="he-IL" sz="2000" dirty="0">
                <a:latin typeface="Ariel"/>
                <a:cs typeface="+mj-cs"/>
              </a:rPr>
              <a:t> </a:t>
            </a:r>
            <a:endParaRPr lang="en-US" sz="2000" dirty="0">
              <a:latin typeface="Ariel"/>
              <a:cs typeface="+mj-cs"/>
              <a:sym typeface="Symbol" pitchFamily="18" charset="2"/>
            </a:endParaRPr>
          </a:p>
          <a:p>
            <a:pPr algn="r" rtl="1">
              <a:lnSpc>
                <a:spcPct val="150000"/>
              </a:lnSpc>
            </a:pPr>
            <a:r>
              <a:rPr lang="he-IL" sz="2000" dirty="0">
                <a:latin typeface="Ariel"/>
                <a:cs typeface="+mj-cs"/>
                <a:sym typeface="Symbol" pitchFamily="18" charset="2"/>
              </a:rPr>
              <a:t>זמן העזיבה הבא יבוטא בעזרת </a:t>
            </a:r>
            <a:r>
              <a:rPr lang="en-US" sz="2000" dirty="0">
                <a:latin typeface="Ariel"/>
                <a:cs typeface="+mj-cs"/>
                <a:sym typeface="Symbol" pitchFamily="18" charset="2"/>
              </a:rPr>
              <a:t></a:t>
            </a:r>
            <a:endParaRPr lang="he-IL" sz="2000" dirty="0">
              <a:latin typeface="Ariel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111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11191</TotalTime>
  <Words>1637</Words>
  <Application>Microsoft Office PowerPoint</Application>
  <PresentationFormat>On-screen Show (4:3)</PresentationFormat>
  <Paragraphs>250</Paragraphs>
  <Slides>31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Ariel</vt:lpstr>
      <vt:lpstr>Bookman Old Style</vt:lpstr>
      <vt:lpstr>Calibri</vt:lpstr>
      <vt:lpstr>Franklin Gothic Medium</vt:lpstr>
      <vt:lpstr>Garamond</vt:lpstr>
      <vt:lpstr>Symbol</vt:lpstr>
      <vt:lpstr>Tahoma</vt:lpstr>
      <vt:lpstr>Wingdings</vt:lpstr>
      <vt:lpstr>Organic</vt:lpstr>
      <vt:lpstr>Worksheet</vt:lpstr>
      <vt:lpstr>שיטות נומריות בתעשיה </vt:lpstr>
      <vt:lpstr>PowerPoint Presentation</vt:lpstr>
      <vt:lpstr>PowerPoint Presentation</vt:lpstr>
      <vt:lpstr>מערכות עם תורים</vt:lpstr>
      <vt:lpstr>נרצה לענות על שאלות כמו...</vt:lpstr>
      <vt:lpstr>מונחים בסיסיים</vt:lpstr>
      <vt:lpstr>מאפיינים כלליים של מערכת התורים</vt:lpstr>
      <vt:lpstr>סימונים</vt:lpstr>
      <vt:lpstr>תהליכי לידה ומוות</vt:lpstr>
      <vt:lpstr>הנחת המרקוביות של זמן המופע וזמן השרות</vt:lpstr>
      <vt:lpstr>דיאגרמת המצבים</vt:lpstr>
      <vt:lpstr>חוק ליטל (Little)</vt:lpstr>
      <vt:lpstr>תהליכי לידה ומוות</vt:lpstr>
      <vt:lpstr>M/M/1</vt:lpstr>
      <vt:lpstr>נוסחאות עבור M/M/1</vt:lpstr>
      <vt:lpstr>תרגיל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התפלגות מספר לקוחות במערכת</vt:lpstr>
      <vt:lpstr>PowerPoint Presentation</vt:lpstr>
      <vt:lpstr>PowerPoint Presentation</vt:lpstr>
      <vt:lpstr>משך השהייה במערכת - W</vt:lpstr>
      <vt:lpstr>PowerPoint Presentation</vt:lpstr>
      <vt:lpstr>ערכים ממוצעים  -  דרך נוספת לחישוב</vt:lpstr>
      <vt:lpstr>מה ראינו היום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ניהול הייצור למערכות מידע  תרגול – תור פשוט ושרשראות מרקוב</dc:title>
  <dc:creator>Lihi</dc:creator>
  <cp:lastModifiedBy>Eli Boyarski</cp:lastModifiedBy>
  <cp:revision>192</cp:revision>
  <dcterms:created xsi:type="dcterms:W3CDTF">2013-06-18T16:00:55Z</dcterms:created>
  <dcterms:modified xsi:type="dcterms:W3CDTF">2020-04-29T21:55:32Z</dcterms:modified>
</cp:coreProperties>
</file>