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5"/>
  </p:notesMasterIdLst>
  <p:sldIdLst>
    <p:sldId id="316" r:id="rId2"/>
    <p:sldId id="298" r:id="rId3"/>
    <p:sldId id="299" r:id="rId4"/>
    <p:sldId id="295" r:id="rId5"/>
    <p:sldId id="304" r:id="rId6"/>
    <p:sldId id="338" r:id="rId7"/>
    <p:sldId id="351" r:id="rId8"/>
    <p:sldId id="339" r:id="rId9"/>
    <p:sldId id="340" r:id="rId10"/>
    <p:sldId id="341" r:id="rId11"/>
    <p:sldId id="342" r:id="rId12"/>
    <p:sldId id="343" r:id="rId13"/>
    <p:sldId id="344" r:id="rId14"/>
    <p:sldId id="352" r:id="rId15"/>
    <p:sldId id="345" r:id="rId16"/>
    <p:sldId id="346" r:id="rId17"/>
    <p:sldId id="347" r:id="rId18"/>
    <p:sldId id="348" r:id="rId19"/>
    <p:sldId id="349" r:id="rId20"/>
    <p:sldId id="350" r:id="rId21"/>
    <p:sldId id="258" r:id="rId22"/>
    <p:sldId id="325" r:id="rId23"/>
    <p:sldId id="326" r:id="rId24"/>
    <p:sldId id="261" r:id="rId25"/>
    <p:sldId id="318" r:id="rId26"/>
    <p:sldId id="319" r:id="rId27"/>
    <p:sldId id="320" r:id="rId28"/>
    <p:sldId id="321" r:id="rId29"/>
    <p:sldId id="322" r:id="rId30"/>
    <p:sldId id="323" r:id="rId31"/>
    <p:sldId id="324" r:id="rId32"/>
    <p:sldId id="303" r:id="rId33"/>
    <p:sldId id="288" r:id="rId34"/>
    <p:sldId id="330" r:id="rId35"/>
    <p:sldId id="331" r:id="rId36"/>
    <p:sldId id="332" r:id="rId37"/>
    <p:sldId id="333" r:id="rId38"/>
    <p:sldId id="334" r:id="rId39"/>
    <p:sldId id="335" r:id="rId40"/>
    <p:sldId id="336" r:id="rId41"/>
    <p:sldId id="337" r:id="rId42"/>
    <p:sldId id="315" r:id="rId43"/>
    <p:sldId id="31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33" autoAdjust="0"/>
  </p:normalViewPr>
  <p:slideViewPr>
    <p:cSldViewPr>
      <p:cViewPr varScale="1">
        <p:scale>
          <a:sx n="96" d="100"/>
          <a:sy n="96" d="100"/>
        </p:scale>
        <p:origin x="1185"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10B818-F6DE-45B0-8500-AE5F764B2634}" type="doc">
      <dgm:prSet loTypeId="urn:microsoft.com/office/officeart/2005/8/layout/process1" loCatId="process" qsTypeId="urn:microsoft.com/office/officeart/2005/8/quickstyle/simple1" qsCatId="simple" csTypeId="urn:microsoft.com/office/officeart/2005/8/colors/colorful5" csCatId="colorful" phldr="1"/>
      <dgm:spPr/>
    </dgm:pt>
    <dgm:pt modelId="{F18D073D-DB77-4E33-8DD5-1F83A1CBB479}">
      <dgm:prSet phldrT="[Text]"/>
      <dgm:spPr/>
      <dgm:t>
        <a:bodyPr/>
        <a:lstStyle/>
        <a:p>
          <a:pPr rtl="1"/>
          <a:r>
            <a:rPr lang="he-IL" dirty="0"/>
            <a:t>אכילה</a:t>
          </a:r>
        </a:p>
      </dgm:t>
    </dgm:pt>
    <dgm:pt modelId="{B19D64AC-6CA6-45B5-A097-A0858BDF2872}" type="parTrans" cxnId="{A5B18282-ECFD-4790-8378-61B577CDAD84}">
      <dgm:prSet/>
      <dgm:spPr/>
      <dgm:t>
        <a:bodyPr/>
        <a:lstStyle/>
        <a:p>
          <a:pPr rtl="1"/>
          <a:endParaRPr lang="he-IL"/>
        </a:p>
      </dgm:t>
    </dgm:pt>
    <dgm:pt modelId="{BC800EBE-F868-4B7B-88A5-F00CA9C8AC9B}" type="sibTrans" cxnId="{A5B18282-ECFD-4790-8378-61B577CDAD84}">
      <dgm:prSet/>
      <dgm:spPr>
        <a:solidFill>
          <a:schemeClr val="tx1"/>
        </a:solidFill>
      </dgm:spPr>
      <dgm:t>
        <a:bodyPr/>
        <a:lstStyle/>
        <a:p>
          <a:pPr rtl="1"/>
          <a:endParaRPr lang="he-IL"/>
        </a:p>
      </dgm:t>
    </dgm:pt>
    <dgm:pt modelId="{32D259EF-67E1-4602-ACFC-281A72B3E200}">
      <dgm:prSet phldrT="[Text]"/>
      <dgm:spPr>
        <a:solidFill>
          <a:schemeClr val="accent3"/>
        </a:solidFill>
      </dgm:spPr>
      <dgm:t>
        <a:bodyPr/>
        <a:lstStyle/>
        <a:p>
          <a:pPr rtl="1"/>
          <a:r>
            <a:rPr lang="he-IL" dirty="0"/>
            <a:t>חליבה</a:t>
          </a:r>
        </a:p>
      </dgm:t>
    </dgm:pt>
    <dgm:pt modelId="{587EA494-276A-4D76-9123-3BCF6D96743F}" type="parTrans" cxnId="{91733964-A130-49C6-A545-1D1FF33E50DB}">
      <dgm:prSet/>
      <dgm:spPr/>
      <dgm:t>
        <a:bodyPr/>
        <a:lstStyle/>
        <a:p>
          <a:pPr rtl="1"/>
          <a:endParaRPr lang="he-IL"/>
        </a:p>
      </dgm:t>
    </dgm:pt>
    <dgm:pt modelId="{91620E11-B1C6-4868-B5B2-5F3C4EFA95F0}" type="sibTrans" cxnId="{91733964-A130-49C6-A545-1D1FF33E50DB}">
      <dgm:prSet/>
      <dgm:spPr>
        <a:solidFill>
          <a:schemeClr val="tx2"/>
        </a:solidFill>
      </dgm:spPr>
      <dgm:t>
        <a:bodyPr/>
        <a:lstStyle/>
        <a:p>
          <a:pPr rtl="1"/>
          <a:endParaRPr lang="he-IL"/>
        </a:p>
      </dgm:t>
    </dgm:pt>
    <dgm:pt modelId="{25193359-71D9-4544-86E2-012A8CDB5DB1}">
      <dgm:prSet phldrT="[Text]"/>
      <dgm:spPr/>
      <dgm:t>
        <a:bodyPr/>
        <a:lstStyle/>
        <a:p>
          <a:pPr rtl="1"/>
          <a:r>
            <a:rPr lang="he-IL" dirty="0"/>
            <a:t>מקלחת</a:t>
          </a:r>
        </a:p>
      </dgm:t>
    </dgm:pt>
    <dgm:pt modelId="{44A1A1EB-962C-4DBA-80E9-30C2A28C0E58}" type="parTrans" cxnId="{806CB52B-16A8-452F-98EB-26514807C682}">
      <dgm:prSet/>
      <dgm:spPr/>
      <dgm:t>
        <a:bodyPr/>
        <a:lstStyle/>
        <a:p>
          <a:pPr rtl="1"/>
          <a:endParaRPr lang="he-IL"/>
        </a:p>
      </dgm:t>
    </dgm:pt>
    <dgm:pt modelId="{14265EA3-BBCF-497D-BB84-B67FCFC32C34}" type="sibTrans" cxnId="{806CB52B-16A8-452F-98EB-26514807C682}">
      <dgm:prSet/>
      <dgm:spPr>
        <a:solidFill>
          <a:schemeClr val="tx2"/>
        </a:solidFill>
      </dgm:spPr>
      <dgm:t>
        <a:bodyPr/>
        <a:lstStyle/>
        <a:p>
          <a:pPr rtl="1"/>
          <a:endParaRPr lang="he-IL"/>
        </a:p>
      </dgm:t>
    </dgm:pt>
    <dgm:pt modelId="{F932AF00-F81B-47BA-996A-51DAA930EFD9}">
      <dgm:prSet phldrT="[Text]"/>
      <dgm:spPr/>
      <dgm:t>
        <a:bodyPr/>
        <a:lstStyle/>
        <a:p>
          <a:pPr rtl="1"/>
          <a:r>
            <a:rPr lang="he-IL" dirty="0"/>
            <a:t>מנוחה</a:t>
          </a:r>
        </a:p>
      </dgm:t>
    </dgm:pt>
    <dgm:pt modelId="{D8318E12-2832-47A7-B35C-A066CDB7546B}" type="parTrans" cxnId="{763A5259-40F6-487C-8AF5-C4861927AACD}">
      <dgm:prSet/>
      <dgm:spPr/>
      <dgm:t>
        <a:bodyPr/>
        <a:lstStyle/>
        <a:p>
          <a:pPr rtl="1"/>
          <a:endParaRPr lang="he-IL"/>
        </a:p>
      </dgm:t>
    </dgm:pt>
    <dgm:pt modelId="{E29397C0-976E-4E5E-9880-4333FACBE287}" type="sibTrans" cxnId="{763A5259-40F6-487C-8AF5-C4861927AACD}">
      <dgm:prSet/>
      <dgm:spPr/>
      <dgm:t>
        <a:bodyPr/>
        <a:lstStyle/>
        <a:p>
          <a:pPr rtl="1"/>
          <a:endParaRPr lang="he-IL"/>
        </a:p>
      </dgm:t>
    </dgm:pt>
    <dgm:pt modelId="{EA0FCB0C-1489-46E8-AB3A-581EBCEF4A9B}" type="pres">
      <dgm:prSet presAssocID="{2710B818-F6DE-45B0-8500-AE5F764B2634}" presName="Name0" presStyleCnt="0">
        <dgm:presLayoutVars>
          <dgm:dir/>
          <dgm:resizeHandles val="exact"/>
        </dgm:presLayoutVars>
      </dgm:prSet>
      <dgm:spPr/>
    </dgm:pt>
    <dgm:pt modelId="{257AA661-1A2B-4A31-B38C-06A4F02303A8}" type="pres">
      <dgm:prSet presAssocID="{F18D073D-DB77-4E33-8DD5-1F83A1CBB479}" presName="node" presStyleLbl="node1" presStyleIdx="0" presStyleCnt="4">
        <dgm:presLayoutVars>
          <dgm:bulletEnabled val="1"/>
        </dgm:presLayoutVars>
      </dgm:prSet>
      <dgm:spPr/>
    </dgm:pt>
    <dgm:pt modelId="{5DE40D4E-6A07-43D0-989F-EEBC34E16707}" type="pres">
      <dgm:prSet presAssocID="{BC800EBE-F868-4B7B-88A5-F00CA9C8AC9B}" presName="sibTrans" presStyleLbl="sibTrans2D1" presStyleIdx="0" presStyleCnt="3"/>
      <dgm:spPr/>
    </dgm:pt>
    <dgm:pt modelId="{A7C4644E-7874-4667-8FA7-E5C22CDD4F53}" type="pres">
      <dgm:prSet presAssocID="{BC800EBE-F868-4B7B-88A5-F00CA9C8AC9B}" presName="connectorText" presStyleLbl="sibTrans2D1" presStyleIdx="0" presStyleCnt="3"/>
      <dgm:spPr/>
    </dgm:pt>
    <dgm:pt modelId="{C293A1CF-1FCB-46F2-9FB6-E261EAC74B4D}" type="pres">
      <dgm:prSet presAssocID="{32D259EF-67E1-4602-ACFC-281A72B3E200}" presName="node" presStyleLbl="node1" presStyleIdx="1" presStyleCnt="4">
        <dgm:presLayoutVars>
          <dgm:bulletEnabled val="1"/>
        </dgm:presLayoutVars>
      </dgm:prSet>
      <dgm:spPr/>
    </dgm:pt>
    <dgm:pt modelId="{3407D6C2-D832-4020-9A07-5B8C82CD522C}" type="pres">
      <dgm:prSet presAssocID="{91620E11-B1C6-4868-B5B2-5F3C4EFA95F0}" presName="sibTrans" presStyleLbl="sibTrans2D1" presStyleIdx="1" presStyleCnt="3"/>
      <dgm:spPr/>
    </dgm:pt>
    <dgm:pt modelId="{B355BC89-B3A1-4F21-9428-4A1815175EA1}" type="pres">
      <dgm:prSet presAssocID="{91620E11-B1C6-4868-B5B2-5F3C4EFA95F0}" presName="connectorText" presStyleLbl="sibTrans2D1" presStyleIdx="1" presStyleCnt="3"/>
      <dgm:spPr/>
    </dgm:pt>
    <dgm:pt modelId="{E64407F5-9707-4AFA-A3DB-9166BA782825}" type="pres">
      <dgm:prSet presAssocID="{25193359-71D9-4544-86E2-012A8CDB5DB1}" presName="node" presStyleLbl="node1" presStyleIdx="2" presStyleCnt="4">
        <dgm:presLayoutVars>
          <dgm:bulletEnabled val="1"/>
        </dgm:presLayoutVars>
      </dgm:prSet>
      <dgm:spPr/>
    </dgm:pt>
    <dgm:pt modelId="{A0071751-E50F-486D-A2C1-0BD71A93D78F}" type="pres">
      <dgm:prSet presAssocID="{14265EA3-BBCF-497D-BB84-B67FCFC32C34}" presName="sibTrans" presStyleLbl="sibTrans2D1" presStyleIdx="2" presStyleCnt="3"/>
      <dgm:spPr/>
    </dgm:pt>
    <dgm:pt modelId="{D0586F8C-7F6C-451B-91DB-B069819A0046}" type="pres">
      <dgm:prSet presAssocID="{14265EA3-BBCF-497D-BB84-B67FCFC32C34}" presName="connectorText" presStyleLbl="sibTrans2D1" presStyleIdx="2" presStyleCnt="3"/>
      <dgm:spPr/>
    </dgm:pt>
    <dgm:pt modelId="{0D4ADC2C-8350-4703-9A47-B97063F7B00D}" type="pres">
      <dgm:prSet presAssocID="{F932AF00-F81B-47BA-996A-51DAA930EFD9}" presName="node" presStyleLbl="node1" presStyleIdx="3" presStyleCnt="4">
        <dgm:presLayoutVars>
          <dgm:bulletEnabled val="1"/>
        </dgm:presLayoutVars>
      </dgm:prSet>
      <dgm:spPr/>
    </dgm:pt>
  </dgm:ptLst>
  <dgm:cxnLst>
    <dgm:cxn modelId="{3113C31C-EC83-4128-A160-7D9F6445FF32}" type="presOf" srcId="{91620E11-B1C6-4868-B5B2-5F3C4EFA95F0}" destId="{3407D6C2-D832-4020-9A07-5B8C82CD522C}" srcOrd="0" destOrd="0" presId="urn:microsoft.com/office/officeart/2005/8/layout/process1"/>
    <dgm:cxn modelId="{806CB52B-16A8-452F-98EB-26514807C682}" srcId="{2710B818-F6DE-45B0-8500-AE5F764B2634}" destId="{25193359-71D9-4544-86E2-012A8CDB5DB1}" srcOrd="2" destOrd="0" parTransId="{44A1A1EB-962C-4DBA-80E9-30C2A28C0E58}" sibTransId="{14265EA3-BBCF-497D-BB84-B67FCFC32C34}"/>
    <dgm:cxn modelId="{A8723934-B176-47F3-8831-752E9EA0E680}" type="presOf" srcId="{14265EA3-BBCF-497D-BB84-B67FCFC32C34}" destId="{A0071751-E50F-486D-A2C1-0BD71A93D78F}" srcOrd="0" destOrd="0" presId="urn:microsoft.com/office/officeart/2005/8/layout/process1"/>
    <dgm:cxn modelId="{C0304C5F-829C-4B8D-A081-CF8ACA3866A1}" type="presOf" srcId="{F18D073D-DB77-4E33-8DD5-1F83A1CBB479}" destId="{257AA661-1A2B-4A31-B38C-06A4F02303A8}" srcOrd="0" destOrd="0" presId="urn:microsoft.com/office/officeart/2005/8/layout/process1"/>
    <dgm:cxn modelId="{91733964-A130-49C6-A545-1D1FF33E50DB}" srcId="{2710B818-F6DE-45B0-8500-AE5F764B2634}" destId="{32D259EF-67E1-4602-ACFC-281A72B3E200}" srcOrd="1" destOrd="0" parTransId="{587EA494-276A-4D76-9123-3BCF6D96743F}" sibTransId="{91620E11-B1C6-4868-B5B2-5F3C4EFA95F0}"/>
    <dgm:cxn modelId="{02734C59-911F-41C7-BB9F-D8EF77FEA365}" type="presOf" srcId="{25193359-71D9-4544-86E2-012A8CDB5DB1}" destId="{E64407F5-9707-4AFA-A3DB-9166BA782825}" srcOrd="0" destOrd="0" presId="urn:microsoft.com/office/officeart/2005/8/layout/process1"/>
    <dgm:cxn modelId="{763A5259-40F6-487C-8AF5-C4861927AACD}" srcId="{2710B818-F6DE-45B0-8500-AE5F764B2634}" destId="{F932AF00-F81B-47BA-996A-51DAA930EFD9}" srcOrd="3" destOrd="0" parTransId="{D8318E12-2832-47A7-B35C-A066CDB7546B}" sibTransId="{E29397C0-976E-4E5E-9880-4333FACBE287}"/>
    <dgm:cxn modelId="{10CF4E7B-5EC6-48CE-BA66-E488742763CF}" type="presOf" srcId="{F932AF00-F81B-47BA-996A-51DAA930EFD9}" destId="{0D4ADC2C-8350-4703-9A47-B97063F7B00D}" srcOrd="0" destOrd="0" presId="urn:microsoft.com/office/officeart/2005/8/layout/process1"/>
    <dgm:cxn modelId="{A5B18282-ECFD-4790-8378-61B577CDAD84}" srcId="{2710B818-F6DE-45B0-8500-AE5F764B2634}" destId="{F18D073D-DB77-4E33-8DD5-1F83A1CBB479}" srcOrd="0" destOrd="0" parTransId="{B19D64AC-6CA6-45B5-A097-A0858BDF2872}" sibTransId="{BC800EBE-F868-4B7B-88A5-F00CA9C8AC9B}"/>
    <dgm:cxn modelId="{39E4C88E-20B1-4768-BC45-A95D37FC5FDB}" type="presOf" srcId="{91620E11-B1C6-4868-B5B2-5F3C4EFA95F0}" destId="{B355BC89-B3A1-4F21-9428-4A1815175EA1}" srcOrd="1" destOrd="0" presId="urn:microsoft.com/office/officeart/2005/8/layout/process1"/>
    <dgm:cxn modelId="{FEB659AC-A339-45AC-BCBD-0F5BC71D0E7F}" type="presOf" srcId="{BC800EBE-F868-4B7B-88A5-F00CA9C8AC9B}" destId="{5DE40D4E-6A07-43D0-989F-EEBC34E16707}" srcOrd="0" destOrd="0" presId="urn:microsoft.com/office/officeart/2005/8/layout/process1"/>
    <dgm:cxn modelId="{D433CCB2-1F70-4BFC-ABDD-12DE7D3058DF}" type="presOf" srcId="{BC800EBE-F868-4B7B-88A5-F00CA9C8AC9B}" destId="{A7C4644E-7874-4667-8FA7-E5C22CDD4F53}" srcOrd="1" destOrd="0" presId="urn:microsoft.com/office/officeart/2005/8/layout/process1"/>
    <dgm:cxn modelId="{96F6E0C9-9CF6-406F-A2E1-588D87EA329C}" type="presOf" srcId="{14265EA3-BBCF-497D-BB84-B67FCFC32C34}" destId="{D0586F8C-7F6C-451B-91DB-B069819A0046}" srcOrd="1" destOrd="0" presId="urn:microsoft.com/office/officeart/2005/8/layout/process1"/>
    <dgm:cxn modelId="{B541B3E4-BEC7-4B10-9119-49E9721A4F62}" type="presOf" srcId="{32D259EF-67E1-4602-ACFC-281A72B3E200}" destId="{C293A1CF-1FCB-46F2-9FB6-E261EAC74B4D}" srcOrd="0" destOrd="0" presId="urn:microsoft.com/office/officeart/2005/8/layout/process1"/>
    <dgm:cxn modelId="{919164F3-0994-42D4-8782-F43AEC01B932}" type="presOf" srcId="{2710B818-F6DE-45B0-8500-AE5F764B2634}" destId="{EA0FCB0C-1489-46E8-AB3A-581EBCEF4A9B}" srcOrd="0" destOrd="0" presId="urn:microsoft.com/office/officeart/2005/8/layout/process1"/>
    <dgm:cxn modelId="{51BB29B5-D4B4-41FD-994A-51AD00FA8C98}" type="presParOf" srcId="{EA0FCB0C-1489-46E8-AB3A-581EBCEF4A9B}" destId="{257AA661-1A2B-4A31-B38C-06A4F02303A8}" srcOrd="0" destOrd="0" presId="urn:microsoft.com/office/officeart/2005/8/layout/process1"/>
    <dgm:cxn modelId="{DCB0CB42-65F1-4C6D-B074-940CBF1A436F}" type="presParOf" srcId="{EA0FCB0C-1489-46E8-AB3A-581EBCEF4A9B}" destId="{5DE40D4E-6A07-43D0-989F-EEBC34E16707}" srcOrd="1" destOrd="0" presId="urn:microsoft.com/office/officeart/2005/8/layout/process1"/>
    <dgm:cxn modelId="{01AB1362-3D97-4773-8365-3185CD22C6FC}" type="presParOf" srcId="{5DE40D4E-6A07-43D0-989F-EEBC34E16707}" destId="{A7C4644E-7874-4667-8FA7-E5C22CDD4F53}" srcOrd="0" destOrd="0" presId="urn:microsoft.com/office/officeart/2005/8/layout/process1"/>
    <dgm:cxn modelId="{6C139581-F749-4F25-9DC6-82CBC7AABB2B}" type="presParOf" srcId="{EA0FCB0C-1489-46E8-AB3A-581EBCEF4A9B}" destId="{C293A1CF-1FCB-46F2-9FB6-E261EAC74B4D}" srcOrd="2" destOrd="0" presId="urn:microsoft.com/office/officeart/2005/8/layout/process1"/>
    <dgm:cxn modelId="{14158121-4EF9-41AE-9380-F3A1F2189E34}" type="presParOf" srcId="{EA0FCB0C-1489-46E8-AB3A-581EBCEF4A9B}" destId="{3407D6C2-D832-4020-9A07-5B8C82CD522C}" srcOrd="3" destOrd="0" presId="urn:microsoft.com/office/officeart/2005/8/layout/process1"/>
    <dgm:cxn modelId="{4405E4AE-124D-4E4A-998F-045D3818EC98}" type="presParOf" srcId="{3407D6C2-D832-4020-9A07-5B8C82CD522C}" destId="{B355BC89-B3A1-4F21-9428-4A1815175EA1}" srcOrd="0" destOrd="0" presId="urn:microsoft.com/office/officeart/2005/8/layout/process1"/>
    <dgm:cxn modelId="{CAC339FB-F86F-4176-A2EF-54E7306DC93D}" type="presParOf" srcId="{EA0FCB0C-1489-46E8-AB3A-581EBCEF4A9B}" destId="{E64407F5-9707-4AFA-A3DB-9166BA782825}" srcOrd="4" destOrd="0" presId="urn:microsoft.com/office/officeart/2005/8/layout/process1"/>
    <dgm:cxn modelId="{6700D101-06EF-40DD-B3C1-74DECB89E099}" type="presParOf" srcId="{EA0FCB0C-1489-46E8-AB3A-581EBCEF4A9B}" destId="{A0071751-E50F-486D-A2C1-0BD71A93D78F}" srcOrd="5" destOrd="0" presId="urn:microsoft.com/office/officeart/2005/8/layout/process1"/>
    <dgm:cxn modelId="{B45A23F5-01BC-4D59-9F30-06AD5F2E3085}" type="presParOf" srcId="{A0071751-E50F-486D-A2C1-0BD71A93D78F}" destId="{D0586F8C-7F6C-451B-91DB-B069819A0046}" srcOrd="0" destOrd="0" presId="urn:microsoft.com/office/officeart/2005/8/layout/process1"/>
    <dgm:cxn modelId="{62546D2F-DB47-4075-9308-C145088481D2}" type="presParOf" srcId="{EA0FCB0C-1489-46E8-AB3A-581EBCEF4A9B}" destId="{0D4ADC2C-8350-4703-9A47-B97063F7B00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10B818-F6DE-45B0-8500-AE5F764B2634}"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pPr rtl="1"/>
          <a:endParaRPr lang="he-IL"/>
        </a:p>
      </dgm:t>
    </dgm:pt>
    <dgm:pt modelId="{F18D073D-DB77-4E33-8DD5-1F83A1CBB479}">
      <dgm:prSet phldrT="[Text]"/>
      <dgm:spPr/>
      <dgm:t>
        <a:bodyPr/>
        <a:lstStyle/>
        <a:p>
          <a:pPr rtl="1"/>
          <a:r>
            <a:rPr lang="he-IL" dirty="0"/>
            <a:t>אכילה</a:t>
          </a:r>
        </a:p>
      </dgm:t>
    </dgm:pt>
    <dgm:pt modelId="{B19D64AC-6CA6-45B5-A097-A0858BDF2872}" type="parTrans" cxnId="{A5B18282-ECFD-4790-8378-61B577CDAD84}">
      <dgm:prSet/>
      <dgm:spPr/>
      <dgm:t>
        <a:bodyPr/>
        <a:lstStyle/>
        <a:p>
          <a:pPr rtl="1"/>
          <a:endParaRPr lang="he-IL"/>
        </a:p>
      </dgm:t>
    </dgm:pt>
    <dgm:pt modelId="{BC800EBE-F868-4B7B-88A5-F00CA9C8AC9B}" type="sibTrans" cxnId="{A5B18282-ECFD-4790-8378-61B577CDAD84}">
      <dgm:prSet/>
      <dgm:spPr>
        <a:solidFill>
          <a:schemeClr val="tx1"/>
        </a:solidFill>
      </dgm:spPr>
      <dgm:t>
        <a:bodyPr/>
        <a:lstStyle/>
        <a:p>
          <a:pPr rtl="1"/>
          <a:endParaRPr lang="he-IL"/>
        </a:p>
      </dgm:t>
    </dgm:pt>
    <dgm:pt modelId="{32D259EF-67E1-4602-ACFC-281A72B3E200}">
      <dgm:prSet phldrT="[Text]"/>
      <dgm:spPr>
        <a:solidFill>
          <a:schemeClr val="accent3"/>
        </a:solidFill>
      </dgm:spPr>
      <dgm:t>
        <a:bodyPr/>
        <a:lstStyle/>
        <a:p>
          <a:pPr rtl="1"/>
          <a:r>
            <a:rPr lang="he-IL" dirty="0"/>
            <a:t>חליבה</a:t>
          </a:r>
        </a:p>
      </dgm:t>
    </dgm:pt>
    <dgm:pt modelId="{587EA494-276A-4D76-9123-3BCF6D96743F}" type="parTrans" cxnId="{91733964-A130-49C6-A545-1D1FF33E50DB}">
      <dgm:prSet/>
      <dgm:spPr/>
      <dgm:t>
        <a:bodyPr/>
        <a:lstStyle/>
        <a:p>
          <a:pPr rtl="1"/>
          <a:endParaRPr lang="he-IL"/>
        </a:p>
      </dgm:t>
    </dgm:pt>
    <dgm:pt modelId="{91620E11-B1C6-4868-B5B2-5F3C4EFA95F0}" type="sibTrans" cxnId="{91733964-A130-49C6-A545-1D1FF33E50DB}">
      <dgm:prSet/>
      <dgm:spPr>
        <a:solidFill>
          <a:schemeClr val="tx2"/>
        </a:solidFill>
      </dgm:spPr>
      <dgm:t>
        <a:bodyPr/>
        <a:lstStyle/>
        <a:p>
          <a:pPr rtl="1"/>
          <a:endParaRPr lang="he-IL"/>
        </a:p>
      </dgm:t>
    </dgm:pt>
    <dgm:pt modelId="{25193359-71D9-4544-86E2-012A8CDB5DB1}">
      <dgm:prSet phldrT="[Text]"/>
      <dgm:spPr/>
      <dgm:t>
        <a:bodyPr/>
        <a:lstStyle/>
        <a:p>
          <a:pPr rtl="1"/>
          <a:r>
            <a:rPr lang="he-IL" dirty="0"/>
            <a:t>מקלחת</a:t>
          </a:r>
        </a:p>
      </dgm:t>
    </dgm:pt>
    <dgm:pt modelId="{44A1A1EB-962C-4DBA-80E9-30C2A28C0E58}" type="parTrans" cxnId="{806CB52B-16A8-452F-98EB-26514807C682}">
      <dgm:prSet/>
      <dgm:spPr/>
      <dgm:t>
        <a:bodyPr/>
        <a:lstStyle/>
        <a:p>
          <a:pPr rtl="1"/>
          <a:endParaRPr lang="he-IL"/>
        </a:p>
      </dgm:t>
    </dgm:pt>
    <dgm:pt modelId="{14265EA3-BBCF-497D-BB84-B67FCFC32C34}" type="sibTrans" cxnId="{806CB52B-16A8-452F-98EB-26514807C682}">
      <dgm:prSet/>
      <dgm:spPr>
        <a:solidFill>
          <a:schemeClr val="tx2"/>
        </a:solidFill>
      </dgm:spPr>
      <dgm:t>
        <a:bodyPr/>
        <a:lstStyle/>
        <a:p>
          <a:pPr rtl="1"/>
          <a:endParaRPr lang="he-IL"/>
        </a:p>
      </dgm:t>
    </dgm:pt>
    <dgm:pt modelId="{F932AF00-F81B-47BA-996A-51DAA930EFD9}">
      <dgm:prSet phldrT="[Text]"/>
      <dgm:spPr/>
      <dgm:t>
        <a:bodyPr/>
        <a:lstStyle/>
        <a:p>
          <a:pPr rtl="1"/>
          <a:r>
            <a:rPr lang="he-IL" dirty="0"/>
            <a:t>מנוחה</a:t>
          </a:r>
        </a:p>
      </dgm:t>
    </dgm:pt>
    <dgm:pt modelId="{D8318E12-2832-47A7-B35C-A066CDB7546B}" type="parTrans" cxnId="{763A5259-40F6-487C-8AF5-C4861927AACD}">
      <dgm:prSet/>
      <dgm:spPr/>
      <dgm:t>
        <a:bodyPr/>
        <a:lstStyle/>
        <a:p>
          <a:pPr rtl="1"/>
          <a:endParaRPr lang="he-IL"/>
        </a:p>
      </dgm:t>
    </dgm:pt>
    <dgm:pt modelId="{E29397C0-976E-4E5E-9880-4333FACBE287}" type="sibTrans" cxnId="{763A5259-40F6-487C-8AF5-C4861927AACD}">
      <dgm:prSet/>
      <dgm:spPr/>
      <dgm:t>
        <a:bodyPr/>
        <a:lstStyle/>
        <a:p>
          <a:pPr rtl="1"/>
          <a:endParaRPr lang="he-IL"/>
        </a:p>
      </dgm:t>
    </dgm:pt>
    <dgm:pt modelId="{EA0FCB0C-1489-46E8-AB3A-581EBCEF4A9B}" type="pres">
      <dgm:prSet presAssocID="{2710B818-F6DE-45B0-8500-AE5F764B2634}" presName="Name0" presStyleCnt="0">
        <dgm:presLayoutVars>
          <dgm:dir/>
          <dgm:resizeHandles val="exact"/>
        </dgm:presLayoutVars>
      </dgm:prSet>
      <dgm:spPr/>
    </dgm:pt>
    <dgm:pt modelId="{257AA661-1A2B-4A31-B38C-06A4F02303A8}" type="pres">
      <dgm:prSet presAssocID="{F18D073D-DB77-4E33-8DD5-1F83A1CBB479}" presName="node" presStyleLbl="node1" presStyleIdx="0" presStyleCnt="4">
        <dgm:presLayoutVars>
          <dgm:bulletEnabled val="1"/>
        </dgm:presLayoutVars>
      </dgm:prSet>
      <dgm:spPr/>
    </dgm:pt>
    <dgm:pt modelId="{5DE40D4E-6A07-43D0-989F-EEBC34E16707}" type="pres">
      <dgm:prSet presAssocID="{BC800EBE-F868-4B7B-88A5-F00CA9C8AC9B}" presName="sibTrans" presStyleLbl="sibTrans2D1" presStyleIdx="0" presStyleCnt="3"/>
      <dgm:spPr/>
    </dgm:pt>
    <dgm:pt modelId="{A7C4644E-7874-4667-8FA7-E5C22CDD4F53}" type="pres">
      <dgm:prSet presAssocID="{BC800EBE-F868-4B7B-88A5-F00CA9C8AC9B}" presName="connectorText" presStyleLbl="sibTrans2D1" presStyleIdx="0" presStyleCnt="3"/>
      <dgm:spPr/>
    </dgm:pt>
    <dgm:pt modelId="{C293A1CF-1FCB-46F2-9FB6-E261EAC74B4D}" type="pres">
      <dgm:prSet presAssocID="{32D259EF-67E1-4602-ACFC-281A72B3E200}" presName="node" presStyleLbl="node1" presStyleIdx="1" presStyleCnt="4">
        <dgm:presLayoutVars>
          <dgm:bulletEnabled val="1"/>
        </dgm:presLayoutVars>
      </dgm:prSet>
      <dgm:spPr/>
    </dgm:pt>
    <dgm:pt modelId="{3407D6C2-D832-4020-9A07-5B8C82CD522C}" type="pres">
      <dgm:prSet presAssocID="{91620E11-B1C6-4868-B5B2-5F3C4EFA95F0}" presName="sibTrans" presStyleLbl="sibTrans2D1" presStyleIdx="1" presStyleCnt="3"/>
      <dgm:spPr/>
    </dgm:pt>
    <dgm:pt modelId="{B355BC89-B3A1-4F21-9428-4A1815175EA1}" type="pres">
      <dgm:prSet presAssocID="{91620E11-B1C6-4868-B5B2-5F3C4EFA95F0}" presName="connectorText" presStyleLbl="sibTrans2D1" presStyleIdx="1" presStyleCnt="3"/>
      <dgm:spPr/>
    </dgm:pt>
    <dgm:pt modelId="{E64407F5-9707-4AFA-A3DB-9166BA782825}" type="pres">
      <dgm:prSet presAssocID="{25193359-71D9-4544-86E2-012A8CDB5DB1}" presName="node" presStyleLbl="node1" presStyleIdx="2" presStyleCnt="4">
        <dgm:presLayoutVars>
          <dgm:bulletEnabled val="1"/>
        </dgm:presLayoutVars>
      </dgm:prSet>
      <dgm:spPr/>
    </dgm:pt>
    <dgm:pt modelId="{A0071751-E50F-486D-A2C1-0BD71A93D78F}" type="pres">
      <dgm:prSet presAssocID="{14265EA3-BBCF-497D-BB84-B67FCFC32C34}" presName="sibTrans" presStyleLbl="sibTrans2D1" presStyleIdx="2" presStyleCnt="3"/>
      <dgm:spPr/>
    </dgm:pt>
    <dgm:pt modelId="{D0586F8C-7F6C-451B-91DB-B069819A0046}" type="pres">
      <dgm:prSet presAssocID="{14265EA3-BBCF-497D-BB84-B67FCFC32C34}" presName="connectorText" presStyleLbl="sibTrans2D1" presStyleIdx="2" presStyleCnt="3"/>
      <dgm:spPr/>
    </dgm:pt>
    <dgm:pt modelId="{0D4ADC2C-8350-4703-9A47-B97063F7B00D}" type="pres">
      <dgm:prSet presAssocID="{F932AF00-F81B-47BA-996A-51DAA930EFD9}" presName="node" presStyleLbl="node1" presStyleIdx="3" presStyleCnt="4">
        <dgm:presLayoutVars>
          <dgm:bulletEnabled val="1"/>
        </dgm:presLayoutVars>
      </dgm:prSet>
      <dgm:spPr/>
    </dgm:pt>
  </dgm:ptLst>
  <dgm:cxnLst>
    <dgm:cxn modelId="{A1D93B23-4798-45A2-AFF7-C6ADBE80E4B3}" type="presOf" srcId="{25193359-71D9-4544-86E2-012A8CDB5DB1}" destId="{E64407F5-9707-4AFA-A3DB-9166BA782825}" srcOrd="0" destOrd="0" presId="urn:microsoft.com/office/officeart/2005/8/layout/process1"/>
    <dgm:cxn modelId="{59C17D28-D75B-4B33-9A4A-9F2DA98EF903}" type="presOf" srcId="{BC800EBE-F868-4B7B-88A5-F00CA9C8AC9B}" destId="{A7C4644E-7874-4667-8FA7-E5C22CDD4F53}" srcOrd="1" destOrd="0" presId="urn:microsoft.com/office/officeart/2005/8/layout/process1"/>
    <dgm:cxn modelId="{806CB52B-16A8-452F-98EB-26514807C682}" srcId="{2710B818-F6DE-45B0-8500-AE5F764B2634}" destId="{25193359-71D9-4544-86E2-012A8CDB5DB1}" srcOrd="2" destOrd="0" parTransId="{44A1A1EB-962C-4DBA-80E9-30C2A28C0E58}" sibTransId="{14265EA3-BBCF-497D-BB84-B67FCFC32C34}"/>
    <dgm:cxn modelId="{7E505632-6687-46B5-B8C6-CD4C26883453}" type="presOf" srcId="{91620E11-B1C6-4868-B5B2-5F3C4EFA95F0}" destId="{B355BC89-B3A1-4F21-9428-4A1815175EA1}" srcOrd="1" destOrd="0" presId="urn:microsoft.com/office/officeart/2005/8/layout/process1"/>
    <dgm:cxn modelId="{91733964-A130-49C6-A545-1D1FF33E50DB}" srcId="{2710B818-F6DE-45B0-8500-AE5F764B2634}" destId="{32D259EF-67E1-4602-ACFC-281A72B3E200}" srcOrd="1" destOrd="0" parTransId="{587EA494-276A-4D76-9123-3BCF6D96743F}" sibTransId="{91620E11-B1C6-4868-B5B2-5F3C4EFA95F0}"/>
    <dgm:cxn modelId="{C6734575-7A3A-4C7D-8A00-47118098EC84}" type="presOf" srcId="{BC800EBE-F868-4B7B-88A5-F00CA9C8AC9B}" destId="{5DE40D4E-6A07-43D0-989F-EEBC34E16707}" srcOrd="0" destOrd="0" presId="urn:microsoft.com/office/officeart/2005/8/layout/process1"/>
    <dgm:cxn modelId="{BA666F59-AAED-4646-A63D-7751A86B2CE6}" type="presOf" srcId="{2710B818-F6DE-45B0-8500-AE5F764B2634}" destId="{EA0FCB0C-1489-46E8-AB3A-581EBCEF4A9B}" srcOrd="0" destOrd="0" presId="urn:microsoft.com/office/officeart/2005/8/layout/process1"/>
    <dgm:cxn modelId="{763A5259-40F6-487C-8AF5-C4861927AACD}" srcId="{2710B818-F6DE-45B0-8500-AE5F764B2634}" destId="{F932AF00-F81B-47BA-996A-51DAA930EFD9}" srcOrd="3" destOrd="0" parTransId="{D8318E12-2832-47A7-B35C-A066CDB7546B}" sibTransId="{E29397C0-976E-4E5E-9880-4333FACBE287}"/>
    <dgm:cxn modelId="{A5B18282-ECFD-4790-8378-61B577CDAD84}" srcId="{2710B818-F6DE-45B0-8500-AE5F764B2634}" destId="{F18D073D-DB77-4E33-8DD5-1F83A1CBB479}" srcOrd="0" destOrd="0" parTransId="{B19D64AC-6CA6-45B5-A097-A0858BDF2872}" sibTransId="{BC800EBE-F868-4B7B-88A5-F00CA9C8AC9B}"/>
    <dgm:cxn modelId="{3AD21786-3E21-40FE-AC4C-848FA4A0646A}" type="presOf" srcId="{F932AF00-F81B-47BA-996A-51DAA930EFD9}" destId="{0D4ADC2C-8350-4703-9A47-B97063F7B00D}" srcOrd="0" destOrd="0" presId="urn:microsoft.com/office/officeart/2005/8/layout/process1"/>
    <dgm:cxn modelId="{4809078D-F230-41EF-B312-B32AE2EC1C48}" type="presOf" srcId="{14265EA3-BBCF-497D-BB84-B67FCFC32C34}" destId="{A0071751-E50F-486D-A2C1-0BD71A93D78F}" srcOrd="0" destOrd="0" presId="urn:microsoft.com/office/officeart/2005/8/layout/process1"/>
    <dgm:cxn modelId="{55D21ABC-FB12-4E0F-91F0-E06200A6A9C1}" type="presOf" srcId="{14265EA3-BBCF-497D-BB84-B67FCFC32C34}" destId="{D0586F8C-7F6C-451B-91DB-B069819A0046}" srcOrd="1" destOrd="0" presId="urn:microsoft.com/office/officeart/2005/8/layout/process1"/>
    <dgm:cxn modelId="{31BDEBD1-219B-4171-B8E7-25147499F85C}" type="presOf" srcId="{F18D073D-DB77-4E33-8DD5-1F83A1CBB479}" destId="{257AA661-1A2B-4A31-B38C-06A4F02303A8}" srcOrd="0" destOrd="0" presId="urn:microsoft.com/office/officeart/2005/8/layout/process1"/>
    <dgm:cxn modelId="{8A2E49DF-FC67-420D-BC2B-367534203354}" type="presOf" srcId="{91620E11-B1C6-4868-B5B2-5F3C4EFA95F0}" destId="{3407D6C2-D832-4020-9A07-5B8C82CD522C}" srcOrd="0" destOrd="0" presId="urn:microsoft.com/office/officeart/2005/8/layout/process1"/>
    <dgm:cxn modelId="{35F4DFF1-1C64-4B61-B487-385738B2E196}" type="presOf" srcId="{32D259EF-67E1-4602-ACFC-281A72B3E200}" destId="{C293A1CF-1FCB-46F2-9FB6-E261EAC74B4D}" srcOrd="0" destOrd="0" presId="urn:microsoft.com/office/officeart/2005/8/layout/process1"/>
    <dgm:cxn modelId="{C91D3A23-9BB6-4DC5-A234-3325183821BA}" type="presParOf" srcId="{EA0FCB0C-1489-46E8-AB3A-581EBCEF4A9B}" destId="{257AA661-1A2B-4A31-B38C-06A4F02303A8}" srcOrd="0" destOrd="0" presId="urn:microsoft.com/office/officeart/2005/8/layout/process1"/>
    <dgm:cxn modelId="{D5FABC20-CD12-404F-8B5C-949C9D5D8B17}" type="presParOf" srcId="{EA0FCB0C-1489-46E8-AB3A-581EBCEF4A9B}" destId="{5DE40D4E-6A07-43D0-989F-EEBC34E16707}" srcOrd="1" destOrd="0" presId="urn:microsoft.com/office/officeart/2005/8/layout/process1"/>
    <dgm:cxn modelId="{CE25E6F0-97B7-44C2-965A-9301148BF81C}" type="presParOf" srcId="{5DE40D4E-6A07-43D0-989F-EEBC34E16707}" destId="{A7C4644E-7874-4667-8FA7-E5C22CDD4F53}" srcOrd="0" destOrd="0" presId="urn:microsoft.com/office/officeart/2005/8/layout/process1"/>
    <dgm:cxn modelId="{DF045DB7-ABCA-4393-9096-C1F7FE0A887F}" type="presParOf" srcId="{EA0FCB0C-1489-46E8-AB3A-581EBCEF4A9B}" destId="{C293A1CF-1FCB-46F2-9FB6-E261EAC74B4D}" srcOrd="2" destOrd="0" presId="urn:microsoft.com/office/officeart/2005/8/layout/process1"/>
    <dgm:cxn modelId="{2400FD7C-9261-4EBE-AE10-1D751F63A801}" type="presParOf" srcId="{EA0FCB0C-1489-46E8-AB3A-581EBCEF4A9B}" destId="{3407D6C2-D832-4020-9A07-5B8C82CD522C}" srcOrd="3" destOrd="0" presId="urn:microsoft.com/office/officeart/2005/8/layout/process1"/>
    <dgm:cxn modelId="{84AD1B13-2E05-4AB1-A8F9-6091509A0AEF}" type="presParOf" srcId="{3407D6C2-D832-4020-9A07-5B8C82CD522C}" destId="{B355BC89-B3A1-4F21-9428-4A1815175EA1}" srcOrd="0" destOrd="0" presId="urn:microsoft.com/office/officeart/2005/8/layout/process1"/>
    <dgm:cxn modelId="{074BE5F9-2605-4EA9-8FCD-F06166A912F8}" type="presParOf" srcId="{EA0FCB0C-1489-46E8-AB3A-581EBCEF4A9B}" destId="{E64407F5-9707-4AFA-A3DB-9166BA782825}" srcOrd="4" destOrd="0" presId="urn:microsoft.com/office/officeart/2005/8/layout/process1"/>
    <dgm:cxn modelId="{14C8010E-6DC5-4E69-A2ED-B52D3739EEB7}" type="presParOf" srcId="{EA0FCB0C-1489-46E8-AB3A-581EBCEF4A9B}" destId="{A0071751-E50F-486D-A2C1-0BD71A93D78F}" srcOrd="5" destOrd="0" presId="urn:microsoft.com/office/officeart/2005/8/layout/process1"/>
    <dgm:cxn modelId="{BB409D17-CAF2-49B2-B410-20BCE4A78B08}" type="presParOf" srcId="{A0071751-E50F-486D-A2C1-0BD71A93D78F}" destId="{D0586F8C-7F6C-451B-91DB-B069819A0046}" srcOrd="0" destOrd="0" presId="urn:microsoft.com/office/officeart/2005/8/layout/process1"/>
    <dgm:cxn modelId="{B9278148-A423-4511-BAD0-1C437FE33A2A}" type="presParOf" srcId="{EA0FCB0C-1489-46E8-AB3A-581EBCEF4A9B}" destId="{0D4ADC2C-8350-4703-9A47-B97063F7B00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10B818-F6DE-45B0-8500-AE5F764B2634}"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pPr rtl="1"/>
          <a:endParaRPr lang="he-IL"/>
        </a:p>
      </dgm:t>
    </dgm:pt>
    <dgm:pt modelId="{F18D073D-DB77-4E33-8DD5-1F83A1CBB479}">
      <dgm:prSet phldrT="[Text]"/>
      <dgm:spPr/>
      <dgm:t>
        <a:bodyPr/>
        <a:lstStyle/>
        <a:p>
          <a:pPr rtl="1"/>
          <a:r>
            <a:rPr lang="he-IL" dirty="0"/>
            <a:t>אכילה</a:t>
          </a:r>
        </a:p>
      </dgm:t>
    </dgm:pt>
    <dgm:pt modelId="{B19D64AC-6CA6-45B5-A097-A0858BDF2872}" type="parTrans" cxnId="{A5B18282-ECFD-4790-8378-61B577CDAD84}">
      <dgm:prSet/>
      <dgm:spPr/>
      <dgm:t>
        <a:bodyPr/>
        <a:lstStyle/>
        <a:p>
          <a:pPr rtl="1"/>
          <a:endParaRPr lang="he-IL"/>
        </a:p>
      </dgm:t>
    </dgm:pt>
    <dgm:pt modelId="{BC800EBE-F868-4B7B-88A5-F00CA9C8AC9B}" type="sibTrans" cxnId="{A5B18282-ECFD-4790-8378-61B577CDAD84}">
      <dgm:prSet/>
      <dgm:spPr>
        <a:solidFill>
          <a:schemeClr val="tx1"/>
        </a:solidFill>
      </dgm:spPr>
      <dgm:t>
        <a:bodyPr/>
        <a:lstStyle/>
        <a:p>
          <a:pPr rtl="1"/>
          <a:endParaRPr lang="he-IL"/>
        </a:p>
      </dgm:t>
    </dgm:pt>
    <dgm:pt modelId="{32D259EF-67E1-4602-ACFC-281A72B3E200}">
      <dgm:prSet phldrT="[Text]"/>
      <dgm:spPr>
        <a:solidFill>
          <a:schemeClr val="accent3"/>
        </a:solidFill>
      </dgm:spPr>
      <dgm:t>
        <a:bodyPr/>
        <a:lstStyle/>
        <a:p>
          <a:pPr rtl="1"/>
          <a:r>
            <a:rPr lang="he-IL" dirty="0"/>
            <a:t>חליבה</a:t>
          </a:r>
        </a:p>
      </dgm:t>
    </dgm:pt>
    <dgm:pt modelId="{587EA494-276A-4D76-9123-3BCF6D96743F}" type="parTrans" cxnId="{91733964-A130-49C6-A545-1D1FF33E50DB}">
      <dgm:prSet/>
      <dgm:spPr/>
      <dgm:t>
        <a:bodyPr/>
        <a:lstStyle/>
        <a:p>
          <a:pPr rtl="1"/>
          <a:endParaRPr lang="he-IL"/>
        </a:p>
      </dgm:t>
    </dgm:pt>
    <dgm:pt modelId="{91620E11-B1C6-4868-B5B2-5F3C4EFA95F0}" type="sibTrans" cxnId="{91733964-A130-49C6-A545-1D1FF33E50DB}">
      <dgm:prSet/>
      <dgm:spPr>
        <a:solidFill>
          <a:schemeClr val="tx2"/>
        </a:solidFill>
      </dgm:spPr>
      <dgm:t>
        <a:bodyPr/>
        <a:lstStyle/>
        <a:p>
          <a:pPr rtl="1"/>
          <a:endParaRPr lang="he-IL"/>
        </a:p>
      </dgm:t>
    </dgm:pt>
    <dgm:pt modelId="{EA0FCB0C-1489-46E8-AB3A-581EBCEF4A9B}" type="pres">
      <dgm:prSet presAssocID="{2710B818-F6DE-45B0-8500-AE5F764B2634}" presName="Name0" presStyleCnt="0">
        <dgm:presLayoutVars>
          <dgm:dir/>
          <dgm:resizeHandles val="exact"/>
        </dgm:presLayoutVars>
      </dgm:prSet>
      <dgm:spPr/>
    </dgm:pt>
    <dgm:pt modelId="{257AA661-1A2B-4A31-B38C-06A4F02303A8}" type="pres">
      <dgm:prSet presAssocID="{F18D073D-DB77-4E33-8DD5-1F83A1CBB479}" presName="node" presStyleLbl="node1" presStyleIdx="0" presStyleCnt="2" custScaleY="48800" custLinFactNeighborX="-117" custLinFactNeighborY="-14250">
        <dgm:presLayoutVars>
          <dgm:bulletEnabled val="1"/>
        </dgm:presLayoutVars>
      </dgm:prSet>
      <dgm:spPr/>
    </dgm:pt>
    <dgm:pt modelId="{5DE40D4E-6A07-43D0-989F-EEBC34E16707}" type="pres">
      <dgm:prSet presAssocID="{BC800EBE-F868-4B7B-88A5-F00CA9C8AC9B}" presName="sibTrans" presStyleLbl="sibTrans2D1" presStyleIdx="0" presStyleCnt="1"/>
      <dgm:spPr/>
    </dgm:pt>
    <dgm:pt modelId="{A7C4644E-7874-4667-8FA7-E5C22CDD4F53}" type="pres">
      <dgm:prSet presAssocID="{BC800EBE-F868-4B7B-88A5-F00CA9C8AC9B}" presName="connectorText" presStyleLbl="sibTrans2D1" presStyleIdx="0" presStyleCnt="1"/>
      <dgm:spPr/>
    </dgm:pt>
    <dgm:pt modelId="{C293A1CF-1FCB-46F2-9FB6-E261EAC74B4D}" type="pres">
      <dgm:prSet presAssocID="{32D259EF-67E1-4602-ACFC-281A72B3E200}" presName="node" presStyleLbl="node1" presStyleIdx="1" presStyleCnt="2" custScaleY="43144" custLinFactNeighborX="-3640" custLinFactNeighborY="-13825">
        <dgm:presLayoutVars>
          <dgm:bulletEnabled val="1"/>
        </dgm:presLayoutVars>
      </dgm:prSet>
      <dgm:spPr/>
    </dgm:pt>
  </dgm:ptLst>
  <dgm:cxnLst>
    <dgm:cxn modelId="{6DE92A0F-FF2F-4920-BC9A-40581EC8CE6D}" type="presOf" srcId="{2710B818-F6DE-45B0-8500-AE5F764B2634}" destId="{EA0FCB0C-1489-46E8-AB3A-581EBCEF4A9B}" srcOrd="0" destOrd="0" presId="urn:microsoft.com/office/officeart/2005/8/layout/process1"/>
    <dgm:cxn modelId="{91733964-A130-49C6-A545-1D1FF33E50DB}" srcId="{2710B818-F6DE-45B0-8500-AE5F764B2634}" destId="{32D259EF-67E1-4602-ACFC-281A72B3E200}" srcOrd="1" destOrd="0" parTransId="{587EA494-276A-4D76-9123-3BCF6D96743F}" sibTransId="{91620E11-B1C6-4868-B5B2-5F3C4EFA95F0}"/>
    <dgm:cxn modelId="{14726364-BB9C-4B21-A39C-F98B2DD309A2}" type="presOf" srcId="{F18D073D-DB77-4E33-8DD5-1F83A1CBB479}" destId="{257AA661-1A2B-4A31-B38C-06A4F02303A8}" srcOrd="0" destOrd="0" presId="urn:microsoft.com/office/officeart/2005/8/layout/process1"/>
    <dgm:cxn modelId="{A5B18282-ECFD-4790-8378-61B577CDAD84}" srcId="{2710B818-F6DE-45B0-8500-AE5F764B2634}" destId="{F18D073D-DB77-4E33-8DD5-1F83A1CBB479}" srcOrd="0" destOrd="0" parTransId="{B19D64AC-6CA6-45B5-A097-A0858BDF2872}" sibTransId="{BC800EBE-F868-4B7B-88A5-F00CA9C8AC9B}"/>
    <dgm:cxn modelId="{A8421FDD-7851-4C44-87EB-6A9A01A06C80}" type="presOf" srcId="{BC800EBE-F868-4B7B-88A5-F00CA9C8AC9B}" destId="{A7C4644E-7874-4667-8FA7-E5C22CDD4F53}" srcOrd="1" destOrd="0" presId="urn:microsoft.com/office/officeart/2005/8/layout/process1"/>
    <dgm:cxn modelId="{D217A7E7-3825-4A8C-B545-7C668CC34B36}" type="presOf" srcId="{BC800EBE-F868-4B7B-88A5-F00CA9C8AC9B}" destId="{5DE40D4E-6A07-43D0-989F-EEBC34E16707}" srcOrd="0" destOrd="0" presId="urn:microsoft.com/office/officeart/2005/8/layout/process1"/>
    <dgm:cxn modelId="{D5AFF3FD-8CBC-4B14-9DB1-95BFF46A087F}" type="presOf" srcId="{32D259EF-67E1-4602-ACFC-281A72B3E200}" destId="{C293A1CF-1FCB-46F2-9FB6-E261EAC74B4D}" srcOrd="0" destOrd="0" presId="urn:microsoft.com/office/officeart/2005/8/layout/process1"/>
    <dgm:cxn modelId="{BF9DD5D0-B969-4B73-8F6A-A8EF29D29ECC}" type="presParOf" srcId="{EA0FCB0C-1489-46E8-AB3A-581EBCEF4A9B}" destId="{257AA661-1A2B-4A31-B38C-06A4F02303A8}" srcOrd="0" destOrd="0" presId="urn:microsoft.com/office/officeart/2005/8/layout/process1"/>
    <dgm:cxn modelId="{D1114918-D5D7-4431-9912-5552EED83D7F}" type="presParOf" srcId="{EA0FCB0C-1489-46E8-AB3A-581EBCEF4A9B}" destId="{5DE40D4E-6A07-43D0-989F-EEBC34E16707}" srcOrd="1" destOrd="0" presId="urn:microsoft.com/office/officeart/2005/8/layout/process1"/>
    <dgm:cxn modelId="{33433388-E1CE-4127-83B6-42C8326046D4}" type="presParOf" srcId="{5DE40D4E-6A07-43D0-989F-EEBC34E16707}" destId="{A7C4644E-7874-4667-8FA7-E5C22CDD4F53}" srcOrd="0" destOrd="0" presId="urn:microsoft.com/office/officeart/2005/8/layout/process1"/>
    <dgm:cxn modelId="{0949E347-8622-4941-99BF-BED078AEC6A3}" type="presParOf" srcId="{EA0FCB0C-1489-46E8-AB3A-581EBCEF4A9B}" destId="{C293A1CF-1FCB-46F2-9FB6-E261EAC74B4D}"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AA661-1A2B-4A31-B38C-06A4F02303A8}">
      <dsp:nvSpPr>
        <dsp:cNvPr id="0" name=""/>
        <dsp:cNvSpPr/>
      </dsp:nvSpPr>
      <dsp:spPr>
        <a:xfrm>
          <a:off x="2349" y="1420005"/>
          <a:ext cx="1027287" cy="61637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אכילה</a:t>
          </a:r>
        </a:p>
      </dsp:txBody>
      <dsp:txXfrm>
        <a:off x="20402" y="1438058"/>
        <a:ext cx="991181" cy="580266"/>
      </dsp:txXfrm>
    </dsp:sp>
    <dsp:sp modelId="{5DE40D4E-6A07-43D0-989F-EEBC34E16707}">
      <dsp:nvSpPr>
        <dsp:cNvPr id="0" name=""/>
        <dsp:cNvSpPr/>
      </dsp:nvSpPr>
      <dsp:spPr>
        <a:xfrm>
          <a:off x="1132365" y="1600808"/>
          <a:ext cx="217784" cy="25476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rtl="1">
            <a:lnSpc>
              <a:spcPct val="90000"/>
            </a:lnSpc>
            <a:spcBef>
              <a:spcPct val="0"/>
            </a:spcBef>
            <a:spcAft>
              <a:spcPct val="35000"/>
            </a:spcAft>
            <a:buNone/>
          </a:pPr>
          <a:endParaRPr lang="he-IL" sz="1100" kern="1200"/>
        </a:p>
      </dsp:txBody>
      <dsp:txXfrm>
        <a:off x="1132365" y="1651761"/>
        <a:ext cx="152449" cy="152861"/>
      </dsp:txXfrm>
    </dsp:sp>
    <dsp:sp modelId="{C293A1CF-1FCB-46F2-9FB6-E261EAC74B4D}">
      <dsp:nvSpPr>
        <dsp:cNvPr id="0" name=""/>
        <dsp:cNvSpPr/>
      </dsp:nvSpPr>
      <dsp:spPr>
        <a:xfrm>
          <a:off x="1440552" y="1420005"/>
          <a:ext cx="1027287" cy="616372"/>
        </a:xfrm>
        <a:prstGeom prst="roundRect">
          <a:avLst>
            <a:gd name="adj" fmla="val 1000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חליבה</a:t>
          </a:r>
        </a:p>
      </dsp:txBody>
      <dsp:txXfrm>
        <a:off x="1458605" y="1438058"/>
        <a:ext cx="991181" cy="580266"/>
      </dsp:txXfrm>
    </dsp:sp>
    <dsp:sp modelId="{3407D6C2-D832-4020-9A07-5B8C82CD522C}">
      <dsp:nvSpPr>
        <dsp:cNvPr id="0" name=""/>
        <dsp:cNvSpPr/>
      </dsp:nvSpPr>
      <dsp:spPr>
        <a:xfrm>
          <a:off x="2570568" y="1600808"/>
          <a:ext cx="217784" cy="254767"/>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rtl="1">
            <a:lnSpc>
              <a:spcPct val="90000"/>
            </a:lnSpc>
            <a:spcBef>
              <a:spcPct val="0"/>
            </a:spcBef>
            <a:spcAft>
              <a:spcPct val="35000"/>
            </a:spcAft>
            <a:buNone/>
          </a:pPr>
          <a:endParaRPr lang="he-IL" sz="1100" kern="1200"/>
        </a:p>
      </dsp:txBody>
      <dsp:txXfrm>
        <a:off x="2570568" y="1651761"/>
        <a:ext cx="152449" cy="152861"/>
      </dsp:txXfrm>
    </dsp:sp>
    <dsp:sp modelId="{E64407F5-9707-4AFA-A3DB-9166BA782825}">
      <dsp:nvSpPr>
        <dsp:cNvPr id="0" name=""/>
        <dsp:cNvSpPr/>
      </dsp:nvSpPr>
      <dsp:spPr>
        <a:xfrm>
          <a:off x="2878754" y="1420005"/>
          <a:ext cx="1027287" cy="616372"/>
        </a:xfrm>
        <a:prstGeom prst="roundRect">
          <a:avLst>
            <a:gd name="adj" fmla="val 10000"/>
          </a:avLst>
        </a:prstGeom>
        <a:solidFill>
          <a:schemeClr val="accent5">
            <a:hueOff val="662110"/>
            <a:satOff val="384"/>
            <a:lumOff val="37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מקלחת</a:t>
          </a:r>
        </a:p>
      </dsp:txBody>
      <dsp:txXfrm>
        <a:off x="2896807" y="1438058"/>
        <a:ext cx="991181" cy="580266"/>
      </dsp:txXfrm>
    </dsp:sp>
    <dsp:sp modelId="{A0071751-E50F-486D-A2C1-0BD71A93D78F}">
      <dsp:nvSpPr>
        <dsp:cNvPr id="0" name=""/>
        <dsp:cNvSpPr/>
      </dsp:nvSpPr>
      <dsp:spPr>
        <a:xfrm>
          <a:off x="4008770" y="1600808"/>
          <a:ext cx="217784" cy="254767"/>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rtl="1">
            <a:lnSpc>
              <a:spcPct val="90000"/>
            </a:lnSpc>
            <a:spcBef>
              <a:spcPct val="0"/>
            </a:spcBef>
            <a:spcAft>
              <a:spcPct val="35000"/>
            </a:spcAft>
            <a:buNone/>
          </a:pPr>
          <a:endParaRPr lang="he-IL" sz="1100" kern="1200"/>
        </a:p>
      </dsp:txBody>
      <dsp:txXfrm>
        <a:off x="4008770" y="1651761"/>
        <a:ext cx="152449" cy="152861"/>
      </dsp:txXfrm>
    </dsp:sp>
    <dsp:sp modelId="{0D4ADC2C-8350-4703-9A47-B97063F7B00D}">
      <dsp:nvSpPr>
        <dsp:cNvPr id="0" name=""/>
        <dsp:cNvSpPr/>
      </dsp:nvSpPr>
      <dsp:spPr>
        <a:xfrm>
          <a:off x="4316956" y="1420005"/>
          <a:ext cx="1027287" cy="616372"/>
        </a:xfrm>
        <a:prstGeom prst="roundRect">
          <a:avLst>
            <a:gd name="adj" fmla="val 10000"/>
          </a:avLst>
        </a:prstGeom>
        <a:solidFill>
          <a:schemeClr val="accent5">
            <a:hueOff val="993165"/>
            <a:satOff val="576"/>
            <a:lumOff val="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מנוחה</a:t>
          </a:r>
        </a:p>
      </dsp:txBody>
      <dsp:txXfrm>
        <a:off x="4335009" y="1438058"/>
        <a:ext cx="991181" cy="580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AA661-1A2B-4A31-B38C-06A4F02303A8}">
      <dsp:nvSpPr>
        <dsp:cNvPr id="0" name=""/>
        <dsp:cNvSpPr/>
      </dsp:nvSpPr>
      <dsp:spPr>
        <a:xfrm>
          <a:off x="2919" y="1534314"/>
          <a:ext cx="1276326" cy="76579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kern="1200" dirty="0"/>
            <a:t>אכילה</a:t>
          </a:r>
        </a:p>
      </dsp:txBody>
      <dsp:txXfrm>
        <a:off x="25348" y="1556743"/>
        <a:ext cx="1231468" cy="720938"/>
      </dsp:txXfrm>
    </dsp:sp>
    <dsp:sp modelId="{5DE40D4E-6A07-43D0-989F-EEBC34E16707}">
      <dsp:nvSpPr>
        <dsp:cNvPr id="0" name=""/>
        <dsp:cNvSpPr/>
      </dsp:nvSpPr>
      <dsp:spPr>
        <a:xfrm>
          <a:off x="1406878" y="1758948"/>
          <a:ext cx="270581" cy="3165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a:p>
      </dsp:txBody>
      <dsp:txXfrm>
        <a:off x="1406878" y="1822254"/>
        <a:ext cx="189407" cy="189917"/>
      </dsp:txXfrm>
    </dsp:sp>
    <dsp:sp modelId="{C293A1CF-1FCB-46F2-9FB6-E261EAC74B4D}">
      <dsp:nvSpPr>
        <dsp:cNvPr id="0" name=""/>
        <dsp:cNvSpPr/>
      </dsp:nvSpPr>
      <dsp:spPr>
        <a:xfrm>
          <a:off x="1789776" y="1534314"/>
          <a:ext cx="1276326" cy="765796"/>
        </a:xfrm>
        <a:prstGeom prst="roundRect">
          <a:avLst>
            <a:gd name="adj" fmla="val 1000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kern="1200" dirty="0"/>
            <a:t>חליבה</a:t>
          </a:r>
        </a:p>
      </dsp:txBody>
      <dsp:txXfrm>
        <a:off x="1812205" y="1556743"/>
        <a:ext cx="1231468" cy="720938"/>
      </dsp:txXfrm>
    </dsp:sp>
    <dsp:sp modelId="{3407D6C2-D832-4020-9A07-5B8C82CD522C}">
      <dsp:nvSpPr>
        <dsp:cNvPr id="0" name=""/>
        <dsp:cNvSpPr/>
      </dsp:nvSpPr>
      <dsp:spPr>
        <a:xfrm>
          <a:off x="3193736" y="1758948"/>
          <a:ext cx="270581" cy="316529"/>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a:p>
      </dsp:txBody>
      <dsp:txXfrm>
        <a:off x="3193736" y="1822254"/>
        <a:ext cx="189407" cy="189917"/>
      </dsp:txXfrm>
    </dsp:sp>
    <dsp:sp modelId="{E64407F5-9707-4AFA-A3DB-9166BA782825}">
      <dsp:nvSpPr>
        <dsp:cNvPr id="0" name=""/>
        <dsp:cNvSpPr/>
      </dsp:nvSpPr>
      <dsp:spPr>
        <a:xfrm>
          <a:off x="3576634" y="1534314"/>
          <a:ext cx="1276326" cy="765796"/>
        </a:xfrm>
        <a:prstGeom prst="roundRect">
          <a:avLst>
            <a:gd name="adj" fmla="val 10000"/>
          </a:avLst>
        </a:prstGeom>
        <a:solidFill>
          <a:schemeClr val="accent5">
            <a:hueOff val="662110"/>
            <a:satOff val="384"/>
            <a:lumOff val="37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kern="1200" dirty="0"/>
            <a:t>מקלחת</a:t>
          </a:r>
        </a:p>
      </dsp:txBody>
      <dsp:txXfrm>
        <a:off x="3599063" y="1556743"/>
        <a:ext cx="1231468" cy="720938"/>
      </dsp:txXfrm>
    </dsp:sp>
    <dsp:sp modelId="{A0071751-E50F-486D-A2C1-0BD71A93D78F}">
      <dsp:nvSpPr>
        <dsp:cNvPr id="0" name=""/>
        <dsp:cNvSpPr/>
      </dsp:nvSpPr>
      <dsp:spPr>
        <a:xfrm>
          <a:off x="4980593" y="1758948"/>
          <a:ext cx="270581" cy="316529"/>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a:p>
      </dsp:txBody>
      <dsp:txXfrm>
        <a:off x="4980593" y="1822254"/>
        <a:ext cx="189407" cy="189917"/>
      </dsp:txXfrm>
    </dsp:sp>
    <dsp:sp modelId="{0D4ADC2C-8350-4703-9A47-B97063F7B00D}">
      <dsp:nvSpPr>
        <dsp:cNvPr id="0" name=""/>
        <dsp:cNvSpPr/>
      </dsp:nvSpPr>
      <dsp:spPr>
        <a:xfrm>
          <a:off x="5363491" y="1534314"/>
          <a:ext cx="1276326" cy="765796"/>
        </a:xfrm>
        <a:prstGeom prst="roundRect">
          <a:avLst>
            <a:gd name="adj" fmla="val 10000"/>
          </a:avLst>
        </a:prstGeom>
        <a:solidFill>
          <a:schemeClr val="accent5">
            <a:hueOff val="993165"/>
            <a:satOff val="576"/>
            <a:lumOff val="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kern="1200" dirty="0"/>
            <a:t>מנוחה</a:t>
          </a:r>
        </a:p>
      </dsp:txBody>
      <dsp:txXfrm>
        <a:off x="5385920" y="1556743"/>
        <a:ext cx="1231468" cy="720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AA661-1A2B-4A31-B38C-06A4F02303A8}">
      <dsp:nvSpPr>
        <dsp:cNvPr id="0" name=""/>
        <dsp:cNvSpPr/>
      </dsp:nvSpPr>
      <dsp:spPr>
        <a:xfrm>
          <a:off x="2" y="1275609"/>
          <a:ext cx="2766726" cy="81009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kern="1200" dirty="0"/>
            <a:t>אכילה</a:t>
          </a:r>
        </a:p>
      </dsp:txBody>
      <dsp:txXfrm>
        <a:off x="23729" y="1299336"/>
        <a:ext cx="2719272" cy="762643"/>
      </dsp:txXfrm>
    </dsp:sp>
    <dsp:sp modelId="{5DE40D4E-6A07-43D0-989F-EEBC34E16707}">
      <dsp:nvSpPr>
        <dsp:cNvPr id="0" name=""/>
        <dsp:cNvSpPr/>
      </dsp:nvSpPr>
      <dsp:spPr>
        <a:xfrm rot="6325">
          <a:off x="3033653" y="1341140"/>
          <a:ext cx="565882" cy="68614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rtl="1">
            <a:lnSpc>
              <a:spcPct val="90000"/>
            </a:lnSpc>
            <a:spcBef>
              <a:spcPct val="0"/>
            </a:spcBef>
            <a:spcAft>
              <a:spcPct val="35000"/>
            </a:spcAft>
            <a:buNone/>
          </a:pPr>
          <a:endParaRPr lang="he-IL" sz="2600" kern="1200"/>
        </a:p>
      </dsp:txBody>
      <dsp:txXfrm>
        <a:off x="3033653" y="1478214"/>
        <a:ext cx="396117" cy="411688"/>
      </dsp:txXfrm>
    </dsp:sp>
    <dsp:sp modelId="{C293A1CF-1FCB-46F2-9FB6-E261EAC74B4D}">
      <dsp:nvSpPr>
        <dsp:cNvPr id="0" name=""/>
        <dsp:cNvSpPr/>
      </dsp:nvSpPr>
      <dsp:spPr>
        <a:xfrm>
          <a:off x="3834430" y="1329610"/>
          <a:ext cx="2766726" cy="716205"/>
        </a:xfrm>
        <a:prstGeom prst="roundRect">
          <a:avLst>
            <a:gd name="adj" fmla="val 1000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kern="1200" dirty="0"/>
            <a:t>חליבה</a:t>
          </a:r>
        </a:p>
      </dsp:txBody>
      <dsp:txXfrm>
        <a:off x="3855407" y="1350587"/>
        <a:ext cx="2724772" cy="6742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7B31D-9E36-4B48-9324-5B7343E5E96B}" type="datetimeFigureOut">
              <a:rPr lang="en-US" smtClean="0"/>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AAAFFC-0510-41AF-AD86-22211736CA10}" type="slidenum">
              <a:rPr lang="en-US" smtClean="0"/>
              <a:t>‹#›</a:t>
            </a:fld>
            <a:endParaRPr lang="en-US"/>
          </a:p>
        </p:txBody>
      </p:sp>
    </p:spTree>
    <p:extLst>
      <p:ext uri="{BB962C8B-B14F-4D97-AF65-F5344CB8AC3E}">
        <p14:creationId xmlns:p14="http://schemas.microsoft.com/office/powerpoint/2010/main" val="3945546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05AAAFFC-0510-41AF-AD86-22211736CA10}" type="slidenum">
              <a:rPr lang="en-US" smtClean="0"/>
              <a:t>5</a:t>
            </a:fld>
            <a:endParaRPr lang="en-US"/>
          </a:p>
        </p:txBody>
      </p:sp>
    </p:spTree>
    <p:extLst>
      <p:ext uri="{BB962C8B-B14F-4D97-AF65-F5344CB8AC3E}">
        <p14:creationId xmlns:p14="http://schemas.microsoft.com/office/powerpoint/2010/main" val="978905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AAFFC-0510-41AF-AD86-22211736CA10}" type="slidenum">
              <a:rPr lang="en-US" smtClean="0"/>
              <a:t>39</a:t>
            </a:fld>
            <a:endParaRPr lang="en-US"/>
          </a:p>
        </p:txBody>
      </p:sp>
    </p:spTree>
    <p:extLst>
      <p:ext uri="{BB962C8B-B14F-4D97-AF65-F5344CB8AC3E}">
        <p14:creationId xmlns:p14="http://schemas.microsoft.com/office/powerpoint/2010/main" val="317639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stable system the rate of clients out of the system is the same as the rate into it. The processing rate may be higher, but it doesn’t generate new events!</a:t>
            </a:r>
          </a:p>
          <a:p>
            <a:endParaRPr lang="en-US" dirty="0"/>
          </a:p>
          <a:p>
            <a:r>
              <a:rPr lang="en-US" dirty="0"/>
              <a:t>The flow into any state is the same as the flow out of it because of our Markovian assumption: the rate is unaffected by the number of clients in the system.</a:t>
            </a:r>
          </a:p>
        </p:txBody>
      </p:sp>
      <p:sp>
        <p:nvSpPr>
          <p:cNvPr id="4" name="Slide Number Placeholder 3"/>
          <p:cNvSpPr>
            <a:spLocks noGrp="1"/>
          </p:cNvSpPr>
          <p:nvPr>
            <p:ph type="sldNum" sz="quarter" idx="5"/>
          </p:nvPr>
        </p:nvSpPr>
        <p:spPr/>
        <p:txBody>
          <a:bodyPr/>
          <a:lstStyle/>
          <a:p>
            <a:fld id="{05AAAFFC-0510-41AF-AD86-22211736CA10}" type="slidenum">
              <a:rPr lang="en-US" smtClean="0"/>
              <a:t>6</a:t>
            </a:fld>
            <a:endParaRPr lang="en-US"/>
          </a:p>
        </p:txBody>
      </p:sp>
    </p:spTree>
    <p:extLst>
      <p:ext uri="{BB962C8B-B14F-4D97-AF65-F5344CB8AC3E}">
        <p14:creationId xmlns:p14="http://schemas.microsoft.com/office/powerpoint/2010/main" val="276047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aseline="0" dirty="0">
                <a:latin typeface="+mn-lt"/>
                <a:cs typeface="+mn-cs"/>
              </a:rPr>
              <a:t>2</a:t>
            </a:r>
            <a:r>
              <a:rPr lang="el-GR" dirty="0">
                <a:latin typeface="Arial" panose="020B0604020202020204" pitchFamily="34" charset="0"/>
                <a:cs typeface="Arial" panose="020B0604020202020204" pitchFamily="34" charset="0"/>
              </a:rPr>
              <a:t>μ</a:t>
            </a:r>
            <a:r>
              <a:rPr lang="he-IL" baseline="0" dirty="0">
                <a:latin typeface="+mn-lt"/>
                <a:cs typeface="+mn-cs"/>
              </a:rPr>
              <a:t> </a:t>
            </a:r>
            <a:r>
              <a:rPr lang="he-IL" dirty="0">
                <a:latin typeface="Arial" panose="020B0604020202020204" pitchFamily="34" charset="0"/>
                <a:cs typeface="Arial" panose="020B0604020202020204" pitchFamily="34" charset="0"/>
              </a:rPr>
              <a:t>כי</a:t>
            </a:r>
            <a:r>
              <a:rPr lang="he-IL" baseline="0" dirty="0">
                <a:latin typeface="Arial" panose="020B0604020202020204" pitchFamily="34" charset="0"/>
                <a:cs typeface="Arial" panose="020B0604020202020204" pitchFamily="34" charset="0"/>
              </a:rPr>
              <a:t> יש שתי משאבות</a:t>
            </a:r>
            <a:endParaRPr lang="en-US" dirty="0"/>
          </a:p>
        </p:txBody>
      </p:sp>
      <p:sp>
        <p:nvSpPr>
          <p:cNvPr id="4" name="Slide Number Placeholder 3"/>
          <p:cNvSpPr>
            <a:spLocks noGrp="1"/>
          </p:cNvSpPr>
          <p:nvPr>
            <p:ph type="sldNum" sz="quarter" idx="10"/>
          </p:nvPr>
        </p:nvSpPr>
        <p:spPr/>
        <p:txBody>
          <a:bodyPr/>
          <a:lstStyle/>
          <a:p>
            <a:fld id="{05AAAFFC-0510-41AF-AD86-22211736CA10}" type="slidenum">
              <a:rPr lang="en-US" smtClean="0"/>
              <a:t>11</a:t>
            </a:fld>
            <a:endParaRPr lang="en-US"/>
          </a:p>
        </p:txBody>
      </p:sp>
    </p:spTree>
    <p:extLst>
      <p:ext uri="{BB962C8B-B14F-4D97-AF65-F5344CB8AC3E}">
        <p14:creationId xmlns:p14="http://schemas.microsoft.com/office/powerpoint/2010/main" val="28696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05AAAFFC-0510-41AF-AD86-22211736CA10}" type="slidenum">
              <a:rPr lang="en-US" smtClean="0"/>
              <a:t>15</a:t>
            </a:fld>
            <a:endParaRPr lang="en-US"/>
          </a:p>
        </p:txBody>
      </p:sp>
    </p:spTree>
    <p:extLst>
      <p:ext uri="{BB962C8B-B14F-4D97-AF65-F5344CB8AC3E}">
        <p14:creationId xmlns:p14="http://schemas.microsoft.com/office/powerpoint/2010/main" val="410171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AAFFC-0510-41AF-AD86-22211736CA10}" type="slidenum">
              <a:rPr lang="en-US" smtClean="0"/>
              <a:t>16</a:t>
            </a:fld>
            <a:endParaRPr lang="en-US"/>
          </a:p>
        </p:txBody>
      </p:sp>
    </p:spTree>
    <p:extLst>
      <p:ext uri="{BB962C8B-B14F-4D97-AF65-F5344CB8AC3E}">
        <p14:creationId xmlns:p14="http://schemas.microsoft.com/office/powerpoint/2010/main" val="223627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AAFFC-0510-41AF-AD86-22211736CA10}" type="slidenum">
              <a:rPr lang="en-US" smtClean="0"/>
              <a:t>29</a:t>
            </a:fld>
            <a:endParaRPr lang="en-US"/>
          </a:p>
        </p:txBody>
      </p:sp>
    </p:spTree>
    <p:extLst>
      <p:ext uri="{BB962C8B-B14F-4D97-AF65-F5344CB8AC3E}">
        <p14:creationId xmlns:p14="http://schemas.microsoft.com/office/powerpoint/2010/main" val="365773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WIP=W*order</a:t>
            </a:r>
            <a:r>
              <a:rPr lang="en-US" baseline="0" dirty="0"/>
              <a:t> rate</a:t>
            </a:r>
            <a:endParaRPr lang="en-US" dirty="0"/>
          </a:p>
        </p:txBody>
      </p:sp>
      <p:sp>
        <p:nvSpPr>
          <p:cNvPr id="4" name="Slide Number Placeholder 3"/>
          <p:cNvSpPr>
            <a:spLocks noGrp="1"/>
          </p:cNvSpPr>
          <p:nvPr>
            <p:ph type="sldNum" sz="quarter" idx="10"/>
          </p:nvPr>
        </p:nvSpPr>
        <p:spPr/>
        <p:txBody>
          <a:bodyPr/>
          <a:lstStyle/>
          <a:p>
            <a:fld id="{05AAAFFC-0510-41AF-AD86-22211736CA10}" type="slidenum">
              <a:rPr lang="en-US" smtClean="0"/>
              <a:t>31</a:t>
            </a:fld>
            <a:endParaRPr lang="en-US"/>
          </a:p>
        </p:txBody>
      </p:sp>
    </p:spTree>
    <p:extLst>
      <p:ext uri="{BB962C8B-B14F-4D97-AF65-F5344CB8AC3E}">
        <p14:creationId xmlns:p14="http://schemas.microsoft.com/office/powerpoint/2010/main" val="247622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שימו לב שנתנו שונות של חליבה ולא סטיית תקן</a:t>
            </a:r>
            <a:endParaRPr lang="en-US" dirty="0"/>
          </a:p>
        </p:txBody>
      </p:sp>
      <p:sp>
        <p:nvSpPr>
          <p:cNvPr id="4" name="Slide Number Placeholder 3"/>
          <p:cNvSpPr>
            <a:spLocks noGrp="1"/>
          </p:cNvSpPr>
          <p:nvPr>
            <p:ph type="sldNum" sz="quarter" idx="10"/>
          </p:nvPr>
        </p:nvSpPr>
        <p:spPr/>
        <p:txBody>
          <a:bodyPr/>
          <a:lstStyle/>
          <a:p>
            <a:fld id="{05AAAFFC-0510-41AF-AD86-22211736CA10}" type="slidenum">
              <a:rPr lang="en-US" smtClean="0"/>
              <a:t>34</a:t>
            </a:fld>
            <a:endParaRPr lang="en-US"/>
          </a:p>
        </p:txBody>
      </p:sp>
    </p:spTree>
    <p:extLst>
      <p:ext uri="{BB962C8B-B14F-4D97-AF65-F5344CB8AC3E}">
        <p14:creationId xmlns:p14="http://schemas.microsoft.com/office/powerpoint/2010/main" val="3162481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AAFFC-0510-41AF-AD86-22211736CA10}" type="slidenum">
              <a:rPr lang="en-US" smtClean="0"/>
              <a:t>36</a:t>
            </a:fld>
            <a:endParaRPr lang="en-US"/>
          </a:p>
        </p:txBody>
      </p:sp>
    </p:spTree>
    <p:extLst>
      <p:ext uri="{BB962C8B-B14F-4D97-AF65-F5344CB8AC3E}">
        <p14:creationId xmlns:p14="http://schemas.microsoft.com/office/powerpoint/2010/main" val="4179475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5"/>
            <a:ext cx="5308866" cy="1515533"/>
          </a:xfrm>
        </p:spPr>
        <p:txBody>
          <a:bodyPr anchor="b">
            <a:noAutofit/>
          </a:bodyPr>
          <a:lstStyle>
            <a:lvl1pPr algn="ct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9"/>
            <a:ext cx="5308866" cy="1377651"/>
          </a:xfrm>
        </p:spPr>
        <p:txBody>
          <a:bodyPr anchor="t">
            <a:normAutofit/>
          </a:bodyPr>
          <a:lstStyle>
            <a:lvl1pPr marL="0" indent="0" algn="ctr">
              <a:buNone/>
              <a:defRPr sz="15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8" y="5054602"/>
            <a:ext cx="673276" cy="279400"/>
          </a:xfrm>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a:xfrm>
            <a:off x="1921935" y="5054602"/>
            <a:ext cx="4064860" cy="279400"/>
          </a:xfrm>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a:xfrm>
            <a:off x="6817318" y="5054602"/>
            <a:ext cx="413483" cy="279400"/>
          </a:xfrm>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15" name="Straight Connector 14"/>
          <p:cNvCxnSpPr/>
          <p:nvPr/>
        </p:nvCxnSpPr>
        <p:spPr>
          <a:xfrm>
            <a:off x="2019826"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400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7" y="4815415"/>
            <a:ext cx="6798734" cy="566738"/>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1" y="1032935"/>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76867" y="5382153"/>
            <a:ext cx="6798734" cy="493712"/>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31318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7" y="906873"/>
            <a:ext cx="6798734" cy="309786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76866" y="4275666"/>
            <a:ext cx="6798736" cy="1600202"/>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15" name="Straight Connector 14"/>
          <p:cNvCxnSpPr/>
          <p:nvPr/>
        </p:nvCxnSpPr>
        <p:spPr>
          <a:xfrm>
            <a:off x="1278466"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23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4" y="982132"/>
            <a:ext cx="6400250" cy="2370668"/>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800"/>
            <a:ext cx="5892798" cy="651933"/>
          </a:xfrm>
        </p:spPr>
        <p:txBody>
          <a:bodyPr anchor="ctr">
            <a:normAutofit/>
          </a:bodyPr>
          <a:lstStyle>
            <a:lvl1pPr marL="0" indent="0" algn="r">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2"/>
            <a:ext cx="6798738"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
        <p:nvSpPr>
          <p:cNvPr id="14" name="TextBox 13"/>
          <p:cNvSpPr txBox="1"/>
          <p:nvPr/>
        </p:nvSpPr>
        <p:spPr>
          <a:xfrm>
            <a:off x="849970" y="905362"/>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sp>
        <p:nvSpPr>
          <p:cNvPr id="15" name="TextBox 14"/>
          <p:cNvSpPr txBox="1"/>
          <p:nvPr/>
        </p:nvSpPr>
        <p:spPr>
          <a:xfrm>
            <a:off x="7633504" y="2827870"/>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cxnSp>
        <p:nvCxnSpPr>
          <p:cNvPr id="19" name="Straight Connector 18"/>
          <p:cNvCxnSpPr/>
          <p:nvPr/>
        </p:nvCxnSpPr>
        <p:spPr>
          <a:xfrm>
            <a:off x="1278467"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61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70" y="3308581"/>
            <a:ext cx="6798728" cy="14688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76869" y="4777381"/>
            <a:ext cx="6798730" cy="8604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884524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7" y="982132"/>
            <a:ext cx="6325168" cy="2243668"/>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9" y="3639312"/>
            <a:ext cx="6798730" cy="886968"/>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529667"/>
            <a:ext cx="6798736" cy="134620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
        <p:nvSpPr>
          <p:cNvPr id="12" name="TextBox 11"/>
          <p:cNvSpPr txBox="1"/>
          <p:nvPr/>
        </p:nvSpPr>
        <p:spPr>
          <a:xfrm>
            <a:off x="878061" y="896895"/>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sp>
        <p:nvSpPr>
          <p:cNvPr id="13" name="TextBox 12"/>
          <p:cNvSpPr txBox="1"/>
          <p:nvPr/>
        </p:nvSpPr>
        <p:spPr>
          <a:xfrm>
            <a:off x="7649797" y="2607728"/>
            <a:ext cx="457319" cy="584776"/>
          </a:xfrm>
          <a:prstGeom prst="rect">
            <a:avLst/>
          </a:prstGeom>
        </p:spPr>
        <p:txBody>
          <a:bodyPr vert="horz" lIns="68580" tIns="34290" rIns="68580" bIns="34290" rtlCol="0" anchor="ctr">
            <a:noAutofit/>
          </a:bodyPr>
          <a:lstStyle/>
          <a:p>
            <a:pPr marL="0" marR="0" lvl="0" indent="0" algn="r" defTabSz="685800" rtl="1" eaLnBrk="1" fontAlgn="base" latinLnBrk="0" hangingPunct="1">
              <a:lnSpc>
                <a:spcPct val="100000"/>
              </a:lnSpc>
              <a:spcBef>
                <a:spcPct val="0"/>
              </a:spcBef>
              <a:spcAft>
                <a:spcPct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Tahoma" pitchFamily="34" charset="0"/>
                <a:ea typeface="+mn-ea"/>
                <a:cs typeface="Arial" pitchFamily="34" charset="0"/>
              </a:rPr>
              <a:t>”</a:t>
            </a:r>
          </a:p>
        </p:txBody>
      </p:sp>
      <p:cxnSp>
        <p:nvCxnSpPr>
          <p:cNvPr id="26" name="Straight Connector 25"/>
          <p:cNvCxnSpPr/>
          <p:nvPr/>
        </p:nvCxnSpPr>
        <p:spPr>
          <a:xfrm>
            <a:off x="1278467"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002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3"/>
            <a:ext cx="6798734" cy="2294467"/>
          </a:xfrm>
        </p:spPr>
        <p:txBody>
          <a:bodyPr vert="horz" lIns="91440" tIns="45720" rIns="91440" bIns="45720" rtlCol="0" anchor="ctr">
            <a:normAutofit/>
          </a:bodyPr>
          <a:lstStyle>
            <a:lvl1pPr>
              <a:defRPr lang="en-US" sz="24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9" y="3566160"/>
            <a:ext cx="6798730" cy="905256"/>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7" y="4470402"/>
            <a:ext cx="6798734" cy="1405467"/>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15" name="Straight Connector 14"/>
          <p:cNvCxnSpPr/>
          <p:nvPr/>
        </p:nvCxnSpPr>
        <p:spPr>
          <a:xfrm>
            <a:off x="1278470"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633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6" y="2490137"/>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14" name="Straight Connector 13"/>
          <p:cNvCxnSpPr/>
          <p:nvPr/>
        </p:nvCxnSpPr>
        <p:spPr>
          <a:xfrm>
            <a:off x="1278467"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974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5"/>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8" y="906875"/>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14" name="Straight Connector 13"/>
          <p:cNvCxnSpPr/>
          <p:nvPr/>
        </p:nvCxnSpPr>
        <p:spPr>
          <a:xfrm>
            <a:off x="6245512" y="906875"/>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840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9" y="214314"/>
            <a:ext cx="7793037" cy="1462087"/>
          </a:xfrm>
        </p:spPr>
        <p:txBody>
          <a:bodyPr/>
          <a:lstStyle/>
          <a:p>
            <a:r>
              <a:rPr lang="en-US"/>
              <a:t>Click to edit Master title style</a:t>
            </a:r>
            <a:endParaRPr lang="he-IL"/>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3"/>
          <p:cNvSpPr>
            <a:spLocks noGrp="1"/>
          </p:cNvSpPr>
          <p:nvPr>
            <p:ph type="dt" sz="half" idx="10"/>
          </p:nvPr>
        </p:nvSpPr>
        <p:spPr/>
        <p:txBody>
          <a:bodyPr/>
          <a:lstStyle>
            <a:lvl1pPr>
              <a:defRPr/>
            </a:lvl1pPr>
          </a:lstStyle>
          <a:p>
            <a:pPr defTabSz="685800">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defTabSz="685800">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defTabSz="685800">
              <a:defRPr/>
            </a:pPr>
            <a:fld id="{C61716E7-C04B-47FA-B68D-3582868BD63F}"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307720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9" y="214314"/>
            <a:ext cx="7793037" cy="1462087"/>
          </a:xfrm>
        </p:spPr>
        <p:txBody>
          <a:bodyPr/>
          <a:lstStyle/>
          <a:p>
            <a:r>
              <a:rPr lang="en-US"/>
              <a:t>Click to edit Master title style</a:t>
            </a:r>
            <a:endParaRPr lang="he-IL"/>
          </a:p>
        </p:txBody>
      </p:sp>
      <p:sp>
        <p:nvSpPr>
          <p:cNvPr id="3" name="Content Placeholder 2"/>
          <p:cNvSpPr>
            <a:spLocks noGrp="1"/>
          </p:cNvSpPr>
          <p:nvPr>
            <p:ph sz="quarter" idx="1"/>
          </p:nvPr>
        </p:nvSpPr>
        <p:spPr>
          <a:xfrm>
            <a:off x="11826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quarter" idx="2"/>
          </p:nvPr>
        </p:nvSpPr>
        <p:spPr>
          <a:xfrm>
            <a:off x="51450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half" idx="3"/>
          </p:nvPr>
        </p:nvSpPr>
        <p:spPr>
          <a:xfrm>
            <a:off x="1182688" y="41513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Date Placeholder 3"/>
          <p:cNvSpPr>
            <a:spLocks noGrp="1"/>
          </p:cNvSpPr>
          <p:nvPr>
            <p:ph type="dt" sz="half" idx="10"/>
          </p:nvPr>
        </p:nvSpPr>
        <p:spPr/>
        <p:txBody>
          <a:bodyPr/>
          <a:lstStyle>
            <a:lvl1pPr>
              <a:defRPr/>
            </a:lvl1pPr>
          </a:lstStyle>
          <a:p>
            <a:pPr defTabSz="685800">
              <a:defRPr/>
            </a:pPr>
            <a:endParaRPr lang="en-US">
              <a:solidFill>
                <a:prstClr val="black"/>
              </a:solidFill>
            </a:endParaRPr>
          </a:p>
        </p:txBody>
      </p:sp>
      <p:sp>
        <p:nvSpPr>
          <p:cNvPr id="7" name="Footer Placeholder 4"/>
          <p:cNvSpPr>
            <a:spLocks noGrp="1"/>
          </p:cNvSpPr>
          <p:nvPr>
            <p:ph type="ftr" sz="quarter" idx="11"/>
          </p:nvPr>
        </p:nvSpPr>
        <p:spPr/>
        <p:txBody>
          <a:bodyPr/>
          <a:lstStyle>
            <a:lvl1pPr>
              <a:defRPr/>
            </a:lvl1pPr>
          </a:lstStyle>
          <a:p>
            <a:pPr defTabSz="685800">
              <a:defRPr/>
            </a:pPr>
            <a:endParaRPr lang="en-US">
              <a:solidFill>
                <a:prstClr val="black"/>
              </a:solidFill>
            </a:endParaRPr>
          </a:p>
        </p:txBody>
      </p:sp>
      <p:sp>
        <p:nvSpPr>
          <p:cNvPr id="8" name="Slide Number Placeholder 5"/>
          <p:cNvSpPr>
            <a:spLocks noGrp="1"/>
          </p:cNvSpPr>
          <p:nvPr>
            <p:ph type="sldNum" sz="quarter" idx="12"/>
          </p:nvPr>
        </p:nvSpPr>
        <p:spPr/>
        <p:txBody>
          <a:bodyPr/>
          <a:lstStyle>
            <a:lvl1pPr>
              <a:defRPr/>
            </a:lvl1pPr>
          </a:lstStyle>
          <a:p>
            <a:pPr defTabSz="685800">
              <a:defRPr/>
            </a:pPr>
            <a:fld id="{ACA7FD81-02A3-4B4B-8198-085C2E358F03}"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174846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610243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9" y="214314"/>
            <a:ext cx="7793037" cy="1462087"/>
          </a:xfrm>
        </p:spPr>
        <p:txBody>
          <a:bodyPr/>
          <a:lstStyle/>
          <a:p>
            <a:r>
              <a:rPr lang="en-US"/>
              <a:t>Click to edit Master title style</a:t>
            </a:r>
            <a:endParaRPr lang="he-IL"/>
          </a:p>
        </p:txBody>
      </p:sp>
      <p:sp>
        <p:nvSpPr>
          <p:cNvPr id="3" name="Content Placeholder 2"/>
          <p:cNvSpPr>
            <a:spLocks noGrp="1"/>
          </p:cNvSpPr>
          <p:nvPr>
            <p:ph sz="half" idx="1"/>
          </p:nvPr>
        </p:nvSpPr>
        <p:spPr>
          <a:xfrm>
            <a:off x="1182688" y="20177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1182688" y="41513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11"/>
          <p:cNvSpPr>
            <a:spLocks noGrp="1" noChangeArrowheads="1"/>
          </p:cNvSpPr>
          <p:nvPr>
            <p:ph type="dt" sz="half" idx="10"/>
          </p:nvPr>
        </p:nvSpPr>
        <p:spPr>
          <a:ln/>
        </p:spPr>
        <p:txBody>
          <a:bodyPr/>
          <a:lstStyle>
            <a:lvl1pPr>
              <a:defRPr/>
            </a:lvl1pPr>
          </a:lstStyle>
          <a:p>
            <a:pPr defTabSz="685800">
              <a:defRPr/>
            </a:pPr>
            <a:endParaRPr lang="en-US">
              <a:solidFill>
                <a:prstClr val="black"/>
              </a:solidFill>
            </a:endParaRPr>
          </a:p>
        </p:txBody>
      </p:sp>
      <p:sp>
        <p:nvSpPr>
          <p:cNvPr id="6" name="Rectangle 12"/>
          <p:cNvSpPr>
            <a:spLocks noGrp="1" noChangeArrowheads="1"/>
          </p:cNvSpPr>
          <p:nvPr>
            <p:ph type="ftr" sz="quarter" idx="11"/>
          </p:nvPr>
        </p:nvSpPr>
        <p:spPr>
          <a:ln/>
        </p:spPr>
        <p:txBody>
          <a:bodyPr/>
          <a:lstStyle>
            <a:lvl1pPr>
              <a:defRPr/>
            </a:lvl1pPr>
          </a:lstStyle>
          <a:p>
            <a:pPr defTabSz="685800">
              <a:defRPr/>
            </a:pPr>
            <a:endParaRPr lang="en-US">
              <a:solidFill>
                <a:prstClr val="black"/>
              </a:solidFill>
            </a:endParaRPr>
          </a:p>
        </p:txBody>
      </p:sp>
      <p:sp>
        <p:nvSpPr>
          <p:cNvPr id="7" name="Rectangle 13"/>
          <p:cNvSpPr>
            <a:spLocks noGrp="1" noChangeArrowheads="1"/>
          </p:cNvSpPr>
          <p:nvPr>
            <p:ph type="sldNum" sz="quarter" idx="12"/>
          </p:nvPr>
        </p:nvSpPr>
        <p:spPr>
          <a:ln/>
        </p:spPr>
        <p:txBody>
          <a:bodyPr/>
          <a:lstStyle>
            <a:lvl1pPr>
              <a:defRPr/>
            </a:lvl1pPr>
          </a:lstStyle>
          <a:p>
            <a:pPr defTabSz="685800">
              <a:defRPr/>
            </a:pPr>
            <a:fld id="{090004E7-E550-4502-8933-EEBBC5A21FCE}"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399365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61"/>
            <a:ext cx="6595534" cy="1090015"/>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31" name="Straight Connector 30"/>
          <p:cNvCxnSpPr/>
          <p:nvPr/>
        </p:nvCxnSpPr>
        <p:spPr>
          <a:xfrm>
            <a:off x="1278467"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51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7" y="915339"/>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29967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defRPr/>
            </a:pPr>
            <a:endParaRPr lang="en-US">
              <a:solidFill>
                <a:prstClr val="black"/>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41" name="Straight Connector 40"/>
          <p:cNvCxnSpPr/>
          <p:nvPr/>
        </p:nvCxnSpPr>
        <p:spPr>
          <a:xfrm>
            <a:off x="1278467"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644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9"/>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685800">
              <a:defRPr/>
            </a:pPr>
            <a:endParaRPr lang="en-US">
              <a:solidFill>
                <a:prstClr val="black"/>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14" name="Straight Connector 13"/>
          <p:cNvCxnSpPr/>
          <p:nvPr/>
        </p:nvCxnSpPr>
        <p:spPr>
          <a:xfrm>
            <a:off x="1278467"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49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endParaRPr lang="en-US">
              <a:solidFill>
                <a:prstClr val="black"/>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257307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120063" y="982134"/>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4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1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1176866" y="3255432"/>
            <a:ext cx="3632201" cy="1828800"/>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a:defRPr/>
            </a:pPr>
            <a:endParaRPr lang="en-US">
              <a:solidFill>
                <a:prstClr val="black"/>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a:defRPr/>
            </a:pPr>
            <a:fld id="{1B787B10-1A1D-470C-9526-61EB91086F79}" type="slidenum">
              <a:rPr lang="he-IL"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323854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alphaModFix amt="80000"/>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 y="0"/>
            <a:ext cx="9152467" cy="6858000"/>
            <a:chOff x="0" y="0"/>
            <a:chExt cx="9152467" cy="6858000"/>
          </a:xfrm>
        </p:grpSpPr>
        <p:pic>
          <p:nvPicPr>
            <p:cNvPr id="8" name="Picture 7" descr="SD-PanelConten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7" y="915339"/>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6" y="2490137"/>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1" y="5960533"/>
            <a:ext cx="1148283"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rtl="1" fontAlgn="base">
              <a:spcBef>
                <a:spcPct val="0"/>
              </a:spcBef>
              <a:spcAft>
                <a:spcPct val="0"/>
              </a:spcAft>
              <a:defRPr/>
            </a:pPr>
            <a:endParaRPr lang="en-US">
              <a:solidFill>
                <a:prstClr val="black"/>
              </a:solidFill>
              <a:cs typeface="Arial" pitchFamily="34" charset="0"/>
            </a:endParaRPr>
          </a:p>
        </p:txBody>
      </p:sp>
      <p:sp>
        <p:nvSpPr>
          <p:cNvPr id="5" name="Footer Placeholder 4"/>
          <p:cNvSpPr>
            <a:spLocks noGrp="1"/>
          </p:cNvSpPr>
          <p:nvPr>
            <p:ph type="ftr" sz="quarter" idx="3"/>
          </p:nvPr>
        </p:nvSpPr>
        <p:spPr>
          <a:xfrm>
            <a:off x="1176866" y="5960533"/>
            <a:ext cx="5104667" cy="27940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rtl="1" fontAlgn="base">
              <a:spcBef>
                <a:spcPct val="0"/>
              </a:spcBef>
              <a:spcAft>
                <a:spcPct val="0"/>
              </a:spcAft>
              <a:defRPr/>
            </a:pPr>
            <a:endParaRPr lang="en-US">
              <a:solidFill>
                <a:prstClr val="black"/>
              </a:solidFill>
              <a:cs typeface="Arial" pitchFamily="34" charset="0"/>
            </a:endParaRPr>
          </a:p>
        </p:txBody>
      </p:sp>
      <p:sp>
        <p:nvSpPr>
          <p:cNvPr id="6" name="Slide Number Placeholder 5"/>
          <p:cNvSpPr>
            <a:spLocks noGrp="1"/>
          </p:cNvSpPr>
          <p:nvPr>
            <p:ph type="sldNum" sz="quarter" idx="4"/>
          </p:nvPr>
        </p:nvSpPr>
        <p:spPr>
          <a:xfrm>
            <a:off x="7580092" y="5960533"/>
            <a:ext cx="395510"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rtl="1" fontAlgn="base">
              <a:spcBef>
                <a:spcPct val="0"/>
              </a:spcBef>
              <a:spcAft>
                <a:spcPct val="0"/>
              </a:spcAft>
              <a:defRPr/>
            </a:pPr>
            <a:fld id="{1B787B10-1A1D-470C-9526-61EB91086F79}" type="slidenum">
              <a:rPr lang="he-IL" smtClean="0">
                <a:solidFill>
                  <a:prstClr val="black"/>
                </a:solidFill>
                <a:cs typeface="Arial" pitchFamily="34" charset="0"/>
              </a:rPr>
              <a:pPr defTabSz="685800" rtl="1" fontAlgn="base">
                <a:spcBef>
                  <a:spcPct val="0"/>
                </a:spcBef>
                <a:spcAft>
                  <a:spcPct val="0"/>
                </a:spcAft>
                <a:defRPr/>
              </a:pPr>
              <a:t>‹#›</a:t>
            </a:fld>
            <a:endParaRPr lang="en-US">
              <a:solidFill>
                <a:prstClr val="black"/>
              </a:solidFill>
              <a:cs typeface="Arial" pitchFamily="34" charset="0"/>
            </a:endParaRPr>
          </a:p>
        </p:txBody>
      </p:sp>
    </p:spTree>
    <p:extLst>
      <p:ext uri="{BB962C8B-B14F-4D97-AF65-F5344CB8AC3E}">
        <p14:creationId xmlns:p14="http://schemas.microsoft.com/office/powerpoint/2010/main" val="191434726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Lst>
  <p:hf sldNum="0" hdr="0" ftr="0" dt="0"/>
  <p:txStyles>
    <p:titleStyle>
      <a:lvl1pPr algn="ctr" defTabSz="342900" rtl="0" eaLnBrk="1" latinLnBrk="0" hangingPunct="1">
        <a:spcBef>
          <a:spcPct val="0"/>
        </a:spcBef>
        <a:buNone/>
        <a:defRPr sz="3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6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57.wmf"/><Relationship Id="rId4" Type="http://schemas.openxmlformats.org/officeDocument/2006/relationships/diagramLayout" Target="../diagrams/layout3.xml"/><Relationship Id="rId9" Type="http://schemas.openxmlformats.org/officeDocument/2006/relationships/image" Target="../media/image7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95736" y="2402887"/>
            <a:ext cx="4803428" cy="1403896"/>
          </a:xfrm>
        </p:spPr>
        <p:txBody>
          <a:bodyPr/>
          <a:lstStyle/>
          <a:p>
            <a:pPr algn="ctr" rtl="1" eaLnBrk="1" hangingPunct="1"/>
            <a:r>
              <a:rPr lang="he-IL" altLang="he-IL" sz="3200" dirty="0"/>
              <a:t>שיטות נומריות </a:t>
            </a:r>
            <a:r>
              <a:rPr lang="he-IL" altLang="he-IL" sz="3200" dirty="0" err="1"/>
              <a:t>בתעשיה</a:t>
            </a:r>
            <a:br>
              <a:rPr lang="he-IL" altLang="he-IL" sz="3200" dirty="0"/>
            </a:br>
            <a:endParaRPr lang="en-US" altLang="he-IL" sz="3200" dirty="0"/>
          </a:p>
        </p:txBody>
      </p:sp>
      <p:sp>
        <p:nvSpPr>
          <p:cNvPr id="5" name="Rectangle 3"/>
          <p:cNvSpPr>
            <a:spLocks noGrp="1" noChangeArrowheads="1"/>
          </p:cNvSpPr>
          <p:nvPr>
            <p:ph type="subTitle" idx="1"/>
          </p:nvPr>
        </p:nvSpPr>
        <p:spPr>
          <a:xfrm>
            <a:off x="1911288" y="3501008"/>
            <a:ext cx="5372323" cy="1692592"/>
          </a:xfrm>
        </p:spPr>
        <p:txBody>
          <a:bodyPr>
            <a:noAutofit/>
          </a:bodyPr>
          <a:lstStyle/>
          <a:p>
            <a:pPr rtl="1"/>
            <a:r>
              <a:rPr lang="he-IL" altLang="he-IL" sz="1800" dirty="0"/>
              <a:t> </a:t>
            </a:r>
            <a:r>
              <a:rPr lang="he-IL" altLang="he-IL" sz="2800" dirty="0">
                <a:solidFill>
                  <a:schemeClr val="tx1">
                    <a:lumMod val="85000"/>
                    <a:lumOff val="15000"/>
                  </a:schemeClr>
                </a:solidFill>
                <a:latin typeface="Arial" pitchFamily="34" charset="0"/>
                <a:cs typeface="Arial" pitchFamily="34" charset="0"/>
              </a:rPr>
              <a:t>תרגול 8 – תור קטום ורשתות תורים</a:t>
            </a:r>
          </a:p>
          <a:p>
            <a:pPr algn="ctr" eaLnBrk="1" hangingPunct="1"/>
            <a:endParaRPr lang="he-IL" altLang="he-IL" sz="2800" dirty="0">
              <a:solidFill>
                <a:schemeClr val="tx1">
                  <a:lumMod val="85000"/>
                  <a:lumOff val="15000"/>
                </a:schemeClr>
              </a:solidFill>
              <a:latin typeface="Arial" pitchFamily="34" charset="0"/>
              <a:cs typeface="Arial" pitchFamily="34" charset="0"/>
            </a:endParaRPr>
          </a:p>
          <a:p>
            <a:pPr algn="ctr" rtl="1" eaLnBrk="1" hangingPunct="1"/>
            <a:r>
              <a:rPr lang="he-IL" altLang="he-IL" sz="2800" dirty="0">
                <a:solidFill>
                  <a:schemeClr val="tx1">
                    <a:lumMod val="85000"/>
                    <a:lumOff val="15000"/>
                  </a:schemeClr>
                </a:solidFill>
                <a:latin typeface="Arial" pitchFamily="34" charset="0"/>
                <a:cs typeface="Arial" pitchFamily="34" charset="0"/>
              </a:rPr>
              <a:t>סמסטר אביב 2020</a:t>
            </a:r>
            <a:endParaRPr lang="en-US" altLang="he-IL" sz="2800" dirty="0">
              <a:solidFill>
                <a:schemeClr val="tx1">
                  <a:lumMod val="85000"/>
                  <a:lumOff val="15000"/>
                </a:schemeClr>
              </a:solidFill>
              <a:latin typeface="Arial" pitchFamily="34" charset="0"/>
              <a:cs typeface="Arial" pitchFamily="34" charset="0"/>
            </a:endParaRPr>
          </a:p>
        </p:txBody>
      </p:sp>
    </p:spTree>
    <p:extLst>
      <p:ext uri="{BB962C8B-B14F-4D97-AF65-F5344CB8AC3E}">
        <p14:creationId xmlns:p14="http://schemas.microsoft.com/office/powerpoint/2010/main" val="1134564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87620" y="908720"/>
            <a:ext cx="7024744" cy="817160"/>
          </a:xfrm>
        </p:spPr>
        <p:txBody>
          <a:bodyPr/>
          <a:lstStyle/>
          <a:p>
            <a:r>
              <a:rPr lang="he-IL" dirty="0"/>
              <a:t>תרגיל 1 - מידול המערכת</a:t>
            </a:r>
          </a:p>
        </p:txBody>
      </p:sp>
      <p:sp>
        <p:nvSpPr>
          <p:cNvPr id="3" name="מציין מיקום תוכן 2"/>
          <p:cNvSpPr>
            <a:spLocks noGrp="1"/>
          </p:cNvSpPr>
          <p:nvPr>
            <p:ph idx="1"/>
          </p:nvPr>
        </p:nvSpPr>
        <p:spPr>
          <a:xfrm>
            <a:off x="755576" y="2420888"/>
            <a:ext cx="7488832" cy="3312368"/>
          </a:xfrm>
        </p:spPr>
        <p:txBody>
          <a:bodyPr>
            <a:noAutofit/>
          </a:bodyPr>
          <a:lstStyle/>
          <a:p>
            <a:pPr marL="533400" indent="-533400" algn="r" rtl="1">
              <a:lnSpc>
                <a:spcPct val="150000"/>
              </a:lnSpc>
            </a:pPr>
            <a:r>
              <a:rPr lang="he-IL" altLang="he-IL" dirty="0">
                <a:cs typeface="+mj-cs"/>
              </a:rPr>
              <a:t>מדובר במודל מסוג: </a:t>
            </a:r>
            <a:r>
              <a:rPr lang="en-US" altLang="he-IL" dirty="0">
                <a:cs typeface="+mj-cs"/>
              </a:rPr>
              <a:t>M/M/2/3</a:t>
            </a:r>
            <a:endParaRPr lang="he-IL" altLang="he-IL" dirty="0">
              <a:cs typeface="+mj-cs"/>
            </a:endParaRPr>
          </a:p>
          <a:p>
            <a:pPr marL="533400" indent="-533400" algn="r" rtl="1">
              <a:lnSpc>
                <a:spcPct val="150000"/>
              </a:lnSpc>
            </a:pPr>
            <a:r>
              <a:rPr lang="he-IL" altLang="he-IL" dirty="0">
                <a:cs typeface="+mj-cs"/>
              </a:rPr>
              <a:t>משמע:</a:t>
            </a:r>
          </a:p>
          <a:p>
            <a:pPr marL="830580" lvl="1" indent="-533400" algn="r" rtl="1">
              <a:lnSpc>
                <a:spcPct val="150000"/>
              </a:lnSpc>
            </a:pPr>
            <a:r>
              <a:rPr lang="he-IL" altLang="he-IL" dirty="0">
                <a:cs typeface="+mj-cs"/>
              </a:rPr>
              <a:t>קצב הגעה וקצב שירות מתפלגים </a:t>
            </a:r>
            <a:r>
              <a:rPr lang="he-IL" altLang="he-IL" dirty="0" err="1">
                <a:cs typeface="+mj-cs"/>
              </a:rPr>
              <a:t>מרקובית</a:t>
            </a:r>
            <a:r>
              <a:rPr lang="he-IL" altLang="he-IL" dirty="0">
                <a:cs typeface="+mj-cs"/>
              </a:rPr>
              <a:t> (</a:t>
            </a:r>
            <a:r>
              <a:rPr lang="he-IL" altLang="he-IL" dirty="0" err="1">
                <a:cs typeface="+mj-cs"/>
              </a:rPr>
              <a:t>מעריכית</a:t>
            </a:r>
            <a:r>
              <a:rPr lang="he-IL" altLang="he-IL" dirty="0">
                <a:cs typeface="+mj-cs"/>
              </a:rPr>
              <a:t>, </a:t>
            </a:r>
            <a:r>
              <a:rPr lang="he-IL" altLang="he-IL" dirty="0" err="1">
                <a:cs typeface="+mj-cs"/>
              </a:rPr>
              <a:t>פואסונית</a:t>
            </a:r>
            <a:r>
              <a:rPr lang="he-IL" altLang="he-IL" dirty="0">
                <a:cs typeface="+mj-cs"/>
              </a:rPr>
              <a:t>)</a:t>
            </a:r>
          </a:p>
          <a:p>
            <a:pPr marL="830580" lvl="1" indent="-533400" algn="r" rtl="1">
              <a:lnSpc>
                <a:spcPct val="150000"/>
              </a:lnSpc>
            </a:pPr>
            <a:r>
              <a:rPr lang="he-IL" altLang="he-IL" dirty="0">
                <a:cs typeface="+mj-cs"/>
              </a:rPr>
              <a:t>מספר שרתים: 2</a:t>
            </a:r>
          </a:p>
          <a:p>
            <a:pPr marL="830580" lvl="1" indent="-533400" algn="r" rtl="1">
              <a:lnSpc>
                <a:spcPct val="150000"/>
              </a:lnSpc>
            </a:pPr>
            <a:r>
              <a:rPr lang="he-IL" altLang="he-IL" dirty="0">
                <a:cs typeface="+mj-cs"/>
              </a:rPr>
              <a:t>מספר צרכנים במערכת: 3 (התור מוגבל למכונית יחידה)</a:t>
            </a:r>
          </a:p>
          <a:p>
            <a:pPr marL="533400" indent="-533400" algn="r" rtl="1">
              <a:lnSpc>
                <a:spcPct val="150000"/>
              </a:lnSpc>
            </a:pPr>
            <a:r>
              <a:rPr lang="he-IL" altLang="he-IL" dirty="0">
                <a:cs typeface="+mj-cs"/>
              </a:rPr>
              <a:t>מאחר ומדובר ב</a:t>
            </a:r>
            <a:r>
              <a:rPr lang="he-IL" altLang="he-IL" u="sng" dirty="0">
                <a:cs typeface="+mj-cs"/>
              </a:rPr>
              <a:t>תור מוגבל</a:t>
            </a:r>
            <a:r>
              <a:rPr lang="he-IL" altLang="he-IL" dirty="0">
                <a:cs typeface="+mj-cs"/>
              </a:rPr>
              <a:t>, נצטרך להשתמש בפיתוחי תהליכי לידה-מוות ולא בנוסחאות </a:t>
            </a:r>
            <a:r>
              <a:rPr lang="en-US" altLang="he-IL" dirty="0">
                <a:cs typeface="+mj-cs"/>
              </a:rPr>
              <a:t>M/M/S</a:t>
            </a:r>
            <a:r>
              <a:rPr lang="he-IL" altLang="he-IL" dirty="0">
                <a:cs typeface="+mj-cs"/>
              </a:rPr>
              <a:t> המוכרות.</a:t>
            </a:r>
          </a:p>
          <a:p>
            <a:pPr marL="830580" lvl="1" indent="-533400" algn="r" rtl="1">
              <a:lnSpc>
                <a:spcPct val="150000"/>
              </a:lnSpc>
            </a:pPr>
            <a:endParaRPr lang="he-IL" altLang="he-IL" dirty="0">
              <a:cs typeface="+mj-cs"/>
            </a:endParaRPr>
          </a:p>
        </p:txBody>
      </p:sp>
    </p:spTree>
    <p:extLst>
      <p:ext uri="{BB962C8B-B14F-4D97-AF65-F5344CB8AC3E}">
        <p14:creationId xmlns:p14="http://schemas.microsoft.com/office/powerpoint/2010/main" val="63925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620688"/>
            <a:ext cx="7024744" cy="817160"/>
          </a:xfrm>
        </p:spPr>
        <p:txBody>
          <a:bodyPr/>
          <a:lstStyle/>
          <a:p>
            <a:r>
              <a:rPr lang="he-IL" dirty="0"/>
              <a:t>תרגיל 1 – מידול הבעיה</a:t>
            </a:r>
          </a:p>
        </p:txBody>
      </p:sp>
      <p:grpSp>
        <p:nvGrpSpPr>
          <p:cNvPr id="30" name="Group 29"/>
          <p:cNvGrpSpPr/>
          <p:nvPr/>
        </p:nvGrpSpPr>
        <p:grpSpPr>
          <a:xfrm>
            <a:off x="2035583" y="1397990"/>
            <a:ext cx="4480633" cy="3096344"/>
            <a:chOff x="2207768" y="1556792"/>
            <a:chExt cx="4176464" cy="3096344"/>
          </a:xfrm>
        </p:grpSpPr>
        <p:sp>
          <p:nvSpPr>
            <p:cNvPr id="29" name="Rectangle 28"/>
            <p:cNvSpPr/>
            <p:nvPr/>
          </p:nvSpPr>
          <p:spPr>
            <a:xfrm>
              <a:off x="2207768" y="1556792"/>
              <a:ext cx="4176464" cy="30963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p:cNvGrpSpPr>
            <p:nvPr/>
          </p:nvGrpSpPr>
          <p:grpSpPr bwMode="auto">
            <a:xfrm>
              <a:off x="2528426" y="1694136"/>
              <a:ext cx="3455988" cy="2854325"/>
              <a:chOff x="839" y="1049"/>
              <a:chExt cx="2177" cy="1798"/>
            </a:xfrm>
          </p:grpSpPr>
          <mc:AlternateContent xmlns:mc="http://schemas.openxmlformats.org/markup-compatibility/2006">
            <mc:Choice xmlns:a14="http://schemas.microsoft.com/office/drawing/2010/main" Requires="a14">
              <p:sp>
                <p:nvSpPr>
                  <p:cNvPr id="5" name="Object 5"/>
                  <p:cNvSpPr txBox="1"/>
                  <p:nvPr/>
                </p:nvSpPr>
                <p:spPr bwMode="auto">
                  <a:xfrm>
                    <a:off x="1766" y="2590"/>
                    <a:ext cx="290" cy="25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2</m:t>
                          </m:r>
                          <m:r>
                            <a:rPr lang="he-IL" i="1">
                              <a:solidFill>
                                <a:srgbClr val="000000"/>
                              </a:solidFill>
                              <a:latin typeface="Cambria Math" panose="02040503050406030204" pitchFamily="18" charset="0"/>
                            </a:rPr>
                            <m:t>𝜇</m:t>
                          </m:r>
                        </m:oMath>
                      </m:oMathPara>
                    </a14:m>
                    <a:endParaRPr lang="he-IL"/>
                  </a:p>
                </p:txBody>
              </p:sp>
            </mc:Choice>
            <mc:Fallback>
              <p:sp>
                <p:nvSpPr>
                  <p:cNvPr id="5" name="Object 5"/>
                  <p:cNvSpPr txBox="1">
                    <a:spLocks noRot="1" noChangeAspect="1" noMove="1" noResize="1" noEditPoints="1" noAdjustHandles="1" noChangeArrowheads="1" noChangeShapeType="1" noTextEdit="1"/>
                  </p:cNvSpPr>
                  <p:nvPr/>
                </p:nvSpPr>
                <p:spPr bwMode="auto">
                  <a:xfrm>
                    <a:off x="1766" y="2590"/>
                    <a:ext cx="290" cy="257"/>
                  </a:xfrm>
                  <a:prstGeom prst="rect">
                    <a:avLst/>
                  </a:prstGeom>
                  <a:blipFill>
                    <a:blip r:embed="rId3"/>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6" name="Object 6"/>
                  <p:cNvSpPr txBox="1"/>
                  <p:nvPr/>
                </p:nvSpPr>
                <p:spPr bwMode="auto">
                  <a:xfrm>
                    <a:off x="1156" y="1049"/>
                    <a:ext cx="177" cy="224"/>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𝜆</m:t>
                          </m:r>
                        </m:oMath>
                      </m:oMathPara>
                    </a14:m>
                    <a:endParaRPr lang="he-IL"/>
                  </a:p>
                </p:txBody>
              </p:sp>
            </mc:Choice>
            <mc:Fallback>
              <p:sp>
                <p:nvSpPr>
                  <p:cNvPr id="6" name="Object 6"/>
                  <p:cNvSpPr txBox="1">
                    <a:spLocks noRot="1" noChangeAspect="1" noMove="1" noResize="1" noEditPoints="1" noAdjustHandles="1" noChangeArrowheads="1" noChangeShapeType="1" noTextEdit="1"/>
                  </p:cNvSpPr>
                  <p:nvPr/>
                </p:nvSpPr>
                <p:spPr bwMode="auto">
                  <a:xfrm>
                    <a:off x="1156" y="1049"/>
                    <a:ext cx="177" cy="224"/>
                  </a:xfrm>
                  <a:prstGeom prst="rect">
                    <a:avLst/>
                  </a:prstGeom>
                  <a:blipFill>
                    <a:blip r:embed="rId4"/>
                    <a:stretch>
                      <a:fillRect/>
                    </a:stretch>
                  </a:blipFill>
                  <a:ln>
                    <a:noFill/>
                  </a:ln>
                  <a:effectLst/>
                </p:spPr>
                <p:txBody>
                  <a:bodyPr/>
                  <a:lstStyle/>
                  <a:p>
                    <a:r>
                      <a:rPr lang="he-IL">
                        <a:noFill/>
                      </a:rPr>
                      <a:t> </a:t>
                    </a:r>
                  </a:p>
                </p:txBody>
              </p:sp>
            </mc:Fallback>
          </mc:AlternateContent>
          <p:grpSp>
            <p:nvGrpSpPr>
              <p:cNvPr id="7" name="Group 7"/>
              <p:cNvGrpSpPr>
                <a:grpSpLocks/>
              </p:cNvGrpSpPr>
              <p:nvPr/>
            </p:nvGrpSpPr>
            <p:grpSpPr bwMode="auto">
              <a:xfrm>
                <a:off x="839" y="1321"/>
                <a:ext cx="2177" cy="1216"/>
                <a:chOff x="317" y="1548"/>
                <a:chExt cx="2177" cy="1216"/>
              </a:xfrm>
            </p:grpSpPr>
            <p:sp>
              <p:nvSpPr>
                <p:cNvPr id="14" name="AutoShape 8"/>
                <p:cNvSpPr>
                  <a:spLocks noChangeArrowheads="1"/>
                </p:cNvSpPr>
                <p:nvPr/>
              </p:nvSpPr>
              <p:spPr bwMode="auto">
                <a:xfrm rot="-465392">
                  <a:off x="566" y="1548"/>
                  <a:ext cx="432" cy="52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5" name="AutoShape 9"/>
                <p:cNvSpPr>
                  <a:spLocks noChangeArrowheads="1"/>
                </p:cNvSpPr>
                <p:nvPr/>
              </p:nvSpPr>
              <p:spPr bwMode="auto">
                <a:xfrm rot="-465392">
                  <a:off x="1142" y="1548"/>
                  <a:ext cx="432" cy="52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6" name="AutoShape 10"/>
                <p:cNvSpPr>
                  <a:spLocks noChangeArrowheads="1"/>
                </p:cNvSpPr>
                <p:nvPr/>
              </p:nvSpPr>
              <p:spPr bwMode="auto">
                <a:xfrm rot="-465392">
                  <a:off x="1766" y="1548"/>
                  <a:ext cx="432" cy="52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7" name="AutoShape 11"/>
                <p:cNvSpPr>
                  <a:spLocks noChangeArrowheads="1"/>
                </p:cNvSpPr>
                <p:nvPr/>
              </p:nvSpPr>
              <p:spPr bwMode="auto">
                <a:xfrm rot="10304687">
                  <a:off x="543" y="2140"/>
                  <a:ext cx="484" cy="624"/>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 name="AutoShape 12"/>
                <p:cNvSpPr>
                  <a:spLocks noChangeArrowheads="1"/>
                </p:cNvSpPr>
                <p:nvPr/>
              </p:nvSpPr>
              <p:spPr bwMode="auto">
                <a:xfrm rot="10304687">
                  <a:off x="1119" y="2137"/>
                  <a:ext cx="484" cy="624"/>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 name="AutoShape 13"/>
                <p:cNvSpPr>
                  <a:spLocks noChangeArrowheads="1"/>
                </p:cNvSpPr>
                <p:nvPr/>
              </p:nvSpPr>
              <p:spPr bwMode="auto">
                <a:xfrm rot="10304687">
                  <a:off x="1747" y="2137"/>
                  <a:ext cx="484" cy="624"/>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20" name="Oval 14"/>
                <p:cNvSpPr>
                  <a:spLocks noChangeArrowheads="1"/>
                </p:cNvSpPr>
                <p:nvPr/>
              </p:nvSpPr>
              <p:spPr bwMode="auto">
                <a:xfrm>
                  <a:off x="862" y="1933"/>
                  <a:ext cx="430" cy="43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1" name="Oval 15"/>
                <p:cNvSpPr>
                  <a:spLocks noChangeArrowheads="1"/>
                </p:cNvSpPr>
                <p:nvPr/>
              </p:nvSpPr>
              <p:spPr bwMode="auto">
                <a:xfrm>
                  <a:off x="1451" y="1933"/>
                  <a:ext cx="430" cy="43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2" name="Oval 16"/>
                <p:cNvSpPr>
                  <a:spLocks noChangeArrowheads="1"/>
                </p:cNvSpPr>
                <p:nvPr/>
              </p:nvSpPr>
              <p:spPr bwMode="auto">
                <a:xfrm>
                  <a:off x="2064" y="1933"/>
                  <a:ext cx="430" cy="43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3" name="Oval 17"/>
                <p:cNvSpPr>
                  <a:spLocks noChangeArrowheads="1"/>
                </p:cNvSpPr>
                <p:nvPr/>
              </p:nvSpPr>
              <p:spPr bwMode="auto">
                <a:xfrm>
                  <a:off x="317" y="1933"/>
                  <a:ext cx="430" cy="43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4" name="Text Box 18"/>
                <p:cNvSpPr txBox="1">
                  <a:spLocks noChangeArrowheads="1"/>
                </p:cNvSpPr>
                <p:nvPr/>
              </p:nvSpPr>
              <p:spPr bwMode="auto">
                <a:xfrm>
                  <a:off x="408" y="1979"/>
                  <a:ext cx="22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a:latin typeface="Arial" pitchFamily="34" charset="0"/>
                    </a:rPr>
                    <a:t>0</a:t>
                  </a:r>
                  <a:endParaRPr lang="en-US" altLang="he-IL">
                    <a:latin typeface="Arial" pitchFamily="34" charset="0"/>
                  </a:endParaRPr>
                </a:p>
              </p:txBody>
            </p:sp>
            <p:sp>
              <p:nvSpPr>
                <p:cNvPr id="25" name="Text Box 19"/>
                <p:cNvSpPr txBox="1">
                  <a:spLocks noChangeArrowheads="1"/>
                </p:cNvSpPr>
                <p:nvPr/>
              </p:nvSpPr>
              <p:spPr bwMode="auto">
                <a:xfrm>
                  <a:off x="975" y="1979"/>
                  <a:ext cx="22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a:latin typeface="Arial" pitchFamily="34" charset="0"/>
                    </a:rPr>
                    <a:t>1</a:t>
                  </a:r>
                  <a:endParaRPr lang="en-US" altLang="he-IL">
                    <a:latin typeface="Arial" pitchFamily="34" charset="0"/>
                  </a:endParaRPr>
                </a:p>
              </p:txBody>
            </p:sp>
            <p:sp>
              <p:nvSpPr>
                <p:cNvPr id="26" name="Text Box 20"/>
                <p:cNvSpPr txBox="1">
                  <a:spLocks noChangeArrowheads="1"/>
                </p:cNvSpPr>
                <p:nvPr/>
              </p:nvSpPr>
              <p:spPr bwMode="auto">
                <a:xfrm>
                  <a:off x="1542" y="1979"/>
                  <a:ext cx="22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a:latin typeface="Arial" pitchFamily="34" charset="0"/>
                    </a:rPr>
                    <a:t>2</a:t>
                  </a:r>
                  <a:endParaRPr lang="en-US" altLang="he-IL">
                    <a:latin typeface="Arial" pitchFamily="34" charset="0"/>
                  </a:endParaRPr>
                </a:p>
              </p:txBody>
            </p:sp>
            <p:sp>
              <p:nvSpPr>
                <p:cNvPr id="27" name="Text Box 21"/>
                <p:cNvSpPr txBox="1">
                  <a:spLocks noChangeArrowheads="1"/>
                </p:cNvSpPr>
                <p:nvPr/>
              </p:nvSpPr>
              <p:spPr bwMode="auto">
                <a:xfrm>
                  <a:off x="2154" y="1979"/>
                  <a:ext cx="22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a:latin typeface="Arial" pitchFamily="34" charset="0"/>
                    </a:rPr>
                    <a:t>3</a:t>
                  </a:r>
                  <a:endParaRPr lang="en-US" altLang="he-IL">
                    <a:latin typeface="Arial" pitchFamily="34" charset="0"/>
                  </a:endParaRPr>
                </a:p>
              </p:txBody>
            </p:sp>
          </p:grpSp>
          <mc:AlternateContent xmlns:mc="http://schemas.openxmlformats.org/markup-compatibility/2006">
            <mc:Choice xmlns:a14="http://schemas.microsoft.com/office/drawing/2010/main" Requires="a14">
              <p:sp>
                <p:nvSpPr>
                  <p:cNvPr id="9" name="Object 23"/>
                  <p:cNvSpPr txBox="1"/>
                  <p:nvPr/>
                </p:nvSpPr>
                <p:spPr bwMode="auto">
                  <a:xfrm>
                    <a:off x="2401" y="2590"/>
                    <a:ext cx="290" cy="25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2</m:t>
                          </m:r>
                          <m:r>
                            <a:rPr lang="he-IL" i="1">
                              <a:solidFill>
                                <a:srgbClr val="000000"/>
                              </a:solidFill>
                              <a:latin typeface="Cambria Math" panose="02040503050406030204" pitchFamily="18" charset="0"/>
                            </a:rPr>
                            <m:t>𝜇</m:t>
                          </m:r>
                        </m:oMath>
                      </m:oMathPara>
                    </a14:m>
                    <a:endParaRPr lang="he-IL"/>
                  </a:p>
                </p:txBody>
              </p:sp>
            </mc:Choice>
            <mc:Fallback>
              <p:sp>
                <p:nvSpPr>
                  <p:cNvPr id="9" name="Object 23"/>
                  <p:cNvSpPr txBox="1">
                    <a:spLocks noRot="1" noChangeAspect="1" noMove="1" noResize="1" noEditPoints="1" noAdjustHandles="1" noChangeArrowheads="1" noChangeShapeType="1" noTextEdit="1"/>
                  </p:cNvSpPr>
                  <p:nvPr/>
                </p:nvSpPr>
                <p:spPr bwMode="auto">
                  <a:xfrm>
                    <a:off x="2401" y="2590"/>
                    <a:ext cx="290" cy="257"/>
                  </a:xfrm>
                  <a:prstGeom prst="rect">
                    <a:avLst/>
                  </a:prstGeom>
                  <a:blipFill>
                    <a:blip r:embed="rId5"/>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Object 24"/>
                  <p:cNvSpPr txBox="1"/>
                  <p:nvPr/>
                </p:nvSpPr>
                <p:spPr bwMode="auto">
                  <a:xfrm>
                    <a:off x="1179" y="2614"/>
                    <a:ext cx="193" cy="209"/>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𝜇</m:t>
                          </m:r>
                        </m:oMath>
                      </m:oMathPara>
                    </a14:m>
                    <a:endParaRPr lang="he-IL"/>
                  </a:p>
                </p:txBody>
              </p:sp>
            </mc:Choice>
            <mc:Fallback>
              <p:sp>
                <p:nvSpPr>
                  <p:cNvPr id="10" name="Object 24"/>
                  <p:cNvSpPr txBox="1">
                    <a:spLocks noRot="1" noChangeAspect="1" noMove="1" noResize="1" noEditPoints="1" noAdjustHandles="1" noChangeArrowheads="1" noChangeShapeType="1" noTextEdit="1"/>
                  </p:cNvSpPr>
                  <p:nvPr/>
                </p:nvSpPr>
                <p:spPr bwMode="auto">
                  <a:xfrm>
                    <a:off x="1179" y="2614"/>
                    <a:ext cx="193" cy="209"/>
                  </a:xfrm>
                  <a:prstGeom prst="rect">
                    <a:avLst/>
                  </a:prstGeom>
                  <a:blipFill>
                    <a:blip r:embed="rId6"/>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Object 25"/>
                  <p:cNvSpPr txBox="1"/>
                  <p:nvPr/>
                </p:nvSpPr>
                <p:spPr bwMode="auto">
                  <a:xfrm>
                    <a:off x="1769" y="1049"/>
                    <a:ext cx="177" cy="224"/>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𝜆</m:t>
                          </m:r>
                        </m:oMath>
                      </m:oMathPara>
                    </a14:m>
                    <a:endParaRPr lang="he-IL"/>
                  </a:p>
                </p:txBody>
              </p:sp>
            </mc:Choice>
            <mc:Fallback>
              <p:sp>
                <p:nvSpPr>
                  <p:cNvPr id="11" name="Object 25"/>
                  <p:cNvSpPr txBox="1">
                    <a:spLocks noRot="1" noChangeAspect="1" noMove="1" noResize="1" noEditPoints="1" noAdjustHandles="1" noChangeArrowheads="1" noChangeShapeType="1" noTextEdit="1"/>
                  </p:cNvSpPr>
                  <p:nvPr/>
                </p:nvSpPr>
                <p:spPr bwMode="auto">
                  <a:xfrm>
                    <a:off x="1769" y="1049"/>
                    <a:ext cx="177" cy="224"/>
                  </a:xfrm>
                  <a:prstGeom prst="rect">
                    <a:avLst/>
                  </a:prstGeom>
                  <a:blipFill>
                    <a:blip r:embed="rId7"/>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Object 26"/>
                  <p:cNvSpPr txBox="1"/>
                  <p:nvPr/>
                </p:nvSpPr>
                <p:spPr bwMode="auto">
                  <a:xfrm>
                    <a:off x="2404" y="1049"/>
                    <a:ext cx="177" cy="224"/>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𝜆</m:t>
                          </m:r>
                        </m:oMath>
                      </m:oMathPara>
                    </a14:m>
                    <a:endParaRPr lang="he-IL"/>
                  </a:p>
                </p:txBody>
              </p:sp>
            </mc:Choice>
            <mc:Fallback>
              <p:sp>
                <p:nvSpPr>
                  <p:cNvPr id="12" name="Object 26"/>
                  <p:cNvSpPr txBox="1">
                    <a:spLocks noRot="1" noChangeAspect="1" noMove="1" noResize="1" noEditPoints="1" noAdjustHandles="1" noChangeArrowheads="1" noChangeShapeType="1" noTextEdit="1"/>
                  </p:cNvSpPr>
                  <p:nvPr/>
                </p:nvSpPr>
                <p:spPr bwMode="auto">
                  <a:xfrm>
                    <a:off x="2404" y="1049"/>
                    <a:ext cx="177" cy="224"/>
                  </a:xfrm>
                  <a:prstGeom prst="rect">
                    <a:avLst/>
                  </a:prstGeom>
                  <a:blipFill>
                    <a:blip r:embed="rId8"/>
                    <a:stretch>
                      <a:fillRect/>
                    </a:stretch>
                  </a:blipFill>
                  <a:ln>
                    <a:noFill/>
                  </a:ln>
                  <a:effectLst/>
                </p:spPr>
                <p:txBody>
                  <a:bodyPr/>
                  <a:lstStyle/>
                  <a:p>
                    <a:r>
                      <a:rPr lang="he-IL">
                        <a:noFill/>
                      </a:rPr>
                      <a:t> </a:t>
                    </a:r>
                  </a:p>
                </p:txBody>
              </p:sp>
            </mc:Fallback>
          </mc:AlternateContent>
        </p:grpSp>
      </p:grpSp>
      <mc:AlternateContent xmlns:mc="http://schemas.openxmlformats.org/markup-compatibility/2006">
        <mc:Choice xmlns:a14="http://schemas.microsoft.com/office/drawing/2010/main" Requires="a14">
          <p:sp>
            <p:nvSpPr>
              <p:cNvPr id="28" name="אובייקט 27"/>
              <p:cNvSpPr txBox="1"/>
              <p:nvPr/>
            </p:nvSpPr>
            <p:spPr bwMode="auto">
              <a:xfrm>
                <a:off x="857583" y="4509120"/>
                <a:ext cx="3592512" cy="17811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400" i="1" smtClean="0">
                              <a:solidFill>
                                <a:srgbClr val="000000"/>
                              </a:solidFill>
                              <a:latin typeface="Cambria Math" panose="02040503050406030204" pitchFamily="18" charset="0"/>
                            </a:rPr>
                          </m:ctrlPr>
                        </m:dPr>
                        <m:e>
                          <m:eqArr>
                            <m:eqArrPr>
                              <m:ctrlPr>
                                <a:rPr lang="he-IL" sz="2400" i="1">
                                  <a:solidFill>
                                    <a:srgbClr val="000000"/>
                                  </a:solidFill>
                                  <a:latin typeface="Cambria Math" panose="02040503050406030204" pitchFamily="18" charset="0"/>
                                </a:rPr>
                              </m:ctrlPr>
                            </m:eqArrPr>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0</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1</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𝜇</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1</m:t>
                                  </m:r>
                                </m:sub>
                              </m:sSub>
                              <m:r>
                                <a:rPr lang="he-IL" sz="2400" i="1">
                                  <a:solidFill>
                                    <a:srgbClr val="000000"/>
                                  </a:solidFill>
                                  <a:latin typeface="Cambria Math" panose="02040503050406030204" pitchFamily="18" charset="0"/>
                                </a:rPr>
                                <m:t>⋅</m:t>
                              </m:r>
                              <m:d>
                                <m:dPr>
                                  <m:ctrlPr>
                                    <a:rPr lang="he-IL" sz="2400" i="1">
                                      <a:solidFill>
                                        <a:srgbClr val="000000"/>
                                      </a:solidFill>
                                      <a:latin typeface="Cambria Math" panose="02040503050406030204" pitchFamily="18" charset="0"/>
                                    </a:rPr>
                                  </m:ctrlPr>
                                </m:dPr>
                                <m:e>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𝜇</m:t>
                                  </m:r>
                                </m:e>
                              </m:d>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0</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2</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2</m:t>
                                  </m:r>
                                </m:sub>
                              </m:sSub>
                              <m:r>
                                <a:rPr lang="he-IL" sz="2400" i="1">
                                  <a:solidFill>
                                    <a:srgbClr val="000000"/>
                                  </a:solidFill>
                                  <a:latin typeface="Cambria Math" panose="02040503050406030204" pitchFamily="18" charset="0"/>
                                </a:rPr>
                                <m:t>⋅</m:t>
                              </m:r>
                              <m:d>
                                <m:dPr>
                                  <m:ctrlPr>
                                    <a:rPr lang="he-IL" sz="2400" i="1">
                                      <a:solidFill>
                                        <a:srgbClr val="000000"/>
                                      </a:solidFill>
                                      <a:latin typeface="Cambria Math" panose="02040503050406030204" pitchFamily="18" charset="0"/>
                                    </a:rPr>
                                  </m:ctrlPr>
                                </m:dPr>
                                <m:e>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d>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1</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3</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3</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2</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e>
                          </m:eqArr>
                        </m:e>
                      </m:d>
                    </m:oMath>
                  </m:oMathPara>
                </a14:m>
                <a:endParaRPr lang="he-IL" sz="2400" dirty="0"/>
              </a:p>
            </p:txBody>
          </p:sp>
        </mc:Choice>
        <mc:Fallback>
          <p:sp>
            <p:nvSpPr>
              <p:cNvPr id="28" name="אובייקט 27"/>
              <p:cNvSpPr txBox="1">
                <a:spLocks noRot="1" noChangeAspect="1" noMove="1" noResize="1" noEditPoints="1" noAdjustHandles="1" noChangeArrowheads="1" noChangeShapeType="1" noTextEdit="1"/>
              </p:cNvSpPr>
              <p:nvPr/>
            </p:nvSpPr>
            <p:spPr bwMode="auto">
              <a:xfrm>
                <a:off x="857583" y="4509120"/>
                <a:ext cx="3592512" cy="1781175"/>
              </a:xfrm>
              <a:prstGeom prst="rect">
                <a:avLst/>
              </a:prstGeom>
              <a:blipFill>
                <a:blip r:embed="rId9"/>
                <a:stretch>
                  <a:fillRect r="-17657"/>
                </a:stretch>
              </a:blipFill>
              <a:ln>
                <a:noFill/>
              </a:ln>
              <a:effectLst/>
            </p:spPr>
            <p:txBody>
              <a:bodyPr/>
              <a:lstStyle/>
              <a:p>
                <a:r>
                  <a:rPr lang="he-IL">
                    <a:noFill/>
                  </a:rPr>
                  <a:t> </a:t>
                </a:r>
              </a:p>
            </p:txBody>
          </p:sp>
        </mc:Fallback>
      </mc:AlternateContent>
      <p:sp>
        <p:nvSpPr>
          <p:cNvPr id="31" name="AutoShape 30">
            <a:extLst>
              <a:ext uri="{FF2B5EF4-FFF2-40B4-BE49-F238E27FC236}">
                <a16:creationId xmlns:a16="http://schemas.microsoft.com/office/drawing/2014/main" id="{6519E2AD-91F4-4CD5-9E4A-26BC817F791C}"/>
              </a:ext>
            </a:extLst>
          </p:cNvPr>
          <p:cNvSpPr>
            <a:spLocks noChangeArrowheads="1"/>
          </p:cNvSpPr>
          <p:nvPr/>
        </p:nvSpPr>
        <p:spPr bwMode="auto">
          <a:xfrm rot="21134608">
            <a:off x="5846581" y="2013980"/>
            <a:ext cx="555215" cy="57614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41A20B-1477-4957-B492-84A6812FD27E}"/>
                  </a:ext>
                </a:extLst>
              </p:cNvPr>
              <p:cNvSpPr txBox="1"/>
              <p:nvPr/>
            </p:nvSpPr>
            <p:spPr>
              <a:xfrm>
                <a:off x="6014943" y="1554607"/>
                <a:ext cx="1859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3" name="TextBox 2">
                <a:extLst>
                  <a:ext uri="{FF2B5EF4-FFF2-40B4-BE49-F238E27FC236}">
                    <a16:creationId xmlns:a16="http://schemas.microsoft.com/office/drawing/2014/main" id="{D641A20B-1477-4957-B492-84A6812FD27E}"/>
                  </a:ext>
                </a:extLst>
              </p:cNvPr>
              <p:cNvSpPr txBox="1">
                <a:spLocks noRot="1" noChangeAspect="1" noMove="1" noResize="1" noEditPoints="1" noAdjustHandles="1" noChangeArrowheads="1" noChangeShapeType="1" noTextEdit="1"/>
              </p:cNvSpPr>
              <p:nvPr/>
            </p:nvSpPr>
            <p:spPr>
              <a:xfrm>
                <a:off x="6014943" y="1554607"/>
                <a:ext cx="185948" cy="276999"/>
              </a:xfrm>
              <a:prstGeom prst="rect">
                <a:avLst/>
              </a:prstGeom>
              <a:blipFill>
                <a:blip r:embed="rId16"/>
                <a:stretch>
                  <a:fillRect l="-30000" r="-30000" b="-8889"/>
                </a:stretch>
              </a:blipFill>
            </p:spPr>
            <p:txBody>
              <a:bodyPr/>
              <a:lstStyle/>
              <a:p>
                <a:r>
                  <a:rPr lang="en-US">
                    <a:noFill/>
                  </a:rPr>
                  <a:t> </a:t>
                </a:r>
              </a:p>
            </p:txBody>
          </p:sp>
        </mc:Fallback>
      </mc:AlternateContent>
    </p:spTree>
    <p:extLst>
      <p:ext uri="{BB962C8B-B14F-4D97-AF65-F5344CB8AC3E}">
        <p14:creationId xmlns:p14="http://schemas.microsoft.com/office/powerpoint/2010/main" val="2518829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620688"/>
            <a:ext cx="7024744" cy="817160"/>
          </a:xfrm>
        </p:spPr>
        <p:txBody>
          <a:bodyPr/>
          <a:lstStyle/>
          <a:p>
            <a:pPr algn="ctr"/>
            <a:r>
              <a:rPr lang="he-IL" dirty="0"/>
              <a:t>תרגיל 1 – פיתוח המשוואות</a:t>
            </a:r>
          </a:p>
        </p:txBody>
      </p:sp>
      <mc:AlternateContent xmlns:mc="http://schemas.openxmlformats.org/markup-compatibility/2006">
        <mc:Choice xmlns:a14="http://schemas.microsoft.com/office/drawing/2010/main" Requires="a14">
          <p:sp>
            <p:nvSpPr>
              <p:cNvPr id="4" name="Object 6"/>
              <p:cNvSpPr txBox="1"/>
              <p:nvPr/>
            </p:nvSpPr>
            <p:spPr bwMode="auto">
              <a:xfrm>
                <a:off x="645647" y="2420888"/>
                <a:ext cx="3375025" cy="22145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000" i="1" smtClean="0">
                              <a:solidFill>
                                <a:srgbClr val="000000"/>
                              </a:solidFill>
                              <a:latin typeface="Cambria Math" panose="02040503050406030204" pitchFamily="18" charset="0"/>
                            </a:rPr>
                          </m:ctrlPr>
                        </m:dPr>
                        <m:e>
                          <m:eqArr>
                            <m:eqArrPr>
                              <m:ctrlPr>
                                <a:rPr lang="he-IL" sz="2000" i="1">
                                  <a:solidFill>
                                    <a:srgbClr val="000000"/>
                                  </a:solidFill>
                                  <a:latin typeface="Cambria Math" panose="02040503050406030204" pitchFamily="18" charset="0"/>
                                </a:rPr>
                              </m:ctrlPr>
                            </m:eqArrPr>
                            <m:e>
                              <m:r>
                                <a:rPr lang="he-IL" sz="2000" i="1">
                                  <a:solidFill>
                                    <a:srgbClr val="000000"/>
                                  </a:solidFill>
                                  <a:latin typeface="Cambria Math" panose="02040503050406030204" pitchFamily="18" charset="0"/>
                                </a:rPr>
                                <m:t>&amp;</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r>
                                <a:rPr lang="he-IL" sz="2000" i="1">
                                  <a:solidFill>
                                    <a:srgbClr val="000000"/>
                                  </a:solidFill>
                                  <a:latin typeface="Cambria Math" panose="02040503050406030204" pitchFamily="18" charset="0"/>
                                </a:rPr>
                                <m:t>⋅</m:t>
                              </m:r>
                              <m:d>
                                <m:dPr>
                                  <m:ctrlPr>
                                    <a:rPr lang="he-IL" sz="2000" i="1">
                                      <a:solidFill>
                                        <a:srgbClr val="000000"/>
                                      </a:solidFill>
                                      <a:latin typeface="Cambria Math" panose="02040503050406030204" pitchFamily="18" charset="0"/>
                                    </a:rPr>
                                  </m:ctrlPr>
                                </m:dPr>
                                <m:e>
                                  <m:r>
                                    <a:rPr lang="he-IL" sz="2000" i="1">
                                      <a:solidFill>
                                        <a:srgbClr val="000000"/>
                                      </a:solidFill>
                                      <a:latin typeface="Cambria Math" panose="02040503050406030204" pitchFamily="18" charset="0"/>
                                    </a:rPr>
                                    <m:t>10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e>
                              </m:d>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d>
                                <m:dPr>
                                  <m:ctrlPr>
                                    <a:rPr lang="he-IL" sz="2000" i="1">
                                      <a:solidFill>
                                        <a:srgbClr val="000000"/>
                                      </a:solidFill>
                                      <a:latin typeface="Cambria Math" panose="02040503050406030204" pitchFamily="18" charset="0"/>
                                    </a:rPr>
                                  </m:ctrlPr>
                                </m:dPr>
                                <m:e>
                                  <m:r>
                                    <a:rPr lang="he-IL" sz="2000" i="1">
                                      <a:solidFill>
                                        <a:srgbClr val="000000"/>
                                      </a:solidFill>
                                      <a:latin typeface="Cambria Math" panose="02040503050406030204" pitchFamily="18" charset="0"/>
                                    </a:rPr>
                                    <m:t>10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20</m:t>
                                  </m:r>
                                </m:e>
                              </m:d>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e>
                            <m:e>
                              <m:r>
                                <a:rPr lang="he-IL" sz="2000" i="1">
                                  <a:solidFill>
                                    <a:srgbClr val="000000"/>
                                  </a:solidFill>
                                  <a:latin typeface="Cambria Math" panose="02040503050406030204" pitchFamily="18" charset="0"/>
                                </a:rPr>
                                <m:t>&amp;</m:t>
                              </m:r>
                              <m:r>
                                <a:rPr lang="he-IL" sz="2000" i="1">
                                  <a:solidFill>
                                    <a:srgbClr val="000000"/>
                                  </a:solidFill>
                                  <a:latin typeface="Cambria Math" panose="02040503050406030204" pitchFamily="18" charset="0"/>
                                </a:rPr>
                                <m:t>20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m:t>
                              </m:r>
                            </m:e>
                          </m:eqArr>
                        </m:e>
                      </m:d>
                    </m:oMath>
                  </m:oMathPara>
                </a14:m>
                <a:endParaRPr lang="he-IL" sz="2000" dirty="0"/>
              </a:p>
            </p:txBody>
          </p:sp>
        </mc:Choice>
        <mc:Fallback>
          <p:sp>
            <p:nvSpPr>
              <p:cNvPr id="4" name="Object 6"/>
              <p:cNvSpPr txBox="1">
                <a:spLocks noRot="1" noChangeAspect="1" noMove="1" noResize="1" noEditPoints="1" noAdjustHandles="1" noChangeArrowheads="1" noChangeShapeType="1" noTextEdit="1"/>
              </p:cNvSpPr>
              <p:nvPr/>
            </p:nvSpPr>
            <p:spPr bwMode="auto">
              <a:xfrm>
                <a:off x="645647" y="2420888"/>
                <a:ext cx="3375025" cy="2214562"/>
              </a:xfrm>
              <a:prstGeom prst="rect">
                <a:avLst/>
              </a:prstGeom>
              <a:blipFill>
                <a:blip r:embed="rId2"/>
                <a:stretch>
                  <a:fillRect r="-1986"/>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 name="Object 8"/>
              <p:cNvSpPr txBox="1"/>
              <p:nvPr/>
            </p:nvSpPr>
            <p:spPr bwMode="auto">
              <a:xfrm>
                <a:off x="4560762" y="2451101"/>
                <a:ext cx="3684588" cy="18780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000" i="1" smtClean="0">
                              <a:solidFill>
                                <a:srgbClr val="000000"/>
                              </a:solidFill>
                              <a:latin typeface="Cambria Math" panose="02040503050406030204" pitchFamily="18" charset="0"/>
                            </a:rPr>
                          </m:ctrlPr>
                        </m:dPr>
                        <m:e>
                          <m:eqArr>
                            <m:eqArrPr>
                              <m:ctrlPr>
                                <a:rPr lang="he-IL" sz="2000" i="1">
                                  <a:solidFill>
                                    <a:srgbClr val="000000"/>
                                  </a:solidFill>
                                  <a:latin typeface="Cambria Math" panose="02040503050406030204" pitchFamily="18" charset="0"/>
                                </a:rPr>
                              </m:ctrlPr>
                            </m:eqArrPr>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m:t>
                              </m:r>
                            </m:e>
                          </m:eqArr>
                        </m:e>
                      </m:d>
                    </m:oMath>
                  </m:oMathPara>
                </a14:m>
                <a:endParaRPr lang="he-IL" sz="2000" dirty="0"/>
              </a:p>
            </p:txBody>
          </p:sp>
        </mc:Choice>
        <mc:Fallback>
          <p:sp>
            <p:nvSpPr>
              <p:cNvPr id="5" name="Object 8"/>
              <p:cNvSpPr txBox="1">
                <a:spLocks noRot="1" noChangeAspect="1" noMove="1" noResize="1" noEditPoints="1" noAdjustHandles="1" noChangeArrowheads="1" noChangeShapeType="1" noTextEdit="1"/>
              </p:cNvSpPr>
              <p:nvPr/>
            </p:nvSpPr>
            <p:spPr bwMode="auto">
              <a:xfrm>
                <a:off x="4560762" y="2451101"/>
                <a:ext cx="3684588" cy="1878012"/>
              </a:xfrm>
              <a:prstGeom prst="rect">
                <a:avLst/>
              </a:prstGeom>
              <a:blipFill>
                <a:blip r:embed="rId3"/>
                <a:stretch>
                  <a:fillRect/>
                </a:stretch>
              </a:blipFill>
              <a:ln>
                <a:noFill/>
              </a:ln>
              <a:effectLst/>
            </p:spPr>
            <p:txBody>
              <a:bodyPr/>
              <a:lstStyle/>
              <a:p>
                <a:r>
                  <a:rPr lang="he-IL">
                    <a:noFill/>
                  </a:rPr>
                  <a:t> </a:t>
                </a:r>
              </a:p>
            </p:txBody>
          </p:sp>
        </mc:Fallback>
      </mc:AlternateContent>
      <p:sp>
        <p:nvSpPr>
          <p:cNvPr id="6" name="Line 9"/>
          <p:cNvSpPr>
            <a:spLocks noChangeShapeType="1"/>
          </p:cNvSpPr>
          <p:nvPr/>
        </p:nvSpPr>
        <p:spPr bwMode="auto">
          <a:xfrm flipV="1">
            <a:off x="750360" y="3573016"/>
            <a:ext cx="3276600" cy="365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mc:AlternateContent xmlns:mc="http://schemas.openxmlformats.org/markup-compatibility/2006">
        <mc:Choice xmlns:a14="http://schemas.microsoft.com/office/drawing/2010/main" Requires="a14">
          <p:sp>
            <p:nvSpPr>
              <p:cNvPr id="7" name="Object 11"/>
              <p:cNvSpPr txBox="1"/>
              <p:nvPr/>
            </p:nvSpPr>
            <p:spPr bwMode="auto">
              <a:xfrm>
                <a:off x="3414417" y="4490622"/>
                <a:ext cx="1752600" cy="18780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400" i="1" smtClean="0">
                              <a:solidFill>
                                <a:srgbClr val="000000"/>
                              </a:solidFill>
                              <a:latin typeface="Cambria Math" panose="02040503050406030204" pitchFamily="18" charset="0"/>
                            </a:rPr>
                          </m:ctrlPr>
                        </m:dPr>
                        <m:e>
                          <m:eqArr>
                            <m:eqArrPr>
                              <m:ctrlPr>
                                <a:rPr lang="he-IL" sz="2400" i="1">
                                  <a:solidFill>
                                    <a:srgbClr val="000000"/>
                                  </a:solidFill>
                                  <a:latin typeface="Cambria Math" panose="02040503050406030204" pitchFamily="18" charset="0"/>
                                </a:rPr>
                              </m:ctrlPr>
                            </m:eqArrPr>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0</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0</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3636</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1</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0</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3636</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2</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0</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1818</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3</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0</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0909</m:t>
                              </m:r>
                            </m:e>
                          </m:eqArr>
                        </m:e>
                      </m:d>
                    </m:oMath>
                  </m:oMathPara>
                </a14:m>
                <a:endParaRPr lang="he-IL" sz="2400" dirty="0"/>
              </a:p>
            </p:txBody>
          </p:sp>
        </mc:Choice>
        <mc:Fallback>
          <p:sp>
            <p:nvSpPr>
              <p:cNvPr id="7" name="Object 11"/>
              <p:cNvSpPr txBox="1">
                <a:spLocks noRot="1" noChangeAspect="1" noMove="1" noResize="1" noEditPoints="1" noAdjustHandles="1" noChangeArrowheads="1" noChangeShapeType="1" noTextEdit="1"/>
              </p:cNvSpPr>
              <p:nvPr/>
            </p:nvSpPr>
            <p:spPr bwMode="auto">
              <a:xfrm>
                <a:off x="3414417" y="4490622"/>
                <a:ext cx="1752600" cy="1878012"/>
              </a:xfrm>
              <a:prstGeom prst="rect">
                <a:avLst/>
              </a:prstGeom>
              <a:blipFill>
                <a:blip r:embed="rId4"/>
                <a:stretch>
                  <a:fillRect r="-7986"/>
                </a:stretch>
              </a:blipFill>
              <a:ln>
                <a:noFill/>
              </a:ln>
              <a:effectLst/>
            </p:spPr>
            <p:txBody>
              <a:bodyPr/>
              <a:lstStyle/>
              <a:p>
                <a:r>
                  <a:rPr lang="he-IL">
                    <a:noFill/>
                  </a:rPr>
                  <a:t> </a:t>
                </a:r>
              </a:p>
            </p:txBody>
          </p:sp>
        </mc:Fallback>
      </mc:AlternateContent>
    </p:spTree>
    <p:extLst>
      <p:ext uri="{BB962C8B-B14F-4D97-AF65-F5344CB8AC3E}">
        <p14:creationId xmlns:p14="http://schemas.microsoft.com/office/powerpoint/2010/main" val="366888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1027664"/>
            <a:ext cx="7024744" cy="817160"/>
          </a:xfrm>
        </p:spPr>
        <p:txBody>
          <a:bodyPr/>
          <a:lstStyle/>
          <a:p>
            <a:pPr algn="ctr"/>
            <a:r>
              <a:rPr lang="he-IL" dirty="0"/>
              <a:t>תרגיל 1 - המשך</a:t>
            </a:r>
          </a:p>
        </p:txBody>
      </p:sp>
      <p:sp>
        <p:nvSpPr>
          <p:cNvPr id="3" name="מציין מיקום תוכן 2"/>
          <p:cNvSpPr>
            <a:spLocks noGrp="1"/>
          </p:cNvSpPr>
          <p:nvPr>
            <p:ph idx="1"/>
          </p:nvPr>
        </p:nvSpPr>
        <p:spPr>
          <a:xfrm>
            <a:off x="539552" y="2422500"/>
            <a:ext cx="7344932" cy="817316"/>
          </a:xfrm>
        </p:spPr>
        <p:txBody>
          <a:bodyPr/>
          <a:lstStyle/>
          <a:p>
            <a:pPr algn="r" rtl="1"/>
            <a:r>
              <a:rPr lang="he-IL" dirty="0">
                <a:cs typeface="+mj-cs"/>
              </a:rPr>
              <a:t>מהי תוחלת כמות המכוניות בתחנת הדלק?</a:t>
            </a:r>
          </a:p>
        </p:txBody>
      </p:sp>
      <mc:AlternateContent xmlns:mc="http://schemas.openxmlformats.org/markup-compatibility/2006">
        <mc:Choice xmlns:a14="http://schemas.microsoft.com/office/drawing/2010/main" Requires="a14">
          <p:sp>
            <p:nvSpPr>
              <p:cNvPr id="4" name="Object 10"/>
              <p:cNvSpPr txBox="1"/>
              <p:nvPr/>
            </p:nvSpPr>
            <p:spPr bwMode="auto">
              <a:xfrm>
                <a:off x="801688" y="3068638"/>
                <a:ext cx="7539037" cy="3096666"/>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𝐿</m:t>
                      </m:r>
                      <m:r>
                        <a:rPr lang="en-US" sz="2400" i="1" smtClean="0">
                          <a:solidFill>
                            <a:srgbClr val="000000"/>
                          </a:solidFill>
                          <a:latin typeface="Cambria Math" panose="02040503050406030204" pitchFamily="18" charset="0"/>
                        </a:rPr>
                        <m:t>=</m:t>
                      </m:r>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en-US" sz="2400" i="1">
                                  <a:solidFill>
                                    <a:srgbClr val="000000"/>
                                  </a:solidFill>
                                  <a:latin typeface="Cambria Math" panose="02040503050406030204" pitchFamily="18" charset="0"/>
                                </a:rPr>
                                <m:t>𝑖</m:t>
                              </m:r>
                            </m:sub>
                          </m:sSub>
                        </m:e>
                      </m:nary>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3</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en-US" sz="2400" i="1">
                              <a:solidFill>
                                <a:srgbClr val="000000"/>
                              </a:solidFill>
                              <a:latin typeface="Cambria Math" panose="02040503050406030204" pitchFamily="18" charset="0"/>
                            </a:rPr>
                            <m:t>3</m:t>
                          </m:r>
                        </m:sub>
                      </m:sSub>
                      <m:r>
                        <a:rPr lang="en-US" sz="2400" i="1">
                          <a:solidFill>
                            <a:srgbClr val="000000"/>
                          </a:solidFill>
                          <a:latin typeface="Cambria Math" panose="02040503050406030204" pitchFamily="18" charset="0"/>
                        </a:rPr>
                        <m:t>=</m:t>
                      </m:r>
                    </m:oMath>
                  </m:oMathPara>
                </a14:m>
                <a:endParaRPr lang="en-US" sz="2400" i="1" dirty="0">
                  <a:solidFill>
                    <a:srgbClr val="000000"/>
                  </a:solidFill>
                  <a:latin typeface="Cambria Math" panose="02040503050406030204" pitchFamily="18" charset="0"/>
                </a:endParaRPr>
              </a:p>
              <a:p>
                <a:endParaRPr lang="en-US" sz="24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0</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3636</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0</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1818</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3</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0</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0909</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1</m:t>
                      </m:r>
                    </m:oMath>
                  </m:oMathPara>
                </a14:m>
                <a:endParaRPr lang="en-US" sz="2400" dirty="0"/>
              </a:p>
            </p:txBody>
          </p:sp>
        </mc:Choice>
        <mc:Fallback>
          <p:sp>
            <p:nvSpPr>
              <p:cNvPr id="4" name="Object 10"/>
              <p:cNvSpPr txBox="1">
                <a:spLocks noRot="1" noChangeAspect="1" noMove="1" noResize="1" noEditPoints="1" noAdjustHandles="1" noChangeArrowheads="1" noChangeShapeType="1" noTextEdit="1"/>
              </p:cNvSpPr>
              <p:nvPr/>
            </p:nvSpPr>
            <p:spPr bwMode="auto">
              <a:xfrm>
                <a:off x="801688" y="3068638"/>
                <a:ext cx="7539037" cy="3096666"/>
              </a:xfrm>
              <a:prstGeom prst="rect">
                <a:avLst/>
              </a:prstGeom>
              <a:blipFill>
                <a:blip r:embed="rId2"/>
                <a:stretch>
                  <a:fillRect/>
                </a:stretch>
              </a:blipFill>
              <a:ln>
                <a:noFill/>
              </a:ln>
            </p:spPr>
            <p:txBody>
              <a:bodyPr/>
              <a:lstStyle/>
              <a:p>
                <a:r>
                  <a:rPr lang="he-IL">
                    <a:noFill/>
                  </a:rPr>
                  <a:t> </a:t>
                </a:r>
              </a:p>
            </p:txBody>
          </p:sp>
        </mc:Fallback>
      </mc:AlternateContent>
    </p:spTree>
    <p:extLst>
      <p:ext uri="{BB962C8B-B14F-4D97-AF65-F5344CB8AC3E}">
        <p14:creationId xmlns:p14="http://schemas.microsoft.com/office/powerpoint/2010/main" val="72682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1027664"/>
            <a:ext cx="7024744" cy="817160"/>
          </a:xfrm>
        </p:spPr>
        <p:txBody>
          <a:bodyPr/>
          <a:lstStyle/>
          <a:p>
            <a:pPr algn="ctr"/>
            <a:r>
              <a:rPr lang="he-IL" dirty="0"/>
              <a:t>תרגיל 1 - המשך</a:t>
            </a:r>
          </a:p>
        </p:txBody>
      </p:sp>
      <p:sp>
        <p:nvSpPr>
          <p:cNvPr id="5" name="מציין מיקום תוכן 2"/>
          <p:cNvSpPr txBox="1">
            <a:spLocks/>
          </p:cNvSpPr>
          <p:nvPr/>
        </p:nvSpPr>
        <p:spPr>
          <a:xfrm>
            <a:off x="567825" y="2492896"/>
            <a:ext cx="7344932" cy="817316"/>
          </a:xfrm>
          <a:prstGeom prst="rect">
            <a:avLst/>
          </a:prstGeom>
        </p:spPr>
        <p:txBody>
          <a:bodyPr vert="horz" lIns="91440" tIns="45720" rIns="91440" bIns="45720" rtlCol="0" anchor="t">
            <a:normAutofit/>
          </a:bodyPr>
          <a:lstStyle>
            <a:lvl1pPr marL="214313" indent="-214313" algn="r" defTabSz="342900" rtl="1">
              <a:spcBef>
                <a:spcPct val="20000"/>
              </a:spcBef>
              <a:spcAft>
                <a:spcPts val="450"/>
              </a:spcAft>
              <a:buClr>
                <a:schemeClr val="accent1"/>
              </a:buClr>
              <a:buSzPct val="115000"/>
              <a:buFont typeface="Arial"/>
              <a:buChar char="•"/>
              <a:defRPr cap="none">
                <a:solidFill>
                  <a:schemeClr val="tx1">
                    <a:lumMod val="85000"/>
                    <a:lumOff val="15000"/>
                  </a:schemeClr>
                </a:solidFill>
                <a:effectLst/>
                <a:cs typeface="+mj-cs"/>
              </a:defRPr>
            </a:lvl1pPr>
            <a:lvl2pPr marL="557213" indent="-214313" defTabSz="342900">
              <a:spcBef>
                <a:spcPct val="20000"/>
              </a:spcBef>
              <a:spcAft>
                <a:spcPts val="450"/>
              </a:spcAft>
              <a:buClr>
                <a:schemeClr val="accent1"/>
              </a:buClr>
              <a:buSzPct val="115000"/>
              <a:buFont typeface="Arial"/>
              <a:buChar char="•"/>
              <a:defRPr sz="1500" cap="none">
                <a:solidFill>
                  <a:schemeClr val="tx1">
                    <a:lumMod val="85000"/>
                    <a:lumOff val="15000"/>
                  </a:schemeClr>
                </a:solidFill>
                <a:effectLst/>
              </a:defRPr>
            </a:lvl2pPr>
            <a:lvl3pPr marL="900113" indent="-214313" defTabSz="342900">
              <a:spcBef>
                <a:spcPct val="20000"/>
              </a:spcBef>
              <a:spcAft>
                <a:spcPts val="450"/>
              </a:spcAft>
              <a:buClr>
                <a:schemeClr val="accent1"/>
              </a:buClr>
              <a:buSzPct val="115000"/>
              <a:buFont typeface="Arial"/>
              <a:buChar char="•"/>
              <a:defRPr sz="1350" cap="none">
                <a:solidFill>
                  <a:schemeClr val="tx1">
                    <a:lumMod val="85000"/>
                    <a:lumOff val="15000"/>
                  </a:schemeClr>
                </a:solidFill>
                <a:effectLst/>
              </a:defRPr>
            </a:lvl3pPr>
            <a:lvl4pPr marL="1157288" indent="-128588" defTabSz="342900">
              <a:spcBef>
                <a:spcPct val="20000"/>
              </a:spcBef>
              <a:spcAft>
                <a:spcPts val="450"/>
              </a:spcAft>
              <a:buClr>
                <a:schemeClr val="accent1"/>
              </a:buClr>
              <a:buSzPct val="115000"/>
              <a:buFont typeface="Arial"/>
              <a:buChar char="•"/>
              <a:defRPr sz="1200" cap="none">
                <a:solidFill>
                  <a:schemeClr val="tx1">
                    <a:lumMod val="85000"/>
                    <a:lumOff val="15000"/>
                  </a:schemeClr>
                </a:solidFill>
                <a:effectLst/>
              </a:defRPr>
            </a:lvl4pPr>
            <a:lvl5pPr marL="1500188" indent="-128588"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5pPr>
            <a:lvl6pPr marL="18859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6pPr>
            <a:lvl7pPr marL="22288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7pPr>
            <a:lvl8pPr marL="25717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8pPr>
            <a:lvl9pPr marL="29146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9pPr>
          </a:lstStyle>
          <a:p>
            <a:r>
              <a:rPr lang="he-IL" dirty="0"/>
              <a:t>מהי דרגת התעסוקה של משאבה א' (אחוז הזמן שבו היא עסוקה)?</a:t>
            </a:r>
          </a:p>
          <a:p>
            <a:pPr marL="0" indent="0">
              <a:buNone/>
            </a:pPr>
            <a:r>
              <a:rPr lang="he-IL" dirty="0"/>
              <a:t>(הנחה: אם רק אחת המשאבות תפוסה – זוהי תמיד משאבה א')</a:t>
            </a:r>
          </a:p>
        </p:txBody>
      </p:sp>
      <mc:AlternateContent xmlns:mc="http://schemas.openxmlformats.org/markup-compatibility/2006">
        <mc:Choice xmlns:a14="http://schemas.microsoft.com/office/drawing/2010/main" Requires="a14">
          <p:sp>
            <p:nvSpPr>
              <p:cNvPr id="6" name="Object 17"/>
              <p:cNvSpPr txBox="1"/>
              <p:nvPr/>
            </p:nvSpPr>
            <p:spPr bwMode="auto">
              <a:xfrm>
                <a:off x="899592" y="3467778"/>
                <a:ext cx="6653775" cy="753309"/>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he-IL" i="1" smtClean="0">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𝜌</m:t>
                          </m:r>
                        </m:e>
                        <m:sub>
                          <m:r>
                            <a:rPr lang="he-IL" i="1">
                              <a:solidFill>
                                <a:srgbClr val="000000"/>
                              </a:solidFill>
                              <a:latin typeface="Cambria Math" panose="02040503050406030204" pitchFamily="18" charset="0"/>
                            </a:rPr>
                            <m:t>א</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m:t>
                      </m:r>
                      <m:r>
                        <a:rPr lang="he-IL" i="1">
                          <a:solidFill>
                            <a:srgbClr val="000000"/>
                          </a:solidFill>
                          <a:latin typeface="Cambria Math" panose="02040503050406030204" pitchFamily="18" charset="0"/>
                        </a:rPr>
                        <m:t>−</m:t>
                      </m:r>
                      <m:sSub>
                        <m:sSubPr>
                          <m:ctrlPr>
                            <a:rPr lang="he-IL"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𝑃</m:t>
                          </m:r>
                        </m:e>
                        <m:sub>
                          <m:r>
                            <a:rPr lang="he-IL" i="1">
                              <a:solidFill>
                                <a:srgbClr val="000000"/>
                              </a:solidFill>
                              <a:latin typeface="Cambria Math" panose="02040503050406030204" pitchFamily="18" charset="0"/>
                            </a:rPr>
                            <m:t>0</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3636</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6364</m:t>
                      </m:r>
                    </m:oMath>
                  </m:oMathPara>
                </a14:m>
                <a:endParaRPr lang="he-IL" dirty="0"/>
              </a:p>
            </p:txBody>
          </p:sp>
        </mc:Choice>
        <mc:Fallback>
          <p:sp>
            <p:nvSpPr>
              <p:cNvPr id="6" name="Object 17"/>
              <p:cNvSpPr txBox="1">
                <a:spLocks noRot="1" noChangeAspect="1" noMove="1" noResize="1" noEditPoints="1" noAdjustHandles="1" noChangeArrowheads="1" noChangeShapeType="1" noTextEdit="1"/>
              </p:cNvSpPr>
              <p:nvPr/>
            </p:nvSpPr>
            <p:spPr bwMode="auto">
              <a:xfrm>
                <a:off x="899592" y="3467778"/>
                <a:ext cx="6653775" cy="753309"/>
              </a:xfrm>
              <a:prstGeom prst="rect">
                <a:avLst/>
              </a:prstGeom>
              <a:blipFill>
                <a:blip r:embed="rId2"/>
                <a:stretch>
                  <a:fillRect/>
                </a:stretch>
              </a:blipFill>
              <a:ln>
                <a:noFill/>
              </a:ln>
            </p:spPr>
            <p:txBody>
              <a:bodyPr/>
              <a:lstStyle/>
              <a:p>
                <a:r>
                  <a:rPr lang="he-IL">
                    <a:noFill/>
                  </a:rPr>
                  <a:t> </a:t>
                </a:r>
              </a:p>
            </p:txBody>
          </p:sp>
        </mc:Fallback>
      </mc:AlternateContent>
    </p:spTree>
    <p:extLst>
      <p:ext uri="{BB962C8B-B14F-4D97-AF65-F5344CB8AC3E}">
        <p14:creationId xmlns:p14="http://schemas.microsoft.com/office/powerpoint/2010/main" val="340430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תרגיל 1 - המשך</a:t>
            </a:r>
          </a:p>
        </p:txBody>
      </p:sp>
      <p:sp>
        <p:nvSpPr>
          <p:cNvPr id="3" name="מציין מיקום תוכן 2"/>
          <p:cNvSpPr>
            <a:spLocks noGrp="1"/>
          </p:cNvSpPr>
          <p:nvPr>
            <p:ph idx="1"/>
          </p:nvPr>
        </p:nvSpPr>
        <p:spPr>
          <a:xfrm>
            <a:off x="649479" y="2480034"/>
            <a:ext cx="7344932" cy="817316"/>
          </a:xfrm>
        </p:spPr>
        <p:txBody>
          <a:bodyPr vert="horz" lIns="91440" tIns="45720" rIns="91440" bIns="45720" rtlCol="0" anchor="t">
            <a:normAutofit/>
          </a:bodyPr>
          <a:lstStyle/>
          <a:p>
            <a:pPr algn="r" rtl="1"/>
            <a:r>
              <a:rPr lang="he-IL" dirty="0">
                <a:cs typeface="+mj-cs"/>
              </a:rPr>
              <a:t>מהי תוחלת זמן ההמתנה של מכונית בתור?</a:t>
            </a:r>
          </a:p>
        </p:txBody>
      </p:sp>
      <mc:AlternateContent xmlns:mc="http://schemas.openxmlformats.org/markup-compatibility/2006">
        <mc:Choice xmlns:a14="http://schemas.microsoft.com/office/drawing/2010/main" Requires="a14">
          <p:sp>
            <p:nvSpPr>
              <p:cNvPr id="7" name="Object 7"/>
              <p:cNvSpPr txBox="1"/>
              <p:nvPr/>
            </p:nvSpPr>
            <p:spPr bwMode="auto">
              <a:xfrm>
                <a:off x="971550" y="2886075"/>
                <a:ext cx="12192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𝑊</m:t>
                          </m:r>
                        </m:e>
                        <m:sub>
                          <m:r>
                            <a:rPr lang="he-IL" i="1">
                              <a:solidFill>
                                <a:srgbClr val="000000"/>
                              </a:solidFill>
                              <a:latin typeface="Cambria Math" panose="02040503050406030204" pitchFamily="18" charset="0"/>
                            </a:rPr>
                            <m:t>𝑞</m:t>
                          </m:r>
                        </m:sub>
                      </m:sSub>
                      <m:r>
                        <a:rPr lang="he-IL" i="1">
                          <a:solidFill>
                            <a:srgbClr val="000000"/>
                          </a:solidFill>
                          <a:latin typeface="Cambria Math" panose="02040503050406030204" pitchFamily="18" charset="0"/>
                        </a:rPr>
                        <m:t>=</m:t>
                      </m:r>
                      <m:f>
                        <m:fPr>
                          <m:ctrlPr>
                            <a:rPr lang="he-IL" i="1">
                              <a:solidFill>
                                <a:srgbClr val="000000"/>
                              </a:solidFill>
                              <a:latin typeface="Cambria Math" panose="02040503050406030204" pitchFamily="18" charset="0"/>
                            </a:rPr>
                          </m:ctrlPr>
                        </m:fPr>
                        <m:num>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𝐿</m:t>
                              </m:r>
                            </m:e>
                            <m:sub>
                              <m:r>
                                <a:rPr lang="he-IL" i="1">
                                  <a:solidFill>
                                    <a:srgbClr val="000000"/>
                                  </a:solidFill>
                                  <a:latin typeface="Cambria Math" panose="02040503050406030204" pitchFamily="18" charset="0"/>
                                </a:rPr>
                                <m:t>𝑞</m:t>
                              </m:r>
                            </m:sub>
                          </m:sSub>
                        </m:num>
                        <m:den>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𝜆</m:t>
                              </m:r>
                            </m:e>
                            <m:sub>
                              <m:r>
                                <a:rPr lang="he-IL" i="1">
                                  <a:solidFill>
                                    <a:srgbClr val="000000"/>
                                  </a:solidFill>
                                  <a:latin typeface="Cambria Math" panose="02040503050406030204" pitchFamily="18" charset="0"/>
                                </a:rPr>
                                <m:t>𝑒𝑓𝑓</m:t>
                              </m:r>
                            </m:sub>
                          </m:sSub>
                        </m:den>
                      </m:f>
                    </m:oMath>
                  </m:oMathPara>
                </a14:m>
                <a:endParaRPr lang="he-IL" dirty="0"/>
              </a:p>
            </p:txBody>
          </p:sp>
        </mc:Choice>
        <mc:Fallback>
          <p:sp>
            <p:nvSpPr>
              <p:cNvPr id="7" name="Object 7"/>
              <p:cNvSpPr txBox="1">
                <a:spLocks noRot="1" noChangeAspect="1" noMove="1" noResize="1" noEditPoints="1" noAdjustHandles="1" noChangeArrowheads="1" noChangeShapeType="1" noTextEdit="1"/>
              </p:cNvSpPr>
              <p:nvPr/>
            </p:nvSpPr>
            <p:spPr bwMode="auto">
              <a:xfrm>
                <a:off x="971550" y="2886075"/>
                <a:ext cx="1219200" cy="939800"/>
              </a:xfrm>
              <a:prstGeom prst="rect">
                <a:avLst/>
              </a:prstGeom>
              <a:blipFill>
                <a:blip r:embed="rId3"/>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Object 11"/>
              <p:cNvSpPr txBox="1"/>
              <p:nvPr/>
            </p:nvSpPr>
            <p:spPr bwMode="auto">
              <a:xfrm>
                <a:off x="1006475" y="4881563"/>
                <a:ext cx="6234113" cy="4857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he-IL" i="1" smtClean="0">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𝜆</m:t>
                          </m:r>
                        </m:e>
                        <m:sub>
                          <m:r>
                            <a:rPr lang="he-IL" i="1">
                              <a:solidFill>
                                <a:srgbClr val="000000"/>
                              </a:solidFill>
                              <a:latin typeface="Cambria Math" panose="02040503050406030204" pitchFamily="18" charset="0"/>
                            </a:rPr>
                            <m:t>𝑒𝑓𝑓</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𝜆</m:t>
                      </m:r>
                      <m:d>
                        <m:dPr>
                          <m:ctrlPr>
                            <a:rPr lang="he-IL" i="1">
                              <a:solidFill>
                                <a:srgbClr val="000000"/>
                              </a:solidFill>
                              <a:latin typeface="Cambria Math" panose="02040503050406030204" pitchFamily="18" charset="0"/>
                            </a:rPr>
                          </m:ctrlPr>
                        </m:dPr>
                        <m:e>
                          <m:r>
                            <a:rPr lang="he-IL" i="1">
                              <a:solidFill>
                                <a:srgbClr val="000000"/>
                              </a:solidFill>
                              <a:latin typeface="Cambria Math" panose="02040503050406030204" pitchFamily="18" charset="0"/>
                            </a:rPr>
                            <m:t>1</m:t>
                          </m:r>
                          <m:r>
                            <a:rPr lang="he-IL" i="1">
                              <a:solidFill>
                                <a:srgbClr val="000000"/>
                              </a:solidFill>
                              <a:latin typeface="Cambria Math" panose="02040503050406030204" pitchFamily="18" charset="0"/>
                            </a:rPr>
                            <m:t>−</m:t>
                          </m:r>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𝑃</m:t>
                              </m:r>
                            </m:e>
                            <m:sub>
                              <m:r>
                                <a:rPr lang="en-US" b="0" i="1" smtClean="0">
                                  <a:solidFill>
                                    <a:srgbClr val="000000"/>
                                  </a:solidFill>
                                  <a:latin typeface="Cambria Math" panose="02040503050406030204" pitchFamily="18" charset="0"/>
                                </a:rPr>
                                <m:t>𝑁</m:t>
                              </m:r>
                            </m:sub>
                          </m:sSub>
                        </m:e>
                      </m:d>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𝜆</m:t>
                      </m:r>
                      <m:d>
                        <m:dPr>
                          <m:ctrlPr>
                            <a:rPr lang="he-IL" i="1">
                              <a:solidFill>
                                <a:srgbClr val="000000"/>
                              </a:solidFill>
                              <a:latin typeface="Cambria Math" panose="02040503050406030204" pitchFamily="18" charset="0"/>
                            </a:rPr>
                          </m:ctrlPr>
                        </m:dPr>
                        <m:e>
                          <m:r>
                            <a:rPr lang="he-IL" i="1">
                              <a:solidFill>
                                <a:srgbClr val="000000"/>
                              </a:solidFill>
                              <a:latin typeface="Cambria Math" panose="02040503050406030204" pitchFamily="18" charset="0"/>
                            </a:rPr>
                            <m:t>1</m:t>
                          </m:r>
                          <m:r>
                            <a:rPr lang="he-IL" i="1">
                              <a:solidFill>
                                <a:srgbClr val="000000"/>
                              </a:solidFill>
                              <a:latin typeface="Cambria Math" panose="02040503050406030204" pitchFamily="18" charset="0"/>
                            </a:rPr>
                            <m:t>−</m:t>
                          </m:r>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𝑃</m:t>
                              </m:r>
                            </m:e>
                            <m:sub>
                              <m:r>
                                <a:rPr lang="he-IL" i="1">
                                  <a:solidFill>
                                    <a:srgbClr val="000000"/>
                                  </a:solidFill>
                                  <a:latin typeface="Cambria Math" panose="02040503050406030204" pitchFamily="18" charset="0"/>
                                </a:rPr>
                                <m:t>3</m:t>
                              </m:r>
                            </m:sub>
                          </m:sSub>
                        </m:e>
                      </m:d>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m:t>
                      </m:r>
                      <m:d>
                        <m:dPr>
                          <m:ctrlPr>
                            <a:rPr lang="he-IL" i="1">
                              <a:solidFill>
                                <a:srgbClr val="000000"/>
                              </a:solidFill>
                              <a:latin typeface="Cambria Math" panose="02040503050406030204" pitchFamily="18" charset="0"/>
                            </a:rPr>
                          </m:ctrlPr>
                        </m:dPr>
                        <m:e>
                          <m:r>
                            <a:rPr lang="he-IL" i="1">
                              <a:solidFill>
                                <a:srgbClr val="000000"/>
                              </a:solidFill>
                              <a:latin typeface="Cambria Math" panose="02040503050406030204" pitchFamily="18" charset="0"/>
                            </a:rPr>
                            <m:t>1</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0909</m:t>
                          </m:r>
                        </m:e>
                      </m:d>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9</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0999</m:t>
                      </m:r>
                    </m:oMath>
                  </m:oMathPara>
                </a14:m>
                <a:endParaRPr lang="he-IL" dirty="0"/>
              </a:p>
            </p:txBody>
          </p:sp>
        </mc:Choice>
        <mc:Fallback>
          <p:sp>
            <p:nvSpPr>
              <p:cNvPr id="9" name="Object 11"/>
              <p:cNvSpPr txBox="1">
                <a:spLocks noRot="1" noChangeAspect="1" noMove="1" noResize="1" noEditPoints="1" noAdjustHandles="1" noChangeArrowheads="1" noChangeShapeType="1" noTextEdit="1"/>
              </p:cNvSpPr>
              <p:nvPr/>
            </p:nvSpPr>
            <p:spPr bwMode="auto">
              <a:xfrm>
                <a:off x="1006475" y="4881563"/>
                <a:ext cx="6234113" cy="485775"/>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Object 13"/>
              <p:cNvSpPr txBox="1"/>
              <p:nvPr/>
            </p:nvSpPr>
            <p:spPr bwMode="auto">
              <a:xfrm>
                <a:off x="1043608" y="5517232"/>
                <a:ext cx="2438400" cy="7874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𝑊</m:t>
                          </m:r>
                        </m:e>
                        <m:sub>
                          <m:r>
                            <a:rPr lang="he-IL" i="1">
                              <a:solidFill>
                                <a:srgbClr val="000000"/>
                              </a:solidFill>
                              <a:latin typeface="Cambria Math" panose="02040503050406030204" pitchFamily="18" charset="0"/>
                            </a:rPr>
                            <m:t>𝑞</m:t>
                          </m:r>
                        </m:sub>
                      </m:sSub>
                      <m:r>
                        <a:rPr lang="he-IL" i="1">
                          <a:solidFill>
                            <a:srgbClr val="000000"/>
                          </a:solidFill>
                          <a:latin typeface="Cambria Math" panose="02040503050406030204" pitchFamily="18" charset="0"/>
                        </a:rPr>
                        <m:t>=</m:t>
                      </m:r>
                      <m:f>
                        <m:fPr>
                          <m:ctrlPr>
                            <a:rPr lang="he-IL" i="1">
                              <a:solidFill>
                                <a:srgbClr val="000000"/>
                              </a:solidFill>
                              <a:latin typeface="Cambria Math" panose="02040503050406030204" pitchFamily="18" charset="0"/>
                            </a:rPr>
                          </m:ctrlPr>
                        </m:fPr>
                        <m:num>
                          <m:r>
                            <a:rPr lang="he-IL" i="1">
                              <a:solidFill>
                                <a:srgbClr val="000000"/>
                              </a:solidFill>
                              <a:latin typeface="Cambria Math" panose="02040503050406030204" pitchFamily="18" charset="0"/>
                            </a:rPr>
                            <m:t>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0909</m:t>
                          </m:r>
                        </m:num>
                        <m:den>
                          <m:r>
                            <a:rPr lang="he-IL" i="1">
                              <a:solidFill>
                                <a:srgbClr val="000000"/>
                              </a:solidFill>
                              <a:latin typeface="Cambria Math" panose="02040503050406030204" pitchFamily="18" charset="0"/>
                            </a:rPr>
                            <m:t>9</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0999</m:t>
                          </m:r>
                        </m:den>
                      </m:f>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01</m:t>
                      </m:r>
                    </m:oMath>
                  </m:oMathPara>
                </a14:m>
                <a:endParaRPr lang="he-IL" dirty="0"/>
              </a:p>
            </p:txBody>
          </p:sp>
        </mc:Choice>
        <mc:Fallback>
          <p:sp>
            <p:nvSpPr>
              <p:cNvPr id="10" name="Object 13"/>
              <p:cNvSpPr txBox="1">
                <a:spLocks noRot="1" noChangeAspect="1" noMove="1" noResize="1" noEditPoints="1" noAdjustHandles="1" noChangeArrowheads="1" noChangeShapeType="1" noTextEdit="1"/>
              </p:cNvSpPr>
              <p:nvPr/>
            </p:nvSpPr>
            <p:spPr bwMode="auto">
              <a:xfrm>
                <a:off x="1043608" y="5517232"/>
                <a:ext cx="2438400" cy="787400"/>
              </a:xfrm>
              <a:prstGeom prst="rect">
                <a:avLst/>
              </a:prstGeom>
              <a:blipFill>
                <a:blip r:embed="rId5"/>
                <a:stretch>
                  <a:fillRect/>
                </a:stretch>
              </a:blipFill>
              <a:ln>
                <a:noFill/>
              </a:ln>
              <a:effectLst/>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A21803-6566-4007-92BA-BD25B0873F7E}"/>
                  </a:ext>
                </a:extLst>
              </p:cNvPr>
              <p:cNvSpPr txBox="1"/>
              <p:nvPr/>
            </p:nvSpPr>
            <p:spPr>
              <a:xfrm>
                <a:off x="988386" y="3952762"/>
                <a:ext cx="7089185" cy="779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𝑞</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𝑛</m:t>
                              </m:r>
                            </m:sub>
                          </m:sSub>
                          <m:r>
                            <a:rPr lang="en-US" b="0" i="1" smtClean="0">
                              <a:latin typeface="Cambria Math" panose="02040503050406030204" pitchFamily="18" charset="0"/>
                            </a:rPr>
                            <m:t>= </m:t>
                          </m:r>
                        </m:e>
                      </m:nary>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3</m:t>
                          </m:r>
                        </m:sub>
                        <m:sup>
                          <m:r>
                            <a:rPr lang="en-US" b="0" i="1" smtClean="0">
                              <a:latin typeface="Cambria Math" panose="02040503050406030204" pitchFamily="18" charset="0"/>
                            </a:rPr>
                            <m:t>3</m:t>
                          </m:r>
                        </m:sup>
                        <m:e>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2</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0909</m:t>
                          </m:r>
                        </m:e>
                      </m:nary>
                    </m:oMath>
                  </m:oMathPara>
                </a14:m>
                <a:endParaRPr lang="en-US" dirty="0"/>
              </a:p>
            </p:txBody>
          </p:sp>
        </mc:Choice>
        <mc:Fallback xmlns="">
          <p:sp>
            <p:nvSpPr>
              <p:cNvPr id="4" name="TextBox 3">
                <a:extLst>
                  <a:ext uri="{FF2B5EF4-FFF2-40B4-BE49-F238E27FC236}">
                    <a16:creationId xmlns:a16="http://schemas.microsoft.com/office/drawing/2014/main" id="{39A21803-6566-4007-92BA-BD25B0873F7E}"/>
                  </a:ext>
                </a:extLst>
              </p:cNvPr>
              <p:cNvSpPr txBox="1">
                <a:spLocks noRot="1" noChangeAspect="1" noMove="1" noResize="1" noEditPoints="1" noAdjustHandles="1" noChangeArrowheads="1" noChangeShapeType="1" noTextEdit="1"/>
              </p:cNvSpPr>
              <p:nvPr/>
            </p:nvSpPr>
            <p:spPr>
              <a:xfrm>
                <a:off x="988386" y="3952762"/>
                <a:ext cx="7089185" cy="779188"/>
              </a:xfrm>
              <a:prstGeom prst="rect">
                <a:avLst/>
              </a:prstGeom>
              <a:blipFill>
                <a:blip r:embed="rId9"/>
                <a:stretch>
                  <a:fillRect/>
                </a:stretch>
              </a:blipFill>
            </p:spPr>
            <p:txBody>
              <a:bodyPr/>
              <a:lstStyle/>
              <a:p>
                <a:r>
                  <a:rPr lang="en-US">
                    <a:noFill/>
                  </a:rPr>
                  <a:t> </a:t>
                </a:r>
              </a:p>
            </p:txBody>
          </p:sp>
        </mc:Fallback>
      </mc:AlternateContent>
      <p:sp>
        <p:nvSpPr>
          <p:cNvPr id="5" name="TextBox 4"/>
          <p:cNvSpPr txBox="1"/>
          <p:nvPr/>
        </p:nvSpPr>
        <p:spPr>
          <a:xfrm>
            <a:off x="2555776" y="3212976"/>
            <a:ext cx="1656184" cy="369332"/>
          </a:xfrm>
          <a:prstGeom prst="rect">
            <a:avLst/>
          </a:prstGeom>
          <a:noFill/>
        </p:spPr>
        <p:txBody>
          <a:bodyPr wrap="square" rtlCol="0">
            <a:spAutoFit/>
          </a:bodyPr>
          <a:lstStyle/>
          <a:p>
            <a:r>
              <a:rPr lang="he-IL" dirty="0"/>
              <a:t>חוק ליטל</a:t>
            </a:r>
            <a:endParaRPr lang="en-US" dirty="0"/>
          </a:p>
        </p:txBody>
      </p:sp>
      <p:sp>
        <p:nvSpPr>
          <p:cNvPr id="6" name="TextBox 5"/>
          <p:cNvSpPr txBox="1"/>
          <p:nvPr/>
        </p:nvSpPr>
        <p:spPr>
          <a:xfrm>
            <a:off x="3095836" y="5589240"/>
            <a:ext cx="2952328" cy="461665"/>
          </a:xfrm>
          <a:prstGeom prst="rect">
            <a:avLst/>
          </a:prstGeom>
          <a:noFill/>
        </p:spPr>
        <p:txBody>
          <a:bodyPr wrap="square" rtlCol="0">
            <a:spAutoFit/>
          </a:bodyPr>
          <a:lstStyle/>
          <a:p>
            <a:r>
              <a:rPr lang="en-US" sz="2400" dirty="0"/>
              <a:t>hours = 36 seconds</a:t>
            </a:r>
          </a:p>
        </p:txBody>
      </p:sp>
    </p:spTree>
    <p:extLst>
      <p:ext uri="{BB962C8B-B14F-4D97-AF65-F5344CB8AC3E}">
        <p14:creationId xmlns:p14="http://schemas.microsoft.com/office/powerpoint/2010/main" val="312469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1027664"/>
            <a:ext cx="7024744" cy="673144"/>
          </a:xfrm>
        </p:spPr>
        <p:txBody>
          <a:bodyPr>
            <a:normAutofit/>
          </a:bodyPr>
          <a:lstStyle/>
          <a:p>
            <a:pPr algn="ctr"/>
            <a:r>
              <a:rPr lang="he-IL" dirty="0"/>
              <a:t>תרגיל 1 - המשך</a:t>
            </a:r>
          </a:p>
        </p:txBody>
      </p:sp>
      <p:sp>
        <p:nvSpPr>
          <p:cNvPr id="3" name="מציין מיקום תוכן 2"/>
          <p:cNvSpPr>
            <a:spLocks noGrp="1"/>
          </p:cNvSpPr>
          <p:nvPr>
            <p:ph idx="1"/>
          </p:nvPr>
        </p:nvSpPr>
        <p:spPr>
          <a:xfrm>
            <a:off x="611560" y="2455837"/>
            <a:ext cx="7632964" cy="817316"/>
          </a:xfrm>
        </p:spPr>
        <p:txBody>
          <a:bodyPr vert="horz" lIns="91440" tIns="45720" rIns="91440" bIns="45720" rtlCol="0" anchor="t">
            <a:normAutofit/>
          </a:bodyPr>
          <a:lstStyle/>
          <a:p>
            <a:pPr algn="r" rtl="1"/>
            <a:r>
              <a:rPr lang="he-IL" altLang="he-IL" dirty="0">
                <a:cs typeface="+mj-cs"/>
              </a:rPr>
              <a:t>מהי תוחלת ההפסדים לשעה במערכת ממכוניות שלא יכולות להיכנס, אם מרוויחים 100 ₪ ממכונית (בממוצע) ?</a:t>
            </a:r>
          </a:p>
        </p:txBody>
      </p:sp>
      <mc:AlternateContent xmlns:mc="http://schemas.openxmlformats.org/markup-compatibility/2006">
        <mc:Choice xmlns:a14="http://schemas.microsoft.com/office/drawing/2010/main" Requires="a14">
          <p:sp>
            <p:nvSpPr>
              <p:cNvPr id="4" name="אובייקט 3"/>
              <p:cNvSpPr txBox="1"/>
              <p:nvPr/>
            </p:nvSpPr>
            <p:spPr bwMode="auto">
              <a:xfrm>
                <a:off x="1042988" y="3429000"/>
                <a:ext cx="2808932" cy="4572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he-IL" sz="2000" i="1" smtClean="0">
                              <a:solidFill>
                                <a:srgbClr val="000000"/>
                              </a:solidFill>
                              <a:latin typeface="Cambria Math" panose="02040503050406030204" pitchFamily="18" charset="0"/>
                            </a:rPr>
                          </m:ctrlPr>
                        </m:sSubPr>
                        <m:e>
                          <m:r>
                            <a:rPr lang="he-IL" sz="2000" i="1">
                              <a:solidFill>
                                <a:srgbClr val="000000"/>
                              </a:solidFill>
                              <a:latin typeface="Cambria Math" panose="02040503050406030204" pitchFamily="18" charset="0"/>
                            </a:rPr>
                            <m:t>𝑍</m:t>
                          </m:r>
                        </m:e>
                        <m:sub>
                          <m:r>
                            <a:rPr lang="he-IL" sz="2000" i="1">
                              <a:solidFill>
                                <a:srgbClr val="000000"/>
                              </a:solidFill>
                              <a:latin typeface="Cambria Math" panose="02040503050406030204" pitchFamily="18" charset="0"/>
                            </a:rPr>
                            <m:t>𝑙𝑜𝑠𝑠</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100</m:t>
                      </m:r>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𝜆</m:t>
                      </m:r>
                    </m:oMath>
                  </m:oMathPara>
                </a14:m>
                <a:endParaRPr lang="he-IL" sz="2000" dirty="0"/>
              </a:p>
            </p:txBody>
          </p:sp>
        </mc:Choice>
        <mc:Fallback>
          <p:sp>
            <p:nvSpPr>
              <p:cNvPr id="4" name="אובייקט 3"/>
              <p:cNvSpPr txBox="1">
                <a:spLocks noRot="1" noChangeAspect="1" noMove="1" noResize="1" noEditPoints="1" noAdjustHandles="1" noChangeArrowheads="1" noChangeShapeType="1" noTextEdit="1"/>
              </p:cNvSpPr>
              <p:nvPr/>
            </p:nvSpPr>
            <p:spPr bwMode="auto">
              <a:xfrm>
                <a:off x="1042988" y="3429000"/>
                <a:ext cx="2808932" cy="457200"/>
              </a:xfrm>
              <a:prstGeom prst="rect">
                <a:avLst/>
              </a:prstGeom>
              <a:blipFill>
                <a:blip r:embed="rId3"/>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 name="אובייקט 4"/>
              <p:cNvSpPr txBox="1"/>
              <p:nvPr/>
            </p:nvSpPr>
            <p:spPr bwMode="auto">
              <a:xfrm>
                <a:off x="958850" y="3933056"/>
                <a:ext cx="3694113" cy="4587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𝑍</m:t>
                          </m:r>
                        </m:e>
                        <m:sub>
                          <m:r>
                            <a:rPr lang="he-IL" i="1">
                              <a:solidFill>
                                <a:srgbClr val="000000"/>
                              </a:solidFill>
                              <a:latin typeface="Cambria Math" panose="02040503050406030204" pitchFamily="18" charset="0"/>
                            </a:rPr>
                            <m:t>𝑙𝑜𝑠𝑠</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0909</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90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9</m:t>
                      </m:r>
                    </m:oMath>
                  </m:oMathPara>
                </a14:m>
                <a:endParaRPr lang="he-IL" dirty="0"/>
              </a:p>
            </p:txBody>
          </p:sp>
        </mc:Choice>
        <mc:Fallback>
          <p:sp>
            <p:nvSpPr>
              <p:cNvPr id="5" name="אובייקט 4"/>
              <p:cNvSpPr txBox="1">
                <a:spLocks noRot="1" noChangeAspect="1" noMove="1" noResize="1" noEditPoints="1" noAdjustHandles="1" noChangeArrowheads="1" noChangeShapeType="1" noTextEdit="1"/>
              </p:cNvSpPr>
              <p:nvPr/>
            </p:nvSpPr>
            <p:spPr bwMode="auto">
              <a:xfrm>
                <a:off x="958850" y="3933056"/>
                <a:ext cx="3694113" cy="458788"/>
              </a:xfrm>
              <a:prstGeom prst="rect">
                <a:avLst/>
              </a:prstGeom>
              <a:blipFill>
                <a:blip r:embed="rId4"/>
                <a:stretch>
                  <a:fillRect/>
                </a:stretch>
              </a:blipFill>
              <a:ln>
                <a:noFill/>
              </a:ln>
              <a:effectLst/>
            </p:spPr>
            <p:txBody>
              <a:bodyPr/>
              <a:lstStyle/>
              <a:p>
                <a:r>
                  <a:rPr lang="he-IL">
                    <a:noFill/>
                  </a:rPr>
                  <a:t> </a:t>
                </a:r>
              </a:p>
            </p:txBody>
          </p:sp>
        </mc:Fallback>
      </mc:AlternateContent>
      <p:sp>
        <p:nvSpPr>
          <p:cNvPr id="11" name="מציין מיקום תוכן 2"/>
          <p:cNvSpPr txBox="1">
            <a:spLocks/>
          </p:cNvSpPr>
          <p:nvPr/>
        </p:nvSpPr>
        <p:spPr>
          <a:xfrm>
            <a:off x="611560" y="4653136"/>
            <a:ext cx="7632964" cy="648072"/>
          </a:xfrm>
          <a:prstGeom prst="rect">
            <a:avLst/>
          </a:prstGeom>
        </p:spPr>
        <p:txBody>
          <a:bodyPr vert="horz" lIns="91440" tIns="45720" rIns="91440" bIns="45720" rtlCol="0" anchor="t">
            <a:normAutofit/>
          </a:bodyPr>
          <a:lstStyle>
            <a:lvl1pPr marL="214313" indent="-214313" algn="r" defTabSz="342900" rtl="1">
              <a:spcBef>
                <a:spcPct val="20000"/>
              </a:spcBef>
              <a:spcAft>
                <a:spcPts val="450"/>
              </a:spcAft>
              <a:buClr>
                <a:schemeClr val="accent1"/>
              </a:buClr>
              <a:buSzPct val="115000"/>
              <a:buFont typeface="Arial"/>
              <a:buChar char="•"/>
              <a:defRPr cap="none">
                <a:solidFill>
                  <a:schemeClr val="tx1">
                    <a:lumMod val="85000"/>
                    <a:lumOff val="15000"/>
                  </a:schemeClr>
                </a:solidFill>
                <a:effectLst/>
                <a:cs typeface="+mj-cs"/>
              </a:defRPr>
            </a:lvl1pPr>
            <a:lvl2pPr marL="557213" indent="-214313" defTabSz="342900">
              <a:spcBef>
                <a:spcPct val="20000"/>
              </a:spcBef>
              <a:spcAft>
                <a:spcPts val="450"/>
              </a:spcAft>
              <a:buClr>
                <a:schemeClr val="accent1"/>
              </a:buClr>
              <a:buSzPct val="115000"/>
              <a:buFont typeface="Arial"/>
              <a:buChar char="•"/>
              <a:defRPr sz="1500" cap="none">
                <a:solidFill>
                  <a:schemeClr val="tx1">
                    <a:lumMod val="85000"/>
                    <a:lumOff val="15000"/>
                  </a:schemeClr>
                </a:solidFill>
                <a:effectLst/>
              </a:defRPr>
            </a:lvl2pPr>
            <a:lvl3pPr marL="900113" indent="-214313" defTabSz="342900">
              <a:spcBef>
                <a:spcPct val="20000"/>
              </a:spcBef>
              <a:spcAft>
                <a:spcPts val="450"/>
              </a:spcAft>
              <a:buClr>
                <a:schemeClr val="accent1"/>
              </a:buClr>
              <a:buSzPct val="115000"/>
              <a:buFont typeface="Arial"/>
              <a:buChar char="•"/>
              <a:defRPr sz="1350" cap="none">
                <a:solidFill>
                  <a:schemeClr val="tx1">
                    <a:lumMod val="85000"/>
                    <a:lumOff val="15000"/>
                  </a:schemeClr>
                </a:solidFill>
                <a:effectLst/>
              </a:defRPr>
            </a:lvl3pPr>
            <a:lvl4pPr marL="1157288" indent="-128588" defTabSz="342900">
              <a:spcBef>
                <a:spcPct val="20000"/>
              </a:spcBef>
              <a:spcAft>
                <a:spcPts val="450"/>
              </a:spcAft>
              <a:buClr>
                <a:schemeClr val="accent1"/>
              </a:buClr>
              <a:buSzPct val="115000"/>
              <a:buFont typeface="Arial"/>
              <a:buChar char="•"/>
              <a:defRPr sz="1200" cap="none">
                <a:solidFill>
                  <a:schemeClr val="tx1">
                    <a:lumMod val="85000"/>
                    <a:lumOff val="15000"/>
                  </a:schemeClr>
                </a:solidFill>
                <a:effectLst/>
              </a:defRPr>
            </a:lvl4pPr>
            <a:lvl5pPr marL="1500188" indent="-128588"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5pPr>
            <a:lvl6pPr marL="18859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6pPr>
            <a:lvl7pPr marL="22288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7pPr>
            <a:lvl8pPr marL="25717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8pPr>
            <a:lvl9pPr marL="29146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9pPr>
          </a:lstStyle>
          <a:p>
            <a:r>
              <a:rPr lang="he-IL" altLang="he-IL" dirty="0"/>
              <a:t>מהי תוחלת ההפסד הכולל הוצאות לשעה ?</a:t>
            </a:r>
          </a:p>
        </p:txBody>
      </p:sp>
      <mc:AlternateContent xmlns:mc="http://schemas.openxmlformats.org/markup-compatibility/2006">
        <mc:Choice xmlns:a14="http://schemas.microsoft.com/office/drawing/2010/main" Requires="a14">
          <p:sp>
            <p:nvSpPr>
              <p:cNvPr id="6" name="אובייקט 5"/>
              <p:cNvSpPr txBox="1"/>
              <p:nvPr/>
            </p:nvSpPr>
            <p:spPr bwMode="auto">
              <a:xfrm>
                <a:off x="1238250" y="5253534"/>
                <a:ext cx="2908300" cy="457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he-IL" i="1" smtClean="0">
                          <a:solidFill>
                            <a:srgbClr val="000000"/>
                          </a:solidFill>
                          <a:latin typeface="Cambria Math" panose="02040503050406030204" pitchFamily="18" charset="0"/>
                        </a:rPr>
                        <m:t>𝑍</m:t>
                      </m:r>
                      <m:r>
                        <a:rPr lang="he-IL" i="1" smtClean="0">
                          <a:solidFill>
                            <a:srgbClr val="000000"/>
                          </a:solidFill>
                          <a:latin typeface="Cambria Math" panose="02040503050406030204" pitchFamily="18" charset="0"/>
                        </a:rPr>
                        <m:t>=</m:t>
                      </m:r>
                      <m:r>
                        <a:rPr lang="he-IL" i="1" smtClean="0">
                          <a:solidFill>
                            <a:srgbClr val="000000"/>
                          </a:solidFill>
                          <a:latin typeface="Cambria Math" panose="02040503050406030204" pitchFamily="18" charset="0"/>
                        </a:rPr>
                        <m:t>𝑆</m:t>
                      </m:r>
                      <m:r>
                        <a:rPr lang="he-IL" i="1" smtClean="0">
                          <a:solidFill>
                            <a:srgbClr val="000000"/>
                          </a:solidFill>
                          <a:latin typeface="Cambria Math" panose="02040503050406030204" pitchFamily="18" charset="0"/>
                        </a:rPr>
                        <m:t>⋅</m:t>
                      </m:r>
                      <m:r>
                        <a:rPr lang="he-IL" i="1" smtClean="0">
                          <a:solidFill>
                            <a:srgbClr val="000000"/>
                          </a:solidFill>
                          <a:latin typeface="Cambria Math" panose="02040503050406030204" pitchFamily="18" charset="0"/>
                        </a:rPr>
                        <m:t>35</m:t>
                      </m:r>
                      <m:r>
                        <a:rPr lang="he-IL"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𝑁</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m:t>
                      </m:r>
                      <m:r>
                        <a:rPr lang="he-IL" i="1">
                          <a:solidFill>
                            <a:srgbClr val="000000"/>
                          </a:solidFill>
                          <a:latin typeface="Cambria Math" panose="02040503050406030204" pitchFamily="18" charset="0"/>
                        </a:rPr>
                        <m:t>+</m:t>
                      </m:r>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𝑍</m:t>
                          </m:r>
                        </m:e>
                        <m:sub>
                          <m:r>
                            <a:rPr lang="he-IL" i="1">
                              <a:solidFill>
                                <a:srgbClr val="000000"/>
                              </a:solidFill>
                              <a:latin typeface="Cambria Math" panose="02040503050406030204" pitchFamily="18" charset="0"/>
                            </a:rPr>
                            <m:t>𝑙𝑜𝑠𝑠</m:t>
                          </m:r>
                        </m:sub>
                      </m:sSub>
                    </m:oMath>
                  </m:oMathPara>
                </a14:m>
                <a:endParaRPr lang="he-IL" dirty="0"/>
              </a:p>
            </p:txBody>
          </p:sp>
        </mc:Choice>
        <mc:Fallback>
          <p:sp>
            <p:nvSpPr>
              <p:cNvPr id="6" name="אובייקט 5"/>
              <p:cNvSpPr txBox="1">
                <a:spLocks noRot="1" noChangeAspect="1" noMove="1" noResize="1" noEditPoints="1" noAdjustHandles="1" noChangeArrowheads="1" noChangeShapeType="1" noTextEdit="1"/>
              </p:cNvSpPr>
              <p:nvPr/>
            </p:nvSpPr>
            <p:spPr bwMode="auto">
              <a:xfrm>
                <a:off x="1238250" y="5253534"/>
                <a:ext cx="2908300" cy="457200"/>
              </a:xfrm>
              <a:prstGeom prst="rect">
                <a:avLst/>
              </a:prstGeom>
              <a:blipFill>
                <a:blip r:embed="rId5"/>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ובייקט 11"/>
              <p:cNvSpPr txBox="1"/>
              <p:nvPr/>
            </p:nvSpPr>
            <p:spPr bwMode="auto">
              <a:xfrm>
                <a:off x="1187624" y="5901333"/>
                <a:ext cx="3849687" cy="4079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𝑍</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2</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35</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3</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90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9</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190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9</m:t>
                      </m:r>
                    </m:oMath>
                  </m:oMathPara>
                </a14:m>
                <a:endParaRPr lang="he-IL" dirty="0"/>
              </a:p>
            </p:txBody>
          </p:sp>
        </mc:Choice>
        <mc:Fallback>
          <p:sp>
            <p:nvSpPr>
              <p:cNvPr id="12" name="אובייקט 11"/>
              <p:cNvSpPr txBox="1">
                <a:spLocks noRot="1" noChangeAspect="1" noMove="1" noResize="1" noEditPoints="1" noAdjustHandles="1" noChangeArrowheads="1" noChangeShapeType="1" noTextEdit="1"/>
              </p:cNvSpPr>
              <p:nvPr/>
            </p:nvSpPr>
            <p:spPr bwMode="auto">
              <a:xfrm>
                <a:off x="1187624" y="5901333"/>
                <a:ext cx="3849687" cy="407987"/>
              </a:xfrm>
              <a:prstGeom prst="rect">
                <a:avLst/>
              </a:prstGeom>
              <a:blipFill>
                <a:blip r:embed="rId6"/>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Object 12"/>
              <p:cNvSpPr txBox="1"/>
              <p:nvPr/>
            </p:nvSpPr>
            <p:spPr bwMode="auto">
              <a:xfrm>
                <a:off x="1547664" y="2840599"/>
                <a:ext cx="1872208" cy="51639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𝜆</m:t>
                          </m:r>
                        </m:e>
                        <m:sub>
                          <m:r>
                            <a:rPr lang="he-IL" i="1">
                              <a:solidFill>
                                <a:srgbClr val="000000"/>
                              </a:solidFill>
                              <a:latin typeface="Cambria Math" panose="02040503050406030204" pitchFamily="18" charset="0"/>
                            </a:rPr>
                            <m:t>𝑙𝑜𝑠𝑡</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𝜆</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𝑃</m:t>
                      </m:r>
                      <m:r>
                        <a:rPr lang="he-IL" i="1">
                          <a:solidFill>
                            <a:srgbClr val="000000"/>
                          </a:solidFill>
                          <a:latin typeface="Cambria Math" panose="02040503050406030204" pitchFamily="18" charset="0"/>
                        </a:rPr>
                        <m:t>3</m:t>
                      </m:r>
                      <m:r>
                        <a:rPr lang="he-IL" i="1">
                          <a:solidFill>
                            <a:srgbClr val="000000"/>
                          </a:solidFill>
                          <a:latin typeface="Cambria Math" panose="02040503050406030204" pitchFamily="18" charset="0"/>
                        </a:rPr>
                        <m:t>)</m:t>
                      </m:r>
                    </m:oMath>
                  </m:oMathPara>
                </a14:m>
                <a:endParaRPr lang="he-IL" dirty="0"/>
              </a:p>
            </p:txBody>
          </p:sp>
        </mc:Choice>
        <mc:Fallback>
          <p:sp>
            <p:nvSpPr>
              <p:cNvPr id="13" name="Object 12"/>
              <p:cNvSpPr txBox="1">
                <a:spLocks noRot="1" noChangeAspect="1" noMove="1" noResize="1" noEditPoints="1" noAdjustHandles="1" noChangeArrowheads="1" noChangeShapeType="1" noTextEdit="1"/>
              </p:cNvSpPr>
              <p:nvPr/>
            </p:nvSpPr>
            <p:spPr bwMode="auto">
              <a:xfrm>
                <a:off x="1547664" y="2840599"/>
                <a:ext cx="1872208" cy="516393"/>
              </a:xfrm>
              <a:prstGeom prst="rect">
                <a:avLst/>
              </a:prstGeom>
              <a:blipFill>
                <a:blip r:embed="rId7"/>
                <a:stretch>
                  <a:fillRect/>
                </a:stretch>
              </a:blipFill>
              <a:ln>
                <a:noFill/>
              </a:ln>
            </p:spPr>
            <p:txBody>
              <a:bodyPr/>
              <a:lstStyle/>
              <a:p>
                <a:r>
                  <a:rPr lang="he-IL">
                    <a:noFill/>
                  </a:rPr>
                  <a:t> </a:t>
                </a:r>
              </a:p>
            </p:txBody>
          </p:sp>
        </mc:Fallback>
      </mc:AlternateContent>
      <p:sp>
        <p:nvSpPr>
          <p:cNvPr id="7" name="TextBox 6"/>
          <p:cNvSpPr txBox="1"/>
          <p:nvPr/>
        </p:nvSpPr>
        <p:spPr>
          <a:xfrm>
            <a:off x="2123728" y="3609201"/>
            <a:ext cx="4968552" cy="276999"/>
          </a:xfrm>
          <a:prstGeom prst="rect">
            <a:avLst/>
          </a:prstGeom>
          <a:noFill/>
        </p:spPr>
        <p:txBody>
          <a:bodyPr wrap="square" rtlCol="0">
            <a:spAutoFit/>
          </a:bodyPr>
          <a:lstStyle/>
          <a:p>
            <a:r>
              <a:rPr lang="he-IL" altLang="he-IL" baseline="-25000" dirty="0"/>
              <a:t>₪</a:t>
            </a:r>
            <a:r>
              <a:rPr lang="en-US" altLang="he-IL" baseline="-25000" dirty="0"/>
              <a:t>/car              cars/hour</a:t>
            </a:r>
            <a:endParaRPr lang="en-US" baseline="-25000" dirty="0"/>
          </a:p>
        </p:txBody>
      </p:sp>
      <p:sp>
        <p:nvSpPr>
          <p:cNvPr id="14" name="TextBox 13"/>
          <p:cNvSpPr txBox="1"/>
          <p:nvPr/>
        </p:nvSpPr>
        <p:spPr>
          <a:xfrm>
            <a:off x="4146550" y="4003839"/>
            <a:ext cx="4968552" cy="369332"/>
          </a:xfrm>
          <a:prstGeom prst="rect">
            <a:avLst/>
          </a:prstGeom>
          <a:noFill/>
        </p:spPr>
        <p:txBody>
          <a:bodyPr wrap="square" rtlCol="0">
            <a:spAutoFit/>
          </a:bodyPr>
          <a:lstStyle/>
          <a:p>
            <a:r>
              <a:rPr lang="he-IL" altLang="he-IL" baseline="-25000" dirty="0"/>
              <a:t>₪</a:t>
            </a:r>
            <a:r>
              <a:rPr lang="en-US" altLang="he-IL" baseline="-25000" dirty="0"/>
              <a:t>/hour</a:t>
            </a:r>
            <a:endParaRPr lang="en-US" dirty="0"/>
          </a:p>
        </p:txBody>
      </p:sp>
    </p:spTree>
    <p:extLst>
      <p:ext uri="{BB962C8B-B14F-4D97-AF65-F5344CB8AC3E}">
        <p14:creationId xmlns:p14="http://schemas.microsoft.com/office/powerpoint/2010/main" val="328142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6" grpId="0"/>
      <p:bldP spid="12" grpId="0"/>
      <p:bldP spid="13" grpId="0"/>
      <p:bldP spid="7"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8479" y="4149080"/>
            <a:ext cx="4363561" cy="21602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p:cNvSpPr>
            <a:spLocks noGrp="1"/>
          </p:cNvSpPr>
          <p:nvPr>
            <p:ph type="title"/>
          </p:nvPr>
        </p:nvSpPr>
        <p:spPr>
          <a:xfrm>
            <a:off x="1043490" y="1027664"/>
            <a:ext cx="7024744" cy="673144"/>
          </a:xfrm>
        </p:spPr>
        <p:txBody>
          <a:bodyPr>
            <a:normAutofit/>
          </a:bodyPr>
          <a:lstStyle/>
          <a:p>
            <a:pPr algn="ctr"/>
            <a:r>
              <a:rPr lang="he-IL" dirty="0"/>
              <a:t>תרגיל 1 - המשך</a:t>
            </a:r>
          </a:p>
        </p:txBody>
      </p:sp>
      <p:sp>
        <p:nvSpPr>
          <p:cNvPr id="3" name="מציין מיקום תוכן 2"/>
          <p:cNvSpPr>
            <a:spLocks noGrp="1"/>
          </p:cNvSpPr>
          <p:nvPr>
            <p:ph idx="1"/>
          </p:nvPr>
        </p:nvSpPr>
        <p:spPr>
          <a:xfrm>
            <a:off x="568479" y="2492769"/>
            <a:ext cx="7632964" cy="648072"/>
          </a:xfrm>
        </p:spPr>
        <p:txBody>
          <a:bodyPr vert="horz" lIns="91440" tIns="45720" rIns="91440" bIns="45720" rtlCol="0" anchor="t">
            <a:normAutofit/>
          </a:bodyPr>
          <a:lstStyle/>
          <a:p>
            <a:pPr algn="r" rtl="1"/>
            <a:r>
              <a:rPr lang="he-IL" altLang="he-IL" dirty="0">
                <a:cs typeface="+mj-cs"/>
              </a:rPr>
              <a:t>האם כדאי להוסיף עוד מקום המתנה בתנאים זהים?</a:t>
            </a:r>
          </a:p>
        </p:txBody>
      </p:sp>
      <p:sp>
        <p:nvSpPr>
          <p:cNvPr id="9" name="מציין מיקום תוכן 2"/>
          <p:cNvSpPr txBox="1">
            <a:spLocks/>
          </p:cNvSpPr>
          <p:nvPr/>
        </p:nvSpPr>
        <p:spPr>
          <a:xfrm>
            <a:off x="849743" y="3322314"/>
            <a:ext cx="7351700" cy="2464172"/>
          </a:xfrm>
          <a:prstGeom prst="rect">
            <a:avLst/>
          </a:prstGeom>
        </p:spPr>
        <p:txBody>
          <a:bodyPr vert="horz" lIns="91440" tIns="45720" rIns="91440" bIns="45720" rtlCol="0" anchor="t">
            <a:normAutofit/>
          </a:bodyPr>
          <a:lstStyle>
            <a:lvl1pPr marL="214313" indent="-214313" algn="r" defTabSz="342900" rtl="1">
              <a:spcBef>
                <a:spcPct val="20000"/>
              </a:spcBef>
              <a:spcAft>
                <a:spcPts val="450"/>
              </a:spcAft>
              <a:buClr>
                <a:schemeClr val="accent1"/>
              </a:buClr>
              <a:buSzPct val="115000"/>
              <a:buFont typeface="Arial"/>
              <a:buChar char="•"/>
              <a:defRPr cap="none">
                <a:solidFill>
                  <a:schemeClr val="tx1">
                    <a:lumMod val="85000"/>
                    <a:lumOff val="15000"/>
                  </a:schemeClr>
                </a:solidFill>
                <a:effectLst/>
                <a:cs typeface="+mj-cs"/>
              </a:defRPr>
            </a:lvl1pPr>
            <a:lvl2pPr marL="557213" indent="-214313" defTabSz="342900">
              <a:spcBef>
                <a:spcPct val="20000"/>
              </a:spcBef>
              <a:spcAft>
                <a:spcPts val="450"/>
              </a:spcAft>
              <a:buClr>
                <a:schemeClr val="accent1"/>
              </a:buClr>
              <a:buSzPct val="115000"/>
              <a:buFont typeface="Arial"/>
              <a:buChar char="•"/>
              <a:defRPr sz="1500" cap="none">
                <a:solidFill>
                  <a:schemeClr val="tx1">
                    <a:lumMod val="85000"/>
                    <a:lumOff val="15000"/>
                  </a:schemeClr>
                </a:solidFill>
                <a:effectLst/>
              </a:defRPr>
            </a:lvl2pPr>
            <a:lvl3pPr marL="900113" indent="-214313" defTabSz="342900">
              <a:spcBef>
                <a:spcPct val="20000"/>
              </a:spcBef>
              <a:spcAft>
                <a:spcPts val="450"/>
              </a:spcAft>
              <a:buClr>
                <a:schemeClr val="accent1"/>
              </a:buClr>
              <a:buSzPct val="115000"/>
              <a:buFont typeface="Arial"/>
              <a:buChar char="•"/>
              <a:defRPr sz="1350" cap="none">
                <a:solidFill>
                  <a:schemeClr val="tx1">
                    <a:lumMod val="85000"/>
                    <a:lumOff val="15000"/>
                  </a:schemeClr>
                </a:solidFill>
                <a:effectLst/>
              </a:defRPr>
            </a:lvl3pPr>
            <a:lvl4pPr marL="1157288" indent="-128588" defTabSz="342900">
              <a:spcBef>
                <a:spcPct val="20000"/>
              </a:spcBef>
              <a:spcAft>
                <a:spcPts val="450"/>
              </a:spcAft>
              <a:buClr>
                <a:schemeClr val="accent1"/>
              </a:buClr>
              <a:buSzPct val="115000"/>
              <a:buFont typeface="Arial"/>
              <a:buChar char="•"/>
              <a:defRPr sz="1200" cap="none">
                <a:solidFill>
                  <a:schemeClr val="tx1">
                    <a:lumMod val="85000"/>
                    <a:lumOff val="15000"/>
                  </a:schemeClr>
                </a:solidFill>
                <a:effectLst/>
              </a:defRPr>
            </a:lvl4pPr>
            <a:lvl5pPr marL="1500188" indent="-128588"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5pPr>
            <a:lvl6pPr marL="18859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6pPr>
            <a:lvl7pPr marL="22288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7pPr>
            <a:lvl8pPr marL="25717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8pPr>
            <a:lvl9pPr marL="2914650" indent="-171450" defTabSz="342900">
              <a:spcBef>
                <a:spcPct val="20000"/>
              </a:spcBef>
              <a:spcAft>
                <a:spcPts val="450"/>
              </a:spcAft>
              <a:buClr>
                <a:schemeClr val="accent1"/>
              </a:buClr>
              <a:buSzPct val="115000"/>
              <a:buFont typeface="Arial"/>
              <a:buChar char="•"/>
              <a:defRPr sz="1050" cap="none">
                <a:solidFill>
                  <a:schemeClr val="tx1">
                    <a:lumMod val="85000"/>
                    <a:lumOff val="15000"/>
                  </a:schemeClr>
                </a:solidFill>
                <a:effectLst/>
              </a:defRPr>
            </a:lvl9pPr>
          </a:lstStyle>
          <a:p>
            <a:r>
              <a:rPr lang="he-IL" altLang="he-IL" dirty="0"/>
              <a:t>מודל מסוג </a:t>
            </a:r>
            <a:r>
              <a:rPr lang="en-US" altLang="he-IL" dirty="0"/>
              <a:t>M/M/2/4</a:t>
            </a:r>
          </a:p>
          <a:p>
            <a:pPr lvl="1" algn="r" rtl="1"/>
            <a:r>
              <a:rPr lang="he-IL" altLang="he-IL" dirty="0">
                <a:cs typeface="+mj-cs"/>
              </a:rPr>
              <a:t>מספר שרתים: 2 משאבות</a:t>
            </a:r>
          </a:p>
          <a:p>
            <a:pPr lvl="1" algn="r" rtl="1"/>
            <a:r>
              <a:rPr lang="he-IL" altLang="he-IL" dirty="0">
                <a:cs typeface="+mj-cs"/>
              </a:rPr>
              <a:t>מספר צרכנים במערכת (מוגבל): 4</a:t>
            </a:r>
          </a:p>
        </p:txBody>
      </p:sp>
      <mc:AlternateContent xmlns:mc="http://schemas.openxmlformats.org/markup-compatibility/2006">
        <mc:Choice xmlns:a14="http://schemas.microsoft.com/office/drawing/2010/main" Requires="a14">
          <p:sp>
            <p:nvSpPr>
              <p:cNvPr id="13" name="Object 4"/>
              <p:cNvSpPr txBox="1"/>
              <p:nvPr/>
            </p:nvSpPr>
            <p:spPr bwMode="auto">
              <a:xfrm>
                <a:off x="1874967" y="5944077"/>
                <a:ext cx="372714" cy="28043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2</m:t>
                      </m:r>
                      <m:r>
                        <a:rPr lang="he-IL" i="1">
                          <a:solidFill>
                            <a:srgbClr val="000000"/>
                          </a:solidFill>
                          <a:latin typeface="Cambria Math" panose="02040503050406030204" pitchFamily="18" charset="0"/>
                        </a:rPr>
                        <m:t>𝜇</m:t>
                      </m:r>
                    </m:oMath>
                  </m:oMathPara>
                </a14:m>
                <a:endParaRPr lang="he-IL"/>
              </a:p>
            </p:txBody>
          </p:sp>
        </mc:Choice>
        <mc:Fallback>
          <p:sp>
            <p:nvSpPr>
              <p:cNvPr id="13" name="Object 4"/>
              <p:cNvSpPr txBox="1">
                <a:spLocks noRot="1" noChangeAspect="1" noMove="1" noResize="1" noEditPoints="1" noAdjustHandles="1" noChangeArrowheads="1" noChangeShapeType="1" noTextEdit="1"/>
              </p:cNvSpPr>
              <p:nvPr/>
            </p:nvSpPr>
            <p:spPr bwMode="auto">
              <a:xfrm>
                <a:off x="1874967" y="5944077"/>
                <a:ext cx="372714" cy="280436"/>
              </a:xfrm>
              <a:prstGeom prst="rect">
                <a:avLst/>
              </a:prstGeom>
              <a:blipFill>
                <a:blip r:embed="rId2"/>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Object 5"/>
              <p:cNvSpPr txBox="1"/>
              <p:nvPr/>
            </p:nvSpPr>
            <p:spPr bwMode="auto">
              <a:xfrm>
                <a:off x="1090983" y="4262553"/>
                <a:ext cx="227484" cy="24442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𝜆</m:t>
                      </m:r>
                    </m:oMath>
                  </m:oMathPara>
                </a14:m>
                <a:endParaRPr lang="he-IL"/>
              </a:p>
            </p:txBody>
          </p:sp>
        </mc:Choice>
        <mc:Fallback>
          <p:sp>
            <p:nvSpPr>
              <p:cNvPr id="14" name="Object 5"/>
              <p:cNvSpPr txBox="1">
                <a:spLocks noRot="1" noChangeAspect="1" noMove="1" noResize="1" noEditPoints="1" noAdjustHandles="1" noChangeArrowheads="1" noChangeShapeType="1" noTextEdit="1"/>
              </p:cNvSpPr>
              <p:nvPr/>
            </p:nvSpPr>
            <p:spPr bwMode="auto">
              <a:xfrm>
                <a:off x="1090983" y="4262553"/>
                <a:ext cx="227484" cy="244427"/>
              </a:xfrm>
              <a:prstGeom prst="rect">
                <a:avLst/>
              </a:prstGeom>
              <a:blipFill>
                <a:blip r:embed="rId3"/>
                <a:stretch>
                  <a:fillRect/>
                </a:stretch>
              </a:blipFill>
              <a:ln>
                <a:noFill/>
              </a:ln>
              <a:effectLst/>
            </p:spPr>
            <p:txBody>
              <a:bodyPr/>
              <a:lstStyle/>
              <a:p>
                <a:r>
                  <a:rPr lang="he-IL">
                    <a:noFill/>
                  </a:rPr>
                  <a:t> </a:t>
                </a:r>
              </a:p>
            </p:txBody>
          </p:sp>
        </mc:Fallback>
      </mc:AlternateContent>
      <p:sp>
        <p:nvSpPr>
          <p:cNvPr id="15" name="AutoShape 6"/>
          <p:cNvSpPr>
            <a:spLocks noChangeArrowheads="1"/>
          </p:cNvSpPr>
          <p:nvPr/>
        </p:nvSpPr>
        <p:spPr bwMode="auto">
          <a:xfrm rot="21134608">
            <a:off x="1003588" y="4559357"/>
            <a:ext cx="555215" cy="57614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6" name="AutoShape 7"/>
          <p:cNvSpPr>
            <a:spLocks noChangeArrowheads="1"/>
          </p:cNvSpPr>
          <p:nvPr/>
        </p:nvSpPr>
        <p:spPr bwMode="auto">
          <a:xfrm rot="21134608">
            <a:off x="1743874" y="4559357"/>
            <a:ext cx="555215" cy="57614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7" name="AutoShape 8"/>
          <p:cNvSpPr>
            <a:spLocks noChangeArrowheads="1"/>
          </p:cNvSpPr>
          <p:nvPr/>
        </p:nvSpPr>
        <p:spPr bwMode="auto">
          <a:xfrm rot="21134608">
            <a:off x="2545851" y="4559357"/>
            <a:ext cx="555215" cy="57614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8" name="AutoShape 9"/>
          <p:cNvSpPr>
            <a:spLocks noChangeArrowheads="1"/>
          </p:cNvSpPr>
          <p:nvPr/>
        </p:nvSpPr>
        <p:spPr bwMode="auto">
          <a:xfrm rot="10304687">
            <a:off x="974028" y="5205341"/>
            <a:ext cx="622046" cy="680903"/>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 name="AutoShape 10"/>
          <p:cNvSpPr>
            <a:spLocks noChangeArrowheads="1"/>
          </p:cNvSpPr>
          <p:nvPr/>
        </p:nvSpPr>
        <p:spPr bwMode="auto">
          <a:xfrm rot="10304687">
            <a:off x="1714314" y="5202068"/>
            <a:ext cx="622046" cy="680903"/>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20" name="AutoShape 11"/>
          <p:cNvSpPr>
            <a:spLocks noChangeArrowheads="1"/>
          </p:cNvSpPr>
          <p:nvPr/>
        </p:nvSpPr>
        <p:spPr bwMode="auto">
          <a:xfrm rot="10304687">
            <a:off x="2521432" y="5202068"/>
            <a:ext cx="622046" cy="680903"/>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21" name="Oval 12"/>
          <p:cNvSpPr>
            <a:spLocks noChangeArrowheads="1"/>
          </p:cNvSpPr>
          <p:nvPr/>
        </p:nvSpPr>
        <p:spPr bwMode="auto">
          <a:xfrm>
            <a:off x="1384013" y="4979465"/>
            <a:ext cx="552644" cy="4703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2" name="Oval 13"/>
          <p:cNvSpPr>
            <a:spLocks noChangeArrowheads="1"/>
          </p:cNvSpPr>
          <p:nvPr/>
        </p:nvSpPr>
        <p:spPr bwMode="auto">
          <a:xfrm>
            <a:off x="2141007" y="4979465"/>
            <a:ext cx="552644" cy="4703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3" name="Oval 14"/>
          <p:cNvSpPr>
            <a:spLocks noChangeArrowheads="1"/>
          </p:cNvSpPr>
          <p:nvPr/>
        </p:nvSpPr>
        <p:spPr bwMode="auto">
          <a:xfrm>
            <a:off x="2928847" y="4979465"/>
            <a:ext cx="552644" cy="4703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4" name="Oval 15"/>
          <p:cNvSpPr>
            <a:spLocks noChangeArrowheads="1"/>
          </p:cNvSpPr>
          <p:nvPr/>
        </p:nvSpPr>
        <p:spPr bwMode="auto">
          <a:xfrm>
            <a:off x="683568" y="4979465"/>
            <a:ext cx="552644" cy="4703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5" name="Text Box 16"/>
          <p:cNvSpPr txBox="1">
            <a:spLocks noChangeArrowheads="1"/>
          </p:cNvSpPr>
          <p:nvPr/>
        </p:nvSpPr>
        <p:spPr bwMode="auto">
          <a:xfrm>
            <a:off x="770430" y="4994027"/>
            <a:ext cx="346790" cy="41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dirty="0">
                <a:latin typeface="Arial" pitchFamily="34" charset="0"/>
              </a:rPr>
              <a:t>0</a:t>
            </a:r>
            <a:endParaRPr lang="en-US" altLang="he-IL" dirty="0">
              <a:latin typeface="Arial" pitchFamily="34" charset="0"/>
            </a:endParaRPr>
          </a:p>
        </p:txBody>
      </p:sp>
      <p:sp>
        <p:nvSpPr>
          <p:cNvPr id="26" name="Text Box 17"/>
          <p:cNvSpPr txBox="1">
            <a:spLocks noChangeArrowheads="1"/>
          </p:cNvSpPr>
          <p:nvPr/>
        </p:nvSpPr>
        <p:spPr bwMode="auto">
          <a:xfrm>
            <a:off x="1514913" y="5012692"/>
            <a:ext cx="315264" cy="37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dirty="0">
                <a:latin typeface="Arial" pitchFamily="34" charset="0"/>
              </a:rPr>
              <a:t>1</a:t>
            </a:r>
            <a:endParaRPr lang="en-US" altLang="he-IL" dirty="0">
              <a:latin typeface="Arial" pitchFamily="34" charset="0"/>
            </a:endParaRPr>
          </a:p>
        </p:txBody>
      </p:sp>
      <p:sp>
        <p:nvSpPr>
          <p:cNvPr id="27" name="Text Box 18"/>
          <p:cNvSpPr txBox="1">
            <a:spLocks noChangeArrowheads="1"/>
          </p:cNvSpPr>
          <p:nvPr/>
        </p:nvSpPr>
        <p:spPr bwMode="auto">
          <a:xfrm>
            <a:off x="2210530" y="4994027"/>
            <a:ext cx="381469" cy="41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dirty="0">
                <a:latin typeface="Arial" pitchFamily="34" charset="0"/>
              </a:rPr>
              <a:t>2</a:t>
            </a:r>
            <a:endParaRPr lang="en-US" altLang="he-IL" dirty="0">
              <a:latin typeface="Arial" pitchFamily="34" charset="0"/>
            </a:endParaRPr>
          </a:p>
        </p:txBody>
      </p:sp>
      <p:sp>
        <p:nvSpPr>
          <p:cNvPr id="28" name="Text Box 19"/>
          <p:cNvSpPr txBox="1">
            <a:spLocks noChangeArrowheads="1"/>
          </p:cNvSpPr>
          <p:nvPr/>
        </p:nvSpPr>
        <p:spPr bwMode="auto">
          <a:xfrm>
            <a:off x="2997085" y="4994027"/>
            <a:ext cx="381469" cy="41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dirty="0">
                <a:latin typeface="Arial" pitchFamily="34" charset="0"/>
              </a:rPr>
              <a:t>3</a:t>
            </a:r>
            <a:endParaRPr lang="en-US" altLang="he-IL" dirty="0">
              <a:latin typeface="Arial" pitchFamily="34" charset="0"/>
            </a:endParaRPr>
          </a:p>
        </p:txBody>
      </p:sp>
      <mc:AlternateContent xmlns:mc="http://schemas.openxmlformats.org/markup-compatibility/2006">
        <mc:Choice xmlns:a14="http://schemas.microsoft.com/office/drawing/2010/main" Requires="a14">
          <p:sp>
            <p:nvSpPr>
              <p:cNvPr id="29" name="Object 20"/>
              <p:cNvSpPr txBox="1"/>
              <p:nvPr/>
            </p:nvSpPr>
            <p:spPr bwMode="auto">
              <a:xfrm>
                <a:off x="2691081" y="5944077"/>
                <a:ext cx="372714" cy="28043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2</m:t>
                      </m:r>
                      <m:r>
                        <a:rPr lang="he-IL" i="1">
                          <a:solidFill>
                            <a:srgbClr val="000000"/>
                          </a:solidFill>
                          <a:latin typeface="Cambria Math" panose="02040503050406030204" pitchFamily="18" charset="0"/>
                        </a:rPr>
                        <m:t>𝜇</m:t>
                      </m:r>
                    </m:oMath>
                  </m:oMathPara>
                </a14:m>
                <a:endParaRPr lang="he-IL"/>
              </a:p>
            </p:txBody>
          </p:sp>
        </mc:Choice>
        <mc:Fallback>
          <p:sp>
            <p:nvSpPr>
              <p:cNvPr id="29" name="Object 20"/>
              <p:cNvSpPr txBox="1">
                <a:spLocks noRot="1" noChangeAspect="1" noMove="1" noResize="1" noEditPoints="1" noAdjustHandles="1" noChangeArrowheads="1" noChangeShapeType="1" noTextEdit="1"/>
              </p:cNvSpPr>
              <p:nvPr/>
            </p:nvSpPr>
            <p:spPr bwMode="auto">
              <a:xfrm>
                <a:off x="2691081" y="5944077"/>
                <a:ext cx="372714" cy="280436"/>
              </a:xfrm>
              <a:prstGeom prst="rect">
                <a:avLst/>
              </a:prstGeom>
              <a:blipFill>
                <a:blip r:embed="rId4"/>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0" name="Object 21"/>
              <p:cNvSpPr txBox="1"/>
              <p:nvPr/>
            </p:nvSpPr>
            <p:spPr bwMode="auto">
              <a:xfrm>
                <a:off x="1120543" y="5970266"/>
                <a:ext cx="248047" cy="228059"/>
              </a:xfrm>
              <a:prstGeom prst="rect">
                <a:avLst/>
              </a:prstGeom>
              <a:noFill/>
              <a:ln>
                <a:noFill/>
              </a:ln>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𝜇</m:t>
                      </m:r>
                    </m:oMath>
                  </m:oMathPara>
                </a14:m>
                <a:endParaRPr lang="he-IL"/>
              </a:p>
            </p:txBody>
          </p:sp>
        </mc:Choice>
        <mc:Fallback>
          <p:sp>
            <p:nvSpPr>
              <p:cNvPr id="30" name="Object 21"/>
              <p:cNvSpPr txBox="1">
                <a:spLocks noRot="1" noChangeAspect="1" noMove="1" noResize="1" noEditPoints="1" noAdjustHandles="1" noChangeArrowheads="1" noChangeShapeType="1" noTextEdit="1"/>
              </p:cNvSpPr>
              <p:nvPr/>
            </p:nvSpPr>
            <p:spPr bwMode="auto">
              <a:xfrm>
                <a:off x="1120543" y="5970266"/>
                <a:ext cx="248047" cy="228059"/>
              </a:xfrm>
              <a:prstGeom prst="rect">
                <a:avLst/>
              </a:prstGeom>
              <a:blipFill>
                <a:blip r:embed="rId5"/>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1" name="Object 22"/>
              <p:cNvSpPr txBox="1"/>
              <p:nvPr/>
            </p:nvSpPr>
            <p:spPr bwMode="auto">
              <a:xfrm>
                <a:off x="1878822" y="4262553"/>
                <a:ext cx="227484" cy="24442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𝜆</m:t>
                      </m:r>
                    </m:oMath>
                  </m:oMathPara>
                </a14:m>
                <a:endParaRPr lang="he-IL"/>
              </a:p>
            </p:txBody>
          </p:sp>
        </mc:Choice>
        <mc:Fallback>
          <p:sp>
            <p:nvSpPr>
              <p:cNvPr id="31" name="Object 22"/>
              <p:cNvSpPr txBox="1">
                <a:spLocks noRot="1" noChangeAspect="1" noMove="1" noResize="1" noEditPoints="1" noAdjustHandles="1" noChangeArrowheads="1" noChangeShapeType="1" noTextEdit="1"/>
              </p:cNvSpPr>
              <p:nvPr/>
            </p:nvSpPr>
            <p:spPr bwMode="auto">
              <a:xfrm>
                <a:off x="1878822" y="4262553"/>
                <a:ext cx="227484" cy="244427"/>
              </a:xfrm>
              <a:prstGeom prst="rect">
                <a:avLst/>
              </a:prstGeom>
              <a:blipFill>
                <a:blip r:embed="rId6"/>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Object 23"/>
              <p:cNvSpPr txBox="1"/>
              <p:nvPr/>
            </p:nvSpPr>
            <p:spPr bwMode="auto">
              <a:xfrm>
                <a:off x="2694937" y="4262553"/>
                <a:ext cx="227484" cy="24442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𝜆</m:t>
                      </m:r>
                    </m:oMath>
                  </m:oMathPara>
                </a14:m>
                <a:endParaRPr lang="he-IL"/>
              </a:p>
            </p:txBody>
          </p:sp>
        </mc:Choice>
        <mc:Fallback>
          <p:sp>
            <p:nvSpPr>
              <p:cNvPr id="32" name="Object 23"/>
              <p:cNvSpPr txBox="1">
                <a:spLocks noRot="1" noChangeAspect="1" noMove="1" noResize="1" noEditPoints="1" noAdjustHandles="1" noChangeArrowheads="1" noChangeShapeType="1" noTextEdit="1"/>
              </p:cNvSpPr>
              <p:nvPr/>
            </p:nvSpPr>
            <p:spPr bwMode="auto">
              <a:xfrm>
                <a:off x="2694937" y="4262553"/>
                <a:ext cx="227484" cy="244427"/>
              </a:xfrm>
              <a:prstGeom prst="rect">
                <a:avLst/>
              </a:prstGeom>
              <a:blipFill>
                <a:blip r:embed="rId3"/>
                <a:stretch>
                  <a:fillRect/>
                </a:stretch>
              </a:blipFill>
              <a:ln>
                <a:noFill/>
              </a:ln>
              <a:effectLst/>
            </p:spPr>
            <p:txBody>
              <a:bodyPr/>
              <a:lstStyle/>
              <a:p>
                <a:r>
                  <a:rPr lang="he-IL">
                    <a:noFill/>
                  </a:rPr>
                  <a:t> </a:t>
                </a:r>
              </a:p>
            </p:txBody>
          </p:sp>
        </mc:Fallback>
      </mc:AlternateContent>
      <p:sp>
        <p:nvSpPr>
          <p:cNvPr id="33" name="AutoShape 26"/>
          <p:cNvSpPr>
            <a:spLocks noChangeArrowheads="1"/>
          </p:cNvSpPr>
          <p:nvPr/>
        </p:nvSpPr>
        <p:spPr bwMode="auto">
          <a:xfrm rot="21134608">
            <a:off x="3391526" y="4534260"/>
            <a:ext cx="555215" cy="57614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34" name="AutoShape 27"/>
          <p:cNvSpPr>
            <a:spLocks noChangeArrowheads="1"/>
          </p:cNvSpPr>
          <p:nvPr/>
        </p:nvSpPr>
        <p:spPr bwMode="auto">
          <a:xfrm rot="10304687">
            <a:off x="3367107" y="5176971"/>
            <a:ext cx="622046" cy="680903"/>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35" name="Oval 28"/>
          <p:cNvSpPr>
            <a:spLocks noChangeArrowheads="1"/>
          </p:cNvSpPr>
          <p:nvPr/>
        </p:nvSpPr>
        <p:spPr bwMode="auto">
          <a:xfrm>
            <a:off x="3774521" y="4954368"/>
            <a:ext cx="552644" cy="4703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 name="Text Box 29"/>
          <p:cNvSpPr txBox="1">
            <a:spLocks noChangeArrowheads="1"/>
          </p:cNvSpPr>
          <p:nvPr/>
        </p:nvSpPr>
        <p:spPr bwMode="auto">
          <a:xfrm>
            <a:off x="3842759" y="4968929"/>
            <a:ext cx="381469" cy="41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r">
              <a:spcBef>
                <a:spcPct val="0"/>
              </a:spcBef>
              <a:defRPr sz="2400">
                <a:solidFill>
                  <a:schemeClr val="tx1"/>
                </a:solidFill>
                <a:latin typeface="Times New Roman" pitchFamily="18" charset="0"/>
                <a:cs typeface="Arial" pitchFamily="34" charset="0"/>
              </a:defRPr>
            </a:lvl1pPr>
            <a:lvl2pPr algn="r">
              <a:spcBef>
                <a:spcPct val="0"/>
              </a:spcBef>
              <a:defRPr sz="2400">
                <a:solidFill>
                  <a:schemeClr val="tx1"/>
                </a:solidFill>
                <a:latin typeface="Times New Roman" pitchFamily="18" charset="0"/>
                <a:cs typeface="Arial" pitchFamily="34" charset="0"/>
              </a:defRPr>
            </a:lvl2pPr>
            <a:lvl3pPr algn="r">
              <a:spcBef>
                <a:spcPct val="0"/>
              </a:spcBef>
              <a:defRPr sz="2400">
                <a:solidFill>
                  <a:schemeClr val="tx1"/>
                </a:solidFill>
                <a:latin typeface="Times New Roman" pitchFamily="18" charset="0"/>
                <a:cs typeface="Arial" pitchFamily="34" charset="0"/>
              </a:defRPr>
            </a:lvl3pPr>
            <a:lvl4pPr algn="r">
              <a:spcBef>
                <a:spcPct val="0"/>
              </a:spcBef>
              <a:defRPr sz="2400">
                <a:solidFill>
                  <a:schemeClr val="tx1"/>
                </a:solidFill>
                <a:latin typeface="Times New Roman" pitchFamily="18" charset="0"/>
                <a:cs typeface="Arial" pitchFamily="34" charset="0"/>
              </a:defRPr>
            </a:lvl4pPr>
            <a:lvl5pPr algn="r">
              <a:spcBef>
                <a:spcPct val="0"/>
              </a:spcBef>
              <a:defRPr sz="2400">
                <a:solidFill>
                  <a:schemeClr val="tx1"/>
                </a:solidFill>
                <a:latin typeface="Times New Roman" pitchFamily="18" charset="0"/>
                <a:cs typeface="Arial" pitchFamily="34" charset="0"/>
              </a:defRPr>
            </a:lvl5pPr>
            <a:lvl6pPr fontAlgn="base">
              <a:spcBef>
                <a:spcPct val="0"/>
              </a:spcBef>
              <a:spcAft>
                <a:spcPct val="0"/>
              </a:spcAft>
              <a:defRPr sz="2400">
                <a:solidFill>
                  <a:schemeClr val="tx1"/>
                </a:solidFill>
                <a:latin typeface="Times New Roman" pitchFamily="18" charset="0"/>
                <a:cs typeface="Arial" pitchFamily="34" charset="0"/>
              </a:defRPr>
            </a:lvl6pPr>
            <a:lvl7pPr fontAlgn="base">
              <a:spcBef>
                <a:spcPct val="0"/>
              </a:spcBef>
              <a:spcAft>
                <a:spcPct val="0"/>
              </a:spcAft>
              <a:defRPr sz="2400">
                <a:solidFill>
                  <a:schemeClr val="tx1"/>
                </a:solidFill>
                <a:latin typeface="Times New Roman" pitchFamily="18" charset="0"/>
                <a:cs typeface="Arial" pitchFamily="34" charset="0"/>
              </a:defRPr>
            </a:lvl7pPr>
            <a:lvl8pPr fontAlgn="base">
              <a:spcBef>
                <a:spcPct val="0"/>
              </a:spcBef>
              <a:spcAft>
                <a:spcPct val="0"/>
              </a:spcAft>
              <a:defRPr sz="2400">
                <a:solidFill>
                  <a:schemeClr val="tx1"/>
                </a:solidFill>
                <a:latin typeface="Times New Roman" pitchFamily="18" charset="0"/>
                <a:cs typeface="Arial" pitchFamily="34" charset="0"/>
              </a:defRPr>
            </a:lvl8pPr>
            <a:lvl9pPr fontAlgn="base">
              <a:spcBef>
                <a:spcPct val="0"/>
              </a:spcBef>
              <a:spcAft>
                <a:spcPct val="0"/>
              </a:spcAft>
              <a:defRPr sz="2400">
                <a:solidFill>
                  <a:schemeClr val="tx1"/>
                </a:solidFill>
                <a:latin typeface="Times New Roman" pitchFamily="18" charset="0"/>
                <a:cs typeface="Arial" pitchFamily="34" charset="0"/>
              </a:defRPr>
            </a:lvl9pPr>
          </a:lstStyle>
          <a:p>
            <a:pPr>
              <a:spcBef>
                <a:spcPct val="20000"/>
              </a:spcBef>
              <a:buFontTx/>
              <a:buNone/>
            </a:pPr>
            <a:r>
              <a:rPr lang="he-IL" altLang="he-IL" dirty="0">
                <a:latin typeface="Arial" pitchFamily="34" charset="0"/>
              </a:rPr>
              <a:t>4</a:t>
            </a:r>
            <a:endParaRPr lang="en-US" altLang="he-IL" dirty="0">
              <a:latin typeface="Arial" pitchFamily="34" charset="0"/>
            </a:endParaRPr>
          </a:p>
        </p:txBody>
      </p:sp>
      <p:sp>
        <p:nvSpPr>
          <p:cNvPr id="37" name="AutoShape 30"/>
          <p:cNvSpPr>
            <a:spLocks noChangeArrowheads="1"/>
          </p:cNvSpPr>
          <p:nvPr/>
        </p:nvSpPr>
        <p:spPr bwMode="auto">
          <a:xfrm rot="21134608">
            <a:off x="4239771" y="4534260"/>
            <a:ext cx="555215" cy="576148"/>
          </a:xfrm>
          <a:custGeom>
            <a:avLst/>
            <a:gdLst>
              <a:gd name="G0" fmla="+- 348691 0 0"/>
              <a:gd name="G1" fmla="+- -11796480 0 0"/>
              <a:gd name="G2" fmla="+- 348691 0 -11796480"/>
              <a:gd name="G3" fmla="+- 10800 0 0"/>
              <a:gd name="G4" fmla="+- 0 0 348691"/>
              <a:gd name="T0" fmla="*/ 360 256 1"/>
              <a:gd name="T1" fmla="*/ 0 256 1"/>
              <a:gd name="G5" fmla="+- G2 T0 T1"/>
              <a:gd name="G6" fmla="?: G2 G2 G5"/>
              <a:gd name="G7" fmla="+- 0 0 G6"/>
              <a:gd name="G8" fmla="+- 10800 0 0"/>
              <a:gd name="G9" fmla="+- 0 0 -11796480"/>
              <a:gd name="G10" fmla="+- 10800 0 2700"/>
              <a:gd name="G11" fmla="cos G10 348691"/>
              <a:gd name="G12" fmla="sin G10 348691"/>
              <a:gd name="G13" fmla="cos 13500 348691"/>
              <a:gd name="G14" fmla="sin 13500 348691"/>
              <a:gd name="G15" fmla="+- G11 10800 0"/>
              <a:gd name="G16" fmla="+- G12 10800 0"/>
              <a:gd name="G17" fmla="+- G13 10800 0"/>
              <a:gd name="G18" fmla="+- G14 10800 0"/>
              <a:gd name="G19" fmla="*/ 10800 1 2"/>
              <a:gd name="G20" fmla="+- G19 5400 0"/>
              <a:gd name="G21" fmla="cos G20 348691"/>
              <a:gd name="G22" fmla="sin G20 348691"/>
              <a:gd name="G23" fmla="+- G21 10800 0"/>
              <a:gd name="G24" fmla="+- G12 G23 G22"/>
              <a:gd name="G25" fmla="+- G22 G23 G11"/>
              <a:gd name="G26" fmla="cos 10800 348691"/>
              <a:gd name="G27" fmla="sin 10800 348691"/>
              <a:gd name="G28" fmla="cos 10800 348691"/>
              <a:gd name="G29" fmla="sin 10800 348691"/>
              <a:gd name="G30" fmla="+- G26 10800 0"/>
              <a:gd name="G31" fmla="+- G27 10800 0"/>
              <a:gd name="G32" fmla="+- G28 10800 0"/>
              <a:gd name="G33" fmla="+- G29 10800 0"/>
              <a:gd name="G34" fmla="+- G19 5400 0"/>
              <a:gd name="G35" fmla="cos G34 -11796480"/>
              <a:gd name="G36" fmla="sin G34 -11796480"/>
              <a:gd name="G37" fmla="+/ -11796480 348691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1301 w 21600"/>
              <a:gd name="T5" fmla="*/ 11 h 21600"/>
              <a:gd name="T6" fmla="*/ 0 w 21600"/>
              <a:gd name="T7" fmla="*/ 10800 h 21600"/>
              <a:gd name="T8" fmla="*/ 11301 w 21600"/>
              <a:gd name="T9" fmla="*/ 11 h 21600"/>
              <a:gd name="T10" fmla="*/ 24241 w 21600"/>
              <a:gd name="T11" fmla="*/ 12051 h 21600"/>
              <a:gd name="T12" fmla="*/ 21303 w 21600"/>
              <a:gd name="T13" fmla="*/ 14489 h 21600"/>
              <a:gd name="T14" fmla="*/ 18865 w 21600"/>
              <a:gd name="T15" fmla="*/ 1155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53" y="11801"/>
                </a:moveTo>
                <a:cubicBezTo>
                  <a:pt x="21584" y="11468"/>
                  <a:pt x="21600" y="11134"/>
                  <a:pt x="21600" y="10800"/>
                </a:cubicBezTo>
                <a:cubicBezTo>
                  <a:pt x="21600" y="4835"/>
                  <a:pt x="16764" y="0"/>
                  <a:pt x="10800" y="0"/>
                </a:cubicBezTo>
                <a:cubicBezTo>
                  <a:pt x="4835" y="0"/>
                  <a:pt x="0" y="4835"/>
                  <a:pt x="0" y="10800"/>
                </a:cubicBezTo>
                <a:cubicBezTo>
                  <a:pt x="0" y="4835"/>
                  <a:pt x="4835" y="0"/>
                  <a:pt x="10800" y="0"/>
                </a:cubicBezTo>
                <a:cubicBezTo>
                  <a:pt x="16764" y="0"/>
                  <a:pt x="21600" y="4835"/>
                  <a:pt x="21600" y="10800"/>
                </a:cubicBezTo>
                <a:cubicBezTo>
                  <a:pt x="21600" y="11134"/>
                  <a:pt x="21584" y="11468"/>
                  <a:pt x="21553" y="11801"/>
                </a:cubicBezTo>
                <a:lnTo>
                  <a:pt x="24241" y="12051"/>
                </a:lnTo>
                <a:lnTo>
                  <a:pt x="21303" y="14489"/>
                </a:lnTo>
                <a:lnTo>
                  <a:pt x="18865" y="11551"/>
                </a:lnTo>
                <a:lnTo>
                  <a:pt x="21553" y="11801"/>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mc:AlternateContent xmlns:mc="http://schemas.openxmlformats.org/markup-compatibility/2006">
        <mc:Choice xmlns:a14="http://schemas.microsoft.com/office/drawing/2010/main" Requires="a14">
          <p:sp>
            <p:nvSpPr>
              <p:cNvPr id="38" name="Object 31"/>
              <p:cNvSpPr txBox="1"/>
              <p:nvPr/>
            </p:nvSpPr>
            <p:spPr bwMode="auto">
              <a:xfrm>
                <a:off x="3536756" y="5918980"/>
                <a:ext cx="372714" cy="28043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2</m:t>
                      </m:r>
                      <m:r>
                        <a:rPr lang="he-IL" i="1">
                          <a:solidFill>
                            <a:srgbClr val="000000"/>
                          </a:solidFill>
                          <a:latin typeface="Cambria Math" panose="02040503050406030204" pitchFamily="18" charset="0"/>
                        </a:rPr>
                        <m:t>𝜇</m:t>
                      </m:r>
                    </m:oMath>
                  </m:oMathPara>
                </a14:m>
                <a:endParaRPr lang="he-IL"/>
              </a:p>
            </p:txBody>
          </p:sp>
        </mc:Choice>
        <mc:Fallback>
          <p:sp>
            <p:nvSpPr>
              <p:cNvPr id="38" name="Object 31"/>
              <p:cNvSpPr txBox="1">
                <a:spLocks noRot="1" noChangeAspect="1" noMove="1" noResize="1" noEditPoints="1" noAdjustHandles="1" noChangeArrowheads="1" noChangeShapeType="1" noTextEdit="1"/>
              </p:cNvSpPr>
              <p:nvPr/>
            </p:nvSpPr>
            <p:spPr bwMode="auto">
              <a:xfrm>
                <a:off x="3536756" y="5918980"/>
                <a:ext cx="372714" cy="280436"/>
              </a:xfrm>
              <a:prstGeom prst="rect">
                <a:avLst/>
              </a:prstGeom>
              <a:blipFill>
                <a:blip r:embed="rId7"/>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9" name="Object 32"/>
              <p:cNvSpPr txBox="1"/>
              <p:nvPr/>
            </p:nvSpPr>
            <p:spPr bwMode="auto">
              <a:xfrm>
                <a:off x="3540611" y="4237456"/>
                <a:ext cx="227484" cy="24442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𝜆</m:t>
                      </m:r>
                    </m:oMath>
                  </m:oMathPara>
                </a14:m>
                <a:endParaRPr lang="he-IL"/>
              </a:p>
            </p:txBody>
          </p:sp>
        </mc:Choice>
        <mc:Fallback>
          <p:sp>
            <p:nvSpPr>
              <p:cNvPr id="39" name="Object 32"/>
              <p:cNvSpPr txBox="1">
                <a:spLocks noRot="1" noChangeAspect="1" noMove="1" noResize="1" noEditPoints="1" noAdjustHandles="1" noChangeArrowheads="1" noChangeShapeType="1" noTextEdit="1"/>
              </p:cNvSpPr>
              <p:nvPr/>
            </p:nvSpPr>
            <p:spPr bwMode="auto">
              <a:xfrm>
                <a:off x="3540611" y="4237456"/>
                <a:ext cx="227484" cy="244427"/>
              </a:xfrm>
              <a:prstGeom prst="rect">
                <a:avLst/>
              </a:prstGeom>
              <a:blipFill>
                <a:blip r:embed="rId3"/>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0" name="Object 33"/>
              <p:cNvSpPr txBox="1"/>
              <p:nvPr/>
            </p:nvSpPr>
            <p:spPr bwMode="auto">
              <a:xfrm>
                <a:off x="4152376" y="4221088"/>
                <a:ext cx="685022" cy="296804"/>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𝜆</m:t>
                          </m:r>
                        </m:e>
                        <m:sub>
                          <m:r>
                            <a:rPr lang="he-IL" i="1">
                              <a:solidFill>
                                <a:srgbClr val="000000"/>
                              </a:solidFill>
                              <a:latin typeface="Cambria Math" panose="02040503050406030204" pitchFamily="18" charset="0"/>
                            </a:rPr>
                            <m:t>4</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m:t>
                      </m:r>
                    </m:oMath>
                  </m:oMathPara>
                </a14:m>
                <a:endParaRPr lang="he-IL"/>
              </a:p>
            </p:txBody>
          </p:sp>
        </mc:Choice>
        <mc:Fallback>
          <p:sp>
            <p:nvSpPr>
              <p:cNvPr id="40" name="Object 33"/>
              <p:cNvSpPr txBox="1">
                <a:spLocks noRot="1" noChangeAspect="1" noMove="1" noResize="1" noEditPoints="1" noAdjustHandles="1" noChangeArrowheads="1" noChangeShapeType="1" noTextEdit="1"/>
              </p:cNvSpPr>
              <p:nvPr/>
            </p:nvSpPr>
            <p:spPr bwMode="auto">
              <a:xfrm>
                <a:off x="4152376" y="4221088"/>
                <a:ext cx="685022" cy="296804"/>
              </a:xfrm>
              <a:prstGeom prst="rect">
                <a:avLst/>
              </a:prstGeom>
              <a:blipFill>
                <a:blip r:embed="rId8"/>
                <a:stretch>
                  <a:fillRect/>
                </a:stretch>
              </a:blipFill>
              <a:ln>
                <a:noFill/>
              </a:ln>
              <a:effectLst/>
            </p:spPr>
            <p:txBody>
              <a:bodyPr/>
              <a:lstStyle/>
              <a:p>
                <a:r>
                  <a:rPr lang="he-IL">
                    <a:noFill/>
                  </a:rPr>
                  <a:t> </a:t>
                </a:r>
              </a:p>
            </p:txBody>
          </p:sp>
        </mc:Fallback>
      </mc:AlternateContent>
    </p:spTree>
    <p:extLst>
      <p:ext uri="{BB962C8B-B14F-4D97-AF65-F5344CB8AC3E}">
        <p14:creationId xmlns:p14="http://schemas.microsoft.com/office/powerpoint/2010/main" val="2653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1027664"/>
            <a:ext cx="7024744" cy="673144"/>
          </a:xfrm>
        </p:spPr>
        <p:txBody>
          <a:bodyPr>
            <a:normAutofit/>
          </a:bodyPr>
          <a:lstStyle/>
          <a:p>
            <a:pPr algn="ctr"/>
            <a:r>
              <a:rPr lang="he-IL" dirty="0"/>
              <a:t>תרגיל 1 - המשך</a:t>
            </a:r>
          </a:p>
        </p:txBody>
      </p:sp>
      <p:sp>
        <p:nvSpPr>
          <p:cNvPr id="3" name="מציין מיקום תוכן 2"/>
          <p:cNvSpPr>
            <a:spLocks noGrp="1"/>
          </p:cNvSpPr>
          <p:nvPr>
            <p:ph idx="1"/>
          </p:nvPr>
        </p:nvSpPr>
        <p:spPr>
          <a:xfrm>
            <a:off x="323528" y="2564904"/>
            <a:ext cx="7632964" cy="648072"/>
          </a:xfrm>
        </p:spPr>
        <p:txBody>
          <a:bodyPr>
            <a:normAutofit/>
          </a:bodyPr>
          <a:lstStyle/>
          <a:p>
            <a:pPr algn="r" rtl="1">
              <a:lnSpc>
                <a:spcPct val="90000"/>
              </a:lnSpc>
            </a:pPr>
            <a:r>
              <a:rPr lang="he-IL" altLang="he-IL" dirty="0">
                <a:cs typeface="+mj-cs"/>
              </a:rPr>
              <a:t>משוואות האיזון:</a:t>
            </a:r>
          </a:p>
        </p:txBody>
      </p:sp>
      <mc:AlternateContent xmlns:mc="http://schemas.openxmlformats.org/markup-compatibility/2006">
        <mc:Choice xmlns:a14="http://schemas.microsoft.com/office/drawing/2010/main" Requires="a14">
          <p:sp>
            <p:nvSpPr>
              <p:cNvPr id="4" name="אובייקט 3"/>
              <p:cNvSpPr txBox="1"/>
              <p:nvPr/>
            </p:nvSpPr>
            <p:spPr bwMode="auto">
              <a:xfrm>
                <a:off x="979546" y="3645024"/>
                <a:ext cx="3592512" cy="22129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400" i="1" smtClean="0">
                              <a:solidFill>
                                <a:srgbClr val="000000"/>
                              </a:solidFill>
                              <a:latin typeface="Cambria Math" panose="02040503050406030204" pitchFamily="18" charset="0"/>
                            </a:rPr>
                          </m:ctrlPr>
                        </m:dPr>
                        <m:e>
                          <m:eqArr>
                            <m:eqArrPr>
                              <m:ctrlPr>
                                <a:rPr lang="he-IL" sz="2400" i="1">
                                  <a:solidFill>
                                    <a:srgbClr val="000000"/>
                                  </a:solidFill>
                                  <a:latin typeface="Cambria Math" panose="02040503050406030204" pitchFamily="18" charset="0"/>
                                </a:rPr>
                              </m:ctrlPr>
                            </m:eqArrPr>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0</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1</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𝜇</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1</m:t>
                                  </m:r>
                                </m:sub>
                              </m:sSub>
                              <m:r>
                                <a:rPr lang="he-IL" sz="2400" i="1">
                                  <a:solidFill>
                                    <a:srgbClr val="000000"/>
                                  </a:solidFill>
                                  <a:latin typeface="Cambria Math" panose="02040503050406030204" pitchFamily="18" charset="0"/>
                                </a:rPr>
                                <m:t>⋅</m:t>
                              </m:r>
                              <m:d>
                                <m:dPr>
                                  <m:ctrlPr>
                                    <a:rPr lang="he-IL" sz="2400" i="1">
                                      <a:solidFill>
                                        <a:srgbClr val="000000"/>
                                      </a:solidFill>
                                      <a:latin typeface="Cambria Math" panose="02040503050406030204" pitchFamily="18" charset="0"/>
                                    </a:rPr>
                                  </m:ctrlPr>
                                </m:dPr>
                                <m:e>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𝜇</m:t>
                                  </m:r>
                                </m:e>
                              </m:d>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0</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2</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2</m:t>
                                  </m:r>
                                </m:sub>
                              </m:sSub>
                              <m:r>
                                <a:rPr lang="he-IL" sz="2400" i="1">
                                  <a:solidFill>
                                    <a:srgbClr val="000000"/>
                                  </a:solidFill>
                                  <a:latin typeface="Cambria Math" panose="02040503050406030204" pitchFamily="18" charset="0"/>
                                </a:rPr>
                                <m:t>⋅</m:t>
                              </m:r>
                              <m:d>
                                <m:dPr>
                                  <m:ctrlPr>
                                    <a:rPr lang="he-IL" sz="2400" i="1">
                                      <a:solidFill>
                                        <a:srgbClr val="000000"/>
                                      </a:solidFill>
                                      <a:latin typeface="Cambria Math" panose="02040503050406030204" pitchFamily="18" charset="0"/>
                                    </a:rPr>
                                  </m:ctrlPr>
                                </m:dPr>
                                <m:e>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d>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1</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3</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3</m:t>
                                  </m:r>
                                </m:sub>
                              </m:sSub>
                              <m:r>
                                <a:rPr lang="he-IL" sz="2400" i="1">
                                  <a:solidFill>
                                    <a:srgbClr val="000000"/>
                                  </a:solidFill>
                                  <a:latin typeface="Cambria Math" panose="02040503050406030204" pitchFamily="18" charset="0"/>
                                </a:rPr>
                                <m:t>⋅</m:t>
                              </m:r>
                              <m:d>
                                <m:dPr>
                                  <m:ctrlPr>
                                    <a:rPr lang="he-IL" sz="2400" i="1">
                                      <a:solidFill>
                                        <a:srgbClr val="000000"/>
                                      </a:solidFill>
                                      <a:latin typeface="Cambria Math" panose="02040503050406030204" pitchFamily="18" charset="0"/>
                                    </a:rPr>
                                  </m:ctrlPr>
                                </m:dPr>
                                <m:e>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d>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2</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4</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e>
                            <m:e>
                              <m:r>
                                <a:rPr lang="he-IL" sz="2400" i="1">
                                  <a:solidFill>
                                    <a:srgbClr val="000000"/>
                                  </a:solidFill>
                                  <a:latin typeface="Cambria Math" panose="02040503050406030204" pitchFamily="18" charset="0"/>
                                </a:rPr>
                                <m:t>&amp;</m:t>
                              </m:r>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4</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2</m:t>
                              </m:r>
                              <m:r>
                                <a:rPr lang="he-IL" sz="2400" i="1">
                                  <a:solidFill>
                                    <a:srgbClr val="000000"/>
                                  </a:solidFill>
                                  <a:latin typeface="Cambria Math" panose="02040503050406030204" pitchFamily="18" charset="0"/>
                                </a:rPr>
                                <m:t>𝜇</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he-IL" sz="2400" i="1">
                                      <a:solidFill>
                                        <a:srgbClr val="000000"/>
                                      </a:solidFill>
                                      <a:latin typeface="Cambria Math" panose="02040503050406030204" pitchFamily="18" charset="0"/>
                                    </a:rPr>
                                    <m:t>𝑝</m:t>
                                  </m:r>
                                </m:e>
                                <m:sub>
                                  <m:r>
                                    <a:rPr lang="he-IL" sz="2400" i="1">
                                      <a:solidFill>
                                        <a:srgbClr val="000000"/>
                                      </a:solidFill>
                                      <a:latin typeface="Cambria Math" panose="02040503050406030204" pitchFamily="18" charset="0"/>
                                    </a:rPr>
                                    <m:t>3</m:t>
                                  </m:r>
                                </m:sub>
                              </m:sSub>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𝜆</m:t>
                              </m:r>
                            </m:e>
                          </m:eqArr>
                        </m:e>
                      </m:d>
                    </m:oMath>
                  </m:oMathPara>
                </a14:m>
                <a:endParaRPr lang="he-IL" sz="2400" dirty="0"/>
              </a:p>
            </p:txBody>
          </p:sp>
        </mc:Choice>
        <mc:Fallback>
          <p:sp>
            <p:nvSpPr>
              <p:cNvPr id="4" name="אובייקט 3"/>
              <p:cNvSpPr txBox="1">
                <a:spLocks noRot="1" noChangeAspect="1" noMove="1" noResize="1" noEditPoints="1" noAdjustHandles="1" noChangeArrowheads="1" noChangeShapeType="1" noTextEdit="1"/>
              </p:cNvSpPr>
              <p:nvPr/>
            </p:nvSpPr>
            <p:spPr bwMode="auto">
              <a:xfrm>
                <a:off x="979546" y="3645024"/>
                <a:ext cx="3592512" cy="2212975"/>
              </a:xfrm>
              <a:prstGeom prst="rect">
                <a:avLst/>
              </a:prstGeom>
              <a:blipFill>
                <a:blip r:embed="rId2"/>
                <a:stretch>
                  <a:fillRect r="-17657"/>
                </a:stretch>
              </a:blipFill>
              <a:ln>
                <a:noFill/>
              </a:ln>
              <a:effectLst/>
            </p:spPr>
            <p:txBody>
              <a:bodyPr/>
              <a:lstStyle/>
              <a:p>
                <a:r>
                  <a:rPr lang="he-IL">
                    <a:noFill/>
                  </a:rPr>
                  <a:t> </a:t>
                </a:r>
              </a:p>
            </p:txBody>
          </p:sp>
        </mc:Fallback>
      </mc:AlternateContent>
    </p:spTree>
    <p:extLst>
      <p:ext uri="{BB962C8B-B14F-4D97-AF65-F5344CB8AC3E}">
        <p14:creationId xmlns:p14="http://schemas.microsoft.com/office/powerpoint/2010/main" val="41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764704"/>
            <a:ext cx="7024744" cy="817160"/>
          </a:xfrm>
        </p:spPr>
        <p:txBody>
          <a:bodyPr/>
          <a:lstStyle/>
          <a:p>
            <a:pPr algn="ctr"/>
            <a:r>
              <a:rPr lang="he-IL" dirty="0"/>
              <a:t>תרגיל 1 - פיתוח המשוואות</a:t>
            </a:r>
          </a:p>
        </p:txBody>
      </p:sp>
      <mc:AlternateContent xmlns:mc="http://schemas.openxmlformats.org/markup-compatibility/2006">
        <mc:Choice xmlns:a14="http://schemas.microsoft.com/office/drawing/2010/main" Requires="a14">
          <p:sp>
            <p:nvSpPr>
              <p:cNvPr id="4" name="אובייקט 3"/>
              <p:cNvSpPr txBox="1"/>
              <p:nvPr/>
            </p:nvSpPr>
            <p:spPr bwMode="auto">
              <a:xfrm>
                <a:off x="611560" y="2371692"/>
                <a:ext cx="3155543" cy="207054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000" i="1" smtClean="0">
                              <a:solidFill>
                                <a:srgbClr val="000000"/>
                              </a:solidFill>
                              <a:latin typeface="Cambria Math" panose="02040503050406030204" pitchFamily="18" charset="0"/>
                            </a:rPr>
                          </m:ctrlPr>
                        </m:dPr>
                        <m:e>
                          <m:eqArr>
                            <m:eqArrPr>
                              <m:ctrlPr>
                                <a:rPr lang="he-IL" sz="2000" i="1">
                                  <a:solidFill>
                                    <a:srgbClr val="000000"/>
                                  </a:solidFill>
                                  <a:latin typeface="Cambria Math" panose="02040503050406030204" pitchFamily="18" charset="0"/>
                                </a:rPr>
                              </m:ctrlPr>
                            </m:eqArrPr>
                            <m:e>
                              <m:r>
                                <a:rPr lang="he-IL" sz="2000" i="1">
                                  <a:solidFill>
                                    <a:srgbClr val="000000"/>
                                  </a:solidFill>
                                  <a:latin typeface="Cambria Math" panose="02040503050406030204" pitchFamily="18" charset="0"/>
                                </a:rPr>
                                <m:t>&amp;</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r>
                                <a:rPr lang="he-IL" sz="2000" i="1">
                                  <a:solidFill>
                                    <a:srgbClr val="000000"/>
                                  </a:solidFill>
                                  <a:latin typeface="Cambria Math" panose="02040503050406030204" pitchFamily="18" charset="0"/>
                                </a:rPr>
                                <m:t>⋅</m:t>
                              </m:r>
                              <m:d>
                                <m:dPr>
                                  <m:ctrlPr>
                                    <a:rPr lang="he-IL" sz="2000" i="1">
                                      <a:solidFill>
                                        <a:srgbClr val="000000"/>
                                      </a:solidFill>
                                      <a:latin typeface="Cambria Math" panose="02040503050406030204" pitchFamily="18" charset="0"/>
                                    </a:rPr>
                                  </m:ctrlPr>
                                </m:dPr>
                                <m:e>
                                  <m:r>
                                    <a:rPr lang="he-IL" sz="2000" i="1">
                                      <a:solidFill>
                                        <a:srgbClr val="000000"/>
                                      </a:solidFill>
                                      <a:latin typeface="Cambria Math" panose="02040503050406030204" pitchFamily="18" charset="0"/>
                                    </a:rPr>
                                    <m:t>10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e>
                              </m:d>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d>
                                <m:dPr>
                                  <m:ctrlPr>
                                    <a:rPr lang="he-IL" sz="2000" i="1">
                                      <a:solidFill>
                                        <a:srgbClr val="000000"/>
                                      </a:solidFill>
                                      <a:latin typeface="Cambria Math" panose="02040503050406030204" pitchFamily="18" charset="0"/>
                                    </a:rPr>
                                  </m:ctrlPr>
                                </m:dPr>
                                <m:e>
                                  <m:r>
                                    <a:rPr lang="he-IL" sz="2000" i="1">
                                      <a:solidFill>
                                        <a:srgbClr val="000000"/>
                                      </a:solidFill>
                                      <a:latin typeface="Cambria Math" panose="02040503050406030204" pitchFamily="18" charset="0"/>
                                    </a:rPr>
                                    <m:t>10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20</m:t>
                                  </m:r>
                                </m:e>
                              </m:d>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e>
                            <m:e>
                              <m:r>
                                <a:rPr lang="he-IL" sz="2000" i="1">
                                  <a:solidFill>
                                    <a:srgbClr val="000000"/>
                                  </a:solidFill>
                                  <a:latin typeface="Cambria Math" panose="02040503050406030204" pitchFamily="18" charset="0"/>
                                </a:rPr>
                                <m:t>&amp;</m:t>
                              </m:r>
                              <m:r>
                                <a:rPr lang="he-IL" sz="2000" i="1">
                                  <a:solidFill>
                                    <a:srgbClr val="000000"/>
                                  </a:solidFill>
                                  <a:latin typeface="Cambria Math" panose="02040503050406030204" pitchFamily="18" charset="0"/>
                                </a:rPr>
                                <m:t>20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4</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10</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m:t>
                              </m:r>
                            </m:e>
                          </m:eqArr>
                        </m:e>
                      </m:d>
                    </m:oMath>
                  </m:oMathPara>
                </a14:m>
                <a:endParaRPr lang="he-IL" sz="2000" dirty="0"/>
              </a:p>
            </p:txBody>
          </p:sp>
        </mc:Choice>
        <mc:Fallback>
          <p:sp>
            <p:nvSpPr>
              <p:cNvPr id="4" name="אובייקט 3"/>
              <p:cNvSpPr txBox="1">
                <a:spLocks noRot="1" noChangeAspect="1" noMove="1" noResize="1" noEditPoints="1" noAdjustHandles="1" noChangeArrowheads="1" noChangeShapeType="1" noTextEdit="1"/>
              </p:cNvSpPr>
              <p:nvPr/>
            </p:nvSpPr>
            <p:spPr bwMode="auto">
              <a:xfrm>
                <a:off x="611560" y="2371692"/>
                <a:ext cx="3155543" cy="2070546"/>
              </a:xfrm>
              <a:prstGeom prst="rect">
                <a:avLst/>
              </a:prstGeom>
              <a:blipFill>
                <a:blip r:embed="rId2"/>
                <a:stretch>
                  <a:fillRect r="-9073"/>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 name="אובייקט 4"/>
              <p:cNvSpPr txBox="1"/>
              <p:nvPr/>
            </p:nvSpPr>
            <p:spPr bwMode="auto">
              <a:xfrm>
                <a:off x="4139952" y="2415762"/>
                <a:ext cx="3638237" cy="202647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000" i="1" smtClean="0">
                              <a:solidFill>
                                <a:srgbClr val="000000"/>
                              </a:solidFill>
                              <a:latin typeface="Cambria Math" panose="02040503050406030204" pitchFamily="18" charset="0"/>
                            </a:rPr>
                          </m:ctrlPr>
                        </m:dPr>
                        <m:e>
                          <m:eqArr>
                            <m:eqArrPr>
                              <m:ctrlPr>
                                <a:rPr lang="he-IL" sz="2000" i="1">
                                  <a:solidFill>
                                    <a:srgbClr val="000000"/>
                                  </a:solidFill>
                                  <a:latin typeface="Cambria Math" panose="02040503050406030204" pitchFamily="18" charset="0"/>
                                </a:rPr>
                              </m:ctrlPr>
                            </m:eqArrPr>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4</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125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25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125</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m:t>
                              </m:r>
                            </m:e>
                          </m:eqArr>
                        </m:e>
                      </m:d>
                    </m:oMath>
                  </m:oMathPara>
                </a14:m>
                <a:endParaRPr lang="he-IL" sz="2000" dirty="0"/>
              </a:p>
            </p:txBody>
          </p:sp>
        </mc:Choice>
        <mc:Fallback>
          <p:sp>
            <p:nvSpPr>
              <p:cNvPr id="5" name="אובייקט 4"/>
              <p:cNvSpPr txBox="1">
                <a:spLocks noRot="1" noChangeAspect="1" noMove="1" noResize="1" noEditPoints="1" noAdjustHandles="1" noChangeArrowheads="1" noChangeShapeType="1" noTextEdit="1"/>
              </p:cNvSpPr>
              <p:nvPr/>
            </p:nvSpPr>
            <p:spPr bwMode="auto">
              <a:xfrm>
                <a:off x="4139952" y="2415762"/>
                <a:ext cx="3638237" cy="2026476"/>
              </a:xfrm>
              <a:prstGeom prst="rect">
                <a:avLst/>
              </a:prstGeom>
              <a:blipFill>
                <a:blip r:embed="rId3"/>
                <a:stretch>
                  <a:fillRect r="-26633"/>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6" name="אובייקט 5"/>
              <p:cNvSpPr txBox="1"/>
              <p:nvPr/>
            </p:nvSpPr>
            <p:spPr bwMode="auto">
              <a:xfrm>
                <a:off x="3275856" y="4653136"/>
                <a:ext cx="1584176" cy="21108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he-IL" sz="2000" i="1" smtClean="0">
                              <a:solidFill>
                                <a:srgbClr val="000000"/>
                              </a:solidFill>
                              <a:latin typeface="Cambria Math" panose="02040503050406030204" pitchFamily="18" charset="0"/>
                            </a:rPr>
                          </m:ctrlPr>
                        </m:dPr>
                        <m:e>
                          <m:eqArr>
                            <m:eqArrPr>
                              <m:ctrlPr>
                                <a:rPr lang="he-IL" sz="2000" i="1">
                                  <a:solidFill>
                                    <a:srgbClr val="000000"/>
                                  </a:solidFill>
                                  <a:latin typeface="Cambria Math" panose="02040503050406030204" pitchFamily="18" charset="0"/>
                                </a:rPr>
                              </m:ctrlPr>
                            </m:eqArrPr>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0</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3478</m:t>
                              </m:r>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1</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3478</m:t>
                              </m:r>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2</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1739</m:t>
                              </m:r>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3</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0870</m:t>
                              </m:r>
                            </m:e>
                            <m:e>
                              <m:r>
                                <a:rPr lang="he-IL" sz="2000" i="1">
                                  <a:solidFill>
                                    <a:srgbClr val="000000"/>
                                  </a:solidFill>
                                  <a:latin typeface="Cambria Math" panose="02040503050406030204" pitchFamily="18" charset="0"/>
                                </a:rPr>
                                <m:t>&amp;</m:t>
                              </m:r>
                              <m:sSub>
                                <m:sSubPr>
                                  <m:ctrlPr>
                                    <a:rPr lang="he-IL"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he-IL" sz="2000" i="1">
                                      <a:solidFill>
                                        <a:srgbClr val="000000"/>
                                      </a:solidFill>
                                      <a:latin typeface="Cambria Math" panose="02040503050406030204" pitchFamily="18" charset="0"/>
                                    </a:rPr>
                                    <m:t>4</m:t>
                                  </m:r>
                                </m:sub>
                              </m:sSub>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m:t>
                              </m:r>
                              <m:r>
                                <a:rPr lang="he-IL" sz="2000" i="1">
                                  <a:solidFill>
                                    <a:srgbClr val="000000"/>
                                  </a:solidFill>
                                  <a:latin typeface="Cambria Math" panose="02040503050406030204" pitchFamily="18" charset="0"/>
                                </a:rPr>
                                <m:t>.</m:t>
                              </m:r>
                              <m:r>
                                <a:rPr lang="he-IL" sz="2000" i="1">
                                  <a:solidFill>
                                    <a:srgbClr val="000000"/>
                                  </a:solidFill>
                                  <a:latin typeface="Cambria Math" panose="02040503050406030204" pitchFamily="18" charset="0"/>
                                </a:rPr>
                                <m:t>0435</m:t>
                              </m:r>
                            </m:e>
                          </m:eqArr>
                        </m:e>
                      </m:d>
                    </m:oMath>
                  </m:oMathPara>
                </a14:m>
                <a:endParaRPr lang="he-IL" sz="2000" dirty="0"/>
              </a:p>
            </p:txBody>
          </p:sp>
        </mc:Choice>
        <mc:Fallback>
          <p:sp>
            <p:nvSpPr>
              <p:cNvPr id="6" name="אובייקט 5"/>
              <p:cNvSpPr txBox="1">
                <a:spLocks noRot="1" noChangeAspect="1" noMove="1" noResize="1" noEditPoints="1" noAdjustHandles="1" noChangeArrowheads="1" noChangeShapeType="1" noTextEdit="1"/>
              </p:cNvSpPr>
              <p:nvPr/>
            </p:nvSpPr>
            <p:spPr bwMode="auto">
              <a:xfrm>
                <a:off x="3275856" y="4653136"/>
                <a:ext cx="1584176" cy="2110800"/>
              </a:xfrm>
              <a:prstGeom prst="rect">
                <a:avLst/>
              </a:prstGeom>
              <a:blipFill>
                <a:blip r:embed="rId4"/>
                <a:stretch>
                  <a:fillRect r="-769"/>
                </a:stretch>
              </a:blipFill>
              <a:ln>
                <a:noFill/>
              </a:ln>
              <a:effectLst/>
            </p:spPr>
            <p:txBody>
              <a:bodyPr/>
              <a:lstStyle/>
              <a:p>
                <a:r>
                  <a:rPr lang="he-IL">
                    <a:noFill/>
                  </a:rPr>
                  <a:t> </a:t>
                </a:r>
              </a:p>
            </p:txBody>
          </p:sp>
        </mc:Fallback>
      </mc:AlternateContent>
    </p:spTree>
    <p:extLst>
      <p:ext uri="{BB962C8B-B14F-4D97-AF65-F5344CB8AC3E}">
        <p14:creationId xmlns:p14="http://schemas.microsoft.com/office/powerpoint/2010/main" val="30328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p:cNvSpPr>
            <a:spLocks noGrp="1"/>
          </p:cNvSpPr>
          <p:nvPr>
            <p:ph type="sldNum" sz="quarter" idx="12"/>
          </p:nvPr>
        </p:nvSpPr>
        <p:spPr/>
        <p:txBody>
          <a:bodyPr/>
          <a:lstStyle/>
          <a:p>
            <a:pPr>
              <a:defRPr/>
            </a:pPr>
            <a:fld id="{1B787B10-1A1D-470C-9526-61EB91086F79}" type="slidenum">
              <a:rPr lang="he-IL" smtClean="0"/>
              <a:pPr>
                <a:defRPr/>
              </a:pPr>
              <a:t>2</a:t>
            </a:fld>
            <a:endParaRPr lang="en-US"/>
          </a:p>
        </p:txBody>
      </p:sp>
      <p:sp>
        <p:nvSpPr>
          <p:cNvPr id="21" name="Rounded Rectangle 2"/>
          <p:cNvSpPr/>
          <p:nvPr/>
        </p:nvSpPr>
        <p:spPr>
          <a:xfrm>
            <a:off x="611560" y="1052736"/>
            <a:ext cx="7886877" cy="752479"/>
          </a:xfrm>
          <a:prstGeom prst="roundRect">
            <a:avLst/>
          </a:prstGeom>
          <a:solidFill>
            <a:sysClr val="windowText" lastClr="000000">
              <a:lumMod val="65000"/>
              <a:lumOff val="35000"/>
            </a:sysClr>
          </a:solidFill>
          <a:ln w="19050" cap="flat" cmpd="sng" algn="ctr">
            <a:solidFill>
              <a:sysClr val="windowText" lastClr="000000">
                <a:lumMod val="75000"/>
                <a:lumOff val="25000"/>
              </a:sys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36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מבנה הקורס</a:t>
            </a:r>
          </a:p>
        </p:txBody>
      </p:sp>
      <p:sp>
        <p:nvSpPr>
          <p:cNvPr id="22" name="Rounded Rectangle 6"/>
          <p:cNvSpPr/>
          <p:nvPr/>
        </p:nvSpPr>
        <p:spPr>
          <a:xfrm>
            <a:off x="2684103" y="2060799"/>
            <a:ext cx="2229642" cy="752479"/>
          </a:xfrm>
          <a:prstGeom prst="roundRect">
            <a:avLst/>
          </a:prstGeom>
          <a:solidFill>
            <a:srgbClr val="FF6700"/>
          </a:solidFill>
          <a:ln w="19050" cap="flat" cmpd="sng" algn="ctr">
            <a:solidFill>
              <a:srgbClr val="FF6700"/>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24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תורים ומרקוב</a:t>
            </a:r>
          </a:p>
        </p:txBody>
      </p:sp>
      <p:sp>
        <p:nvSpPr>
          <p:cNvPr id="23" name="Rounded Rectangle 7"/>
          <p:cNvSpPr/>
          <p:nvPr/>
        </p:nvSpPr>
        <p:spPr>
          <a:xfrm>
            <a:off x="611560" y="2060799"/>
            <a:ext cx="1886735" cy="752479"/>
          </a:xfrm>
          <a:prstGeom prst="roundRect">
            <a:avLst/>
          </a:prstGeom>
          <a:solidFill>
            <a:srgbClr val="0CA430"/>
          </a:solidFill>
          <a:ln w="19050" cap="flat" cmpd="sng" algn="ctr">
            <a:solidFill>
              <a:srgbClr val="00B050"/>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24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ניהול האיכות</a:t>
            </a:r>
          </a:p>
        </p:txBody>
      </p:sp>
      <p:sp>
        <p:nvSpPr>
          <p:cNvPr id="24" name="Rounded Rectangle 8"/>
          <p:cNvSpPr/>
          <p:nvPr/>
        </p:nvSpPr>
        <p:spPr>
          <a:xfrm>
            <a:off x="5076056" y="2060799"/>
            <a:ext cx="3509237" cy="752479"/>
          </a:xfrm>
          <a:prstGeom prst="roundRect">
            <a:avLst/>
          </a:prstGeom>
          <a:solidFill>
            <a:srgbClr val="0070C0">
              <a:lumMod val="75000"/>
            </a:srgbClr>
          </a:solidFill>
          <a:ln w="19050" cap="flat" cmpd="sng" algn="ctr">
            <a:solidFill>
              <a:srgbClr val="0070C0">
                <a:lumMod val="75000"/>
              </a:srgb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24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חיזוי ותכנון</a:t>
            </a:r>
          </a:p>
        </p:txBody>
      </p:sp>
      <p:sp>
        <p:nvSpPr>
          <p:cNvPr id="25" name="Rounded Rectangle 12"/>
          <p:cNvSpPr/>
          <p:nvPr/>
        </p:nvSpPr>
        <p:spPr>
          <a:xfrm>
            <a:off x="6961306" y="2940206"/>
            <a:ext cx="1623987" cy="553586"/>
          </a:xfrm>
          <a:prstGeom prst="roundRect">
            <a:avLst/>
          </a:prstGeom>
          <a:solidFill>
            <a:srgbClr val="4DB3FF"/>
          </a:solidFill>
          <a:ln w="19050" cap="flat" cmpd="sng" algn="ctr">
            <a:solidFill>
              <a:srgbClr val="4DB3FF">
                <a:shade val="50000"/>
              </a:srgb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r>
              <a:rPr lang="he-IL" dirty="0">
                <a:solidFill>
                  <a:sysClr val="window" lastClr="FFFFFF"/>
                </a:solidFill>
                <a:latin typeface="Franklin Gothic Medium"/>
                <a:cs typeface="Arial Bold" panose="020B0704020202020204" pitchFamily="34" charset="0"/>
              </a:rPr>
              <a:t>חיזוי 1</a:t>
            </a:r>
          </a:p>
        </p:txBody>
      </p:sp>
      <p:sp>
        <p:nvSpPr>
          <p:cNvPr id="26" name="Rounded Rectangle 14"/>
          <p:cNvSpPr/>
          <p:nvPr/>
        </p:nvSpPr>
        <p:spPr>
          <a:xfrm>
            <a:off x="6961305" y="3656496"/>
            <a:ext cx="1623987" cy="551929"/>
          </a:xfrm>
          <a:prstGeom prst="roundRect">
            <a:avLst/>
          </a:prstGeom>
          <a:solidFill>
            <a:srgbClr val="4DB3FF"/>
          </a:solidFill>
          <a:ln w="19050" cap="flat" cmpd="sng" algn="ctr">
            <a:solidFill>
              <a:srgbClr val="4DB3FF">
                <a:shade val="50000"/>
              </a:srgb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חיזוי 2</a:t>
            </a:r>
          </a:p>
        </p:txBody>
      </p:sp>
      <p:sp>
        <p:nvSpPr>
          <p:cNvPr id="27" name="Rounded Rectangle 15"/>
          <p:cNvSpPr/>
          <p:nvPr/>
        </p:nvSpPr>
        <p:spPr>
          <a:xfrm>
            <a:off x="5076056" y="2924944"/>
            <a:ext cx="1754618" cy="553586"/>
          </a:xfrm>
          <a:prstGeom prst="roundRect">
            <a:avLst/>
          </a:prstGeom>
          <a:solidFill>
            <a:srgbClr val="0070C0">
              <a:lumMod val="60000"/>
              <a:lumOff val="40000"/>
            </a:srgbClr>
          </a:solidFill>
          <a:ln w="19050" cap="flat" cmpd="sng" algn="ctr">
            <a:solidFill>
              <a:srgbClr val="4DB3FF">
                <a:shade val="50000"/>
              </a:srgb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תכנון לינארי</a:t>
            </a:r>
          </a:p>
        </p:txBody>
      </p:sp>
      <p:sp>
        <p:nvSpPr>
          <p:cNvPr id="28" name="Rounded Rectangle 16"/>
          <p:cNvSpPr/>
          <p:nvPr/>
        </p:nvSpPr>
        <p:spPr>
          <a:xfrm>
            <a:off x="5076056" y="3671068"/>
            <a:ext cx="1754618" cy="551929"/>
          </a:xfrm>
          <a:prstGeom prst="roundRect">
            <a:avLst/>
          </a:prstGeom>
          <a:solidFill>
            <a:srgbClr val="4DB3FF"/>
          </a:solidFill>
          <a:ln w="19050" cap="flat" cmpd="sng" algn="ctr">
            <a:solidFill>
              <a:srgbClr val="4DB3FF">
                <a:shade val="50000"/>
              </a:srgb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לינארי בשלמים</a:t>
            </a:r>
          </a:p>
        </p:txBody>
      </p:sp>
      <p:sp>
        <p:nvSpPr>
          <p:cNvPr id="29" name="Rounded Rectangle 17"/>
          <p:cNvSpPr/>
          <p:nvPr/>
        </p:nvSpPr>
        <p:spPr>
          <a:xfrm>
            <a:off x="5076056" y="4437832"/>
            <a:ext cx="1754618" cy="551928"/>
          </a:xfrm>
          <a:prstGeom prst="roundRect">
            <a:avLst/>
          </a:prstGeom>
          <a:solidFill>
            <a:srgbClr val="4DB3FF"/>
          </a:solidFill>
          <a:ln w="19050" cap="flat" cmpd="sng" algn="ctr">
            <a:solidFill>
              <a:srgbClr val="4DB3FF">
                <a:shade val="50000"/>
              </a:srgb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ysClr val="window" lastClr="FFFFFF"/>
                </a:solidFill>
                <a:effectLst/>
                <a:uLnTx/>
                <a:uFillTx/>
                <a:latin typeface="Franklin Gothic Medium"/>
                <a:ea typeface="+mn-ea"/>
                <a:cs typeface="+mn-cs"/>
              </a:rPr>
              <a:t>GP</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ysClr val="window" lastClr="FFFFFF"/>
                </a:solidFill>
                <a:effectLst/>
                <a:uLnTx/>
                <a:uFillTx/>
                <a:latin typeface="Franklin Gothic Medium"/>
                <a:ea typeface="+mn-ea"/>
                <a:cs typeface="+mn-cs"/>
              </a:rPr>
              <a:t>MOLP</a:t>
            </a:r>
            <a:endPar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endParaRPr>
          </a:p>
        </p:txBody>
      </p:sp>
      <p:sp>
        <p:nvSpPr>
          <p:cNvPr id="30" name="Rounded Rectangle 18"/>
          <p:cNvSpPr/>
          <p:nvPr/>
        </p:nvSpPr>
        <p:spPr>
          <a:xfrm>
            <a:off x="5076056" y="5182369"/>
            <a:ext cx="1754618" cy="477344"/>
          </a:xfrm>
          <a:prstGeom prst="roundRect">
            <a:avLst/>
          </a:prstGeom>
          <a:solidFill>
            <a:srgbClr val="4DB3FF"/>
          </a:solidFill>
          <a:ln w="19050" cap="flat" cmpd="sng" algn="ctr">
            <a:solidFill>
              <a:srgbClr val="4DB3FF">
                <a:shade val="50000"/>
              </a:srgbClr>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תזמון</a:t>
            </a:r>
          </a:p>
        </p:txBody>
      </p:sp>
      <p:sp>
        <p:nvSpPr>
          <p:cNvPr id="31" name="Rounded Rectangle 19"/>
          <p:cNvSpPr/>
          <p:nvPr/>
        </p:nvSpPr>
        <p:spPr>
          <a:xfrm>
            <a:off x="3061073" y="3932461"/>
            <a:ext cx="1750165" cy="553586"/>
          </a:xfrm>
          <a:prstGeom prst="roundRect">
            <a:avLst/>
          </a:prstGeom>
          <a:solidFill>
            <a:srgbClr val="FF6700">
              <a:lumMod val="60000"/>
              <a:lumOff val="40000"/>
            </a:srgbClr>
          </a:solidFill>
          <a:ln w="19050" cap="flat" cmpd="sng" algn="ctr">
            <a:solidFill>
              <a:srgbClr val="FF6700"/>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r>
              <a:rPr lang="he-IL" dirty="0">
                <a:solidFill>
                  <a:sysClr val="window" lastClr="FFFFFF"/>
                </a:solidFill>
                <a:latin typeface="Franklin Gothic Medium"/>
                <a:cs typeface="Arial Bold" panose="020B0704020202020204" pitchFamily="34" charset="0"/>
              </a:rPr>
              <a:t>תורת התורים</a:t>
            </a:r>
          </a:p>
        </p:txBody>
      </p:sp>
      <p:sp>
        <p:nvSpPr>
          <p:cNvPr id="32" name="Rounded Rectangle 20"/>
          <p:cNvSpPr/>
          <p:nvPr/>
        </p:nvSpPr>
        <p:spPr>
          <a:xfrm>
            <a:off x="3061073" y="2997424"/>
            <a:ext cx="1750165" cy="583420"/>
          </a:xfrm>
          <a:prstGeom prst="roundRect">
            <a:avLst/>
          </a:prstGeom>
          <a:solidFill>
            <a:srgbClr val="FF6700">
              <a:lumMod val="60000"/>
              <a:lumOff val="40000"/>
            </a:srgbClr>
          </a:solidFill>
          <a:ln w="19050" cap="flat" cmpd="sng" algn="ctr">
            <a:solidFill>
              <a:srgbClr val="FF6700"/>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r>
              <a:rPr lang="he-IL" dirty="0">
                <a:solidFill>
                  <a:sysClr val="window" lastClr="FFFFFF"/>
                </a:solidFill>
                <a:latin typeface="Franklin Gothic Medium"/>
                <a:cs typeface="Arial Bold" panose="020B0704020202020204" pitchFamily="34" charset="0"/>
              </a:rPr>
              <a:t>שרשראות מרקוב</a:t>
            </a:r>
          </a:p>
        </p:txBody>
      </p:sp>
      <p:sp>
        <p:nvSpPr>
          <p:cNvPr id="33" name="Rounded Rectangle 21"/>
          <p:cNvSpPr/>
          <p:nvPr/>
        </p:nvSpPr>
        <p:spPr>
          <a:xfrm>
            <a:off x="3061073" y="4869086"/>
            <a:ext cx="1750165" cy="553586"/>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r>
              <a:rPr lang="he-IL" dirty="0">
                <a:solidFill>
                  <a:sysClr val="window" lastClr="FFFFFF"/>
                </a:solidFill>
                <a:latin typeface="Franklin Gothic Medium"/>
                <a:cs typeface="Arial Bold" panose="020B0704020202020204" pitchFamily="34" charset="0"/>
              </a:rPr>
              <a:t>רשתות תורים</a:t>
            </a:r>
          </a:p>
        </p:txBody>
      </p:sp>
      <p:sp>
        <p:nvSpPr>
          <p:cNvPr id="34" name="Rounded Rectangle 22"/>
          <p:cNvSpPr/>
          <p:nvPr/>
        </p:nvSpPr>
        <p:spPr>
          <a:xfrm>
            <a:off x="756023" y="4843686"/>
            <a:ext cx="1683365" cy="553586"/>
          </a:xfrm>
          <a:prstGeom prst="roundRect">
            <a:avLst/>
          </a:prstGeom>
          <a:solidFill>
            <a:srgbClr val="10DE41"/>
          </a:solidFill>
          <a:ln w="19050" cap="flat" cmpd="sng" algn="ctr">
            <a:solidFill>
              <a:srgbClr val="0CA430"/>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אמינות וחזוקה</a:t>
            </a:r>
          </a:p>
        </p:txBody>
      </p:sp>
      <p:sp>
        <p:nvSpPr>
          <p:cNvPr id="35" name="Rounded Rectangle 23"/>
          <p:cNvSpPr/>
          <p:nvPr/>
        </p:nvSpPr>
        <p:spPr>
          <a:xfrm>
            <a:off x="756023" y="3932461"/>
            <a:ext cx="1683365" cy="553586"/>
          </a:xfrm>
          <a:prstGeom prst="roundRect">
            <a:avLst/>
          </a:prstGeom>
          <a:solidFill>
            <a:srgbClr val="10DE41"/>
          </a:solidFill>
          <a:ln w="19050" cap="flat" cmpd="sng" algn="ctr">
            <a:solidFill>
              <a:srgbClr val="0CA430"/>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דגימות קבלה</a:t>
            </a:r>
          </a:p>
        </p:txBody>
      </p:sp>
      <p:sp>
        <p:nvSpPr>
          <p:cNvPr id="36" name="Rounded Rectangle 24"/>
          <p:cNvSpPr/>
          <p:nvPr/>
        </p:nvSpPr>
        <p:spPr>
          <a:xfrm>
            <a:off x="756023" y="2997424"/>
            <a:ext cx="1683365" cy="551928"/>
          </a:xfrm>
          <a:prstGeom prst="roundRect">
            <a:avLst/>
          </a:prstGeom>
          <a:solidFill>
            <a:srgbClr val="10DE41"/>
          </a:solidFill>
          <a:ln w="19050" cap="flat" cmpd="sng" algn="ctr">
            <a:solidFill>
              <a:srgbClr val="0CA430"/>
            </a:solidFill>
            <a:prstDash val="solid"/>
          </a:ln>
          <a:effectLst/>
        </p:spPr>
        <p:txBody>
          <a:bodyPr rtlCol="1" anchor="ctr"/>
          <a:lstStyle>
            <a:defPPr>
              <a:defRPr lang="he-IL"/>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he-IL" sz="1800" b="0" i="0" u="none" strike="noStrike" kern="1200" cap="none" spc="0" normalizeH="0" baseline="0" noProof="0" dirty="0">
                <a:ln>
                  <a:noFill/>
                </a:ln>
                <a:solidFill>
                  <a:sysClr val="window" lastClr="FFFFFF"/>
                </a:solidFill>
                <a:effectLst/>
                <a:uLnTx/>
                <a:uFillTx/>
                <a:latin typeface="Franklin Gothic Medium"/>
                <a:ea typeface="+mn-ea"/>
                <a:cs typeface="Arial Bold" panose="020B0704020202020204" pitchFamily="34" charset="0"/>
              </a:rPr>
              <a:t>תרשימי בקרה</a:t>
            </a:r>
          </a:p>
        </p:txBody>
      </p:sp>
    </p:spTree>
    <p:extLst>
      <p:ext uri="{BB962C8B-B14F-4D97-AF65-F5344CB8AC3E}">
        <p14:creationId xmlns:p14="http://schemas.microsoft.com/office/powerpoint/2010/main" val="3519872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22795" y="988712"/>
            <a:ext cx="7024744" cy="817160"/>
          </a:xfrm>
        </p:spPr>
        <p:txBody>
          <a:bodyPr/>
          <a:lstStyle/>
          <a:p>
            <a:pPr algn="ctr"/>
            <a:r>
              <a:rPr lang="he-IL" dirty="0"/>
              <a:t>המשך פתרון – תוחלת ההפסד</a:t>
            </a:r>
          </a:p>
        </p:txBody>
      </p:sp>
      <p:sp>
        <p:nvSpPr>
          <p:cNvPr id="3" name="מציין מיקום תוכן 2"/>
          <p:cNvSpPr>
            <a:spLocks noGrp="1"/>
          </p:cNvSpPr>
          <p:nvPr>
            <p:ph idx="1"/>
          </p:nvPr>
        </p:nvSpPr>
        <p:spPr>
          <a:xfrm>
            <a:off x="802100" y="2420889"/>
            <a:ext cx="7266134" cy="3816424"/>
          </a:xfrm>
        </p:spPr>
        <p:txBody>
          <a:bodyPr>
            <a:normAutofit fontScale="92500" lnSpcReduction="10000"/>
          </a:bodyPr>
          <a:lstStyle/>
          <a:p>
            <a:pPr algn="r" rtl="1"/>
            <a:r>
              <a:rPr lang="he-IL" altLang="he-IL" dirty="0">
                <a:cs typeface="+mj-cs"/>
              </a:rPr>
              <a:t>תוחלת ההפסדים במערכת אם מרוויחים 100 ₪ ממכונית:</a:t>
            </a:r>
          </a:p>
          <a:p>
            <a:endParaRPr lang="he-IL" dirty="0">
              <a:cs typeface="+mj-cs"/>
            </a:endParaRPr>
          </a:p>
          <a:p>
            <a:pPr marL="68580" indent="0">
              <a:buNone/>
            </a:pPr>
            <a:endParaRPr lang="he-IL" dirty="0">
              <a:cs typeface="+mj-cs"/>
            </a:endParaRPr>
          </a:p>
          <a:p>
            <a:pPr marL="68580" indent="0">
              <a:buNone/>
            </a:pPr>
            <a:endParaRPr lang="he-IL" dirty="0">
              <a:cs typeface="+mj-cs"/>
            </a:endParaRPr>
          </a:p>
          <a:p>
            <a:pPr algn="r" rtl="1"/>
            <a:r>
              <a:rPr lang="he-IL" altLang="he-IL" dirty="0">
                <a:cs typeface="+mj-cs"/>
              </a:rPr>
              <a:t>תוחלת ההפסד והוצאות לשעה:</a:t>
            </a:r>
          </a:p>
          <a:p>
            <a:pPr marL="68580" indent="0">
              <a:buNone/>
            </a:pPr>
            <a:endParaRPr lang="he-IL" dirty="0">
              <a:cs typeface="+mj-cs"/>
            </a:endParaRPr>
          </a:p>
          <a:p>
            <a:pPr marL="68580" indent="0">
              <a:buNone/>
            </a:pPr>
            <a:endParaRPr lang="he-IL" dirty="0">
              <a:cs typeface="+mj-cs"/>
            </a:endParaRPr>
          </a:p>
          <a:p>
            <a:pPr algn="r" rtl="1"/>
            <a:r>
              <a:rPr lang="he-IL" altLang="he-IL" dirty="0">
                <a:cs typeface="+mj-cs"/>
              </a:rPr>
              <a:t>תוחלת ההפסד הכולל הוצאות לשעה:</a:t>
            </a:r>
          </a:p>
          <a:p>
            <a:pPr marL="68580" indent="0">
              <a:buNone/>
            </a:pPr>
            <a:endParaRPr lang="he-IL" dirty="0">
              <a:cs typeface="+mj-cs"/>
            </a:endParaRPr>
          </a:p>
          <a:p>
            <a:pPr marL="68580" indent="0">
              <a:buNone/>
            </a:pPr>
            <a:endParaRPr lang="he-IL" dirty="0">
              <a:cs typeface="+mj-cs"/>
            </a:endParaRPr>
          </a:p>
          <a:p>
            <a:pPr algn="r" rtl="1"/>
            <a:r>
              <a:rPr lang="he-IL" dirty="0">
                <a:cs typeface="+mj-cs"/>
              </a:rPr>
              <a:t>מסקנה: כדאי להוסיף מקום המתנה בתנאים זהים!</a:t>
            </a:r>
          </a:p>
        </p:txBody>
      </p:sp>
      <mc:AlternateContent xmlns:mc="http://schemas.openxmlformats.org/markup-compatibility/2006">
        <mc:Choice xmlns:a14="http://schemas.microsoft.com/office/drawing/2010/main" Requires="a14">
          <p:sp>
            <p:nvSpPr>
              <p:cNvPr id="4" name="אובייקט 3"/>
              <p:cNvSpPr txBox="1"/>
              <p:nvPr/>
            </p:nvSpPr>
            <p:spPr bwMode="auto">
              <a:xfrm>
                <a:off x="760413" y="2879725"/>
                <a:ext cx="2166937" cy="457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𝑍</m:t>
                          </m:r>
                        </m:e>
                        <m:sub>
                          <m:r>
                            <a:rPr lang="he-IL" i="1">
                              <a:solidFill>
                                <a:srgbClr val="000000"/>
                              </a:solidFill>
                              <a:latin typeface="Cambria Math" panose="02040503050406030204" pitchFamily="18" charset="0"/>
                            </a:rPr>
                            <m:t>𝑙𝑜𝑠𝑠</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100</m:t>
                      </m:r>
                      <m:r>
                        <a:rPr lang="he-IL" i="1">
                          <a:solidFill>
                            <a:srgbClr val="000000"/>
                          </a:solidFill>
                          <a:latin typeface="Cambria Math" panose="02040503050406030204" pitchFamily="18" charset="0"/>
                        </a:rPr>
                        <m:t>⋅</m:t>
                      </m:r>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𝑃</m:t>
                          </m:r>
                        </m:e>
                        <m:sub>
                          <m:r>
                            <a:rPr lang="he-IL" i="1">
                              <a:solidFill>
                                <a:srgbClr val="000000"/>
                              </a:solidFill>
                              <a:latin typeface="Cambria Math" panose="02040503050406030204" pitchFamily="18" charset="0"/>
                            </a:rPr>
                            <m:t>𝑛</m:t>
                          </m:r>
                        </m:sub>
                      </m:sSub>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𝜆</m:t>
                      </m:r>
                    </m:oMath>
                  </m:oMathPara>
                </a14:m>
                <a:endParaRPr lang="he-IL" dirty="0"/>
              </a:p>
            </p:txBody>
          </p:sp>
        </mc:Choice>
        <mc:Fallback>
          <p:sp>
            <p:nvSpPr>
              <p:cNvPr id="4" name="אובייקט 3"/>
              <p:cNvSpPr txBox="1">
                <a:spLocks noRot="1" noChangeAspect="1" noMove="1" noResize="1" noEditPoints="1" noAdjustHandles="1" noChangeArrowheads="1" noChangeShapeType="1" noTextEdit="1"/>
              </p:cNvSpPr>
              <p:nvPr/>
            </p:nvSpPr>
            <p:spPr bwMode="auto">
              <a:xfrm>
                <a:off x="760413" y="2879725"/>
                <a:ext cx="2166937" cy="457200"/>
              </a:xfrm>
              <a:prstGeom prst="rect">
                <a:avLst/>
              </a:prstGeom>
              <a:blipFill>
                <a:blip r:embed="rId2"/>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 name="אובייקט 4"/>
              <p:cNvSpPr txBox="1"/>
              <p:nvPr/>
            </p:nvSpPr>
            <p:spPr bwMode="auto">
              <a:xfrm>
                <a:off x="734750" y="3428931"/>
                <a:ext cx="3821112"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Sup>
                        <m:sSubSupPr>
                          <m:ctrlPr>
                            <a:rPr lang="he-IL" i="1" smtClean="0">
                              <a:solidFill>
                                <a:srgbClr val="000000"/>
                              </a:solidFill>
                              <a:latin typeface="Cambria Math" panose="02040503050406030204" pitchFamily="18" charset="0"/>
                            </a:rPr>
                          </m:ctrlPr>
                        </m:sSubSupPr>
                        <m:e>
                          <m:r>
                            <a:rPr lang="he-IL" i="1">
                              <a:solidFill>
                                <a:srgbClr val="000000"/>
                              </a:solidFill>
                              <a:latin typeface="Cambria Math" panose="02040503050406030204" pitchFamily="18" charset="0"/>
                            </a:rPr>
                            <m:t>𝑍</m:t>
                          </m:r>
                        </m:e>
                        <m:sub>
                          <m:r>
                            <a:rPr lang="he-IL" i="1">
                              <a:solidFill>
                                <a:srgbClr val="000000"/>
                              </a:solidFill>
                              <a:latin typeface="Cambria Math" panose="02040503050406030204" pitchFamily="18" charset="0"/>
                            </a:rPr>
                            <m:t>𝑙𝑜𝑠𝑠</m:t>
                          </m:r>
                        </m:sub>
                        <m:sup>
                          <m:r>
                            <a:rPr lang="he-IL"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𝑁</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4</m:t>
                          </m:r>
                          <m:r>
                            <a:rPr lang="he-IL" i="1">
                              <a:solidFill>
                                <a:srgbClr val="000000"/>
                              </a:solidFill>
                              <a:latin typeface="Cambria Math" panose="02040503050406030204" pitchFamily="18" charset="0"/>
                            </a:rPr>
                            <m:t>)</m:t>
                          </m:r>
                        </m:sup>
                      </m:sSubSup>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0435</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43</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5</m:t>
                      </m:r>
                    </m:oMath>
                  </m:oMathPara>
                </a14:m>
                <a:endParaRPr lang="he-IL" dirty="0"/>
              </a:p>
            </p:txBody>
          </p:sp>
        </mc:Choice>
        <mc:Fallback>
          <p:sp>
            <p:nvSpPr>
              <p:cNvPr id="5" name="אובייקט 4"/>
              <p:cNvSpPr txBox="1">
                <a:spLocks noRot="1" noChangeAspect="1" noMove="1" noResize="1" noEditPoints="1" noAdjustHandles="1" noChangeArrowheads="1" noChangeShapeType="1" noTextEdit="1"/>
              </p:cNvSpPr>
              <p:nvPr/>
            </p:nvSpPr>
            <p:spPr bwMode="auto">
              <a:xfrm>
                <a:off x="734750" y="3428931"/>
                <a:ext cx="3821112" cy="484187"/>
              </a:xfrm>
              <a:prstGeom prst="rect">
                <a:avLst/>
              </a:prstGeom>
              <a:blipFill>
                <a:blip r:embed="rId3"/>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6" name="אובייקט 5"/>
              <p:cNvSpPr txBox="1"/>
              <p:nvPr/>
            </p:nvSpPr>
            <p:spPr bwMode="auto">
              <a:xfrm>
                <a:off x="801688" y="4044950"/>
                <a:ext cx="2908300" cy="457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he-IL" i="1">
                          <a:solidFill>
                            <a:srgbClr val="000000"/>
                          </a:solidFill>
                          <a:latin typeface="Cambria Math" panose="02040503050406030204" pitchFamily="18" charset="0"/>
                        </a:rPr>
                        <m:t>𝑍</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𝑆</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35</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𝑛</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m:t>
                      </m:r>
                      <m:r>
                        <a:rPr lang="he-IL" i="1">
                          <a:solidFill>
                            <a:srgbClr val="000000"/>
                          </a:solidFill>
                          <a:latin typeface="Cambria Math" panose="02040503050406030204" pitchFamily="18" charset="0"/>
                        </a:rPr>
                        <m:t>+</m:t>
                      </m:r>
                      <m:sSub>
                        <m:sSubPr>
                          <m:ctrlPr>
                            <a:rPr lang="he-IL" i="1">
                              <a:solidFill>
                                <a:srgbClr val="000000"/>
                              </a:solidFill>
                              <a:latin typeface="Cambria Math" panose="02040503050406030204" pitchFamily="18" charset="0"/>
                            </a:rPr>
                          </m:ctrlPr>
                        </m:sSubPr>
                        <m:e>
                          <m:r>
                            <a:rPr lang="he-IL" i="1">
                              <a:solidFill>
                                <a:srgbClr val="000000"/>
                              </a:solidFill>
                              <a:latin typeface="Cambria Math" panose="02040503050406030204" pitchFamily="18" charset="0"/>
                            </a:rPr>
                            <m:t>𝑍</m:t>
                          </m:r>
                        </m:e>
                        <m:sub>
                          <m:r>
                            <a:rPr lang="he-IL" i="1">
                              <a:solidFill>
                                <a:srgbClr val="000000"/>
                              </a:solidFill>
                              <a:latin typeface="Cambria Math" panose="02040503050406030204" pitchFamily="18" charset="0"/>
                            </a:rPr>
                            <m:t>𝑙𝑜𝑠𝑠</m:t>
                          </m:r>
                        </m:sub>
                      </m:sSub>
                    </m:oMath>
                  </m:oMathPara>
                </a14:m>
                <a:endParaRPr lang="he-IL" dirty="0"/>
              </a:p>
            </p:txBody>
          </p:sp>
        </mc:Choice>
        <mc:Fallback>
          <p:sp>
            <p:nvSpPr>
              <p:cNvPr id="6" name="אובייקט 5"/>
              <p:cNvSpPr txBox="1">
                <a:spLocks noRot="1" noChangeAspect="1" noMove="1" noResize="1" noEditPoints="1" noAdjustHandles="1" noChangeArrowheads="1" noChangeShapeType="1" noTextEdit="1"/>
              </p:cNvSpPr>
              <p:nvPr/>
            </p:nvSpPr>
            <p:spPr bwMode="auto">
              <a:xfrm>
                <a:off x="801688" y="4044950"/>
                <a:ext cx="2908300" cy="457200"/>
              </a:xfrm>
              <a:prstGeom prst="rect">
                <a:avLst/>
              </a:prstGeom>
              <a:blipFill>
                <a:blip r:embed="rId4"/>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7" name="אובייקט 6"/>
              <p:cNvSpPr txBox="1"/>
              <p:nvPr/>
            </p:nvSpPr>
            <p:spPr bwMode="auto">
              <a:xfrm>
                <a:off x="801688" y="4533900"/>
                <a:ext cx="4206875" cy="4587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he-IL" i="1" smtClean="0">
                              <a:solidFill>
                                <a:srgbClr val="000000"/>
                              </a:solidFill>
                              <a:latin typeface="Cambria Math" panose="02040503050406030204" pitchFamily="18" charset="0"/>
                            </a:rPr>
                          </m:ctrlPr>
                        </m:sSupPr>
                        <m:e>
                          <m:r>
                            <a:rPr lang="he-IL" i="1">
                              <a:solidFill>
                                <a:srgbClr val="000000"/>
                              </a:solidFill>
                              <a:latin typeface="Cambria Math" panose="02040503050406030204" pitchFamily="18" charset="0"/>
                            </a:rPr>
                            <m:t>𝑍</m:t>
                          </m:r>
                        </m:e>
                        <m:sup>
                          <m:r>
                            <a:rPr lang="en-US" b="0" i="1" smtClean="0">
                              <a:solidFill>
                                <a:srgbClr val="000000"/>
                              </a:solidFill>
                              <a:latin typeface="Cambria Math" panose="02040503050406030204" pitchFamily="18" charset="0"/>
                            </a:rPr>
                            <m:t>𝑁</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4</m:t>
                          </m:r>
                        </m:sup>
                      </m:sSup>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2</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35</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4</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43</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5</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153</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5</m:t>
                      </m:r>
                    </m:oMath>
                  </m:oMathPara>
                </a14:m>
                <a:endParaRPr lang="he-IL" dirty="0"/>
              </a:p>
            </p:txBody>
          </p:sp>
        </mc:Choice>
        <mc:Fallback>
          <p:sp>
            <p:nvSpPr>
              <p:cNvPr id="7" name="אובייקט 6"/>
              <p:cNvSpPr txBox="1">
                <a:spLocks noRot="1" noChangeAspect="1" noMove="1" noResize="1" noEditPoints="1" noAdjustHandles="1" noChangeArrowheads="1" noChangeShapeType="1" noTextEdit="1"/>
              </p:cNvSpPr>
              <p:nvPr/>
            </p:nvSpPr>
            <p:spPr bwMode="auto">
              <a:xfrm>
                <a:off x="801688" y="4533900"/>
                <a:ext cx="4206875" cy="458788"/>
              </a:xfrm>
              <a:prstGeom prst="rect">
                <a:avLst/>
              </a:prstGeom>
              <a:blipFill>
                <a:blip r:embed="rId5"/>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אובייקט 7"/>
              <p:cNvSpPr txBox="1"/>
              <p:nvPr/>
            </p:nvSpPr>
            <p:spPr bwMode="auto">
              <a:xfrm>
                <a:off x="734750" y="5187217"/>
                <a:ext cx="4052888" cy="4587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he-IL" i="1" smtClean="0">
                              <a:solidFill>
                                <a:srgbClr val="000000"/>
                              </a:solidFill>
                              <a:latin typeface="Cambria Math" panose="02040503050406030204" pitchFamily="18" charset="0"/>
                            </a:rPr>
                          </m:ctrlPr>
                        </m:sSupPr>
                        <m:e>
                          <m:r>
                            <a:rPr lang="he-IL" i="1">
                              <a:solidFill>
                                <a:srgbClr val="000000"/>
                              </a:solidFill>
                              <a:latin typeface="Cambria Math" panose="02040503050406030204" pitchFamily="18" charset="0"/>
                            </a:rPr>
                            <m:t>𝑍</m:t>
                          </m:r>
                        </m:e>
                        <m:sup>
                          <m:r>
                            <a:rPr lang="en-US" b="0" i="1" smtClean="0">
                              <a:solidFill>
                                <a:srgbClr val="000000"/>
                              </a:solidFill>
                              <a:latin typeface="Cambria Math" panose="02040503050406030204" pitchFamily="18" charset="0"/>
                            </a:rPr>
                            <m:t>𝑁</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3</m:t>
                          </m:r>
                        </m:sup>
                      </m:sSup>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190</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9</m:t>
                      </m:r>
                      <m:r>
                        <a:rPr lang="he-IL" i="1">
                          <a:solidFill>
                            <a:srgbClr val="000000"/>
                          </a:solidFill>
                          <a:latin typeface="Cambria Math" panose="02040503050406030204" pitchFamily="18" charset="0"/>
                        </a:rPr>
                        <m:t>&gt;</m:t>
                      </m:r>
                      <m:sSup>
                        <m:sSupPr>
                          <m:ctrlPr>
                            <a:rPr lang="he-IL" i="1">
                              <a:solidFill>
                                <a:srgbClr val="000000"/>
                              </a:solidFill>
                              <a:latin typeface="Cambria Math" panose="02040503050406030204" pitchFamily="18" charset="0"/>
                            </a:rPr>
                          </m:ctrlPr>
                        </m:sSupPr>
                        <m:e>
                          <m:r>
                            <a:rPr lang="he-IL" i="1">
                              <a:solidFill>
                                <a:srgbClr val="000000"/>
                              </a:solidFill>
                              <a:latin typeface="Cambria Math" panose="02040503050406030204" pitchFamily="18" charset="0"/>
                            </a:rPr>
                            <m:t>𝑍</m:t>
                          </m:r>
                        </m:e>
                        <m:sup>
                          <m:r>
                            <a:rPr lang="en-US" b="0" i="1" smtClean="0">
                              <a:solidFill>
                                <a:srgbClr val="000000"/>
                              </a:solidFill>
                              <a:latin typeface="Cambria Math" panose="02040503050406030204" pitchFamily="18" charset="0"/>
                            </a:rPr>
                            <m:t>𝑁</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4</m:t>
                          </m:r>
                        </m:sup>
                      </m:sSup>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153</m:t>
                      </m:r>
                      <m:r>
                        <a:rPr lang="he-IL" i="1">
                          <a:solidFill>
                            <a:srgbClr val="000000"/>
                          </a:solidFill>
                          <a:latin typeface="Cambria Math" panose="02040503050406030204" pitchFamily="18" charset="0"/>
                        </a:rPr>
                        <m:t>.</m:t>
                      </m:r>
                      <m:r>
                        <a:rPr lang="he-IL" i="1">
                          <a:solidFill>
                            <a:srgbClr val="000000"/>
                          </a:solidFill>
                          <a:latin typeface="Cambria Math" panose="02040503050406030204" pitchFamily="18" charset="0"/>
                        </a:rPr>
                        <m:t>5</m:t>
                      </m:r>
                    </m:oMath>
                  </m:oMathPara>
                </a14:m>
                <a:endParaRPr lang="he-IL" dirty="0"/>
              </a:p>
            </p:txBody>
          </p:sp>
        </mc:Choice>
        <mc:Fallback>
          <p:sp>
            <p:nvSpPr>
              <p:cNvPr id="8" name="אובייקט 7"/>
              <p:cNvSpPr txBox="1">
                <a:spLocks noRot="1" noChangeAspect="1" noMove="1" noResize="1" noEditPoints="1" noAdjustHandles="1" noChangeArrowheads="1" noChangeShapeType="1" noTextEdit="1"/>
              </p:cNvSpPr>
              <p:nvPr/>
            </p:nvSpPr>
            <p:spPr bwMode="auto">
              <a:xfrm>
                <a:off x="734750" y="5187217"/>
                <a:ext cx="4052888" cy="458788"/>
              </a:xfrm>
              <a:prstGeom prst="rect">
                <a:avLst/>
              </a:prstGeom>
              <a:blipFill>
                <a:blip r:embed="rId6"/>
                <a:stretch>
                  <a:fillRect/>
                </a:stretch>
              </a:blipFill>
              <a:ln>
                <a:noFill/>
              </a:ln>
              <a:effectLst/>
            </p:spPr>
            <p:txBody>
              <a:bodyPr/>
              <a:lstStyle/>
              <a:p>
                <a:r>
                  <a:rPr lang="he-IL">
                    <a:noFill/>
                  </a:rPr>
                  <a:t> </a:t>
                </a:r>
              </a:p>
            </p:txBody>
          </p:sp>
        </mc:Fallback>
      </mc:AlternateContent>
    </p:spTree>
    <p:extLst>
      <p:ext uri="{BB962C8B-B14F-4D97-AF65-F5344CB8AC3E}">
        <p14:creationId xmlns:p14="http://schemas.microsoft.com/office/powerpoint/2010/main" val="31252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029681" y="735040"/>
            <a:ext cx="7024744" cy="961176"/>
          </a:xfrm>
        </p:spPr>
        <p:txBody>
          <a:bodyPr>
            <a:normAutofit/>
          </a:bodyPr>
          <a:lstStyle/>
          <a:p>
            <a:pPr algn="ctr"/>
            <a:r>
              <a:rPr lang="he-IL" sz="3600" b="1" dirty="0"/>
              <a:t>רשתות תורים</a:t>
            </a:r>
            <a:endParaRPr lang="en-US" sz="3600" b="1" dirty="0"/>
          </a:p>
        </p:txBody>
      </p:sp>
      <p:sp>
        <p:nvSpPr>
          <p:cNvPr id="162819" name="Rectangle 3"/>
          <p:cNvSpPr>
            <a:spLocks noGrp="1" noChangeArrowheads="1"/>
          </p:cNvSpPr>
          <p:nvPr>
            <p:ph idx="1"/>
          </p:nvPr>
        </p:nvSpPr>
        <p:spPr>
          <a:xfrm>
            <a:off x="251520" y="2492896"/>
            <a:ext cx="8027615" cy="1512168"/>
          </a:xfrm>
        </p:spPr>
        <p:txBody>
          <a:bodyPr>
            <a:normAutofit fontScale="92500" lnSpcReduction="10000"/>
          </a:bodyPr>
          <a:lstStyle/>
          <a:p>
            <a:pPr algn="r" rtl="1">
              <a:lnSpc>
                <a:spcPct val="150000"/>
              </a:lnSpc>
              <a:buFontTx/>
              <a:buChar char="•"/>
            </a:pPr>
            <a:r>
              <a:rPr lang="he-IL" dirty="0">
                <a:latin typeface="Arial" panose="020B0604020202020204" pitchFamily="34" charset="0"/>
                <a:cs typeface="Arial" panose="020B0604020202020204" pitchFamily="34" charset="0"/>
              </a:rPr>
              <a:t>במקרים רבים, התורים שבהם נעסוק יהיו מורכבים מאלו שראינו בתרגול הקודם.</a:t>
            </a:r>
          </a:p>
          <a:p>
            <a:pPr algn="r" rtl="1">
              <a:lnSpc>
                <a:spcPct val="150000"/>
              </a:lnSpc>
              <a:buFontTx/>
              <a:buChar char="•"/>
            </a:pPr>
            <a:r>
              <a:rPr lang="he-IL" dirty="0">
                <a:latin typeface="Arial" panose="020B0604020202020204" pitchFamily="34" charset="0"/>
                <a:cs typeface="Arial" panose="020B0604020202020204" pitchFamily="34" charset="0"/>
              </a:rPr>
              <a:t>הנחות לגבי התורים:  מס' הנכנסים = מס' היוצאים</a:t>
            </a:r>
          </a:p>
          <a:p>
            <a:pPr algn="r" rtl="1">
              <a:lnSpc>
                <a:spcPct val="150000"/>
              </a:lnSpc>
              <a:buFontTx/>
              <a:buChar char="•"/>
            </a:pPr>
            <a:r>
              <a:rPr lang="he-IL" dirty="0">
                <a:latin typeface="Arial" panose="020B0604020202020204" pitchFamily="34" charset="0"/>
                <a:cs typeface="Arial" panose="020B0604020202020204" pitchFamily="34" charset="0"/>
              </a:rPr>
              <a:t>בתרשים זה, מי שיגיע למערכת יצטרך לעבור סדרת תורים המסודרים ברשת:</a:t>
            </a:r>
            <a:endParaRPr lang="en-US" dirty="0">
              <a:latin typeface="Arial" panose="020B0604020202020204" pitchFamily="34" charset="0"/>
              <a:cs typeface="Arial" panose="020B0604020202020204" pitchFamily="34" charset="0"/>
            </a:endParaRPr>
          </a:p>
          <a:p>
            <a:pPr algn="r" rtl="1">
              <a:lnSpc>
                <a:spcPct val="150000"/>
              </a:lnSpc>
              <a:buFontTx/>
              <a:buChar char="•"/>
            </a:pPr>
            <a:endParaRPr lang="he-IL" sz="2100" dirty="0">
              <a:latin typeface="Arial" panose="020B0604020202020204" pitchFamily="34" charset="0"/>
              <a:cs typeface="Arial" panose="020B0604020202020204" pitchFamily="34" charset="0"/>
            </a:endParaRPr>
          </a:p>
          <a:p>
            <a:pPr algn="r" rtl="1">
              <a:lnSpc>
                <a:spcPct val="150000"/>
              </a:lnSpc>
              <a:buFontTx/>
              <a:buChar char="•"/>
            </a:pPr>
            <a:endParaRPr lang="he-IL" dirty="0">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263" y="4077072"/>
            <a:ext cx="6801580" cy="216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0084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1027664"/>
            <a:ext cx="7024744" cy="745152"/>
          </a:xfrm>
        </p:spPr>
        <p:txBody>
          <a:bodyPr/>
          <a:lstStyle/>
          <a:p>
            <a:pPr algn="ctr"/>
            <a:r>
              <a:rPr lang="en-US" dirty="0"/>
              <a:t>Jackson Network</a:t>
            </a:r>
            <a:endParaRPr lang="he-IL" dirty="0"/>
          </a:p>
        </p:txBody>
      </p:sp>
      <p:sp>
        <p:nvSpPr>
          <p:cNvPr id="3" name="מציין מיקום תוכן 2"/>
          <p:cNvSpPr>
            <a:spLocks noGrp="1"/>
          </p:cNvSpPr>
          <p:nvPr>
            <p:ph idx="1"/>
          </p:nvPr>
        </p:nvSpPr>
        <p:spPr>
          <a:xfrm>
            <a:off x="899592" y="1916832"/>
            <a:ext cx="7344816" cy="4392488"/>
          </a:xfrm>
        </p:spPr>
        <p:txBody>
          <a:bodyPr>
            <a:normAutofit/>
          </a:bodyPr>
          <a:lstStyle/>
          <a:p>
            <a:pPr marL="68580" indent="0" algn="r" rtl="1">
              <a:lnSpc>
                <a:spcPct val="150000"/>
              </a:lnSpc>
              <a:buNone/>
            </a:pPr>
            <a:r>
              <a:rPr lang="he-IL" dirty="0">
                <a:cs typeface="+mj-cs"/>
              </a:rPr>
              <a:t>הנחות:</a:t>
            </a:r>
          </a:p>
          <a:p>
            <a:pPr marL="525780" indent="-457200" algn="r" rtl="1">
              <a:lnSpc>
                <a:spcPct val="150000"/>
              </a:lnSpc>
              <a:buFont typeface="+mj-lt"/>
              <a:buAutoNum type="arabicPeriod"/>
            </a:pPr>
            <a:r>
              <a:rPr lang="he-IL" dirty="0">
                <a:cs typeface="+mj-cs"/>
              </a:rPr>
              <a:t>קצב ההגעה מתפלג </a:t>
            </a:r>
            <a:r>
              <a:rPr lang="he-IL" dirty="0" err="1">
                <a:cs typeface="+mj-cs"/>
              </a:rPr>
              <a:t>פואסונית</a:t>
            </a:r>
            <a:r>
              <a:rPr lang="he-IL" dirty="0">
                <a:cs typeface="+mj-cs"/>
              </a:rPr>
              <a:t> (← הזמן בין לידות מתפלג </a:t>
            </a:r>
            <a:r>
              <a:rPr lang="he-IL" dirty="0" err="1">
                <a:cs typeface="+mj-cs"/>
              </a:rPr>
              <a:t>מעריכית</a:t>
            </a:r>
            <a:r>
              <a:rPr lang="he-IL" dirty="0">
                <a:cs typeface="+mj-cs"/>
              </a:rPr>
              <a:t>)</a:t>
            </a:r>
          </a:p>
          <a:p>
            <a:pPr marL="525780" indent="-457200" algn="r" rtl="1">
              <a:lnSpc>
                <a:spcPct val="150000"/>
              </a:lnSpc>
              <a:buFont typeface="+mj-lt"/>
              <a:buAutoNum type="arabicPeriod"/>
            </a:pPr>
            <a:r>
              <a:rPr lang="he-IL" dirty="0">
                <a:cs typeface="+mj-cs"/>
              </a:rPr>
              <a:t>משך השירות מתפלג </a:t>
            </a:r>
            <a:r>
              <a:rPr lang="he-IL" dirty="0" err="1">
                <a:cs typeface="+mj-cs"/>
              </a:rPr>
              <a:t>מעריכית</a:t>
            </a:r>
            <a:endParaRPr lang="he-IL" dirty="0">
              <a:cs typeface="+mj-cs"/>
            </a:endParaRPr>
          </a:p>
          <a:p>
            <a:pPr marL="525780" indent="-457200" algn="r" rtl="1">
              <a:lnSpc>
                <a:spcPct val="150000"/>
              </a:lnSpc>
              <a:buFont typeface="+mj-lt"/>
              <a:buAutoNum type="arabicPeriod"/>
            </a:pPr>
            <a:r>
              <a:rPr lang="he-IL" dirty="0">
                <a:cs typeface="+mj-cs"/>
              </a:rPr>
              <a:t>לתורים יש קיבולת אינסופית</a:t>
            </a:r>
          </a:p>
          <a:p>
            <a:pPr marL="525780" indent="-457200" algn="r" rtl="1">
              <a:lnSpc>
                <a:spcPct val="150000"/>
              </a:lnSpc>
              <a:buFont typeface="+mj-lt"/>
              <a:buAutoNum type="arabicPeriod"/>
            </a:pPr>
            <a:r>
              <a:rPr lang="he-IL" dirty="0">
                <a:cs typeface="+mj-cs"/>
              </a:rPr>
              <a:t>בעת יציאה משירות מסוים, ההסתברות לעבור לתור כזה או אחר אינה תלויה באירועי העבר (שהות בתורים מסוימים)</a:t>
            </a:r>
          </a:p>
          <a:p>
            <a:pPr marL="525780" indent="-457200" algn="r" rtl="1">
              <a:lnSpc>
                <a:spcPct val="150000"/>
              </a:lnSpc>
              <a:buFont typeface="+mj-lt"/>
              <a:buAutoNum type="arabicPeriod"/>
            </a:pPr>
            <a:r>
              <a:rPr lang="he-IL" dirty="0">
                <a:cs typeface="+mj-cs"/>
              </a:rPr>
              <a:t>חוסר תלות בין המגיעים לתורים</a:t>
            </a:r>
          </a:p>
          <a:p>
            <a:pPr marL="525780" indent="-457200" algn="r" rtl="1">
              <a:lnSpc>
                <a:spcPct val="150000"/>
              </a:lnSpc>
              <a:buFont typeface="+mj-lt"/>
              <a:buAutoNum type="arabicPeriod"/>
            </a:pPr>
            <a:endParaRPr lang="he-IL" dirty="0">
              <a:cs typeface="+mj-cs"/>
            </a:endParaRPr>
          </a:p>
        </p:txBody>
      </p:sp>
    </p:spTree>
    <p:extLst>
      <p:ext uri="{BB962C8B-B14F-4D97-AF65-F5344CB8AC3E}">
        <p14:creationId xmlns:p14="http://schemas.microsoft.com/office/powerpoint/2010/main" val="393889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1027664"/>
            <a:ext cx="7024744" cy="745152"/>
          </a:xfrm>
        </p:spPr>
        <p:txBody>
          <a:bodyPr/>
          <a:lstStyle/>
          <a:p>
            <a:pPr algn="ctr"/>
            <a:r>
              <a:rPr lang="en-US" dirty="0"/>
              <a:t>Jackson Network</a:t>
            </a:r>
            <a:endParaRPr lang="he-IL" dirty="0"/>
          </a:p>
        </p:txBody>
      </p:sp>
      <p:sp>
        <p:nvSpPr>
          <p:cNvPr id="3" name="מציין מיקום תוכן 2"/>
          <p:cNvSpPr>
            <a:spLocks noGrp="1"/>
          </p:cNvSpPr>
          <p:nvPr>
            <p:ph idx="1"/>
          </p:nvPr>
        </p:nvSpPr>
        <p:spPr>
          <a:xfrm>
            <a:off x="867318" y="2465512"/>
            <a:ext cx="7200916" cy="4392488"/>
          </a:xfrm>
        </p:spPr>
        <p:txBody>
          <a:bodyPr>
            <a:normAutofit/>
          </a:bodyPr>
          <a:lstStyle/>
          <a:p>
            <a:pPr algn="r" rtl="1">
              <a:lnSpc>
                <a:spcPct val="150000"/>
              </a:lnSpc>
            </a:pPr>
            <a:r>
              <a:rPr lang="he-IL" dirty="0">
                <a:cs typeface="+mj-cs"/>
              </a:rPr>
              <a:t>למעשה, הנחות אלו מגדירות רצף תורים מסוג </a:t>
            </a:r>
            <a:r>
              <a:rPr lang="en-US" dirty="0">
                <a:cs typeface="+mj-cs"/>
              </a:rPr>
              <a:t>M/M/S</a:t>
            </a:r>
            <a:endParaRPr lang="he-IL" dirty="0">
              <a:cs typeface="+mj-cs"/>
            </a:endParaRPr>
          </a:p>
          <a:p>
            <a:pPr algn="r" rtl="1">
              <a:lnSpc>
                <a:spcPct val="150000"/>
              </a:lnSpc>
            </a:pPr>
            <a:r>
              <a:rPr lang="he-IL" dirty="0">
                <a:cs typeface="+mj-cs"/>
              </a:rPr>
              <a:t>התיאוריה:</a:t>
            </a:r>
          </a:p>
          <a:p>
            <a:pPr marL="525780" indent="-457200" algn="r" rtl="1">
              <a:lnSpc>
                <a:spcPct val="150000"/>
              </a:lnSpc>
              <a:buFont typeface="+mj-lt"/>
              <a:buAutoNum type="arabicPeriod"/>
            </a:pPr>
            <a:r>
              <a:rPr lang="he-IL" dirty="0">
                <a:cs typeface="+mj-cs"/>
              </a:rPr>
              <a:t>ניתן לנתח כל תור בנפרד, כמערכת </a:t>
            </a:r>
            <a:r>
              <a:rPr lang="en-US" dirty="0">
                <a:cs typeface="+mj-cs"/>
              </a:rPr>
              <a:t>M/M/S</a:t>
            </a:r>
            <a:endParaRPr lang="he-IL" dirty="0">
              <a:cs typeface="+mj-cs"/>
            </a:endParaRPr>
          </a:p>
          <a:p>
            <a:pPr marL="525780" indent="-457200" algn="r" rtl="1">
              <a:lnSpc>
                <a:spcPct val="150000"/>
              </a:lnSpc>
              <a:buFont typeface="+mj-lt"/>
              <a:buAutoNum type="arabicPeriod"/>
            </a:pPr>
            <a:r>
              <a:rPr lang="he-IL" dirty="0">
                <a:cs typeface="+mj-cs"/>
              </a:rPr>
              <a:t>עיכובים ממוצעים בכל תור ניתנים לסכימה לכדי משך העיכוב הממוצע במערכת.</a:t>
            </a:r>
          </a:p>
        </p:txBody>
      </p:sp>
    </p:spTree>
    <p:extLst>
      <p:ext uri="{BB962C8B-B14F-4D97-AF65-F5344CB8AC3E}">
        <p14:creationId xmlns:p14="http://schemas.microsoft.com/office/powerpoint/2010/main" val="1528957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692696"/>
            <a:ext cx="7024744" cy="745152"/>
          </a:xfrm>
        </p:spPr>
        <p:txBody>
          <a:bodyPr/>
          <a:lstStyle/>
          <a:p>
            <a:pPr algn="ctr"/>
            <a:r>
              <a:rPr lang="en-US" dirty="0"/>
              <a:t>Jackson Network</a:t>
            </a:r>
            <a:endParaRPr lang="he-IL"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90" y="1628800"/>
            <a:ext cx="7128792" cy="4983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1043490" y="2138676"/>
            <a:ext cx="1205779" cy="369332"/>
          </a:xfrm>
          <a:prstGeom prst="rect">
            <a:avLst/>
          </a:prstGeom>
          <a:noFill/>
        </p:spPr>
        <p:txBody>
          <a:bodyPr wrap="none" rtlCol="1">
            <a:spAutoFit/>
          </a:bodyPr>
          <a:lstStyle/>
          <a:p>
            <a:r>
              <a:rPr lang="he-IL" dirty="0">
                <a:solidFill>
                  <a:schemeClr val="accent1"/>
                </a:solidFill>
                <a:cs typeface="+mj-cs"/>
              </a:rPr>
              <a:t>תור מתפצל</a:t>
            </a:r>
          </a:p>
        </p:txBody>
      </p:sp>
      <p:sp>
        <p:nvSpPr>
          <p:cNvPr id="6" name="TextBox 5"/>
          <p:cNvSpPr txBox="1"/>
          <p:nvPr/>
        </p:nvSpPr>
        <p:spPr>
          <a:xfrm>
            <a:off x="1043490" y="4027906"/>
            <a:ext cx="1268296" cy="369332"/>
          </a:xfrm>
          <a:prstGeom prst="rect">
            <a:avLst/>
          </a:prstGeom>
          <a:noFill/>
        </p:spPr>
        <p:txBody>
          <a:bodyPr wrap="none" rtlCol="1">
            <a:spAutoFit/>
          </a:bodyPr>
          <a:lstStyle/>
          <a:p>
            <a:r>
              <a:rPr lang="he-IL" dirty="0">
                <a:solidFill>
                  <a:schemeClr val="accent3"/>
                </a:solidFill>
                <a:cs typeface="+mj-cs"/>
              </a:rPr>
              <a:t>איחוד תורים</a:t>
            </a:r>
          </a:p>
        </p:txBody>
      </p:sp>
      <p:sp>
        <p:nvSpPr>
          <p:cNvPr id="7" name="TextBox 6"/>
          <p:cNvSpPr txBox="1"/>
          <p:nvPr/>
        </p:nvSpPr>
        <p:spPr>
          <a:xfrm>
            <a:off x="1043490" y="6243022"/>
            <a:ext cx="1423787" cy="369332"/>
          </a:xfrm>
          <a:prstGeom prst="rect">
            <a:avLst/>
          </a:prstGeom>
          <a:noFill/>
        </p:spPr>
        <p:txBody>
          <a:bodyPr wrap="none" rtlCol="1">
            <a:spAutoFit/>
          </a:bodyPr>
          <a:lstStyle/>
          <a:p>
            <a:r>
              <a:rPr lang="he-IL" dirty="0">
                <a:solidFill>
                  <a:srgbClr val="00B050"/>
                </a:solidFill>
                <a:cs typeface="+mj-cs"/>
              </a:rPr>
              <a:t>שרשור תורים</a:t>
            </a:r>
          </a:p>
        </p:txBody>
      </p:sp>
    </p:spTree>
    <p:extLst>
      <p:ext uri="{BB962C8B-B14F-4D97-AF65-F5344CB8AC3E}">
        <p14:creationId xmlns:p14="http://schemas.microsoft.com/office/powerpoint/2010/main" val="11931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1027664"/>
            <a:ext cx="7024744" cy="745152"/>
          </a:xfrm>
        </p:spPr>
        <p:txBody>
          <a:bodyPr>
            <a:normAutofit/>
          </a:bodyPr>
          <a:lstStyle/>
          <a:p>
            <a:pPr algn="ctr"/>
            <a:r>
              <a:rPr lang="he-IL" dirty="0"/>
              <a:t>תרגיל 2</a:t>
            </a:r>
          </a:p>
        </p:txBody>
      </p:sp>
      <p:sp>
        <p:nvSpPr>
          <p:cNvPr id="4" name="מציין מיקום תוכן 3"/>
          <p:cNvSpPr>
            <a:spLocks noGrp="1"/>
          </p:cNvSpPr>
          <p:nvPr>
            <p:ph idx="1"/>
          </p:nvPr>
        </p:nvSpPr>
        <p:spPr>
          <a:xfrm>
            <a:off x="883396" y="2451556"/>
            <a:ext cx="7344932" cy="3508977"/>
          </a:xfrm>
        </p:spPr>
        <p:txBody>
          <a:bodyPr/>
          <a:lstStyle/>
          <a:p>
            <a:pPr algn="r" rtl="1"/>
            <a:r>
              <a:rPr lang="he-IL" dirty="0">
                <a:cs typeface="+mj-cs"/>
              </a:rPr>
              <a:t>במפעל מיוצרים שלושה מוצרים שונים.</a:t>
            </a:r>
          </a:p>
          <a:p>
            <a:pPr algn="r" rtl="1"/>
            <a:r>
              <a:rPr lang="he-IL" dirty="0">
                <a:cs typeface="+mj-cs"/>
              </a:rPr>
              <a:t>כל אחד מהמוצרים עובר תהליך יצור שונה בו הוא עובר בין המכונות השונות שבמפעל, כמתואר בטבלה הבאה:</a:t>
            </a:r>
          </a:p>
        </p:txBody>
      </p:sp>
      <p:graphicFrame>
        <p:nvGraphicFramePr>
          <p:cNvPr id="5" name="Group 136"/>
          <p:cNvGraphicFramePr>
            <a:graphicFrameLocks noGrp="1"/>
          </p:cNvGraphicFramePr>
          <p:nvPr>
            <p:extLst>
              <p:ext uri="{D42A27DB-BD31-4B8C-83A1-F6EECF244321}">
                <p14:modId xmlns:p14="http://schemas.microsoft.com/office/powerpoint/2010/main" val="3428266169"/>
              </p:ext>
            </p:extLst>
          </p:nvPr>
        </p:nvGraphicFramePr>
        <p:xfrm>
          <a:off x="1507862" y="3645024"/>
          <a:ext cx="6096000" cy="2370582"/>
        </p:xfrm>
        <a:graphic>
          <a:graphicData uri="http://schemas.openxmlformats.org/drawingml/2006/table">
            <a:tbl>
              <a:tblPr>
                <a:tableStyleId>{69CF1AB2-1976-4502-BF36-3FF5EA218861}</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52450">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dirty="0">
                          <a:ln>
                            <a:noFill/>
                          </a:ln>
                          <a:effectLst/>
                        </a:rPr>
                        <a:t>Product</a:t>
                      </a:r>
                      <a:endParaRPr kumimoji="0" lang="en-US" altLang="he-IL" sz="2400" b="0"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dirty="0">
                          <a:ln>
                            <a:noFill/>
                          </a:ln>
                          <a:effectLst/>
                        </a:rPr>
                        <a:t>Order rate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1400" b="0" i="0" u="none" strike="noStrike" cap="none" normalizeH="0" baseline="0" dirty="0">
                          <a:ln>
                            <a:noFill/>
                          </a:ln>
                          <a:solidFill>
                            <a:schemeClr val="tx1"/>
                          </a:solidFill>
                          <a:effectLst/>
                          <a:latin typeface="Bookman Old Style" pitchFamily="18" charset="0"/>
                        </a:rPr>
                        <a:t>(per month)</a:t>
                      </a: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a:ln>
                            <a:noFill/>
                          </a:ln>
                          <a:effectLst/>
                        </a:rPr>
                        <a:t>Route</a:t>
                      </a:r>
                      <a:endParaRPr kumimoji="0" lang="en-US" altLang="he-IL" sz="2400" b="0" i="0" u="none" strike="noStrike" cap="none" normalizeH="0" baseline="0">
                        <a:ln>
                          <a:noFill/>
                        </a:ln>
                        <a:solidFill>
                          <a:schemeClr val="tx1"/>
                        </a:solidFill>
                        <a:effectLst/>
                        <a:latin typeface="Bookman Old Style" pitchFamily="18" charset="0"/>
                      </a:endParaRPr>
                    </a:p>
                  </a:txBody>
                  <a:tcPr horzOverflow="overflow"/>
                </a:tc>
                <a:extLst>
                  <a:ext uri="{0D108BD9-81ED-4DB2-BD59-A6C34878D82A}">
                    <a16:rowId xmlns:a16="http://schemas.microsoft.com/office/drawing/2014/main" val="10000"/>
                  </a:ext>
                </a:extLst>
              </a:tr>
              <a:tr h="552450">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a:ln>
                            <a:noFill/>
                          </a:ln>
                          <a:effectLst/>
                        </a:rPr>
                        <a:t>1</a:t>
                      </a:r>
                      <a:endParaRPr kumimoji="0" lang="en-US" altLang="he-IL" sz="2400" b="0" i="0" u="none" strike="noStrike" cap="none" normalizeH="0" baseline="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dirty="0">
                          <a:ln>
                            <a:noFill/>
                          </a:ln>
                          <a:effectLst/>
                        </a:rPr>
                        <a:t>30/m</a:t>
                      </a:r>
                      <a:endParaRPr kumimoji="0" lang="en-US" altLang="he-IL" sz="2400" b="0"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a:ln>
                            <a:noFill/>
                          </a:ln>
                          <a:effectLst/>
                        </a:rPr>
                        <a:t>A B D F</a:t>
                      </a:r>
                      <a:endParaRPr kumimoji="0" lang="en-US" altLang="he-IL" sz="2400" b="0" i="0" u="none" strike="noStrike" cap="none" normalizeH="0" baseline="0">
                        <a:ln>
                          <a:noFill/>
                        </a:ln>
                        <a:solidFill>
                          <a:schemeClr val="tx1"/>
                        </a:solidFill>
                        <a:effectLst/>
                        <a:latin typeface="Bookman Old Style" pitchFamily="18" charset="0"/>
                      </a:endParaRPr>
                    </a:p>
                  </a:txBody>
                  <a:tcPr horzOverflow="overflow"/>
                </a:tc>
                <a:extLst>
                  <a:ext uri="{0D108BD9-81ED-4DB2-BD59-A6C34878D82A}">
                    <a16:rowId xmlns:a16="http://schemas.microsoft.com/office/drawing/2014/main" val="10001"/>
                  </a:ext>
                </a:extLst>
              </a:tr>
              <a:tr h="552450">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a:ln>
                            <a:noFill/>
                          </a:ln>
                          <a:effectLst/>
                        </a:rPr>
                        <a:t>2</a:t>
                      </a:r>
                      <a:endParaRPr kumimoji="0" lang="en-US" altLang="he-IL" sz="2400" b="0" i="0" u="none" strike="noStrike" cap="none" normalizeH="0" baseline="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dirty="0">
                          <a:ln>
                            <a:noFill/>
                          </a:ln>
                          <a:effectLst/>
                        </a:rPr>
                        <a:t>10/m</a:t>
                      </a:r>
                      <a:endParaRPr kumimoji="0" lang="en-US" altLang="he-IL" sz="2400" b="0"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dirty="0">
                          <a:ln>
                            <a:noFill/>
                          </a:ln>
                          <a:effectLst/>
                        </a:rPr>
                        <a:t>A B E F</a:t>
                      </a:r>
                      <a:endParaRPr kumimoji="0" lang="en-US" altLang="he-IL" sz="2400" b="0" i="0" u="none" strike="noStrike" cap="none" normalizeH="0" baseline="0" dirty="0">
                        <a:ln>
                          <a:noFill/>
                        </a:ln>
                        <a:solidFill>
                          <a:schemeClr val="tx1"/>
                        </a:solidFill>
                        <a:effectLst/>
                        <a:latin typeface="Bookman Old Style" pitchFamily="18" charset="0"/>
                      </a:endParaRPr>
                    </a:p>
                  </a:txBody>
                  <a:tcPr horzOverflow="overflow"/>
                </a:tc>
                <a:extLst>
                  <a:ext uri="{0D108BD9-81ED-4DB2-BD59-A6C34878D82A}">
                    <a16:rowId xmlns:a16="http://schemas.microsoft.com/office/drawing/2014/main" val="10002"/>
                  </a:ext>
                </a:extLst>
              </a:tr>
              <a:tr h="552450">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a:ln>
                            <a:noFill/>
                          </a:ln>
                          <a:effectLst/>
                        </a:rPr>
                        <a:t>3</a:t>
                      </a:r>
                      <a:endParaRPr kumimoji="0" lang="en-US" altLang="he-IL" sz="2400" b="0" i="0" u="none" strike="noStrike" cap="none" normalizeH="0" baseline="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dirty="0">
                          <a:ln>
                            <a:noFill/>
                          </a:ln>
                          <a:effectLst/>
                        </a:rPr>
                        <a:t>20/m</a:t>
                      </a:r>
                      <a:endParaRPr kumimoji="0" lang="en-US" altLang="he-IL" sz="2400" b="0"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400" u="none" strike="noStrike" cap="none" normalizeH="0" baseline="0" dirty="0">
                          <a:ln>
                            <a:noFill/>
                          </a:ln>
                          <a:effectLst/>
                        </a:rPr>
                        <a:t>A C E F</a:t>
                      </a:r>
                      <a:endParaRPr kumimoji="0" lang="en-US" altLang="he-IL" sz="2400" b="0" i="0" u="none" strike="noStrike" cap="none" normalizeH="0" baseline="0" dirty="0">
                        <a:ln>
                          <a:noFill/>
                        </a:ln>
                        <a:solidFill>
                          <a:schemeClr val="tx1"/>
                        </a:solidFill>
                        <a:effectLst/>
                        <a:latin typeface="Bookman Old Style" pitchFamily="18"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150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p:cNvSpPr txBox="1">
            <a:spLocks/>
          </p:cNvSpPr>
          <p:nvPr/>
        </p:nvSpPr>
        <p:spPr>
          <a:xfrm>
            <a:off x="1043490" y="1027664"/>
            <a:ext cx="7024744" cy="1393224"/>
          </a:xfrm>
          <a:prstGeom prst="rect">
            <a:avLst/>
          </a:prstGeom>
        </p:spPr>
        <p:txBody>
          <a:bodyPr>
            <a:normAutofit/>
          </a:bodyPr>
          <a:lstStyle>
            <a:lvl1pPr algn="l" defTabSz="914400" rtl="1" eaLnBrk="1" latinLnBrk="0" hangingPunct="1">
              <a:spcBef>
                <a:spcPct val="0"/>
              </a:spcBef>
              <a:buNone/>
              <a:defRPr sz="40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dirty="0">
                <a:solidFill>
                  <a:schemeClr val="tx1"/>
                </a:solidFill>
              </a:rPr>
              <a:t>תרגיל 2</a:t>
            </a:r>
          </a:p>
          <a:p>
            <a:pPr algn="ctr"/>
            <a:r>
              <a:rPr lang="he-IL" dirty="0">
                <a:solidFill>
                  <a:schemeClr val="tx1"/>
                </a:solidFill>
              </a:rPr>
              <a:t>תיאור התחנות השונות</a:t>
            </a:r>
          </a:p>
        </p:txBody>
      </p:sp>
      <p:grpSp>
        <p:nvGrpSpPr>
          <p:cNvPr id="3" name="Group 4"/>
          <p:cNvGrpSpPr>
            <a:grpSpLocks noChangeAspect="1"/>
          </p:cNvGrpSpPr>
          <p:nvPr/>
        </p:nvGrpSpPr>
        <p:grpSpPr bwMode="auto">
          <a:xfrm>
            <a:off x="584200" y="2786063"/>
            <a:ext cx="7939088" cy="2587625"/>
            <a:chOff x="368" y="1755"/>
            <a:chExt cx="5001" cy="1630"/>
          </a:xfrm>
        </p:grpSpPr>
        <p:sp>
          <p:nvSpPr>
            <p:cNvPr id="5" name="AutoShape 3"/>
            <p:cNvSpPr>
              <a:spLocks noChangeAspect="1" noChangeArrowheads="1" noTextEdit="1"/>
            </p:cNvSpPr>
            <p:nvPr/>
          </p:nvSpPr>
          <p:spPr bwMode="auto">
            <a:xfrm>
              <a:off x="368" y="1755"/>
              <a:ext cx="5001"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 name="Group 11"/>
            <p:cNvGrpSpPr>
              <a:grpSpLocks/>
            </p:cNvGrpSpPr>
            <p:nvPr/>
          </p:nvGrpSpPr>
          <p:grpSpPr bwMode="auto">
            <a:xfrm>
              <a:off x="832" y="2358"/>
              <a:ext cx="729" cy="461"/>
              <a:chOff x="832" y="2358"/>
              <a:chExt cx="729" cy="461"/>
            </a:xfrm>
          </p:grpSpPr>
          <p:sp>
            <p:nvSpPr>
              <p:cNvPr id="69" name="Rectangle 5"/>
              <p:cNvSpPr>
                <a:spLocks noChangeArrowheads="1"/>
              </p:cNvSpPr>
              <p:nvPr/>
            </p:nvSpPr>
            <p:spPr bwMode="auto">
              <a:xfrm>
                <a:off x="832" y="2358"/>
                <a:ext cx="729" cy="461"/>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
              <p:cNvSpPr>
                <a:spLocks noChangeArrowheads="1"/>
              </p:cNvSpPr>
              <p:nvPr/>
            </p:nvSpPr>
            <p:spPr bwMode="auto">
              <a:xfrm>
                <a:off x="957" y="2390"/>
                <a:ext cx="57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Machine 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7"/>
              <p:cNvSpPr>
                <a:spLocks noChangeArrowheads="1"/>
              </p:cNvSpPr>
              <p:nvPr/>
            </p:nvSpPr>
            <p:spPr bwMode="auto">
              <a:xfrm>
                <a:off x="1096" y="2500"/>
                <a:ext cx="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Times"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8"/>
              <p:cNvSpPr>
                <a:spLocks noChangeArrowheads="1"/>
              </p:cNvSpPr>
              <p:nvPr/>
            </p:nvSpPr>
            <p:spPr bwMode="auto">
              <a:xfrm>
                <a:off x="1142" y="2500"/>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3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9"/>
              <p:cNvSpPr>
                <a:spLocks noChangeArrowheads="1"/>
              </p:cNvSpPr>
              <p:nvPr/>
            </p:nvSpPr>
            <p:spPr bwMode="auto">
              <a:xfrm>
                <a:off x="1059" y="2639"/>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Symbol" panose="05050102010706020507" pitchFamily="18" charset="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10"/>
              <p:cNvSpPr>
                <a:spLocks noChangeArrowheads="1"/>
              </p:cNvSpPr>
              <p:nvPr/>
            </p:nvSpPr>
            <p:spPr bwMode="auto">
              <a:xfrm>
                <a:off x="1123" y="2639"/>
                <a:ext cx="2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panose="02020603050405020304" pitchFamily="18" charset="0"/>
                  </a:rPr>
                  <a:t> = 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7" name="Rectangle 12"/>
            <p:cNvSpPr>
              <a:spLocks noChangeArrowheads="1"/>
            </p:cNvSpPr>
            <p:nvPr/>
          </p:nvSpPr>
          <p:spPr bwMode="auto">
            <a:xfrm>
              <a:off x="1938" y="1777"/>
              <a:ext cx="728" cy="462"/>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13"/>
            <p:cNvSpPr>
              <a:spLocks noChangeArrowheads="1"/>
            </p:cNvSpPr>
            <p:nvPr/>
          </p:nvSpPr>
          <p:spPr bwMode="auto">
            <a:xfrm>
              <a:off x="2063" y="1810"/>
              <a:ext cx="56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Machine B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4"/>
            <p:cNvSpPr>
              <a:spLocks noChangeArrowheads="1"/>
            </p:cNvSpPr>
            <p:nvPr/>
          </p:nvSpPr>
          <p:spPr bwMode="auto">
            <a:xfrm>
              <a:off x="2201" y="1920"/>
              <a:ext cx="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Times"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5"/>
            <p:cNvSpPr>
              <a:spLocks noChangeArrowheads="1"/>
            </p:cNvSpPr>
            <p:nvPr/>
          </p:nvSpPr>
          <p:spPr bwMode="auto">
            <a:xfrm>
              <a:off x="2247" y="1920"/>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2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6"/>
            <p:cNvSpPr>
              <a:spLocks noChangeArrowheads="1"/>
            </p:cNvSpPr>
            <p:nvPr/>
          </p:nvSpPr>
          <p:spPr bwMode="auto">
            <a:xfrm>
              <a:off x="2164" y="2058"/>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Symbol" panose="05050102010706020507" pitchFamily="18" charset="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7"/>
            <p:cNvSpPr>
              <a:spLocks noChangeArrowheads="1"/>
            </p:cNvSpPr>
            <p:nvPr/>
          </p:nvSpPr>
          <p:spPr bwMode="auto">
            <a:xfrm>
              <a:off x="2228" y="2058"/>
              <a:ext cx="2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22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8"/>
            <p:cNvSpPr>
              <a:spLocks noChangeArrowheads="1"/>
            </p:cNvSpPr>
            <p:nvPr/>
          </p:nvSpPr>
          <p:spPr bwMode="auto">
            <a:xfrm>
              <a:off x="1965" y="2919"/>
              <a:ext cx="729" cy="462"/>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9"/>
            <p:cNvSpPr>
              <a:spLocks noChangeArrowheads="1"/>
            </p:cNvSpPr>
            <p:nvPr/>
          </p:nvSpPr>
          <p:spPr bwMode="auto">
            <a:xfrm>
              <a:off x="2090" y="2952"/>
              <a:ext cx="56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Machine C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0"/>
            <p:cNvSpPr>
              <a:spLocks noChangeArrowheads="1"/>
            </p:cNvSpPr>
            <p:nvPr/>
          </p:nvSpPr>
          <p:spPr bwMode="auto">
            <a:xfrm>
              <a:off x="2228" y="3062"/>
              <a:ext cx="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Times"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1"/>
            <p:cNvSpPr>
              <a:spLocks noChangeArrowheads="1"/>
            </p:cNvSpPr>
            <p:nvPr/>
          </p:nvSpPr>
          <p:spPr bwMode="auto">
            <a:xfrm>
              <a:off x="2274" y="3062"/>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1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22"/>
            <p:cNvSpPr>
              <a:spLocks noChangeArrowheads="1"/>
            </p:cNvSpPr>
            <p:nvPr/>
          </p:nvSpPr>
          <p:spPr bwMode="auto">
            <a:xfrm>
              <a:off x="2192" y="3200"/>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Symbol" panose="05050102010706020507" pitchFamily="18" charset="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3"/>
            <p:cNvSpPr>
              <a:spLocks noChangeArrowheads="1"/>
            </p:cNvSpPr>
            <p:nvPr/>
          </p:nvSpPr>
          <p:spPr bwMode="auto">
            <a:xfrm>
              <a:off x="2256" y="3200"/>
              <a:ext cx="2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29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4"/>
            <p:cNvSpPr>
              <a:spLocks noChangeArrowheads="1"/>
            </p:cNvSpPr>
            <p:nvPr/>
          </p:nvSpPr>
          <p:spPr bwMode="auto">
            <a:xfrm>
              <a:off x="3135" y="2450"/>
              <a:ext cx="729" cy="461"/>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5"/>
            <p:cNvSpPr>
              <a:spLocks noChangeArrowheads="1"/>
            </p:cNvSpPr>
            <p:nvPr/>
          </p:nvSpPr>
          <p:spPr bwMode="auto">
            <a:xfrm>
              <a:off x="3269" y="2482"/>
              <a:ext cx="5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Machine 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26"/>
            <p:cNvSpPr>
              <a:spLocks noChangeArrowheads="1"/>
            </p:cNvSpPr>
            <p:nvPr/>
          </p:nvSpPr>
          <p:spPr bwMode="auto">
            <a:xfrm>
              <a:off x="3398" y="2593"/>
              <a:ext cx="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Times"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7"/>
            <p:cNvSpPr>
              <a:spLocks noChangeArrowheads="1"/>
            </p:cNvSpPr>
            <p:nvPr/>
          </p:nvSpPr>
          <p:spPr bwMode="auto">
            <a:xfrm>
              <a:off x="3444" y="2593"/>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2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8"/>
            <p:cNvSpPr>
              <a:spLocks noChangeArrowheads="1"/>
            </p:cNvSpPr>
            <p:nvPr/>
          </p:nvSpPr>
          <p:spPr bwMode="auto">
            <a:xfrm>
              <a:off x="3361" y="2731"/>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Symbol" panose="05050102010706020507" pitchFamily="18" charset="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9"/>
            <p:cNvSpPr>
              <a:spLocks noChangeArrowheads="1"/>
            </p:cNvSpPr>
            <p:nvPr/>
          </p:nvSpPr>
          <p:spPr bwMode="auto">
            <a:xfrm>
              <a:off x="3426" y="2731"/>
              <a:ext cx="2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30"/>
            <p:cNvSpPr>
              <a:spLocks noChangeArrowheads="1"/>
            </p:cNvSpPr>
            <p:nvPr/>
          </p:nvSpPr>
          <p:spPr bwMode="auto">
            <a:xfrm>
              <a:off x="3135" y="1777"/>
              <a:ext cx="729" cy="462"/>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31"/>
            <p:cNvSpPr>
              <a:spLocks noChangeArrowheads="1"/>
            </p:cNvSpPr>
            <p:nvPr/>
          </p:nvSpPr>
          <p:spPr bwMode="auto">
            <a:xfrm>
              <a:off x="3260" y="1810"/>
              <a:ext cx="57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Machine 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32"/>
            <p:cNvSpPr>
              <a:spLocks noChangeArrowheads="1"/>
            </p:cNvSpPr>
            <p:nvPr/>
          </p:nvSpPr>
          <p:spPr bwMode="auto">
            <a:xfrm>
              <a:off x="3398" y="1920"/>
              <a:ext cx="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Times"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33"/>
            <p:cNvSpPr>
              <a:spLocks noChangeArrowheads="1"/>
            </p:cNvSpPr>
            <p:nvPr/>
          </p:nvSpPr>
          <p:spPr bwMode="auto">
            <a:xfrm>
              <a:off x="3444" y="1920"/>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3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4"/>
            <p:cNvSpPr>
              <a:spLocks noChangeArrowheads="1"/>
            </p:cNvSpPr>
            <p:nvPr/>
          </p:nvSpPr>
          <p:spPr bwMode="auto">
            <a:xfrm>
              <a:off x="3361" y="2058"/>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Symbol" panose="05050102010706020507" pitchFamily="18" charset="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5"/>
            <p:cNvSpPr>
              <a:spLocks noChangeArrowheads="1"/>
            </p:cNvSpPr>
            <p:nvPr/>
          </p:nvSpPr>
          <p:spPr bwMode="auto">
            <a:xfrm>
              <a:off x="3426" y="2058"/>
              <a:ext cx="2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6"/>
            <p:cNvSpPr>
              <a:spLocks noChangeArrowheads="1"/>
            </p:cNvSpPr>
            <p:nvPr/>
          </p:nvSpPr>
          <p:spPr bwMode="auto">
            <a:xfrm>
              <a:off x="4314" y="2450"/>
              <a:ext cx="729" cy="461"/>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37"/>
            <p:cNvSpPr>
              <a:spLocks noChangeArrowheads="1"/>
            </p:cNvSpPr>
            <p:nvPr/>
          </p:nvSpPr>
          <p:spPr bwMode="auto">
            <a:xfrm>
              <a:off x="4448" y="2482"/>
              <a:ext cx="5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Machine 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8"/>
            <p:cNvSpPr>
              <a:spLocks noChangeArrowheads="1"/>
            </p:cNvSpPr>
            <p:nvPr/>
          </p:nvSpPr>
          <p:spPr bwMode="auto">
            <a:xfrm>
              <a:off x="4577" y="2593"/>
              <a:ext cx="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Times"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9"/>
            <p:cNvSpPr>
              <a:spLocks noChangeArrowheads="1"/>
            </p:cNvSpPr>
            <p:nvPr/>
          </p:nvSpPr>
          <p:spPr bwMode="auto">
            <a:xfrm>
              <a:off x="4623" y="2593"/>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4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40"/>
            <p:cNvSpPr>
              <a:spLocks noChangeArrowheads="1"/>
            </p:cNvSpPr>
            <p:nvPr/>
          </p:nvSpPr>
          <p:spPr bwMode="auto">
            <a:xfrm>
              <a:off x="4540" y="2731"/>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Symbol" panose="05050102010706020507" pitchFamily="18" charset="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41"/>
            <p:cNvSpPr>
              <a:spLocks noChangeArrowheads="1"/>
            </p:cNvSpPr>
            <p:nvPr/>
          </p:nvSpPr>
          <p:spPr bwMode="auto">
            <a:xfrm>
              <a:off x="4605" y="2731"/>
              <a:ext cx="2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 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7" name="Group 44"/>
            <p:cNvGrpSpPr>
              <a:grpSpLocks/>
            </p:cNvGrpSpPr>
            <p:nvPr/>
          </p:nvGrpSpPr>
          <p:grpSpPr bwMode="auto">
            <a:xfrm>
              <a:off x="1556" y="1994"/>
              <a:ext cx="368" cy="581"/>
              <a:chOff x="1556" y="1994"/>
              <a:chExt cx="368" cy="581"/>
            </a:xfrm>
          </p:grpSpPr>
          <p:sp>
            <p:nvSpPr>
              <p:cNvPr id="67" name="Freeform 42"/>
              <p:cNvSpPr>
                <a:spLocks/>
              </p:cNvSpPr>
              <p:nvPr/>
            </p:nvSpPr>
            <p:spPr bwMode="auto">
              <a:xfrm>
                <a:off x="1823" y="1994"/>
                <a:ext cx="101" cy="120"/>
              </a:xfrm>
              <a:custGeom>
                <a:avLst/>
                <a:gdLst>
                  <a:gd name="T0" fmla="*/ 101 w 101"/>
                  <a:gd name="T1" fmla="*/ 0 h 120"/>
                  <a:gd name="T2" fmla="*/ 55 w 101"/>
                  <a:gd name="T3" fmla="*/ 120 h 120"/>
                  <a:gd name="T4" fmla="*/ 28 w 101"/>
                  <a:gd name="T5" fmla="*/ 102 h 120"/>
                  <a:gd name="T6" fmla="*/ 0 w 101"/>
                  <a:gd name="T7" fmla="*/ 93 h 120"/>
                  <a:gd name="T8" fmla="*/ 101 w 101"/>
                  <a:gd name="T9" fmla="*/ 0 h 120"/>
                </a:gdLst>
                <a:ahLst/>
                <a:cxnLst>
                  <a:cxn ang="0">
                    <a:pos x="T0" y="T1"/>
                  </a:cxn>
                  <a:cxn ang="0">
                    <a:pos x="T2" y="T3"/>
                  </a:cxn>
                  <a:cxn ang="0">
                    <a:pos x="T4" y="T5"/>
                  </a:cxn>
                  <a:cxn ang="0">
                    <a:pos x="T6" y="T7"/>
                  </a:cxn>
                  <a:cxn ang="0">
                    <a:pos x="T8" y="T9"/>
                  </a:cxn>
                </a:cxnLst>
                <a:rect l="0" t="0" r="r" b="b"/>
                <a:pathLst>
                  <a:path w="101" h="120">
                    <a:moveTo>
                      <a:pt x="101" y="0"/>
                    </a:moveTo>
                    <a:lnTo>
                      <a:pt x="55" y="120"/>
                    </a:lnTo>
                    <a:lnTo>
                      <a:pt x="28" y="102"/>
                    </a:lnTo>
                    <a:lnTo>
                      <a:pt x="0" y="93"/>
                    </a:lnTo>
                    <a:lnTo>
                      <a:pt x="1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Line 43"/>
              <p:cNvSpPr>
                <a:spLocks noChangeShapeType="1"/>
              </p:cNvSpPr>
              <p:nvPr/>
            </p:nvSpPr>
            <p:spPr bwMode="auto">
              <a:xfrm flipV="1">
                <a:off x="1556" y="2096"/>
                <a:ext cx="295" cy="479"/>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47"/>
            <p:cNvGrpSpPr>
              <a:grpSpLocks/>
            </p:cNvGrpSpPr>
            <p:nvPr/>
          </p:nvGrpSpPr>
          <p:grpSpPr bwMode="auto">
            <a:xfrm>
              <a:off x="1556" y="2565"/>
              <a:ext cx="405" cy="599"/>
              <a:chOff x="1556" y="2565"/>
              <a:chExt cx="405" cy="599"/>
            </a:xfrm>
          </p:grpSpPr>
          <p:sp>
            <p:nvSpPr>
              <p:cNvPr id="65" name="Freeform 45"/>
              <p:cNvSpPr>
                <a:spLocks/>
              </p:cNvSpPr>
              <p:nvPr/>
            </p:nvSpPr>
            <p:spPr bwMode="auto">
              <a:xfrm>
                <a:off x="1860" y="3035"/>
                <a:ext cx="101" cy="129"/>
              </a:xfrm>
              <a:custGeom>
                <a:avLst/>
                <a:gdLst>
                  <a:gd name="T0" fmla="*/ 101 w 101"/>
                  <a:gd name="T1" fmla="*/ 129 h 129"/>
                  <a:gd name="T2" fmla="*/ 0 w 101"/>
                  <a:gd name="T3" fmla="*/ 37 h 129"/>
                  <a:gd name="T4" fmla="*/ 28 w 101"/>
                  <a:gd name="T5" fmla="*/ 18 h 129"/>
                  <a:gd name="T6" fmla="*/ 55 w 101"/>
                  <a:gd name="T7" fmla="*/ 0 h 129"/>
                  <a:gd name="T8" fmla="*/ 101 w 101"/>
                  <a:gd name="T9" fmla="*/ 129 h 129"/>
                </a:gdLst>
                <a:ahLst/>
                <a:cxnLst>
                  <a:cxn ang="0">
                    <a:pos x="T0" y="T1"/>
                  </a:cxn>
                  <a:cxn ang="0">
                    <a:pos x="T2" y="T3"/>
                  </a:cxn>
                  <a:cxn ang="0">
                    <a:pos x="T4" y="T5"/>
                  </a:cxn>
                  <a:cxn ang="0">
                    <a:pos x="T6" y="T7"/>
                  </a:cxn>
                  <a:cxn ang="0">
                    <a:pos x="T8" y="T9"/>
                  </a:cxn>
                </a:cxnLst>
                <a:rect l="0" t="0" r="r" b="b"/>
                <a:pathLst>
                  <a:path w="101" h="129">
                    <a:moveTo>
                      <a:pt x="101" y="129"/>
                    </a:moveTo>
                    <a:lnTo>
                      <a:pt x="0" y="37"/>
                    </a:lnTo>
                    <a:lnTo>
                      <a:pt x="28" y="18"/>
                    </a:lnTo>
                    <a:lnTo>
                      <a:pt x="55" y="0"/>
                    </a:lnTo>
                    <a:lnTo>
                      <a:pt x="101"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Line 46"/>
              <p:cNvSpPr>
                <a:spLocks noChangeShapeType="1"/>
              </p:cNvSpPr>
              <p:nvPr/>
            </p:nvSpPr>
            <p:spPr bwMode="auto">
              <a:xfrm>
                <a:off x="1556" y="2565"/>
                <a:ext cx="332" cy="48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50"/>
            <p:cNvGrpSpPr>
              <a:grpSpLocks/>
            </p:cNvGrpSpPr>
            <p:nvPr/>
          </p:nvGrpSpPr>
          <p:grpSpPr bwMode="auto">
            <a:xfrm>
              <a:off x="386" y="2565"/>
              <a:ext cx="442" cy="65"/>
              <a:chOff x="386" y="2565"/>
              <a:chExt cx="442" cy="65"/>
            </a:xfrm>
          </p:grpSpPr>
          <p:sp>
            <p:nvSpPr>
              <p:cNvPr id="63" name="Freeform 48"/>
              <p:cNvSpPr>
                <a:spLocks/>
              </p:cNvSpPr>
              <p:nvPr/>
            </p:nvSpPr>
            <p:spPr bwMode="auto">
              <a:xfrm>
                <a:off x="690" y="2565"/>
                <a:ext cx="138" cy="65"/>
              </a:xfrm>
              <a:custGeom>
                <a:avLst/>
                <a:gdLst>
                  <a:gd name="T0" fmla="*/ 138 w 138"/>
                  <a:gd name="T1" fmla="*/ 37 h 65"/>
                  <a:gd name="T2" fmla="*/ 0 w 138"/>
                  <a:gd name="T3" fmla="*/ 65 h 65"/>
                  <a:gd name="T4" fmla="*/ 0 w 138"/>
                  <a:gd name="T5" fmla="*/ 37 h 65"/>
                  <a:gd name="T6" fmla="*/ 0 w 138"/>
                  <a:gd name="T7" fmla="*/ 0 h 65"/>
                  <a:gd name="T8" fmla="*/ 138 w 138"/>
                  <a:gd name="T9" fmla="*/ 37 h 65"/>
                </a:gdLst>
                <a:ahLst/>
                <a:cxnLst>
                  <a:cxn ang="0">
                    <a:pos x="T0" y="T1"/>
                  </a:cxn>
                  <a:cxn ang="0">
                    <a:pos x="T2" y="T3"/>
                  </a:cxn>
                  <a:cxn ang="0">
                    <a:pos x="T4" y="T5"/>
                  </a:cxn>
                  <a:cxn ang="0">
                    <a:pos x="T6" y="T7"/>
                  </a:cxn>
                  <a:cxn ang="0">
                    <a:pos x="T8" y="T9"/>
                  </a:cxn>
                </a:cxnLst>
                <a:rect l="0" t="0" r="r" b="b"/>
                <a:pathLst>
                  <a:path w="138" h="65">
                    <a:moveTo>
                      <a:pt x="138" y="37"/>
                    </a:moveTo>
                    <a:lnTo>
                      <a:pt x="0" y="65"/>
                    </a:lnTo>
                    <a:lnTo>
                      <a:pt x="0" y="37"/>
                    </a:lnTo>
                    <a:lnTo>
                      <a:pt x="0" y="0"/>
                    </a:lnTo>
                    <a:lnTo>
                      <a:pt x="138"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Line 49"/>
              <p:cNvSpPr>
                <a:spLocks noChangeShapeType="1"/>
              </p:cNvSpPr>
              <p:nvPr/>
            </p:nvSpPr>
            <p:spPr bwMode="auto">
              <a:xfrm>
                <a:off x="386" y="2602"/>
                <a:ext cx="30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53"/>
            <p:cNvGrpSpPr>
              <a:grpSpLocks/>
            </p:cNvGrpSpPr>
            <p:nvPr/>
          </p:nvGrpSpPr>
          <p:grpSpPr bwMode="auto">
            <a:xfrm>
              <a:off x="2661" y="1967"/>
              <a:ext cx="470" cy="64"/>
              <a:chOff x="2661" y="1967"/>
              <a:chExt cx="470" cy="64"/>
            </a:xfrm>
          </p:grpSpPr>
          <p:sp>
            <p:nvSpPr>
              <p:cNvPr id="61" name="Freeform 51"/>
              <p:cNvSpPr>
                <a:spLocks/>
              </p:cNvSpPr>
              <p:nvPr/>
            </p:nvSpPr>
            <p:spPr bwMode="auto">
              <a:xfrm>
                <a:off x="2993" y="1967"/>
                <a:ext cx="138" cy="64"/>
              </a:xfrm>
              <a:custGeom>
                <a:avLst/>
                <a:gdLst>
                  <a:gd name="T0" fmla="*/ 138 w 138"/>
                  <a:gd name="T1" fmla="*/ 37 h 64"/>
                  <a:gd name="T2" fmla="*/ 0 w 138"/>
                  <a:gd name="T3" fmla="*/ 64 h 64"/>
                  <a:gd name="T4" fmla="*/ 0 w 138"/>
                  <a:gd name="T5" fmla="*/ 37 h 64"/>
                  <a:gd name="T6" fmla="*/ 0 w 138"/>
                  <a:gd name="T7" fmla="*/ 0 h 64"/>
                  <a:gd name="T8" fmla="*/ 138 w 138"/>
                  <a:gd name="T9" fmla="*/ 37 h 64"/>
                </a:gdLst>
                <a:ahLst/>
                <a:cxnLst>
                  <a:cxn ang="0">
                    <a:pos x="T0" y="T1"/>
                  </a:cxn>
                  <a:cxn ang="0">
                    <a:pos x="T2" y="T3"/>
                  </a:cxn>
                  <a:cxn ang="0">
                    <a:pos x="T4" y="T5"/>
                  </a:cxn>
                  <a:cxn ang="0">
                    <a:pos x="T6" y="T7"/>
                  </a:cxn>
                  <a:cxn ang="0">
                    <a:pos x="T8" y="T9"/>
                  </a:cxn>
                </a:cxnLst>
                <a:rect l="0" t="0" r="r" b="b"/>
                <a:pathLst>
                  <a:path w="138" h="64">
                    <a:moveTo>
                      <a:pt x="138" y="37"/>
                    </a:moveTo>
                    <a:lnTo>
                      <a:pt x="0" y="64"/>
                    </a:lnTo>
                    <a:lnTo>
                      <a:pt x="0" y="37"/>
                    </a:lnTo>
                    <a:lnTo>
                      <a:pt x="0" y="0"/>
                    </a:lnTo>
                    <a:lnTo>
                      <a:pt x="138"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Line 52"/>
              <p:cNvSpPr>
                <a:spLocks noChangeShapeType="1"/>
              </p:cNvSpPr>
              <p:nvPr/>
            </p:nvSpPr>
            <p:spPr bwMode="auto">
              <a:xfrm>
                <a:off x="2661" y="2004"/>
                <a:ext cx="332"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56"/>
            <p:cNvGrpSpPr>
              <a:grpSpLocks/>
            </p:cNvGrpSpPr>
            <p:nvPr/>
          </p:nvGrpSpPr>
          <p:grpSpPr bwMode="auto">
            <a:xfrm>
              <a:off x="2661" y="2004"/>
              <a:ext cx="461" cy="644"/>
              <a:chOff x="2661" y="2004"/>
              <a:chExt cx="461" cy="644"/>
            </a:xfrm>
          </p:grpSpPr>
          <p:sp>
            <p:nvSpPr>
              <p:cNvPr id="59" name="Freeform 54"/>
              <p:cNvSpPr>
                <a:spLocks/>
              </p:cNvSpPr>
              <p:nvPr/>
            </p:nvSpPr>
            <p:spPr bwMode="auto">
              <a:xfrm>
                <a:off x="3011" y="2519"/>
                <a:ext cx="111" cy="129"/>
              </a:xfrm>
              <a:custGeom>
                <a:avLst/>
                <a:gdLst>
                  <a:gd name="T0" fmla="*/ 111 w 111"/>
                  <a:gd name="T1" fmla="*/ 129 h 129"/>
                  <a:gd name="T2" fmla="*/ 0 w 111"/>
                  <a:gd name="T3" fmla="*/ 37 h 129"/>
                  <a:gd name="T4" fmla="*/ 28 w 111"/>
                  <a:gd name="T5" fmla="*/ 19 h 129"/>
                  <a:gd name="T6" fmla="*/ 56 w 111"/>
                  <a:gd name="T7" fmla="*/ 0 h 129"/>
                  <a:gd name="T8" fmla="*/ 111 w 111"/>
                  <a:gd name="T9" fmla="*/ 129 h 129"/>
                </a:gdLst>
                <a:ahLst/>
                <a:cxnLst>
                  <a:cxn ang="0">
                    <a:pos x="T0" y="T1"/>
                  </a:cxn>
                  <a:cxn ang="0">
                    <a:pos x="T2" y="T3"/>
                  </a:cxn>
                  <a:cxn ang="0">
                    <a:pos x="T4" y="T5"/>
                  </a:cxn>
                  <a:cxn ang="0">
                    <a:pos x="T6" y="T7"/>
                  </a:cxn>
                  <a:cxn ang="0">
                    <a:pos x="T8" y="T9"/>
                  </a:cxn>
                </a:cxnLst>
                <a:rect l="0" t="0" r="r" b="b"/>
                <a:pathLst>
                  <a:path w="111" h="129">
                    <a:moveTo>
                      <a:pt x="111" y="129"/>
                    </a:moveTo>
                    <a:lnTo>
                      <a:pt x="0" y="37"/>
                    </a:lnTo>
                    <a:lnTo>
                      <a:pt x="28" y="19"/>
                    </a:lnTo>
                    <a:lnTo>
                      <a:pt x="56" y="0"/>
                    </a:lnTo>
                    <a:lnTo>
                      <a:pt x="111"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a:off x="2661" y="2004"/>
                <a:ext cx="378" cy="534"/>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59"/>
            <p:cNvGrpSpPr>
              <a:grpSpLocks/>
            </p:cNvGrpSpPr>
            <p:nvPr/>
          </p:nvGrpSpPr>
          <p:grpSpPr bwMode="auto">
            <a:xfrm>
              <a:off x="2698" y="2704"/>
              <a:ext cx="433" cy="442"/>
              <a:chOff x="2698" y="2704"/>
              <a:chExt cx="433" cy="442"/>
            </a:xfrm>
          </p:grpSpPr>
          <p:sp>
            <p:nvSpPr>
              <p:cNvPr id="57" name="Freeform 57"/>
              <p:cNvSpPr>
                <a:spLocks/>
              </p:cNvSpPr>
              <p:nvPr/>
            </p:nvSpPr>
            <p:spPr bwMode="auto">
              <a:xfrm>
                <a:off x="3011" y="2704"/>
                <a:ext cx="120" cy="110"/>
              </a:xfrm>
              <a:custGeom>
                <a:avLst/>
                <a:gdLst>
                  <a:gd name="T0" fmla="*/ 120 w 120"/>
                  <a:gd name="T1" fmla="*/ 0 h 110"/>
                  <a:gd name="T2" fmla="*/ 46 w 120"/>
                  <a:gd name="T3" fmla="*/ 110 h 110"/>
                  <a:gd name="T4" fmla="*/ 28 w 120"/>
                  <a:gd name="T5" fmla="*/ 92 h 110"/>
                  <a:gd name="T6" fmla="*/ 0 w 120"/>
                  <a:gd name="T7" fmla="*/ 64 h 110"/>
                  <a:gd name="T8" fmla="*/ 120 w 120"/>
                  <a:gd name="T9" fmla="*/ 0 h 110"/>
                </a:gdLst>
                <a:ahLst/>
                <a:cxnLst>
                  <a:cxn ang="0">
                    <a:pos x="T0" y="T1"/>
                  </a:cxn>
                  <a:cxn ang="0">
                    <a:pos x="T2" y="T3"/>
                  </a:cxn>
                  <a:cxn ang="0">
                    <a:pos x="T4" y="T5"/>
                  </a:cxn>
                  <a:cxn ang="0">
                    <a:pos x="T6" y="T7"/>
                  </a:cxn>
                  <a:cxn ang="0">
                    <a:pos x="T8" y="T9"/>
                  </a:cxn>
                </a:cxnLst>
                <a:rect l="0" t="0" r="r" b="b"/>
                <a:pathLst>
                  <a:path w="120" h="110">
                    <a:moveTo>
                      <a:pt x="120" y="0"/>
                    </a:moveTo>
                    <a:lnTo>
                      <a:pt x="46" y="110"/>
                    </a:lnTo>
                    <a:lnTo>
                      <a:pt x="28" y="92"/>
                    </a:lnTo>
                    <a:lnTo>
                      <a:pt x="0" y="64"/>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Line 58"/>
              <p:cNvSpPr>
                <a:spLocks noChangeShapeType="1"/>
              </p:cNvSpPr>
              <p:nvPr/>
            </p:nvSpPr>
            <p:spPr bwMode="auto">
              <a:xfrm flipV="1">
                <a:off x="2698" y="2796"/>
                <a:ext cx="341" cy="35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62"/>
            <p:cNvGrpSpPr>
              <a:grpSpLocks/>
            </p:cNvGrpSpPr>
            <p:nvPr/>
          </p:nvGrpSpPr>
          <p:grpSpPr bwMode="auto">
            <a:xfrm>
              <a:off x="3877" y="1976"/>
              <a:ext cx="433" cy="672"/>
              <a:chOff x="3877" y="1976"/>
              <a:chExt cx="433" cy="672"/>
            </a:xfrm>
          </p:grpSpPr>
          <p:sp>
            <p:nvSpPr>
              <p:cNvPr id="55" name="Freeform 60"/>
              <p:cNvSpPr>
                <a:spLocks/>
              </p:cNvSpPr>
              <p:nvPr/>
            </p:nvSpPr>
            <p:spPr bwMode="auto">
              <a:xfrm>
                <a:off x="4209" y="2519"/>
                <a:ext cx="101" cy="129"/>
              </a:xfrm>
              <a:custGeom>
                <a:avLst/>
                <a:gdLst>
                  <a:gd name="T0" fmla="*/ 101 w 101"/>
                  <a:gd name="T1" fmla="*/ 129 h 129"/>
                  <a:gd name="T2" fmla="*/ 0 w 101"/>
                  <a:gd name="T3" fmla="*/ 37 h 129"/>
                  <a:gd name="T4" fmla="*/ 27 w 101"/>
                  <a:gd name="T5" fmla="*/ 19 h 129"/>
                  <a:gd name="T6" fmla="*/ 55 w 101"/>
                  <a:gd name="T7" fmla="*/ 0 h 129"/>
                  <a:gd name="T8" fmla="*/ 101 w 101"/>
                  <a:gd name="T9" fmla="*/ 129 h 129"/>
                </a:gdLst>
                <a:ahLst/>
                <a:cxnLst>
                  <a:cxn ang="0">
                    <a:pos x="T0" y="T1"/>
                  </a:cxn>
                  <a:cxn ang="0">
                    <a:pos x="T2" y="T3"/>
                  </a:cxn>
                  <a:cxn ang="0">
                    <a:pos x="T4" y="T5"/>
                  </a:cxn>
                  <a:cxn ang="0">
                    <a:pos x="T6" y="T7"/>
                  </a:cxn>
                  <a:cxn ang="0">
                    <a:pos x="T8" y="T9"/>
                  </a:cxn>
                </a:cxnLst>
                <a:rect l="0" t="0" r="r" b="b"/>
                <a:pathLst>
                  <a:path w="101" h="129">
                    <a:moveTo>
                      <a:pt x="101" y="129"/>
                    </a:moveTo>
                    <a:lnTo>
                      <a:pt x="0" y="37"/>
                    </a:lnTo>
                    <a:lnTo>
                      <a:pt x="27" y="19"/>
                    </a:lnTo>
                    <a:lnTo>
                      <a:pt x="55" y="0"/>
                    </a:lnTo>
                    <a:lnTo>
                      <a:pt x="101"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Line 61"/>
              <p:cNvSpPr>
                <a:spLocks noChangeShapeType="1"/>
              </p:cNvSpPr>
              <p:nvPr/>
            </p:nvSpPr>
            <p:spPr bwMode="auto">
              <a:xfrm>
                <a:off x="3877" y="1976"/>
                <a:ext cx="359" cy="56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65"/>
            <p:cNvGrpSpPr>
              <a:grpSpLocks/>
            </p:cNvGrpSpPr>
            <p:nvPr/>
          </p:nvGrpSpPr>
          <p:grpSpPr bwMode="auto">
            <a:xfrm>
              <a:off x="3868" y="2648"/>
              <a:ext cx="442" cy="65"/>
              <a:chOff x="3868" y="2648"/>
              <a:chExt cx="442" cy="65"/>
            </a:xfrm>
          </p:grpSpPr>
          <p:sp>
            <p:nvSpPr>
              <p:cNvPr id="53" name="Freeform 63"/>
              <p:cNvSpPr>
                <a:spLocks/>
              </p:cNvSpPr>
              <p:nvPr/>
            </p:nvSpPr>
            <p:spPr bwMode="auto">
              <a:xfrm>
                <a:off x="4172" y="2648"/>
                <a:ext cx="138" cy="65"/>
              </a:xfrm>
              <a:custGeom>
                <a:avLst/>
                <a:gdLst>
                  <a:gd name="T0" fmla="*/ 138 w 138"/>
                  <a:gd name="T1" fmla="*/ 37 h 65"/>
                  <a:gd name="T2" fmla="*/ 0 w 138"/>
                  <a:gd name="T3" fmla="*/ 65 h 65"/>
                  <a:gd name="T4" fmla="*/ 0 w 138"/>
                  <a:gd name="T5" fmla="*/ 37 h 65"/>
                  <a:gd name="T6" fmla="*/ 0 w 138"/>
                  <a:gd name="T7" fmla="*/ 0 h 65"/>
                  <a:gd name="T8" fmla="*/ 138 w 138"/>
                  <a:gd name="T9" fmla="*/ 37 h 65"/>
                </a:gdLst>
                <a:ahLst/>
                <a:cxnLst>
                  <a:cxn ang="0">
                    <a:pos x="T0" y="T1"/>
                  </a:cxn>
                  <a:cxn ang="0">
                    <a:pos x="T2" y="T3"/>
                  </a:cxn>
                  <a:cxn ang="0">
                    <a:pos x="T4" y="T5"/>
                  </a:cxn>
                  <a:cxn ang="0">
                    <a:pos x="T6" y="T7"/>
                  </a:cxn>
                  <a:cxn ang="0">
                    <a:pos x="T8" y="T9"/>
                  </a:cxn>
                </a:cxnLst>
                <a:rect l="0" t="0" r="r" b="b"/>
                <a:pathLst>
                  <a:path w="138" h="65">
                    <a:moveTo>
                      <a:pt x="138" y="37"/>
                    </a:moveTo>
                    <a:lnTo>
                      <a:pt x="0" y="65"/>
                    </a:lnTo>
                    <a:lnTo>
                      <a:pt x="0" y="37"/>
                    </a:lnTo>
                    <a:lnTo>
                      <a:pt x="0" y="0"/>
                    </a:lnTo>
                    <a:lnTo>
                      <a:pt x="138"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Line 64"/>
              <p:cNvSpPr>
                <a:spLocks noChangeShapeType="1"/>
              </p:cNvSpPr>
              <p:nvPr/>
            </p:nvSpPr>
            <p:spPr bwMode="auto">
              <a:xfrm>
                <a:off x="3868" y="2685"/>
                <a:ext cx="30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68"/>
            <p:cNvGrpSpPr>
              <a:grpSpLocks/>
            </p:cNvGrpSpPr>
            <p:nvPr/>
          </p:nvGrpSpPr>
          <p:grpSpPr bwMode="auto">
            <a:xfrm>
              <a:off x="5047" y="2630"/>
              <a:ext cx="313" cy="64"/>
              <a:chOff x="5047" y="2630"/>
              <a:chExt cx="313" cy="64"/>
            </a:xfrm>
          </p:grpSpPr>
          <p:sp>
            <p:nvSpPr>
              <p:cNvPr id="51" name="Freeform 66"/>
              <p:cNvSpPr>
                <a:spLocks/>
              </p:cNvSpPr>
              <p:nvPr/>
            </p:nvSpPr>
            <p:spPr bwMode="auto">
              <a:xfrm>
                <a:off x="5222" y="2630"/>
                <a:ext cx="138" cy="64"/>
              </a:xfrm>
              <a:custGeom>
                <a:avLst/>
                <a:gdLst>
                  <a:gd name="T0" fmla="*/ 138 w 138"/>
                  <a:gd name="T1" fmla="*/ 37 h 64"/>
                  <a:gd name="T2" fmla="*/ 0 w 138"/>
                  <a:gd name="T3" fmla="*/ 64 h 64"/>
                  <a:gd name="T4" fmla="*/ 0 w 138"/>
                  <a:gd name="T5" fmla="*/ 37 h 64"/>
                  <a:gd name="T6" fmla="*/ 0 w 138"/>
                  <a:gd name="T7" fmla="*/ 0 h 64"/>
                  <a:gd name="T8" fmla="*/ 138 w 138"/>
                  <a:gd name="T9" fmla="*/ 37 h 64"/>
                </a:gdLst>
                <a:ahLst/>
                <a:cxnLst>
                  <a:cxn ang="0">
                    <a:pos x="T0" y="T1"/>
                  </a:cxn>
                  <a:cxn ang="0">
                    <a:pos x="T2" y="T3"/>
                  </a:cxn>
                  <a:cxn ang="0">
                    <a:pos x="T4" y="T5"/>
                  </a:cxn>
                  <a:cxn ang="0">
                    <a:pos x="T6" y="T7"/>
                  </a:cxn>
                  <a:cxn ang="0">
                    <a:pos x="T8" y="T9"/>
                  </a:cxn>
                </a:cxnLst>
                <a:rect l="0" t="0" r="r" b="b"/>
                <a:pathLst>
                  <a:path w="138" h="64">
                    <a:moveTo>
                      <a:pt x="138" y="37"/>
                    </a:moveTo>
                    <a:lnTo>
                      <a:pt x="0" y="64"/>
                    </a:lnTo>
                    <a:lnTo>
                      <a:pt x="0" y="37"/>
                    </a:lnTo>
                    <a:lnTo>
                      <a:pt x="0" y="0"/>
                    </a:lnTo>
                    <a:lnTo>
                      <a:pt x="138"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67"/>
              <p:cNvSpPr>
                <a:spLocks noChangeShapeType="1"/>
              </p:cNvSpPr>
              <p:nvPr/>
            </p:nvSpPr>
            <p:spPr bwMode="auto">
              <a:xfrm>
                <a:off x="5047" y="2667"/>
                <a:ext cx="175"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73"/>
            <p:cNvGrpSpPr>
              <a:grpSpLocks/>
            </p:cNvGrpSpPr>
            <p:nvPr/>
          </p:nvGrpSpPr>
          <p:grpSpPr bwMode="auto">
            <a:xfrm>
              <a:off x="423" y="2344"/>
              <a:ext cx="369" cy="203"/>
              <a:chOff x="423" y="2344"/>
              <a:chExt cx="369" cy="203"/>
            </a:xfrm>
          </p:grpSpPr>
          <p:sp>
            <p:nvSpPr>
              <p:cNvPr id="47" name="Rectangle 69"/>
              <p:cNvSpPr>
                <a:spLocks noChangeArrowheads="1"/>
              </p:cNvSpPr>
              <p:nvPr/>
            </p:nvSpPr>
            <p:spPr bwMode="auto">
              <a:xfrm>
                <a:off x="423" y="2344"/>
                <a:ext cx="11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Symbol" panose="05050102010706020507" pitchFamily="18" charset="2"/>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70"/>
              <p:cNvSpPr>
                <a:spLocks noChangeArrowheads="1"/>
              </p:cNvSpPr>
              <p:nvPr/>
            </p:nvSpPr>
            <p:spPr bwMode="auto">
              <a:xfrm>
                <a:off x="469" y="2344"/>
                <a:ext cx="10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Geneva" charset="0"/>
                    <a:cs typeface="Geneva"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71"/>
              <p:cNvSpPr>
                <a:spLocks noChangeArrowheads="1"/>
              </p:cNvSpPr>
              <p:nvPr/>
            </p:nvSpPr>
            <p:spPr bwMode="auto">
              <a:xfrm>
                <a:off x="543" y="2344"/>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panose="02020603050405020304" pitchFamily="18" charset="0"/>
                  </a:rPr>
                  <a:t>= 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72"/>
              <p:cNvSpPr>
                <a:spLocks noChangeArrowheads="1"/>
              </p:cNvSpPr>
              <p:nvPr/>
            </p:nvSpPr>
            <p:spPr bwMode="auto">
              <a:xfrm>
                <a:off x="460" y="2418"/>
                <a:ext cx="9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000000"/>
                    </a:solidFill>
                    <a:effectLst/>
                    <a:latin typeface="Times" panose="020206030504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sp>
        <p:nvSpPr>
          <p:cNvPr id="75" name="TextBox 74"/>
          <p:cNvSpPr txBox="1"/>
          <p:nvPr/>
        </p:nvSpPr>
        <p:spPr>
          <a:xfrm>
            <a:off x="1537581" y="4422261"/>
            <a:ext cx="769763" cy="369332"/>
          </a:xfrm>
          <a:prstGeom prst="rect">
            <a:avLst/>
          </a:prstGeom>
          <a:noFill/>
        </p:spPr>
        <p:txBody>
          <a:bodyPr wrap="none" rtlCol="0">
            <a:spAutoFit/>
          </a:bodyPr>
          <a:lstStyle/>
          <a:p>
            <a:r>
              <a:rPr lang="en-US" dirty="0"/>
              <a:t>λ = 60</a:t>
            </a:r>
          </a:p>
        </p:txBody>
      </p:sp>
      <p:sp>
        <p:nvSpPr>
          <p:cNvPr id="76" name="TextBox 75"/>
          <p:cNvSpPr txBox="1"/>
          <p:nvPr/>
        </p:nvSpPr>
        <p:spPr>
          <a:xfrm>
            <a:off x="7027156" y="4633913"/>
            <a:ext cx="769763" cy="369332"/>
          </a:xfrm>
          <a:prstGeom prst="rect">
            <a:avLst/>
          </a:prstGeom>
          <a:noFill/>
        </p:spPr>
        <p:txBody>
          <a:bodyPr wrap="none" rtlCol="0">
            <a:spAutoFit/>
          </a:bodyPr>
          <a:lstStyle/>
          <a:p>
            <a:r>
              <a:rPr lang="en-US" dirty="0"/>
              <a:t>λ = 60</a:t>
            </a:r>
          </a:p>
        </p:txBody>
      </p:sp>
      <p:sp>
        <p:nvSpPr>
          <p:cNvPr id="77" name="TextBox 76"/>
          <p:cNvSpPr txBox="1"/>
          <p:nvPr/>
        </p:nvSpPr>
        <p:spPr>
          <a:xfrm>
            <a:off x="3262034" y="3520044"/>
            <a:ext cx="769763" cy="369332"/>
          </a:xfrm>
          <a:prstGeom prst="rect">
            <a:avLst/>
          </a:prstGeom>
          <a:noFill/>
        </p:spPr>
        <p:txBody>
          <a:bodyPr wrap="none" rtlCol="0">
            <a:spAutoFit/>
          </a:bodyPr>
          <a:lstStyle/>
          <a:p>
            <a:r>
              <a:rPr lang="en-US" dirty="0"/>
              <a:t>λ = 40</a:t>
            </a:r>
          </a:p>
        </p:txBody>
      </p:sp>
      <p:sp>
        <p:nvSpPr>
          <p:cNvPr id="78" name="TextBox 77"/>
          <p:cNvSpPr txBox="1"/>
          <p:nvPr/>
        </p:nvSpPr>
        <p:spPr>
          <a:xfrm>
            <a:off x="3317875" y="5343526"/>
            <a:ext cx="769763" cy="369332"/>
          </a:xfrm>
          <a:prstGeom prst="rect">
            <a:avLst/>
          </a:prstGeom>
          <a:noFill/>
        </p:spPr>
        <p:txBody>
          <a:bodyPr wrap="none" rtlCol="0">
            <a:spAutoFit/>
          </a:bodyPr>
          <a:lstStyle/>
          <a:p>
            <a:r>
              <a:rPr lang="en-US" dirty="0"/>
              <a:t>λ = 20</a:t>
            </a:r>
          </a:p>
        </p:txBody>
      </p:sp>
      <p:sp>
        <p:nvSpPr>
          <p:cNvPr id="79" name="TextBox 78"/>
          <p:cNvSpPr txBox="1"/>
          <p:nvPr/>
        </p:nvSpPr>
        <p:spPr>
          <a:xfrm>
            <a:off x="5155493" y="4598988"/>
            <a:ext cx="769763" cy="369332"/>
          </a:xfrm>
          <a:prstGeom prst="rect">
            <a:avLst/>
          </a:prstGeom>
          <a:noFill/>
        </p:spPr>
        <p:txBody>
          <a:bodyPr wrap="none" rtlCol="0">
            <a:spAutoFit/>
          </a:bodyPr>
          <a:lstStyle/>
          <a:p>
            <a:r>
              <a:rPr lang="en-US" dirty="0"/>
              <a:t>λ = 30</a:t>
            </a:r>
          </a:p>
        </p:txBody>
      </p:sp>
      <p:sp>
        <p:nvSpPr>
          <p:cNvPr id="80" name="TextBox 79"/>
          <p:cNvSpPr txBox="1"/>
          <p:nvPr/>
        </p:nvSpPr>
        <p:spPr>
          <a:xfrm>
            <a:off x="5175250" y="3502076"/>
            <a:ext cx="769763" cy="369332"/>
          </a:xfrm>
          <a:prstGeom prst="rect">
            <a:avLst/>
          </a:prstGeom>
          <a:noFill/>
        </p:spPr>
        <p:txBody>
          <a:bodyPr wrap="none" rtlCol="0">
            <a:spAutoFit/>
          </a:bodyPr>
          <a:lstStyle/>
          <a:p>
            <a:r>
              <a:rPr lang="en-US" dirty="0"/>
              <a:t>λ = 30</a:t>
            </a:r>
          </a:p>
        </p:txBody>
      </p:sp>
    </p:spTree>
    <p:extLst>
      <p:ext uri="{BB962C8B-B14F-4D97-AF65-F5344CB8AC3E}">
        <p14:creationId xmlns:p14="http://schemas.microsoft.com/office/powerpoint/2010/main" val="11675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115616" y="1772816"/>
            <a:ext cx="6777317" cy="4779893"/>
          </a:xfrm>
        </p:spPr>
        <p:txBody>
          <a:bodyPr>
            <a:normAutofit/>
          </a:bodyPr>
          <a:lstStyle/>
          <a:p>
            <a:pPr marL="0" indent="0" algn="r" rtl="1">
              <a:lnSpc>
                <a:spcPct val="150000"/>
              </a:lnSpc>
              <a:buNone/>
            </a:pPr>
            <a:r>
              <a:rPr lang="he-IL" sz="2400" dirty="0">
                <a:cs typeface="+mj-cs"/>
              </a:rPr>
              <a:t>חשבו עבור כל מוצר:</a:t>
            </a:r>
          </a:p>
          <a:p>
            <a:pPr lvl="1" algn="r" rtl="1">
              <a:lnSpc>
                <a:spcPct val="150000"/>
              </a:lnSpc>
            </a:pPr>
            <a:r>
              <a:rPr lang="en-US" sz="1800" dirty="0">
                <a:cs typeface="+mj-cs"/>
              </a:rPr>
              <a:t>L</a:t>
            </a:r>
          </a:p>
          <a:p>
            <a:pPr lvl="1" algn="r" rtl="1">
              <a:lnSpc>
                <a:spcPct val="150000"/>
              </a:lnSpc>
            </a:pPr>
            <a:r>
              <a:rPr lang="en-US" sz="1800" dirty="0" err="1">
                <a:cs typeface="+mj-cs"/>
              </a:rPr>
              <a:t>Lq</a:t>
            </a:r>
            <a:endParaRPr lang="en-US" sz="1800" dirty="0">
              <a:cs typeface="+mj-cs"/>
            </a:endParaRPr>
          </a:p>
          <a:p>
            <a:pPr lvl="1" algn="r" rtl="1">
              <a:lnSpc>
                <a:spcPct val="150000"/>
              </a:lnSpc>
            </a:pPr>
            <a:r>
              <a:rPr lang="en-US" sz="1800" dirty="0">
                <a:cs typeface="+mj-cs"/>
              </a:rPr>
              <a:t>W</a:t>
            </a:r>
          </a:p>
          <a:p>
            <a:pPr lvl="1" algn="r" rtl="1">
              <a:lnSpc>
                <a:spcPct val="150000"/>
              </a:lnSpc>
            </a:pPr>
            <a:r>
              <a:rPr lang="en-US" sz="1800" dirty="0" err="1">
                <a:cs typeface="+mj-cs"/>
              </a:rPr>
              <a:t>Wq</a:t>
            </a:r>
            <a:endParaRPr lang="en-US" sz="1800" dirty="0">
              <a:cs typeface="+mj-cs"/>
            </a:endParaRPr>
          </a:p>
          <a:p>
            <a:pPr lvl="1" algn="r" rtl="1">
              <a:lnSpc>
                <a:spcPct val="150000"/>
              </a:lnSpc>
            </a:pPr>
            <a:r>
              <a:rPr lang="en-US" sz="1800" dirty="0">
                <a:cs typeface="+mj-cs"/>
              </a:rPr>
              <a:t>WIP = Waiting in process = W*</a:t>
            </a:r>
            <a:r>
              <a:rPr lang="en-US" sz="1800" dirty="0">
                <a:latin typeface="Cambria Math"/>
                <a:ea typeface="Cambria Math"/>
                <a:cs typeface="+mj-cs"/>
              </a:rPr>
              <a:t>𝞴</a:t>
            </a:r>
            <a:endParaRPr lang="he-IL" sz="1800" dirty="0">
              <a:cs typeface="+mj-cs"/>
            </a:endParaRPr>
          </a:p>
        </p:txBody>
      </p:sp>
    </p:spTree>
    <p:extLst>
      <p:ext uri="{BB962C8B-B14F-4D97-AF65-F5344CB8AC3E}">
        <p14:creationId xmlns:p14="http://schemas.microsoft.com/office/powerpoint/2010/main" val="48515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a:t>שימו לב – עבור מערכות </a:t>
            </a:r>
            <a:r>
              <a:rPr lang="en-US" dirty="0"/>
              <a:t>M/M/S</a:t>
            </a:r>
            <a:r>
              <a:rPr lang="he-IL" dirty="0"/>
              <a:t>..</a:t>
            </a:r>
          </a:p>
        </p:txBody>
      </p:sp>
      <mc:AlternateContent xmlns:mc="http://schemas.openxmlformats.org/markup-compatibility/2006">
        <mc:Choice xmlns:a14="http://schemas.microsoft.com/office/drawing/2010/main" Requires="a14">
          <p:sp>
            <p:nvSpPr>
              <p:cNvPr id="6" name="אובייקט 5"/>
              <p:cNvSpPr txBox="1"/>
              <p:nvPr/>
            </p:nvSpPr>
            <p:spPr bwMode="auto">
              <a:xfrm>
                <a:off x="1259632" y="2348880"/>
                <a:ext cx="2731442" cy="9366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he-IL" sz="2400" i="1" smtClean="0">
                              <a:solidFill>
                                <a:srgbClr val="000000"/>
                              </a:solidFill>
                              <a:latin typeface="Cambria Math" panose="02040503050406030204" pitchFamily="18" charset="0"/>
                            </a:rPr>
                          </m:ctrlPr>
                        </m:sSubPr>
                        <m:e>
                          <m:r>
                            <a:rPr lang="he-IL" sz="2400" i="1">
                              <a:solidFill>
                                <a:srgbClr val="000000"/>
                              </a:solidFill>
                              <a:latin typeface="Cambria Math" panose="02040503050406030204" pitchFamily="18" charset="0"/>
                            </a:rPr>
                            <m:t>𝐿</m:t>
                          </m:r>
                        </m:e>
                        <m:sub>
                          <m:r>
                            <a:rPr lang="he-IL" sz="2400" i="1">
                              <a:solidFill>
                                <a:srgbClr val="000000"/>
                              </a:solidFill>
                              <a:latin typeface="Cambria Math" panose="02040503050406030204" pitchFamily="18" charset="0"/>
                            </a:rPr>
                            <m:t>𝑞</m:t>
                          </m:r>
                        </m:sub>
                      </m:sSub>
                      <m:r>
                        <a:rPr lang="he-IL" sz="2400" i="1">
                          <a:solidFill>
                            <a:srgbClr val="000000"/>
                          </a:solidFill>
                          <a:latin typeface="Cambria Math" panose="02040503050406030204" pitchFamily="18" charset="0"/>
                        </a:rPr>
                        <m:t>=</m:t>
                      </m:r>
                      <m:f>
                        <m:fPr>
                          <m:ctrlPr>
                            <a:rPr lang="he-IL" sz="2400" i="1">
                              <a:solidFill>
                                <a:srgbClr val="000000"/>
                              </a:solidFill>
                              <a:latin typeface="Cambria Math" panose="02040503050406030204" pitchFamily="18" charset="0"/>
                            </a:rPr>
                          </m:ctrlPr>
                        </m:fPr>
                        <m:num>
                          <m:sSub>
                            <m:sSubPr>
                              <m:ctrlPr>
                                <a:rPr lang="he-IL"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0</m:t>
                              </m:r>
                            </m:sub>
                          </m:sSub>
                          <m:sSup>
                            <m:sSupPr>
                              <m:ctrlPr>
                                <a:rPr lang="he-IL" sz="2400" i="1">
                                  <a:solidFill>
                                    <a:srgbClr val="000000"/>
                                  </a:solidFill>
                                  <a:latin typeface="Cambria Math" panose="02040503050406030204" pitchFamily="18" charset="0"/>
                                </a:rPr>
                              </m:ctrlPr>
                            </m:sSupPr>
                            <m:e>
                              <m:d>
                                <m:dPr>
                                  <m:ctrlPr>
                                    <a:rPr lang="he-IL" sz="2400" i="1">
                                      <a:solidFill>
                                        <a:srgbClr val="000000"/>
                                      </a:solidFill>
                                      <a:latin typeface="Cambria Math" panose="02040503050406030204" pitchFamily="18" charset="0"/>
                                    </a:rPr>
                                  </m:ctrlPr>
                                </m:dPr>
                                <m:e>
                                  <m:f>
                                    <m:fPr>
                                      <m:type m:val="lin"/>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𝜆</m:t>
                                      </m:r>
                                    </m:num>
                                    <m:den>
                                      <m:r>
                                        <a:rPr lang="he-IL" sz="2400" i="1">
                                          <a:solidFill>
                                            <a:srgbClr val="000000"/>
                                          </a:solidFill>
                                          <a:latin typeface="Cambria Math" panose="02040503050406030204" pitchFamily="18" charset="0"/>
                                        </a:rPr>
                                        <m:t>𝜇</m:t>
                                      </m:r>
                                    </m:den>
                                  </m:f>
                                </m:e>
                              </m:d>
                            </m:e>
                            <m:sup>
                              <m:r>
                                <a:rPr lang="he-IL" sz="2400" i="1">
                                  <a:solidFill>
                                    <a:srgbClr val="000000"/>
                                  </a:solidFill>
                                  <a:latin typeface="Cambria Math" panose="02040503050406030204" pitchFamily="18" charset="0"/>
                                </a:rPr>
                                <m:t>𝑆</m:t>
                              </m:r>
                            </m:sup>
                          </m:sSup>
                          <m:r>
                            <a:rPr lang="he-IL" sz="2400" i="1">
                              <a:solidFill>
                                <a:srgbClr val="000000"/>
                              </a:solidFill>
                              <a:latin typeface="Cambria Math" panose="02040503050406030204" pitchFamily="18" charset="0"/>
                            </a:rPr>
                            <m:t>𝜌</m:t>
                          </m:r>
                        </m:num>
                        <m:den>
                          <m:r>
                            <a:rPr lang="he-IL" sz="2400" i="1">
                              <a:solidFill>
                                <a:srgbClr val="000000"/>
                              </a:solidFill>
                              <a:latin typeface="Cambria Math" panose="02040503050406030204" pitchFamily="18" charset="0"/>
                            </a:rPr>
                            <m:t>𝑆</m:t>
                          </m:r>
                          <m:r>
                            <a:rPr lang="he-IL" sz="2400" i="1">
                              <a:solidFill>
                                <a:srgbClr val="000000"/>
                              </a:solidFill>
                              <a:latin typeface="Cambria Math" panose="02040503050406030204" pitchFamily="18" charset="0"/>
                            </a:rPr>
                            <m:t>!⋅</m:t>
                          </m:r>
                          <m:sSup>
                            <m:sSupPr>
                              <m:ctrlPr>
                                <a:rPr lang="he-IL" sz="2400" i="1">
                                  <a:solidFill>
                                    <a:srgbClr val="000000"/>
                                  </a:solidFill>
                                  <a:latin typeface="Cambria Math" panose="02040503050406030204" pitchFamily="18" charset="0"/>
                                </a:rPr>
                              </m:ctrlPr>
                            </m:sSupPr>
                            <m:e>
                              <m:d>
                                <m:dPr>
                                  <m:ctrlPr>
                                    <a:rPr lang="he-IL" sz="2400" i="1">
                                      <a:solidFill>
                                        <a:srgbClr val="000000"/>
                                      </a:solidFill>
                                      <a:latin typeface="Cambria Math" panose="02040503050406030204" pitchFamily="18" charset="0"/>
                                    </a:rPr>
                                  </m:ctrlPr>
                                </m:dPr>
                                <m:e>
                                  <m:r>
                                    <a:rPr lang="he-IL" sz="2400" i="1">
                                      <a:solidFill>
                                        <a:srgbClr val="000000"/>
                                      </a:solidFill>
                                      <a:latin typeface="Cambria Math" panose="02040503050406030204" pitchFamily="18" charset="0"/>
                                    </a:rPr>
                                    <m:t>1</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𝜌</m:t>
                                  </m:r>
                                </m:e>
                              </m:d>
                            </m:e>
                            <m:sup>
                              <m:r>
                                <a:rPr lang="he-IL" sz="2400" i="1">
                                  <a:solidFill>
                                    <a:srgbClr val="000000"/>
                                  </a:solidFill>
                                  <a:latin typeface="Cambria Math" panose="02040503050406030204" pitchFamily="18" charset="0"/>
                                </a:rPr>
                                <m:t>2</m:t>
                              </m:r>
                            </m:sup>
                          </m:sSup>
                        </m:den>
                      </m:f>
                    </m:oMath>
                  </m:oMathPara>
                </a14:m>
                <a:endParaRPr lang="he-IL" sz="2400" dirty="0"/>
              </a:p>
            </p:txBody>
          </p:sp>
        </mc:Choice>
        <mc:Fallback>
          <p:sp>
            <p:nvSpPr>
              <p:cNvPr id="6" name="אובייקט 5"/>
              <p:cNvSpPr txBox="1">
                <a:spLocks noRot="1" noChangeAspect="1" noMove="1" noResize="1" noEditPoints="1" noAdjustHandles="1" noChangeArrowheads="1" noChangeShapeType="1" noTextEdit="1"/>
              </p:cNvSpPr>
              <p:nvPr/>
            </p:nvSpPr>
            <p:spPr bwMode="auto">
              <a:xfrm>
                <a:off x="1259632" y="2348880"/>
                <a:ext cx="2731442" cy="936625"/>
              </a:xfrm>
              <a:prstGeom prst="rect">
                <a:avLst/>
              </a:prstGeom>
              <a:blipFill>
                <a:blip r:embed="rId2"/>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Object 8"/>
              <p:cNvSpPr txBox="1"/>
              <p:nvPr/>
            </p:nvSpPr>
            <p:spPr bwMode="auto">
              <a:xfrm>
                <a:off x="1115616" y="3501008"/>
                <a:ext cx="6192688" cy="12954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he-IL"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𝑃</m:t>
                          </m:r>
                        </m:e>
                        <m:sub>
                          <m:r>
                            <a:rPr lang="he-IL" sz="2400" i="1">
                              <a:solidFill>
                                <a:srgbClr val="000000"/>
                              </a:solidFill>
                              <a:latin typeface="Cambria Math" panose="02040503050406030204" pitchFamily="18" charset="0"/>
                            </a:rPr>
                            <m:t>0</m:t>
                          </m:r>
                        </m:sub>
                      </m:sSub>
                      <m:r>
                        <a:rPr lang="he-IL" sz="2400" i="1">
                          <a:solidFill>
                            <a:srgbClr val="000000"/>
                          </a:solidFill>
                          <a:latin typeface="Cambria Math" panose="02040503050406030204" pitchFamily="18" charset="0"/>
                        </a:rPr>
                        <m:t>=</m:t>
                      </m:r>
                      <m:f>
                        <m:fPr>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1</m:t>
                          </m:r>
                        </m:num>
                        <m:den>
                          <m:nary>
                            <m:naryPr>
                              <m:chr m:val="∑"/>
                              <m:ctrlPr>
                                <a:rPr lang="he-IL" sz="2400" i="1">
                                  <a:solidFill>
                                    <a:srgbClr val="000000"/>
                                  </a:solidFill>
                                  <a:latin typeface="Cambria Math" panose="02040503050406030204" pitchFamily="18" charset="0"/>
                                </a:rPr>
                              </m:ctrlPr>
                            </m:naryPr>
                            <m:sub>
                              <m:r>
                                <a:rPr lang="he-IL" sz="2400" i="1">
                                  <a:solidFill>
                                    <a:srgbClr val="000000"/>
                                  </a:solidFill>
                                  <a:latin typeface="Cambria Math" panose="02040503050406030204" pitchFamily="18" charset="0"/>
                                </a:rPr>
                                <m:t>𝑖</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0</m:t>
                              </m:r>
                            </m:sub>
                            <m:sup>
                              <m:r>
                                <a:rPr lang="he-IL" sz="2400" i="1">
                                  <a:solidFill>
                                    <a:srgbClr val="000000"/>
                                  </a:solidFill>
                                  <a:latin typeface="Cambria Math" panose="02040503050406030204" pitchFamily="18" charset="0"/>
                                </a:rPr>
                                <m:t>𝑆</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1</m:t>
                              </m:r>
                            </m:sup>
                            <m:e>
                              <m:f>
                                <m:fPr>
                                  <m:ctrlPr>
                                    <a:rPr lang="he-IL" sz="2400" i="1">
                                      <a:solidFill>
                                        <a:srgbClr val="000000"/>
                                      </a:solidFill>
                                      <a:latin typeface="Cambria Math" panose="02040503050406030204" pitchFamily="18" charset="0"/>
                                    </a:rPr>
                                  </m:ctrlPr>
                                </m:fPr>
                                <m:num>
                                  <m:sSup>
                                    <m:sSupPr>
                                      <m:ctrlPr>
                                        <a:rPr lang="he-IL" sz="2400" i="1">
                                          <a:solidFill>
                                            <a:srgbClr val="000000"/>
                                          </a:solidFill>
                                          <a:latin typeface="Cambria Math" panose="02040503050406030204" pitchFamily="18" charset="0"/>
                                        </a:rPr>
                                      </m:ctrlPr>
                                    </m:sSupPr>
                                    <m:e>
                                      <m:d>
                                        <m:dPr>
                                          <m:ctrlPr>
                                            <a:rPr lang="he-IL" sz="2400" i="1">
                                              <a:solidFill>
                                                <a:srgbClr val="000000"/>
                                              </a:solidFill>
                                              <a:latin typeface="Cambria Math" panose="02040503050406030204" pitchFamily="18" charset="0"/>
                                            </a:rPr>
                                          </m:ctrlPr>
                                        </m:dPr>
                                        <m:e>
                                          <m:f>
                                            <m:fPr>
                                              <m:type m:val="lin"/>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𝜆</m:t>
                                              </m:r>
                                            </m:num>
                                            <m:den>
                                              <m:r>
                                                <a:rPr lang="he-IL" sz="2400" i="1">
                                                  <a:solidFill>
                                                    <a:srgbClr val="000000"/>
                                                  </a:solidFill>
                                                  <a:latin typeface="Cambria Math" panose="02040503050406030204" pitchFamily="18" charset="0"/>
                                                </a:rPr>
                                                <m:t>𝜇</m:t>
                                              </m:r>
                                            </m:den>
                                          </m:f>
                                        </m:e>
                                      </m:d>
                                    </m:e>
                                    <m:sup>
                                      <m:r>
                                        <a:rPr lang="he-IL" sz="2400" i="1">
                                          <a:solidFill>
                                            <a:srgbClr val="000000"/>
                                          </a:solidFill>
                                          <a:latin typeface="Cambria Math" panose="02040503050406030204" pitchFamily="18" charset="0"/>
                                        </a:rPr>
                                        <m:t>𝑖</m:t>
                                      </m:r>
                                    </m:sup>
                                  </m:sSup>
                                </m:num>
                                <m:den>
                                  <m:r>
                                    <a:rPr lang="he-IL" sz="2400" i="1">
                                      <a:solidFill>
                                        <a:srgbClr val="000000"/>
                                      </a:solidFill>
                                      <a:latin typeface="Cambria Math" panose="02040503050406030204" pitchFamily="18" charset="0"/>
                                    </a:rPr>
                                    <m:t>𝑖</m:t>
                                  </m:r>
                                  <m:r>
                                    <a:rPr lang="he-IL" sz="2400" i="1">
                                      <a:solidFill>
                                        <a:srgbClr val="000000"/>
                                      </a:solidFill>
                                      <a:latin typeface="Cambria Math" panose="02040503050406030204" pitchFamily="18" charset="0"/>
                                    </a:rPr>
                                    <m:t>!</m:t>
                                  </m:r>
                                </m:den>
                              </m:f>
                              <m:r>
                                <a:rPr lang="he-IL" sz="2400" i="1">
                                  <a:solidFill>
                                    <a:srgbClr val="000000"/>
                                  </a:solidFill>
                                  <a:latin typeface="Cambria Math" panose="02040503050406030204" pitchFamily="18" charset="0"/>
                                </a:rPr>
                                <m:t>+</m:t>
                              </m:r>
                              <m:f>
                                <m:fPr>
                                  <m:ctrlPr>
                                    <a:rPr lang="he-IL" sz="2400" i="1">
                                      <a:solidFill>
                                        <a:srgbClr val="000000"/>
                                      </a:solidFill>
                                      <a:latin typeface="Cambria Math" panose="02040503050406030204" pitchFamily="18" charset="0"/>
                                    </a:rPr>
                                  </m:ctrlPr>
                                </m:fPr>
                                <m:num>
                                  <m:sSup>
                                    <m:sSupPr>
                                      <m:ctrlPr>
                                        <a:rPr lang="he-IL" sz="2400" i="1">
                                          <a:solidFill>
                                            <a:srgbClr val="000000"/>
                                          </a:solidFill>
                                          <a:latin typeface="Cambria Math" panose="02040503050406030204" pitchFamily="18" charset="0"/>
                                        </a:rPr>
                                      </m:ctrlPr>
                                    </m:sSupPr>
                                    <m:e>
                                      <m:d>
                                        <m:dPr>
                                          <m:ctrlPr>
                                            <a:rPr lang="he-IL" sz="2400" i="1">
                                              <a:solidFill>
                                                <a:srgbClr val="000000"/>
                                              </a:solidFill>
                                              <a:latin typeface="Cambria Math" panose="02040503050406030204" pitchFamily="18" charset="0"/>
                                            </a:rPr>
                                          </m:ctrlPr>
                                        </m:dPr>
                                        <m:e>
                                          <m:f>
                                            <m:fPr>
                                              <m:type m:val="lin"/>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𝜆</m:t>
                                              </m:r>
                                            </m:num>
                                            <m:den>
                                              <m:r>
                                                <a:rPr lang="he-IL" sz="2400" i="1">
                                                  <a:solidFill>
                                                    <a:srgbClr val="000000"/>
                                                  </a:solidFill>
                                                  <a:latin typeface="Cambria Math" panose="02040503050406030204" pitchFamily="18" charset="0"/>
                                                </a:rPr>
                                                <m:t>𝜇</m:t>
                                              </m:r>
                                            </m:den>
                                          </m:f>
                                        </m:e>
                                      </m:d>
                                    </m:e>
                                    <m:sup>
                                      <m:r>
                                        <a:rPr lang="he-IL" sz="2400" i="1">
                                          <a:solidFill>
                                            <a:srgbClr val="000000"/>
                                          </a:solidFill>
                                          <a:latin typeface="Cambria Math" panose="02040503050406030204" pitchFamily="18" charset="0"/>
                                        </a:rPr>
                                        <m:t>𝑆</m:t>
                                      </m:r>
                                    </m:sup>
                                  </m:sSup>
                                </m:num>
                                <m:den>
                                  <m:r>
                                    <a:rPr lang="he-IL" sz="2400" i="1">
                                      <a:solidFill>
                                        <a:srgbClr val="000000"/>
                                      </a:solidFill>
                                      <a:latin typeface="Cambria Math" panose="02040503050406030204" pitchFamily="18" charset="0"/>
                                    </a:rPr>
                                    <m:t>𝑆</m:t>
                                  </m:r>
                                  <m:r>
                                    <a:rPr lang="he-IL" sz="2400" i="1">
                                      <a:solidFill>
                                        <a:srgbClr val="000000"/>
                                      </a:solidFill>
                                      <a:latin typeface="Cambria Math" panose="02040503050406030204" pitchFamily="18" charset="0"/>
                                    </a:rPr>
                                    <m:t>!</m:t>
                                  </m:r>
                                </m:den>
                              </m:f>
                              <m:r>
                                <a:rPr lang="he-IL" sz="2400" i="1">
                                  <a:solidFill>
                                    <a:srgbClr val="000000"/>
                                  </a:solidFill>
                                  <a:latin typeface="Cambria Math" panose="02040503050406030204" pitchFamily="18" charset="0"/>
                                </a:rPr>
                                <m:t>⋅</m:t>
                              </m:r>
                              <m:f>
                                <m:fPr>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1</m:t>
                                  </m:r>
                                </m:num>
                                <m:den>
                                  <m:r>
                                    <a:rPr lang="he-IL" sz="2400" i="1">
                                      <a:solidFill>
                                        <a:srgbClr val="000000"/>
                                      </a:solidFill>
                                      <a:latin typeface="Cambria Math" panose="02040503050406030204" pitchFamily="18" charset="0"/>
                                    </a:rPr>
                                    <m:t>1</m:t>
                                  </m:r>
                                  <m:r>
                                    <a:rPr lang="he-IL" sz="2400" i="1">
                                      <a:solidFill>
                                        <a:srgbClr val="000000"/>
                                      </a:solidFill>
                                      <a:latin typeface="Cambria Math" panose="02040503050406030204" pitchFamily="18" charset="0"/>
                                    </a:rPr>
                                    <m:t>−</m:t>
                                  </m:r>
                                  <m:f>
                                    <m:fPr>
                                      <m:type m:val="lin"/>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𝜆</m:t>
                                      </m:r>
                                    </m:num>
                                    <m:den>
                                      <m:d>
                                        <m:dPr>
                                          <m:ctrlPr>
                                            <a:rPr lang="he-IL" sz="2400" i="1">
                                              <a:solidFill>
                                                <a:srgbClr val="000000"/>
                                              </a:solidFill>
                                              <a:latin typeface="Cambria Math" panose="02040503050406030204" pitchFamily="18" charset="0"/>
                                            </a:rPr>
                                          </m:ctrlPr>
                                        </m:dPr>
                                        <m:e>
                                          <m:r>
                                            <a:rPr lang="he-IL" sz="2400" i="1">
                                              <a:solidFill>
                                                <a:srgbClr val="000000"/>
                                              </a:solidFill>
                                              <a:latin typeface="Cambria Math" panose="02040503050406030204" pitchFamily="18" charset="0"/>
                                            </a:rPr>
                                            <m:t>𝑆</m:t>
                                          </m:r>
                                          <m:r>
                                            <a:rPr lang="he-IL" sz="2400" i="1">
                                              <a:solidFill>
                                                <a:srgbClr val="000000"/>
                                              </a:solidFill>
                                              <a:latin typeface="Cambria Math" panose="02040503050406030204" pitchFamily="18" charset="0"/>
                                            </a:rPr>
                                            <m:t>⋅</m:t>
                                          </m:r>
                                          <m:r>
                                            <a:rPr lang="he-IL" sz="2400" i="1">
                                              <a:solidFill>
                                                <a:srgbClr val="000000"/>
                                              </a:solidFill>
                                              <a:latin typeface="Cambria Math" panose="02040503050406030204" pitchFamily="18" charset="0"/>
                                            </a:rPr>
                                            <m:t>𝜇</m:t>
                                          </m:r>
                                        </m:e>
                                      </m:d>
                                    </m:den>
                                  </m:f>
                                </m:den>
                              </m:f>
                            </m:e>
                          </m:nary>
                        </m:den>
                      </m:f>
                    </m:oMath>
                  </m:oMathPara>
                </a14:m>
                <a:endParaRPr lang="he-IL" sz="2400" dirty="0"/>
              </a:p>
            </p:txBody>
          </p:sp>
        </mc:Choice>
        <mc:Fallback>
          <p:sp>
            <p:nvSpPr>
              <p:cNvPr id="9" name="Object 8"/>
              <p:cNvSpPr txBox="1">
                <a:spLocks noRot="1" noChangeAspect="1" noMove="1" noResize="1" noEditPoints="1" noAdjustHandles="1" noChangeArrowheads="1" noChangeShapeType="1" noTextEdit="1"/>
              </p:cNvSpPr>
              <p:nvPr/>
            </p:nvSpPr>
            <p:spPr bwMode="auto">
              <a:xfrm>
                <a:off x="1115616" y="3501008"/>
                <a:ext cx="6192688" cy="1295400"/>
              </a:xfrm>
              <a:prstGeom prst="rect">
                <a:avLst/>
              </a:prstGeom>
              <a:blipFill>
                <a:blip r:embed="rId3"/>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Object 8"/>
              <p:cNvSpPr txBox="1"/>
              <p:nvPr/>
            </p:nvSpPr>
            <p:spPr bwMode="auto">
              <a:xfrm>
                <a:off x="1920875" y="5107905"/>
                <a:ext cx="2651125" cy="8413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he-IL" sz="2400" i="1">
                          <a:solidFill>
                            <a:srgbClr val="000000"/>
                          </a:solidFill>
                          <a:latin typeface="Cambria Math" panose="02040503050406030204" pitchFamily="18" charset="0"/>
                        </a:rPr>
                        <m:t>𝜌</m:t>
                      </m:r>
                      <m:r>
                        <a:rPr lang="he-IL" sz="2400" i="1">
                          <a:solidFill>
                            <a:srgbClr val="000000"/>
                          </a:solidFill>
                          <a:latin typeface="Cambria Math" panose="02040503050406030204" pitchFamily="18" charset="0"/>
                        </a:rPr>
                        <m:t>=</m:t>
                      </m:r>
                      <m:f>
                        <m:fPr>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𝜆</m:t>
                          </m:r>
                        </m:num>
                        <m:den>
                          <m:r>
                            <a:rPr lang="he-IL" sz="2400" i="1">
                              <a:solidFill>
                                <a:srgbClr val="000000"/>
                              </a:solidFill>
                              <a:latin typeface="Cambria Math" panose="02040503050406030204" pitchFamily="18" charset="0"/>
                            </a:rPr>
                            <m:t>𝑆</m:t>
                          </m:r>
                          <m:r>
                            <a:rPr lang="he-IL" sz="2400" i="1">
                              <a:solidFill>
                                <a:srgbClr val="000000"/>
                              </a:solidFill>
                              <a:latin typeface="Cambria Math" panose="02040503050406030204" pitchFamily="18" charset="0"/>
                            </a:rPr>
                            <m:t>𝜇</m:t>
                          </m:r>
                        </m:den>
                      </m:f>
                    </m:oMath>
                  </m:oMathPara>
                </a14:m>
                <a:endParaRPr lang="he-IL" sz="2400" dirty="0"/>
              </a:p>
            </p:txBody>
          </p:sp>
        </mc:Choice>
        <mc:Fallback>
          <p:sp>
            <p:nvSpPr>
              <p:cNvPr id="10" name="Object 8"/>
              <p:cNvSpPr txBox="1">
                <a:spLocks noRot="1" noChangeAspect="1" noMove="1" noResize="1" noEditPoints="1" noAdjustHandles="1" noChangeArrowheads="1" noChangeShapeType="1" noTextEdit="1"/>
              </p:cNvSpPr>
              <p:nvPr/>
            </p:nvSpPr>
            <p:spPr bwMode="auto">
              <a:xfrm>
                <a:off x="1920875" y="5107905"/>
                <a:ext cx="2651125" cy="841375"/>
              </a:xfrm>
              <a:prstGeom prst="rect">
                <a:avLst/>
              </a:prstGeom>
              <a:blipFill>
                <a:blip r:embed="rId4"/>
                <a:stretch>
                  <a:fillRect/>
                </a:stretch>
              </a:blipFill>
              <a:ln>
                <a:noFill/>
              </a:ln>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7" name="Object 8"/>
              <p:cNvSpPr txBox="1"/>
              <p:nvPr/>
            </p:nvSpPr>
            <p:spPr bwMode="auto">
              <a:xfrm>
                <a:off x="4945062" y="2417763"/>
                <a:ext cx="1931193" cy="8413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he-IL" sz="2400" i="1">
                          <a:solidFill>
                            <a:srgbClr val="000000"/>
                          </a:solidFill>
                          <a:latin typeface="Cambria Math" panose="02040503050406030204" pitchFamily="18" charset="0"/>
                        </a:rPr>
                        <m:t>𝐿</m:t>
                      </m:r>
                      <m:r>
                        <a:rPr lang="he-IL" sz="2400" i="1">
                          <a:solidFill>
                            <a:srgbClr val="000000"/>
                          </a:solidFill>
                          <a:latin typeface="Cambria Math" panose="02040503050406030204" pitchFamily="18" charset="0"/>
                        </a:rPr>
                        <m:t>=</m:t>
                      </m:r>
                      <m:sSub>
                        <m:sSubPr>
                          <m:ctrlPr>
                            <a:rPr lang="he-IL" sz="2400" i="1">
                              <a:solidFill>
                                <a:srgbClr val="000000"/>
                              </a:solidFill>
                              <a:latin typeface="Cambria Math" panose="02040503050406030204" pitchFamily="18" charset="0"/>
                            </a:rPr>
                          </m:ctrlPr>
                        </m:sSubPr>
                        <m:e>
                          <m:r>
                            <a:rPr lang="he-IL" sz="2400" i="1">
                              <a:solidFill>
                                <a:srgbClr val="000000"/>
                              </a:solidFill>
                              <a:latin typeface="Cambria Math" panose="02040503050406030204" pitchFamily="18" charset="0"/>
                            </a:rPr>
                            <m:t>𝐿</m:t>
                          </m:r>
                        </m:e>
                        <m:sub>
                          <m:r>
                            <a:rPr lang="he-IL" sz="2400" i="1">
                              <a:solidFill>
                                <a:srgbClr val="000000"/>
                              </a:solidFill>
                              <a:latin typeface="Cambria Math" panose="02040503050406030204" pitchFamily="18" charset="0"/>
                            </a:rPr>
                            <m:t>𝑞</m:t>
                          </m:r>
                        </m:sub>
                      </m:sSub>
                      <m:r>
                        <a:rPr lang="he-IL" sz="2400" i="1">
                          <a:solidFill>
                            <a:srgbClr val="000000"/>
                          </a:solidFill>
                          <a:latin typeface="Cambria Math" panose="02040503050406030204" pitchFamily="18" charset="0"/>
                        </a:rPr>
                        <m:t>+</m:t>
                      </m:r>
                      <m:f>
                        <m:fPr>
                          <m:ctrlPr>
                            <a:rPr lang="he-IL" sz="2400" i="1">
                              <a:solidFill>
                                <a:srgbClr val="000000"/>
                              </a:solidFill>
                              <a:latin typeface="Cambria Math" panose="02040503050406030204" pitchFamily="18" charset="0"/>
                            </a:rPr>
                          </m:ctrlPr>
                        </m:fPr>
                        <m:num>
                          <m:r>
                            <a:rPr lang="he-IL" sz="2400" i="1">
                              <a:solidFill>
                                <a:srgbClr val="000000"/>
                              </a:solidFill>
                              <a:latin typeface="Cambria Math" panose="02040503050406030204" pitchFamily="18" charset="0"/>
                            </a:rPr>
                            <m:t>𝜆</m:t>
                          </m:r>
                        </m:num>
                        <m:den>
                          <m:r>
                            <a:rPr lang="he-IL" sz="2400" i="1">
                              <a:solidFill>
                                <a:srgbClr val="000000"/>
                              </a:solidFill>
                              <a:latin typeface="Cambria Math" panose="02040503050406030204" pitchFamily="18" charset="0"/>
                            </a:rPr>
                            <m:t>𝜇</m:t>
                          </m:r>
                        </m:den>
                      </m:f>
                    </m:oMath>
                  </m:oMathPara>
                </a14:m>
                <a:endParaRPr lang="he-IL" sz="2400" dirty="0"/>
              </a:p>
            </p:txBody>
          </p:sp>
        </mc:Choice>
        <mc:Fallback>
          <p:sp>
            <p:nvSpPr>
              <p:cNvPr id="7" name="Object 8"/>
              <p:cNvSpPr txBox="1">
                <a:spLocks noRot="1" noChangeAspect="1" noMove="1" noResize="1" noEditPoints="1" noAdjustHandles="1" noChangeArrowheads="1" noChangeShapeType="1" noTextEdit="1"/>
              </p:cNvSpPr>
              <p:nvPr/>
            </p:nvSpPr>
            <p:spPr bwMode="auto">
              <a:xfrm>
                <a:off x="4945062" y="2417763"/>
                <a:ext cx="1931193" cy="841375"/>
              </a:xfrm>
              <a:prstGeom prst="rect">
                <a:avLst/>
              </a:prstGeom>
              <a:blipFill>
                <a:blip r:embed="rId5"/>
                <a:stretch>
                  <a:fillRect/>
                </a:stretch>
              </a:blipFill>
              <a:ln>
                <a:noFill/>
              </a:ln>
              <a:effectLst/>
            </p:spPr>
            <p:txBody>
              <a:bodyPr/>
              <a:lstStyle/>
              <a:p>
                <a:r>
                  <a:rPr lang="he-IL">
                    <a:noFill/>
                  </a:rPr>
                  <a:t> </a:t>
                </a:r>
              </a:p>
            </p:txBody>
          </p:sp>
        </mc:Fallback>
      </mc:AlternateContent>
    </p:spTree>
    <p:extLst>
      <p:ext uri="{BB962C8B-B14F-4D97-AF65-F5344CB8AC3E}">
        <p14:creationId xmlns:p14="http://schemas.microsoft.com/office/powerpoint/2010/main" val="3866394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692696"/>
            <a:ext cx="7024744" cy="817160"/>
          </a:xfrm>
        </p:spPr>
        <p:txBody>
          <a:bodyPr/>
          <a:lstStyle/>
          <a:p>
            <a:pPr algn="ctr"/>
            <a:r>
              <a:rPr lang="he-IL" dirty="0"/>
              <a:t>חישובי עזר</a:t>
            </a:r>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1187624" y="2348880"/>
                <a:ext cx="6768752" cy="4320480"/>
              </a:xfrm>
            </p:spPr>
            <p:txBody>
              <a:bodyPr>
                <a:normAutofit/>
              </a:bodyPr>
              <a:lstStyle/>
              <a:p>
                <a:pPr algn="r" rtl="1"/>
                <a:r>
                  <a:rPr lang="he-IL" dirty="0">
                    <a:cs typeface="+mj-cs"/>
                  </a:rPr>
                  <a:t>עבור מכונה </a:t>
                </a:r>
                <a:r>
                  <a:rPr lang="en-US" dirty="0">
                    <a:cs typeface="+mj-cs"/>
                  </a:rPr>
                  <a:t>A</a:t>
                </a:r>
                <a:r>
                  <a:rPr lang="he-IL" dirty="0">
                    <a:cs typeface="+mj-cs"/>
                  </a:rPr>
                  <a:t>:</a:t>
                </a:r>
              </a:p>
              <a:p>
                <a:r>
                  <a:rPr lang="en-US" dirty="0">
                    <a:cs typeface="+mj-cs"/>
                  </a:rPr>
                  <a:t>P</a:t>
                </a:r>
                <a:r>
                  <a:rPr lang="en-US" baseline="-25000" dirty="0">
                    <a:cs typeface="+mj-cs"/>
                  </a:rPr>
                  <a:t>0</a:t>
                </a:r>
                <a:r>
                  <a:rPr lang="en-US" dirty="0">
                    <a:cs typeface="+mj-cs"/>
                  </a:rPr>
                  <a:t> = </a:t>
                </a:r>
                <a14:m>
                  <m:oMath xmlns:m="http://schemas.openxmlformats.org/officeDocument/2006/math">
                    <m:f>
                      <m:fPr>
                        <m:ctrlPr>
                          <a:rPr lang="en-US" i="1" smtClean="0">
                            <a:latin typeface="Cambria Math" panose="02040503050406030204" pitchFamily="18" charset="0"/>
                            <a:cs typeface="+mj-cs"/>
                          </a:rPr>
                        </m:ctrlPr>
                      </m:fPr>
                      <m:num>
                        <m:r>
                          <a:rPr lang="en-US" b="0" i="1" smtClean="0">
                            <a:latin typeface="Cambria Math"/>
                            <a:cs typeface="+mj-cs"/>
                          </a:rPr>
                          <m:t>1</m:t>
                        </m:r>
                      </m:num>
                      <m:den>
                        <m:r>
                          <m:rPr>
                            <m:nor/>
                          </m:rPr>
                          <a:rPr lang="en-US" b="0" i="0" smtClean="0">
                            <a:latin typeface="Cambria Math"/>
                            <a:cs typeface="+mj-cs"/>
                          </a:rPr>
                          <m:t>(</m:t>
                        </m:r>
                        <m:r>
                          <m:rPr>
                            <m:nor/>
                          </m:rPr>
                          <a:rPr lang="en-US" dirty="0">
                            <a:cs typeface="+mj-cs"/>
                          </a:rPr>
                          <m:t>1</m:t>
                        </m:r>
                        <m:r>
                          <m:rPr>
                            <m:nor/>
                          </m:rPr>
                          <a:rPr lang="en-US" dirty="0">
                            <a:cs typeface="+mj-cs"/>
                          </a:rPr>
                          <m:t>+</m:t>
                        </m:r>
                        <m:r>
                          <m:rPr>
                            <m:nor/>
                          </m:rPr>
                          <a:rPr lang="en-US" dirty="0">
                            <a:cs typeface="+mj-cs"/>
                          </a:rPr>
                          <m:t>2.4</m:t>
                        </m:r>
                        <m:r>
                          <m:rPr>
                            <m:nor/>
                          </m:rPr>
                          <a:rPr lang="en-US" dirty="0">
                            <a:cs typeface="+mj-cs"/>
                          </a:rPr>
                          <m:t>+</m:t>
                        </m:r>
                        <m:r>
                          <m:rPr>
                            <m:nor/>
                          </m:rPr>
                          <a:rPr lang="en-US" dirty="0">
                            <a:cs typeface="+mj-cs"/>
                          </a:rPr>
                          <m:t>2.88</m:t>
                        </m:r>
                        <m:r>
                          <m:rPr>
                            <m:nor/>
                          </m:rPr>
                          <a:rPr lang="en-US" dirty="0">
                            <a:cs typeface="+mj-cs"/>
                          </a:rPr>
                          <m:t>)+(</m:t>
                        </m:r>
                        <m:r>
                          <m:rPr>
                            <m:nor/>
                          </m:rPr>
                          <a:rPr lang="en-US" dirty="0">
                            <a:cs typeface="+mj-cs"/>
                          </a:rPr>
                          <m:t>11.52</m:t>
                        </m:r>
                        <m:r>
                          <m:rPr>
                            <m:nor/>
                          </m:rPr>
                          <a:rPr lang="en-US" dirty="0">
                            <a:cs typeface="+mj-cs"/>
                          </a:rPr>
                          <m:t>)</m:t>
                        </m:r>
                      </m:den>
                    </m:f>
                  </m:oMath>
                </a14:m>
                <a:r>
                  <a:rPr lang="en-US" dirty="0">
                    <a:cs typeface="+mj-cs"/>
                  </a:rPr>
                  <a:t> = </a:t>
                </a:r>
                <a14:m>
                  <m:oMath xmlns:m="http://schemas.openxmlformats.org/officeDocument/2006/math">
                    <m:f>
                      <m:fPr>
                        <m:ctrlPr>
                          <a:rPr lang="en-US" i="1" smtClean="0">
                            <a:latin typeface="Cambria Math" panose="02040503050406030204" pitchFamily="18" charset="0"/>
                            <a:cs typeface="+mj-cs"/>
                          </a:rPr>
                        </m:ctrlPr>
                      </m:fPr>
                      <m:num>
                        <m:r>
                          <a:rPr lang="en-US" b="0" i="1" smtClean="0">
                            <a:latin typeface="Cambria Math"/>
                            <a:cs typeface="+mj-cs"/>
                          </a:rPr>
                          <m:t>1</m:t>
                        </m:r>
                      </m:num>
                      <m:den>
                        <m:r>
                          <a:rPr lang="en-US" b="0" i="1" smtClean="0">
                            <a:latin typeface="Cambria Math"/>
                            <a:cs typeface="+mj-cs"/>
                          </a:rPr>
                          <m:t>17</m:t>
                        </m:r>
                        <m:r>
                          <a:rPr lang="en-US" b="0" i="1" smtClean="0">
                            <a:latin typeface="Cambria Math"/>
                            <a:cs typeface="+mj-cs"/>
                          </a:rPr>
                          <m:t>.</m:t>
                        </m:r>
                        <m:r>
                          <a:rPr lang="en-US" b="0" i="1" smtClean="0">
                            <a:latin typeface="Cambria Math"/>
                            <a:cs typeface="+mj-cs"/>
                          </a:rPr>
                          <m:t>8</m:t>
                        </m:r>
                      </m:den>
                    </m:f>
                  </m:oMath>
                </a14:m>
                <a:r>
                  <a:rPr lang="en-US" dirty="0">
                    <a:cs typeface="+mj-cs"/>
                  </a:rPr>
                  <a:t> = 0.056</a:t>
                </a:r>
              </a:p>
              <a:p>
                <a14:m>
                  <m:oMath xmlns:m="http://schemas.openxmlformats.org/officeDocument/2006/math">
                    <m:r>
                      <a:rPr lang="he-IL" i="1">
                        <a:solidFill>
                          <a:srgbClr val="000000"/>
                        </a:solidFill>
                        <a:latin typeface="Cambria Math" panose="02040503050406030204" pitchFamily="18" charset="0"/>
                      </a:rPr>
                      <m:t>𝜌</m:t>
                    </m:r>
                  </m:oMath>
                </a14:m>
                <a:r>
                  <a:rPr lang="en-US" dirty="0">
                    <a:latin typeface="Cambria Math"/>
                    <a:ea typeface="Cambria Math"/>
                    <a:cs typeface="+mj-cs"/>
                  </a:rPr>
                  <a:t> = </a:t>
                </a:r>
                <a14:m>
                  <m:oMath xmlns:m="http://schemas.openxmlformats.org/officeDocument/2006/math">
                    <m:f>
                      <m:fPr>
                        <m:ctrlPr>
                          <a:rPr lang="en-US" i="1" smtClean="0">
                            <a:latin typeface="Cambria Math" panose="02040503050406030204" pitchFamily="18" charset="0"/>
                            <a:ea typeface="Cambria Math"/>
                            <a:cs typeface="+mj-cs"/>
                          </a:rPr>
                        </m:ctrlPr>
                      </m:fPr>
                      <m:num>
                        <m:r>
                          <a:rPr lang="en-US" b="0" i="1" smtClean="0">
                            <a:latin typeface="Cambria Math"/>
                            <a:ea typeface="Cambria Math"/>
                            <a:cs typeface="+mj-cs"/>
                          </a:rPr>
                          <m:t>60</m:t>
                        </m:r>
                      </m:num>
                      <m:den>
                        <m:r>
                          <a:rPr lang="en-US" b="0" i="1" smtClean="0">
                            <a:latin typeface="Cambria Math"/>
                            <a:ea typeface="Cambria Math"/>
                            <a:cs typeface="+mj-cs"/>
                          </a:rPr>
                          <m:t>25</m:t>
                        </m:r>
                        <m:r>
                          <a:rPr lang="en-US" b="0" i="1" smtClean="0">
                            <a:latin typeface="Cambria Math"/>
                            <a:ea typeface="Cambria Math"/>
                            <a:cs typeface="+mj-cs"/>
                          </a:rPr>
                          <m:t>∗</m:t>
                        </m:r>
                        <m:r>
                          <a:rPr lang="en-US" b="0" i="1" smtClean="0">
                            <a:latin typeface="Cambria Math"/>
                            <a:ea typeface="Cambria Math"/>
                            <a:cs typeface="+mj-cs"/>
                          </a:rPr>
                          <m:t>3</m:t>
                        </m:r>
                      </m:den>
                    </m:f>
                    <m:r>
                      <a:rPr lang="en-US" b="0" i="1" smtClean="0">
                        <a:latin typeface="Cambria Math"/>
                        <a:ea typeface="Cambria Math"/>
                        <a:cs typeface="+mj-cs"/>
                      </a:rPr>
                      <m:t>=</m:t>
                    </m:r>
                    <m:r>
                      <a:rPr lang="en-US" b="0" i="1" smtClean="0">
                        <a:latin typeface="Cambria Math"/>
                        <a:ea typeface="Cambria Math"/>
                        <a:cs typeface="+mj-cs"/>
                      </a:rPr>
                      <m:t>0</m:t>
                    </m:r>
                    <m:r>
                      <a:rPr lang="en-US" b="0" i="1" smtClean="0">
                        <a:latin typeface="Cambria Math"/>
                        <a:ea typeface="Cambria Math"/>
                        <a:cs typeface="+mj-cs"/>
                      </a:rPr>
                      <m:t>.</m:t>
                    </m:r>
                    <m:r>
                      <a:rPr lang="en-US" b="0" i="1" smtClean="0">
                        <a:latin typeface="Cambria Math"/>
                        <a:ea typeface="Cambria Math"/>
                        <a:cs typeface="+mj-cs"/>
                      </a:rPr>
                      <m:t>8</m:t>
                    </m:r>
                  </m:oMath>
                </a14:m>
                <a:endParaRPr lang="en-US" dirty="0">
                  <a:cs typeface="+mj-cs"/>
                </a:endParaRPr>
              </a:p>
              <a:p>
                <a:r>
                  <a:rPr lang="en-US" dirty="0" err="1">
                    <a:cs typeface="+mj-cs"/>
                  </a:rPr>
                  <a:t>L</a:t>
                </a:r>
                <a:r>
                  <a:rPr lang="en-US" baseline="-25000" dirty="0" err="1">
                    <a:cs typeface="+mj-cs"/>
                  </a:rPr>
                  <a:t>q</a:t>
                </a:r>
                <a:r>
                  <a:rPr lang="en-US" dirty="0">
                    <a:cs typeface="+mj-cs"/>
                  </a:rPr>
                  <a:t> = </a:t>
                </a:r>
                <a14:m>
                  <m:oMath xmlns:m="http://schemas.openxmlformats.org/officeDocument/2006/math">
                    <m:f>
                      <m:fPr>
                        <m:ctrlPr>
                          <a:rPr lang="he-IL" i="1" smtClean="0">
                            <a:latin typeface="Cambria Math" panose="02040503050406030204" pitchFamily="18" charset="0"/>
                            <a:cs typeface="+mj-cs"/>
                          </a:rPr>
                        </m:ctrlPr>
                      </m:fPr>
                      <m:num>
                        <m:r>
                          <a:rPr lang="he-IL" b="0" i="1" smtClean="0">
                            <a:latin typeface="Cambria Math"/>
                            <a:cs typeface="+mj-cs"/>
                          </a:rPr>
                          <m:t>0</m:t>
                        </m:r>
                        <m:r>
                          <a:rPr lang="he-IL" b="0" i="1" smtClean="0">
                            <a:latin typeface="Cambria Math"/>
                            <a:cs typeface="+mj-cs"/>
                          </a:rPr>
                          <m:t>.</m:t>
                        </m:r>
                        <m:r>
                          <a:rPr lang="he-IL" b="0" i="1" smtClean="0">
                            <a:latin typeface="Cambria Math"/>
                            <a:cs typeface="+mj-cs"/>
                          </a:rPr>
                          <m:t>056</m:t>
                        </m:r>
                        <m:r>
                          <a:rPr lang="en-US" b="0" i="1" smtClean="0">
                            <a:latin typeface="Cambria Math"/>
                            <a:cs typeface="+mj-cs"/>
                          </a:rPr>
                          <m:t>∗(</m:t>
                        </m:r>
                        <m:sSup>
                          <m:sSupPr>
                            <m:ctrlPr>
                              <a:rPr lang="en-US" b="0" i="1" smtClean="0">
                                <a:latin typeface="Cambria Math" panose="02040503050406030204" pitchFamily="18" charset="0"/>
                                <a:cs typeface="+mj-cs"/>
                              </a:rPr>
                            </m:ctrlPr>
                          </m:sSupPr>
                          <m:e>
                            <m:f>
                              <m:fPr>
                                <m:ctrlPr>
                                  <a:rPr lang="en-US" i="1">
                                    <a:latin typeface="Cambria Math" panose="02040503050406030204" pitchFamily="18" charset="0"/>
                                    <a:cs typeface="+mj-cs"/>
                                  </a:rPr>
                                </m:ctrlPr>
                              </m:fPr>
                              <m:num>
                                <m:r>
                                  <a:rPr lang="en-US" i="1">
                                    <a:latin typeface="Cambria Math"/>
                                    <a:cs typeface="+mj-cs"/>
                                  </a:rPr>
                                  <m:t>60</m:t>
                                </m:r>
                              </m:num>
                              <m:den>
                                <m:r>
                                  <a:rPr lang="en-US" i="1">
                                    <a:latin typeface="Cambria Math"/>
                                    <a:cs typeface="+mj-cs"/>
                                  </a:rPr>
                                  <m:t>25</m:t>
                                </m:r>
                              </m:den>
                            </m:f>
                            <m:r>
                              <a:rPr lang="en-US" b="0" i="1" smtClean="0">
                                <a:latin typeface="Cambria Math"/>
                                <a:cs typeface="+mj-cs"/>
                              </a:rPr>
                              <m:t>)</m:t>
                            </m:r>
                          </m:e>
                          <m:sup>
                            <m:r>
                              <a:rPr lang="en-US" b="0" i="1" smtClean="0">
                                <a:latin typeface="Cambria Math"/>
                                <a:cs typeface="+mj-cs"/>
                              </a:rPr>
                              <m:t>3</m:t>
                            </m:r>
                          </m:sup>
                        </m:sSup>
                        <m:r>
                          <a:rPr lang="he-IL" b="0" i="1" smtClean="0">
                            <a:latin typeface="Cambria Math"/>
                            <a:cs typeface="+mj-cs"/>
                          </a:rPr>
                          <m:t>∗</m:t>
                        </m:r>
                        <m:r>
                          <a:rPr lang="he-IL" b="0" i="1" smtClean="0">
                            <a:latin typeface="Cambria Math"/>
                            <a:cs typeface="+mj-cs"/>
                          </a:rPr>
                          <m:t>0</m:t>
                        </m:r>
                        <m:r>
                          <a:rPr lang="he-IL" b="0" i="1" smtClean="0">
                            <a:latin typeface="Cambria Math"/>
                            <a:cs typeface="+mj-cs"/>
                          </a:rPr>
                          <m:t>.</m:t>
                        </m:r>
                        <m:r>
                          <a:rPr lang="he-IL" b="0" i="1" smtClean="0">
                            <a:latin typeface="Cambria Math"/>
                            <a:cs typeface="+mj-cs"/>
                          </a:rPr>
                          <m:t>8</m:t>
                        </m:r>
                      </m:num>
                      <m:den>
                        <m:r>
                          <a:rPr lang="he-IL" b="0" i="1" smtClean="0">
                            <a:latin typeface="Cambria Math"/>
                            <a:cs typeface="+mj-cs"/>
                          </a:rPr>
                          <m:t>3</m:t>
                        </m:r>
                        <m:r>
                          <a:rPr lang="he-IL" b="0" i="1" smtClean="0">
                            <a:latin typeface="Cambria Math"/>
                            <a:cs typeface="+mj-cs"/>
                          </a:rPr>
                          <m:t>!∗</m:t>
                        </m:r>
                        <m:sSup>
                          <m:sSupPr>
                            <m:ctrlPr>
                              <a:rPr lang="en-US" b="0" i="1" smtClean="0">
                                <a:latin typeface="Cambria Math" panose="02040503050406030204" pitchFamily="18" charset="0"/>
                                <a:cs typeface="+mj-cs"/>
                              </a:rPr>
                            </m:ctrlPr>
                          </m:sSupPr>
                          <m:e>
                            <m:r>
                              <a:rPr lang="en-US" b="0" i="1" smtClean="0">
                                <a:latin typeface="Cambria Math"/>
                                <a:cs typeface="+mj-cs"/>
                              </a:rPr>
                              <m:t>(</m:t>
                            </m:r>
                            <m:r>
                              <a:rPr lang="en-US" b="0" i="1" smtClean="0">
                                <a:latin typeface="Cambria Math"/>
                                <a:cs typeface="+mj-cs"/>
                              </a:rPr>
                              <m:t>0</m:t>
                            </m:r>
                            <m:r>
                              <a:rPr lang="en-US" b="0" i="1" smtClean="0">
                                <a:latin typeface="Cambria Math"/>
                                <a:cs typeface="+mj-cs"/>
                              </a:rPr>
                              <m:t>−</m:t>
                            </m:r>
                            <m:r>
                              <a:rPr lang="en-US" b="0" i="1" smtClean="0">
                                <a:latin typeface="Cambria Math"/>
                                <a:cs typeface="+mj-cs"/>
                              </a:rPr>
                              <m:t>0</m:t>
                            </m:r>
                            <m:r>
                              <a:rPr lang="en-US" b="0" i="1" smtClean="0">
                                <a:latin typeface="Cambria Math"/>
                                <a:cs typeface="+mj-cs"/>
                              </a:rPr>
                              <m:t>.</m:t>
                            </m:r>
                            <m:r>
                              <a:rPr lang="en-US" b="0" i="1" smtClean="0">
                                <a:latin typeface="Cambria Math"/>
                                <a:cs typeface="+mj-cs"/>
                              </a:rPr>
                              <m:t>8</m:t>
                            </m:r>
                            <m:r>
                              <a:rPr lang="en-US" b="0" i="1" smtClean="0">
                                <a:latin typeface="Cambria Math"/>
                                <a:cs typeface="+mj-cs"/>
                              </a:rPr>
                              <m:t>)</m:t>
                            </m:r>
                          </m:e>
                          <m:sup>
                            <m:r>
                              <a:rPr lang="en-US" b="0" i="1" smtClean="0">
                                <a:latin typeface="Cambria Math"/>
                                <a:cs typeface="+mj-cs"/>
                              </a:rPr>
                              <m:t>2</m:t>
                            </m:r>
                          </m:sup>
                        </m:sSup>
                      </m:den>
                    </m:f>
                  </m:oMath>
                </a14:m>
                <a:r>
                  <a:rPr lang="en-US" dirty="0">
                    <a:cs typeface="+mj-cs"/>
                  </a:rPr>
                  <a:t> = 2.588</a:t>
                </a:r>
              </a:p>
              <a:p>
                <a:r>
                  <a:rPr lang="en-US" dirty="0">
                    <a:cs typeface="+mj-cs"/>
                  </a:rPr>
                  <a:t>L = </a:t>
                </a:r>
                <a:r>
                  <a:rPr lang="en-US" dirty="0" err="1">
                    <a:cs typeface="+mj-cs"/>
                  </a:rPr>
                  <a:t>L</a:t>
                </a:r>
                <a:r>
                  <a:rPr lang="en-US" baseline="-25000" dirty="0" err="1">
                    <a:cs typeface="+mj-cs"/>
                  </a:rPr>
                  <a:t>q</a:t>
                </a:r>
                <a:r>
                  <a:rPr lang="en-US" dirty="0">
                    <a:cs typeface="+mj-cs"/>
                  </a:rPr>
                  <a:t>+</a:t>
                </a:r>
                <a14:m>
                  <m:oMath xmlns:m="http://schemas.openxmlformats.org/officeDocument/2006/math">
                    <m:f>
                      <m:fPr>
                        <m:ctrlPr>
                          <a:rPr lang="en-US" i="1">
                            <a:latin typeface="Cambria Math" panose="02040503050406030204" pitchFamily="18" charset="0"/>
                            <a:cs typeface="+mj-cs"/>
                          </a:rPr>
                        </m:ctrlPr>
                      </m:fPr>
                      <m:num>
                        <m:r>
                          <a:rPr lang="en-US" i="1">
                            <a:latin typeface="Cambria Math"/>
                            <a:cs typeface="+mj-cs"/>
                          </a:rPr>
                          <m:t>60</m:t>
                        </m:r>
                      </m:num>
                      <m:den>
                        <m:r>
                          <a:rPr lang="en-US" i="1">
                            <a:latin typeface="Cambria Math"/>
                            <a:cs typeface="+mj-cs"/>
                          </a:rPr>
                          <m:t>25</m:t>
                        </m:r>
                      </m:den>
                    </m:f>
                  </m:oMath>
                </a14:m>
                <a:r>
                  <a:rPr lang="en-US" dirty="0">
                    <a:cs typeface="+mj-cs"/>
                  </a:rPr>
                  <a:t> = 4.988</a:t>
                </a:r>
              </a:p>
              <a:p>
                <a:r>
                  <a:rPr lang="en-US" dirty="0">
                    <a:cs typeface="+mj-cs"/>
                  </a:rPr>
                  <a:t>W = </a:t>
                </a:r>
                <a14:m>
                  <m:oMath xmlns:m="http://schemas.openxmlformats.org/officeDocument/2006/math">
                    <m:f>
                      <m:fPr>
                        <m:ctrlPr>
                          <a:rPr lang="en-US" i="1" smtClean="0">
                            <a:latin typeface="Cambria Math" panose="02040503050406030204" pitchFamily="18" charset="0"/>
                            <a:cs typeface="+mj-cs"/>
                          </a:rPr>
                        </m:ctrlPr>
                      </m:fPr>
                      <m:num>
                        <m:r>
                          <a:rPr lang="en-US" b="0" i="1" smtClean="0">
                            <a:latin typeface="Cambria Math"/>
                            <a:cs typeface="+mj-cs"/>
                          </a:rPr>
                          <m:t>𝐿</m:t>
                        </m:r>
                      </m:num>
                      <m:den>
                        <m:r>
                          <a:rPr lang="en-US" i="1">
                            <a:latin typeface="Cambria Math"/>
                            <a:ea typeface="Cambria Math"/>
                            <a:cs typeface="+mj-cs"/>
                          </a:rPr>
                          <m:t>𝞴</m:t>
                        </m:r>
                      </m:den>
                    </m:f>
                    <m:r>
                      <a:rPr lang="en-US" b="0" i="1" smtClean="0">
                        <a:latin typeface="Cambria Math"/>
                        <a:cs typeface="+mj-cs"/>
                      </a:rPr>
                      <m:t>=</m:t>
                    </m:r>
                    <m:r>
                      <a:rPr lang="en-US" b="0" i="1" smtClean="0">
                        <a:latin typeface="Cambria Math"/>
                        <a:cs typeface="+mj-cs"/>
                      </a:rPr>
                      <m:t>0</m:t>
                    </m:r>
                    <m:r>
                      <a:rPr lang="en-US" b="0" i="1" smtClean="0">
                        <a:latin typeface="Cambria Math"/>
                        <a:cs typeface="+mj-cs"/>
                      </a:rPr>
                      <m:t>.</m:t>
                    </m:r>
                    <m:r>
                      <a:rPr lang="en-US" b="0" i="1" smtClean="0">
                        <a:latin typeface="Cambria Math"/>
                        <a:cs typeface="+mj-cs"/>
                      </a:rPr>
                      <m:t>083</m:t>
                    </m:r>
                  </m:oMath>
                </a14:m>
                <a:endParaRPr lang="en-US" b="0" dirty="0">
                  <a:cs typeface="+mj-cs"/>
                </a:endParaRPr>
              </a:p>
              <a:p>
                <a:r>
                  <a:rPr lang="en-US" dirty="0" err="1">
                    <a:cs typeface="+mj-cs"/>
                  </a:rPr>
                  <a:t>Wq</a:t>
                </a:r>
                <a:r>
                  <a:rPr lang="en-US" dirty="0">
                    <a:cs typeface="+mj-cs"/>
                  </a:rPr>
                  <a:t> = </a:t>
                </a:r>
                <a14:m>
                  <m:oMath xmlns:m="http://schemas.openxmlformats.org/officeDocument/2006/math">
                    <m:f>
                      <m:fPr>
                        <m:ctrlPr>
                          <a:rPr lang="en-US" i="1">
                            <a:latin typeface="Cambria Math" panose="02040503050406030204" pitchFamily="18" charset="0"/>
                            <a:cs typeface="+mj-cs"/>
                          </a:rPr>
                        </m:ctrlPr>
                      </m:fPr>
                      <m:num>
                        <m:r>
                          <a:rPr lang="en-US" i="1">
                            <a:latin typeface="Cambria Math"/>
                            <a:cs typeface="+mj-cs"/>
                          </a:rPr>
                          <m:t>𝐿</m:t>
                        </m:r>
                        <m:r>
                          <a:rPr lang="en-US" b="0" i="1" smtClean="0">
                            <a:latin typeface="Cambria Math"/>
                            <a:cs typeface="+mj-cs"/>
                          </a:rPr>
                          <m:t>𝑞</m:t>
                        </m:r>
                      </m:num>
                      <m:den>
                        <m:r>
                          <a:rPr lang="en-US" i="1">
                            <a:latin typeface="Cambria Math"/>
                            <a:ea typeface="Cambria Math"/>
                            <a:cs typeface="+mj-cs"/>
                          </a:rPr>
                          <m:t>𝞴</m:t>
                        </m:r>
                      </m:den>
                    </m:f>
                    <m:r>
                      <a:rPr lang="en-US" i="1">
                        <a:latin typeface="Cambria Math"/>
                        <a:cs typeface="+mj-cs"/>
                      </a:rPr>
                      <m:t>=</m:t>
                    </m:r>
                    <m:r>
                      <a:rPr lang="en-US" b="0" i="1" smtClean="0">
                        <a:latin typeface="Cambria Math"/>
                        <a:cs typeface="+mj-cs"/>
                      </a:rPr>
                      <m:t>0</m:t>
                    </m:r>
                    <m:r>
                      <a:rPr lang="en-US" b="0" i="1" smtClean="0">
                        <a:latin typeface="Cambria Math"/>
                        <a:cs typeface="+mj-cs"/>
                      </a:rPr>
                      <m:t>.</m:t>
                    </m:r>
                    <m:r>
                      <a:rPr lang="en-US" b="0" i="1" smtClean="0">
                        <a:latin typeface="Cambria Math"/>
                        <a:cs typeface="+mj-cs"/>
                      </a:rPr>
                      <m:t>043</m:t>
                    </m:r>
                  </m:oMath>
                </a14:m>
                <a:endParaRPr lang="he-IL" dirty="0">
                  <a:cs typeface="+mj-cs"/>
                </a:endParaRPr>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1187624" y="2348880"/>
                <a:ext cx="6768752" cy="4320480"/>
              </a:xfrm>
              <a:blipFill>
                <a:blip r:embed="rId3"/>
                <a:stretch>
                  <a:fillRect l="-901" t="-1269" r="-901"/>
                </a:stretch>
              </a:blipFill>
            </p:spPr>
            <p:txBody>
              <a:bodyPr/>
              <a:lstStyle/>
              <a:p>
                <a:r>
                  <a:rPr lang="he-IL">
                    <a:noFill/>
                  </a:rPr>
                  <a:t> </a:t>
                </a:r>
              </a:p>
            </p:txBody>
          </p:sp>
        </mc:Fallback>
      </mc:AlternateContent>
    </p:spTree>
    <p:extLst>
      <p:ext uri="{BB962C8B-B14F-4D97-AF65-F5344CB8AC3E}">
        <p14:creationId xmlns:p14="http://schemas.microsoft.com/office/powerpoint/2010/main" val="365821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נושאים להיום</a:t>
            </a:r>
          </a:p>
        </p:txBody>
      </p:sp>
      <p:sp>
        <p:nvSpPr>
          <p:cNvPr id="2" name="Content Placeholder 1"/>
          <p:cNvSpPr>
            <a:spLocks noGrp="1"/>
          </p:cNvSpPr>
          <p:nvPr>
            <p:ph idx="1"/>
          </p:nvPr>
        </p:nvSpPr>
        <p:spPr/>
        <p:txBody>
          <a:bodyPr>
            <a:normAutofit/>
          </a:bodyPr>
          <a:lstStyle/>
          <a:p>
            <a:pPr algn="r" rtl="1"/>
            <a:r>
              <a:rPr lang="he-IL" sz="2400" dirty="0">
                <a:cs typeface="+mj-cs"/>
              </a:rPr>
              <a:t>תור עם קיבולת מוגבלת</a:t>
            </a:r>
          </a:p>
          <a:p>
            <a:pPr algn="r" rtl="1"/>
            <a:endParaRPr lang="he-IL" sz="2400" dirty="0">
              <a:cs typeface="+mj-cs"/>
            </a:endParaRPr>
          </a:p>
          <a:p>
            <a:pPr algn="r" rtl="1"/>
            <a:r>
              <a:rPr lang="he-IL" sz="2400" dirty="0">
                <a:cs typeface="+mj-cs"/>
              </a:rPr>
              <a:t>רשתות תורים ו-</a:t>
            </a:r>
            <a:r>
              <a:rPr lang="en-US" sz="2400" dirty="0">
                <a:cs typeface="+mj-cs"/>
              </a:rPr>
              <a:t> M/M/S </a:t>
            </a:r>
            <a:endParaRPr lang="he-IL" sz="2400" dirty="0">
              <a:cs typeface="+mj-cs"/>
            </a:endParaRPr>
          </a:p>
          <a:p>
            <a:pPr algn="r" rtl="1"/>
            <a:endParaRPr lang="he-IL" sz="2400" dirty="0">
              <a:cs typeface="+mj-cs"/>
            </a:endParaRPr>
          </a:p>
          <a:p>
            <a:pPr algn="r" rtl="1"/>
            <a:r>
              <a:rPr lang="he-IL" sz="2400" dirty="0">
                <a:cs typeface="+mj-cs"/>
              </a:rPr>
              <a:t>קירובי תורים</a:t>
            </a:r>
          </a:p>
        </p:txBody>
      </p:sp>
    </p:spTree>
    <p:extLst>
      <p:ext uri="{BB962C8B-B14F-4D97-AF65-F5344CB8AC3E}">
        <p14:creationId xmlns:p14="http://schemas.microsoft.com/office/powerpoint/2010/main" val="373361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43"/>
          <p:cNvGraphicFramePr>
            <a:graphicFrameLocks noGrp="1"/>
          </p:cNvGraphicFramePr>
          <p:nvPr>
            <p:extLst>
              <p:ext uri="{D42A27DB-BD31-4B8C-83A1-F6EECF244321}">
                <p14:modId xmlns:p14="http://schemas.microsoft.com/office/powerpoint/2010/main" val="1353920388"/>
              </p:ext>
            </p:extLst>
          </p:nvPr>
        </p:nvGraphicFramePr>
        <p:xfrm>
          <a:off x="527248" y="1219200"/>
          <a:ext cx="8077200" cy="2644777"/>
        </p:xfrm>
        <a:graphic>
          <a:graphicData uri="http://schemas.openxmlformats.org/drawingml/2006/table">
            <a:tbl>
              <a:tblPr>
                <a:tableStyleId>{69CF1AB2-1976-4502-BF36-3FF5EA218861}</a:tableStyleId>
              </a:tblPr>
              <a:tblGrid>
                <a:gridCol w="1300163">
                  <a:extLst>
                    <a:ext uri="{9D8B030D-6E8A-4147-A177-3AD203B41FA5}">
                      <a16:colId xmlns:a16="http://schemas.microsoft.com/office/drawing/2014/main" val="20000"/>
                    </a:ext>
                  </a:extLst>
                </a:gridCol>
                <a:gridCol w="1131887">
                  <a:extLst>
                    <a:ext uri="{9D8B030D-6E8A-4147-A177-3AD203B41FA5}">
                      <a16:colId xmlns:a16="http://schemas.microsoft.com/office/drawing/2014/main" val="20001"/>
                    </a:ext>
                  </a:extLst>
                </a:gridCol>
                <a:gridCol w="1128713">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gridCol w="1128712">
                  <a:extLst>
                    <a:ext uri="{9D8B030D-6E8A-4147-A177-3AD203B41FA5}">
                      <a16:colId xmlns:a16="http://schemas.microsoft.com/office/drawing/2014/main" val="20004"/>
                    </a:ext>
                  </a:extLst>
                </a:gridCol>
                <a:gridCol w="1131888">
                  <a:extLst>
                    <a:ext uri="{9D8B030D-6E8A-4147-A177-3AD203B41FA5}">
                      <a16:colId xmlns:a16="http://schemas.microsoft.com/office/drawing/2014/main" val="20005"/>
                    </a:ext>
                  </a:extLst>
                </a:gridCol>
                <a:gridCol w="1128712">
                  <a:extLst>
                    <a:ext uri="{9D8B030D-6E8A-4147-A177-3AD203B41FA5}">
                      <a16:colId xmlns:a16="http://schemas.microsoft.com/office/drawing/2014/main" val="20006"/>
                    </a:ext>
                  </a:extLst>
                </a:gridCol>
              </a:tblGrid>
              <a:tr h="412750">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lang="en-US" altLang="he-IL" sz="1800" u="none" strike="noStrike" kern="1200" dirty="0">
                          <a:effectLst/>
                        </a:rPr>
                        <a:t>Measure</a:t>
                      </a:r>
                      <a:endParaRPr lang="en-US" altLang="he-IL" sz="1800" b="0" i="0" u="none" strike="noStrike" kern="1200" dirty="0">
                        <a:solidFill>
                          <a:srgbClr val="000000"/>
                        </a:solidFill>
                        <a:effectLst/>
                        <a:latin typeface="Arial"/>
                        <a:ea typeface="+mn-ea"/>
                        <a:cs typeface="+mj-cs"/>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1" u="none" strike="noStrike" cap="none" normalizeH="0" baseline="0" dirty="0">
                          <a:ln>
                            <a:noFill/>
                          </a:ln>
                          <a:effectLst/>
                        </a:rPr>
                        <a:t>A</a:t>
                      </a:r>
                      <a:endParaRPr kumimoji="0" lang="en-US" altLang="he-IL" sz="2000" b="1"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1" u="none" strike="noStrike" cap="none" normalizeH="0" baseline="0" dirty="0">
                          <a:ln>
                            <a:noFill/>
                          </a:ln>
                          <a:effectLst/>
                        </a:rPr>
                        <a:t>B</a:t>
                      </a:r>
                      <a:endParaRPr kumimoji="0" lang="en-US" altLang="he-IL" sz="2000" b="1"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1" u="none" strike="noStrike" cap="none" normalizeH="0" baseline="0" dirty="0">
                          <a:ln>
                            <a:noFill/>
                          </a:ln>
                          <a:effectLst/>
                        </a:rPr>
                        <a:t>C</a:t>
                      </a:r>
                      <a:endParaRPr kumimoji="0" lang="en-US" altLang="he-IL" sz="2000" b="1"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1" u="none" strike="noStrike" cap="none" normalizeH="0" baseline="0" dirty="0">
                          <a:ln>
                            <a:noFill/>
                          </a:ln>
                          <a:effectLst/>
                        </a:rPr>
                        <a:t>D</a:t>
                      </a:r>
                      <a:endParaRPr kumimoji="0" lang="en-US" altLang="he-IL" sz="2000" b="1"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1" u="none" strike="noStrike" cap="none" normalizeH="0" baseline="0" dirty="0">
                          <a:ln>
                            <a:noFill/>
                          </a:ln>
                          <a:effectLst/>
                        </a:rPr>
                        <a:t>E</a:t>
                      </a:r>
                      <a:endParaRPr kumimoji="0" lang="en-US" altLang="he-IL" sz="2000" b="1" i="0" u="none" strike="noStrike" cap="none" normalizeH="0" baseline="0" dirty="0">
                        <a:ln>
                          <a:noFill/>
                        </a:ln>
                        <a:solidFill>
                          <a:schemeClr val="tx1"/>
                        </a:solidFill>
                        <a:effectLst/>
                        <a:latin typeface="Bookman Old Style"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1" u="none" strike="noStrike" cap="none" normalizeH="0" baseline="0" dirty="0">
                          <a:ln>
                            <a:noFill/>
                          </a:ln>
                          <a:effectLst/>
                        </a:rPr>
                        <a:t>F</a:t>
                      </a:r>
                      <a:endParaRPr kumimoji="0" lang="en-US" altLang="he-IL" sz="2000" b="1" i="0" u="none" strike="noStrike" cap="none" normalizeH="0" baseline="0" dirty="0">
                        <a:ln>
                          <a:noFill/>
                        </a:ln>
                        <a:solidFill>
                          <a:schemeClr val="tx1"/>
                        </a:solidFill>
                        <a:effectLst/>
                        <a:latin typeface="Bookman Old Style" pitchFamily="18" charset="0"/>
                      </a:endParaRPr>
                    </a:p>
                  </a:txBody>
                  <a:tcPr horzOverflow="overflow"/>
                </a:tc>
                <a:extLst>
                  <a:ext uri="{0D108BD9-81ED-4DB2-BD59-A6C34878D82A}">
                    <a16:rowId xmlns:a16="http://schemas.microsoft.com/office/drawing/2014/main" val="10000"/>
                  </a:ext>
                </a:extLst>
              </a:tr>
              <a:tr h="446088">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0" i="0" u="none" strike="noStrike" cap="none" normalizeH="0" baseline="0" dirty="0">
                          <a:ln>
                            <a:noFill/>
                          </a:ln>
                          <a:solidFill>
                            <a:schemeClr val="tx1"/>
                          </a:solidFill>
                          <a:effectLst/>
                          <a:latin typeface="Bookman Old Style" pitchFamily="18" charset="0"/>
                          <a:cs typeface="+mn-cs"/>
                        </a:rPr>
                        <a:t>γ</a:t>
                      </a:r>
                      <a:endParaRPr kumimoji="0" lang="en-US" altLang="he-IL" sz="2000" b="1" i="1" u="none" strike="noStrike" cap="none" normalizeH="0" baseline="0" dirty="0">
                        <a:ln>
                          <a:noFill/>
                        </a:ln>
                        <a:solidFill>
                          <a:schemeClr val="tx1"/>
                        </a:solidFill>
                        <a:effectLst/>
                        <a:latin typeface="Symbol" pitchFamily="18" charset="2"/>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60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1"/>
                  </a:ext>
                </a:extLst>
              </a:tr>
              <a:tr h="444500">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0" i="0" u="none" strike="noStrike" cap="none" normalizeH="0" baseline="0" dirty="0">
                          <a:ln>
                            <a:noFill/>
                          </a:ln>
                          <a:solidFill>
                            <a:schemeClr val="tx1"/>
                          </a:solidFill>
                          <a:effectLst/>
                          <a:latin typeface="Bookman Old Style" pitchFamily="18" charset="0"/>
                          <a:cs typeface="+mn-cs"/>
                        </a:rPr>
                        <a:t>μ</a:t>
                      </a:r>
                      <a:endParaRPr kumimoji="0" lang="en-US" altLang="he-IL" sz="2000" b="1"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25</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22</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29</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11</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23</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2"/>
                  </a:ext>
                </a:extLst>
              </a:tr>
              <a:tr h="446088">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s</a:t>
                      </a:r>
                      <a:endParaRPr kumimoji="0" lang="en-US" altLang="he-IL" sz="2000" b="1" i="1"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3</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1</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3</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4</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3"/>
                  </a:ext>
                </a:extLst>
              </a:tr>
              <a:tr h="449263">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lang="en-US" altLang="he-IL" sz="1800" u="none" strike="noStrike" kern="1200" dirty="0">
                          <a:effectLst/>
                        </a:rPr>
                        <a:t>Model</a:t>
                      </a:r>
                      <a:endParaRPr lang="en-US" altLang="he-IL" sz="1800" b="0" i="0" u="none" strike="noStrike" kern="1200" dirty="0">
                        <a:solidFill>
                          <a:srgbClr val="000000"/>
                        </a:solidFill>
                        <a:effectLst/>
                        <a:latin typeface="Arial"/>
                        <a:ea typeface="+mn-ea"/>
                        <a:cs typeface="+mj-cs"/>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M/M/3</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M/M/2</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M/M/1</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M/M/3</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M/M/2</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M/M/4</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4"/>
                  </a:ext>
                </a:extLst>
              </a:tr>
              <a:tr h="446088">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0" i="0" u="none" strike="noStrike" cap="none" normalizeH="0" baseline="0" dirty="0">
                          <a:ln>
                            <a:noFill/>
                          </a:ln>
                          <a:solidFill>
                            <a:schemeClr val="tx1"/>
                          </a:solidFill>
                          <a:effectLst/>
                          <a:latin typeface="Bookman Old Style" pitchFamily="18" charset="0"/>
                          <a:cs typeface="+mn-cs"/>
                        </a:rPr>
                        <a:t>λ</a:t>
                      </a:r>
                      <a:endParaRPr kumimoji="0" lang="en-US" altLang="he-IL" sz="2000" b="1"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60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40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20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30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30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60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4" name="Group 343"/>
          <p:cNvGraphicFramePr>
            <a:graphicFrameLocks noGrp="1"/>
          </p:cNvGraphicFramePr>
          <p:nvPr>
            <p:extLst>
              <p:ext uri="{D42A27DB-BD31-4B8C-83A1-F6EECF244321}">
                <p14:modId xmlns:p14="http://schemas.microsoft.com/office/powerpoint/2010/main" val="991526698"/>
              </p:ext>
            </p:extLst>
          </p:nvPr>
        </p:nvGraphicFramePr>
        <p:xfrm>
          <a:off x="527248" y="3861048"/>
          <a:ext cx="8077200" cy="2232027"/>
        </p:xfrm>
        <a:graphic>
          <a:graphicData uri="http://schemas.openxmlformats.org/drawingml/2006/table">
            <a:tbl>
              <a:tblPr>
                <a:tableStyleId>{69CF1AB2-1976-4502-BF36-3FF5EA218861}</a:tableStyleId>
              </a:tblPr>
              <a:tblGrid>
                <a:gridCol w="1300163">
                  <a:extLst>
                    <a:ext uri="{9D8B030D-6E8A-4147-A177-3AD203B41FA5}">
                      <a16:colId xmlns:a16="http://schemas.microsoft.com/office/drawing/2014/main" val="20000"/>
                    </a:ext>
                  </a:extLst>
                </a:gridCol>
                <a:gridCol w="1131887">
                  <a:extLst>
                    <a:ext uri="{9D8B030D-6E8A-4147-A177-3AD203B41FA5}">
                      <a16:colId xmlns:a16="http://schemas.microsoft.com/office/drawing/2014/main" val="20001"/>
                    </a:ext>
                  </a:extLst>
                </a:gridCol>
                <a:gridCol w="1128713">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gridCol w="1128712">
                  <a:extLst>
                    <a:ext uri="{9D8B030D-6E8A-4147-A177-3AD203B41FA5}">
                      <a16:colId xmlns:a16="http://schemas.microsoft.com/office/drawing/2014/main" val="20004"/>
                    </a:ext>
                  </a:extLst>
                </a:gridCol>
                <a:gridCol w="1131888">
                  <a:extLst>
                    <a:ext uri="{9D8B030D-6E8A-4147-A177-3AD203B41FA5}">
                      <a16:colId xmlns:a16="http://schemas.microsoft.com/office/drawing/2014/main" val="20005"/>
                    </a:ext>
                  </a:extLst>
                </a:gridCol>
                <a:gridCol w="1128712">
                  <a:extLst>
                    <a:ext uri="{9D8B030D-6E8A-4147-A177-3AD203B41FA5}">
                      <a16:colId xmlns:a16="http://schemas.microsoft.com/office/drawing/2014/main" val="20006"/>
                    </a:ext>
                  </a:extLst>
                </a:gridCol>
              </a:tblGrid>
              <a:tr h="446088">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b="0" i="0" u="none" strike="noStrike" cap="none" normalizeH="0" baseline="0" dirty="0">
                          <a:ln>
                            <a:noFill/>
                          </a:ln>
                          <a:solidFill>
                            <a:schemeClr val="tx1"/>
                          </a:solidFill>
                          <a:effectLst/>
                          <a:latin typeface="Bookman Old Style" pitchFamily="18" charset="0"/>
                          <a:cs typeface="+mn-cs"/>
                        </a:rPr>
                        <a:t>ρ</a:t>
                      </a:r>
                      <a:endParaRPr kumimoji="0" lang="en-US" altLang="he-IL" sz="2000" b="1" i="1" u="none" strike="noStrike" cap="none" normalizeH="0" baseline="0" dirty="0">
                        <a:ln>
                          <a:noFill/>
                        </a:ln>
                        <a:solidFill>
                          <a:schemeClr val="tx1"/>
                        </a:solidFill>
                        <a:effectLst/>
                        <a:latin typeface="Symbol" pitchFamily="18" charset="2"/>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0.800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0.909</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0.690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0.909</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0.652</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0.750</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0"/>
                  </a:ext>
                </a:extLst>
              </a:tr>
              <a:tr h="447675">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L</a:t>
                      </a:r>
                      <a:endParaRPr kumimoji="0" lang="en-US" altLang="he-IL" sz="2000" b="1" i="1"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4.989</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10.476</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2.222</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11.059</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2.270</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4.528</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1"/>
                  </a:ext>
                </a:extLst>
              </a:tr>
              <a:tr h="446088">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W </a:t>
                      </a:r>
                      <a:endParaRPr kumimoji="0" lang="en-US" altLang="he-IL" sz="2000" b="1"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0.083</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0.262</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0.111</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0.369</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a:ln>
                            <a:noFill/>
                          </a:ln>
                          <a:effectLst/>
                        </a:rPr>
                        <a:t>0.076</a:t>
                      </a:r>
                      <a:endParaRPr kumimoji="0" lang="en-US" altLang="he-IL" sz="2000" b="0" i="0" u="none" strike="noStrike" cap="none" normalizeH="0" baseline="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0.075</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2"/>
                  </a:ext>
                </a:extLst>
              </a:tr>
              <a:tr h="446088">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err="1">
                          <a:ln>
                            <a:noFill/>
                          </a:ln>
                          <a:effectLst/>
                        </a:rPr>
                        <a:t>L</a:t>
                      </a:r>
                      <a:r>
                        <a:rPr kumimoji="0" lang="en-US" altLang="he-IL" sz="2000" u="none" strike="noStrike" cap="none" normalizeH="0" baseline="-25000" dirty="0" err="1">
                          <a:ln>
                            <a:noFill/>
                          </a:ln>
                          <a:effectLst/>
                        </a:rPr>
                        <a:t>q</a:t>
                      </a:r>
                      <a:endParaRPr kumimoji="0" lang="en-US" altLang="he-IL" sz="2000" b="1" i="1" u="none" strike="noStrike" cap="none" normalizeH="0" baseline="-2500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2.589</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8.658</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1.533</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8.332</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0.965</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1.528</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3"/>
                  </a:ext>
                </a:extLst>
              </a:tr>
              <a:tr h="446088">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err="1">
                          <a:ln>
                            <a:noFill/>
                          </a:ln>
                          <a:effectLst/>
                        </a:rPr>
                        <a:t>W</a:t>
                      </a:r>
                      <a:r>
                        <a:rPr kumimoji="0" lang="en-US" altLang="he-IL" sz="2000" u="none" strike="noStrike" cap="none" normalizeH="0" baseline="-25000" dirty="0" err="1">
                          <a:ln>
                            <a:noFill/>
                          </a:ln>
                          <a:effectLst/>
                        </a:rPr>
                        <a:t>q</a:t>
                      </a:r>
                      <a:endParaRPr kumimoji="0" lang="en-US" altLang="he-IL" sz="2000" b="1" i="1" u="none" strike="noStrike" cap="none" normalizeH="0" baseline="-2500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0.043</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0.216</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0.077</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0.278</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0.032</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tc>
                  <a:txBody>
                    <a:bodyPr/>
                    <a:lstStyle>
                      <a:lvl1pPr>
                        <a:spcBef>
                          <a:spcPct val="20000"/>
                        </a:spcBef>
                        <a:defRPr sz="2800">
                          <a:solidFill>
                            <a:schemeClr val="tx1"/>
                          </a:solidFill>
                          <a:latin typeface="Bookman Old Style" pitchFamily="18" charset="0"/>
                        </a:defRPr>
                      </a:lvl1pPr>
                      <a:lvl2pPr>
                        <a:spcBef>
                          <a:spcPct val="20000"/>
                        </a:spcBef>
                        <a:defRPr sz="2400">
                          <a:solidFill>
                            <a:schemeClr val="tx1"/>
                          </a:solidFill>
                          <a:latin typeface="Bookman Old Style" pitchFamily="18" charset="0"/>
                        </a:defRPr>
                      </a:lvl2pPr>
                      <a:lvl3pPr>
                        <a:spcBef>
                          <a:spcPct val="20000"/>
                        </a:spcBef>
                        <a:defRPr sz="2000">
                          <a:solidFill>
                            <a:schemeClr val="tx1"/>
                          </a:solidFill>
                          <a:latin typeface="Bookman Old Style" pitchFamily="18" charset="0"/>
                        </a:defRPr>
                      </a:lvl3pPr>
                      <a:lvl4pPr>
                        <a:spcBef>
                          <a:spcPct val="20000"/>
                        </a:spcBef>
                        <a:defRPr>
                          <a:solidFill>
                            <a:schemeClr val="tx1"/>
                          </a:solidFill>
                          <a:latin typeface="Bookman Old Style" pitchFamily="18" charset="0"/>
                        </a:defRPr>
                      </a:lvl4pPr>
                      <a:lvl5pPr>
                        <a:spcBef>
                          <a:spcPct val="20000"/>
                        </a:spcBef>
                        <a:defRPr>
                          <a:solidFill>
                            <a:schemeClr val="tx1"/>
                          </a:solidFill>
                          <a:latin typeface="Bookman Old Style" pitchFamily="18" charset="0"/>
                        </a:defRPr>
                      </a:lvl5pPr>
                      <a:lvl6pPr algn="l" rtl="0" eaLnBrk="0" fontAlgn="base" hangingPunct="0">
                        <a:spcBef>
                          <a:spcPct val="20000"/>
                        </a:spcBef>
                        <a:spcAft>
                          <a:spcPct val="0"/>
                        </a:spcAft>
                        <a:defRPr>
                          <a:solidFill>
                            <a:schemeClr val="tx1"/>
                          </a:solidFill>
                          <a:latin typeface="Bookman Old Style" pitchFamily="18" charset="0"/>
                        </a:defRPr>
                      </a:lvl6pPr>
                      <a:lvl7pPr algn="l" rtl="0" eaLnBrk="0" fontAlgn="base" hangingPunct="0">
                        <a:spcBef>
                          <a:spcPct val="20000"/>
                        </a:spcBef>
                        <a:spcAft>
                          <a:spcPct val="0"/>
                        </a:spcAft>
                        <a:defRPr>
                          <a:solidFill>
                            <a:schemeClr val="tx1"/>
                          </a:solidFill>
                          <a:latin typeface="Bookman Old Style" pitchFamily="18" charset="0"/>
                        </a:defRPr>
                      </a:lvl7pPr>
                      <a:lvl8pPr algn="l" rtl="0" eaLnBrk="0" fontAlgn="base" hangingPunct="0">
                        <a:spcBef>
                          <a:spcPct val="20000"/>
                        </a:spcBef>
                        <a:spcAft>
                          <a:spcPct val="0"/>
                        </a:spcAft>
                        <a:defRPr>
                          <a:solidFill>
                            <a:schemeClr val="tx1"/>
                          </a:solidFill>
                          <a:latin typeface="Bookman Old Style" pitchFamily="18" charset="0"/>
                        </a:defRPr>
                      </a:lvl8pPr>
                      <a:lvl9pPr algn="l" rtl="0" eaLnBrk="0" fontAlgn="base" hangingPunct="0">
                        <a:spcBef>
                          <a:spcPct val="20000"/>
                        </a:spcBef>
                        <a:spcAft>
                          <a:spcPct val="0"/>
                        </a:spcAft>
                        <a:defRPr>
                          <a:solidFill>
                            <a:schemeClr val="tx1"/>
                          </a:solidFill>
                          <a:latin typeface="Bookman Old Style"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he-IL" sz="2000" u="none" strike="noStrike" cap="none" normalizeH="0" baseline="0" dirty="0">
                          <a:ln>
                            <a:noFill/>
                          </a:ln>
                          <a:effectLst/>
                        </a:rPr>
                        <a:t>0.025</a:t>
                      </a:r>
                      <a:endParaRPr kumimoji="0" lang="en-US" altLang="he-IL" sz="2000" b="0" i="0" u="none" strike="noStrike" cap="none" normalizeH="0" baseline="0" dirty="0">
                        <a:ln>
                          <a:noFill/>
                        </a:ln>
                        <a:solidFill>
                          <a:schemeClr val="tx1"/>
                        </a:solidFill>
                        <a:effectLst/>
                        <a:latin typeface="Times" charset="0"/>
                        <a:cs typeface="Times New Roman" pitchFamily="18" charset="0"/>
                      </a:endParaRPr>
                    </a:p>
                  </a:txBody>
                  <a:tcPr horzOverflow="overflow"/>
                </a:tc>
                <a:extLst>
                  <a:ext uri="{0D108BD9-81ED-4DB2-BD59-A6C34878D82A}">
                    <a16:rowId xmlns:a16="http://schemas.microsoft.com/office/drawing/2014/main" val="10004"/>
                  </a:ext>
                </a:extLst>
              </a:tr>
            </a:tbl>
          </a:graphicData>
        </a:graphic>
      </p:graphicFrame>
      <p:cxnSp>
        <p:nvCxnSpPr>
          <p:cNvPr id="6" name="מחבר ישר 5"/>
          <p:cNvCxnSpPr/>
          <p:nvPr/>
        </p:nvCxnSpPr>
        <p:spPr>
          <a:xfrm>
            <a:off x="539552" y="3861048"/>
            <a:ext cx="80648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1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659160"/>
            <a:ext cx="7772400" cy="609600"/>
          </a:xfrm>
        </p:spPr>
        <p:txBody>
          <a:bodyPr>
            <a:normAutofit/>
          </a:bodyPr>
          <a:lstStyle/>
          <a:p>
            <a:pPr algn="ctr"/>
            <a:r>
              <a:rPr lang="he-IL" altLang="he-IL" dirty="0"/>
              <a:t>סיכום המדדים עבור כל מוצר</a:t>
            </a:r>
            <a:endParaRPr lang="en-US" altLang="he-IL" dirty="0"/>
          </a:p>
        </p:txBody>
      </p:sp>
      <p:graphicFrame>
        <p:nvGraphicFramePr>
          <p:cNvPr id="4" name="טבלה 3"/>
          <p:cNvGraphicFramePr>
            <a:graphicFrameLocks noGrp="1"/>
          </p:cNvGraphicFramePr>
          <p:nvPr>
            <p:extLst>
              <p:ext uri="{D42A27DB-BD31-4B8C-83A1-F6EECF244321}">
                <p14:modId xmlns:p14="http://schemas.microsoft.com/office/powerpoint/2010/main" val="3927657711"/>
              </p:ext>
            </p:extLst>
          </p:nvPr>
        </p:nvGraphicFramePr>
        <p:xfrm>
          <a:off x="1019944" y="1628800"/>
          <a:ext cx="7080448" cy="3501136"/>
        </p:xfrm>
        <a:graphic>
          <a:graphicData uri="http://schemas.openxmlformats.org/drawingml/2006/table">
            <a:tbl>
              <a:tblPr rtl="1" firstRow="1" bandRow="1">
                <a:tableStyleId>{5C22544A-7EE6-4342-B048-85BDC9FD1C3A}</a:tableStyleId>
              </a:tblPr>
              <a:tblGrid>
                <a:gridCol w="1770112">
                  <a:extLst>
                    <a:ext uri="{9D8B030D-6E8A-4147-A177-3AD203B41FA5}">
                      <a16:colId xmlns:a16="http://schemas.microsoft.com/office/drawing/2014/main" val="20000"/>
                    </a:ext>
                  </a:extLst>
                </a:gridCol>
                <a:gridCol w="1770112">
                  <a:extLst>
                    <a:ext uri="{9D8B030D-6E8A-4147-A177-3AD203B41FA5}">
                      <a16:colId xmlns:a16="http://schemas.microsoft.com/office/drawing/2014/main" val="20001"/>
                    </a:ext>
                  </a:extLst>
                </a:gridCol>
                <a:gridCol w="1770112">
                  <a:extLst>
                    <a:ext uri="{9D8B030D-6E8A-4147-A177-3AD203B41FA5}">
                      <a16:colId xmlns:a16="http://schemas.microsoft.com/office/drawing/2014/main" val="20002"/>
                    </a:ext>
                  </a:extLst>
                </a:gridCol>
                <a:gridCol w="1770112">
                  <a:extLst>
                    <a:ext uri="{9D8B030D-6E8A-4147-A177-3AD203B41FA5}">
                      <a16:colId xmlns:a16="http://schemas.microsoft.com/office/drawing/2014/main" val="20003"/>
                    </a:ext>
                  </a:extLst>
                </a:gridCol>
              </a:tblGrid>
              <a:tr h="370840">
                <a:tc>
                  <a:txBody>
                    <a:bodyPr/>
                    <a:lstStyle/>
                    <a:p>
                      <a:pPr algn="ctr" rtl="1" fontAlgn="b">
                        <a:lnSpc>
                          <a:spcPct val="200000"/>
                        </a:lnSpc>
                      </a:pPr>
                      <a:r>
                        <a:rPr lang="he-IL" sz="1800" b="1" i="0" u="none" strike="noStrike" dirty="0">
                          <a:solidFill>
                            <a:srgbClr val="000000"/>
                          </a:solidFill>
                          <a:effectLst/>
                          <a:latin typeface="Arial"/>
                          <a:cs typeface="+mj-cs"/>
                        </a:rPr>
                        <a:t>מוצר</a:t>
                      </a:r>
                    </a:p>
                  </a:txBody>
                  <a:tcPr marL="0" marR="0" marT="0" marB="0" anchor="b"/>
                </a:tc>
                <a:tc>
                  <a:txBody>
                    <a:bodyPr/>
                    <a:lstStyle/>
                    <a:p>
                      <a:pPr algn="ctr" rtl="0" fontAlgn="b">
                        <a:lnSpc>
                          <a:spcPct val="200000"/>
                        </a:lnSpc>
                      </a:pPr>
                      <a:r>
                        <a:rPr lang="he-IL" sz="1800" b="0" i="0" u="none" strike="noStrike" dirty="0">
                          <a:solidFill>
                            <a:srgbClr val="000000"/>
                          </a:solidFill>
                          <a:effectLst/>
                          <a:latin typeface="Arial"/>
                          <a:cs typeface="+mj-cs"/>
                        </a:rPr>
                        <a:t>1</a:t>
                      </a:r>
                    </a:p>
                  </a:txBody>
                  <a:tcPr marL="0" marR="0" marT="0" marB="0" anchor="b"/>
                </a:tc>
                <a:tc>
                  <a:txBody>
                    <a:bodyPr/>
                    <a:lstStyle/>
                    <a:p>
                      <a:pPr algn="ctr" rtl="0" fontAlgn="b">
                        <a:lnSpc>
                          <a:spcPct val="200000"/>
                        </a:lnSpc>
                      </a:pPr>
                      <a:r>
                        <a:rPr lang="he-IL" sz="1800" b="0" i="0" u="none" strike="noStrike">
                          <a:solidFill>
                            <a:srgbClr val="000000"/>
                          </a:solidFill>
                          <a:effectLst/>
                          <a:latin typeface="Arial"/>
                          <a:cs typeface="+mj-cs"/>
                        </a:rPr>
                        <a:t>2</a:t>
                      </a:r>
                    </a:p>
                  </a:txBody>
                  <a:tcPr marL="0" marR="0" marT="0" marB="0" anchor="b"/>
                </a:tc>
                <a:tc>
                  <a:txBody>
                    <a:bodyPr/>
                    <a:lstStyle/>
                    <a:p>
                      <a:pPr algn="ctr" rtl="0" fontAlgn="b">
                        <a:lnSpc>
                          <a:spcPct val="200000"/>
                        </a:lnSpc>
                      </a:pPr>
                      <a:r>
                        <a:rPr lang="he-IL" sz="1800" b="0" i="0" u="none" strike="noStrike">
                          <a:solidFill>
                            <a:srgbClr val="000000"/>
                          </a:solidFill>
                          <a:effectLst/>
                          <a:latin typeface="Arial"/>
                          <a:cs typeface="+mj-cs"/>
                        </a:rPr>
                        <a:t>3</a:t>
                      </a:r>
                    </a:p>
                  </a:txBody>
                  <a:tcPr marL="0" marR="0" marT="0" marB="0" anchor="b"/>
                </a:tc>
                <a:extLst>
                  <a:ext uri="{0D108BD9-81ED-4DB2-BD59-A6C34878D82A}">
                    <a16:rowId xmlns:a16="http://schemas.microsoft.com/office/drawing/2014/main" val="10000"/>
                  </a:ext>
                </a:extLst>
              </a:tr>
              <a:tr h="370840">
                <a:tc>
                  <a:txBody>
                    <a:bodyPr/>
                    <a:lstStyle/>
                    <a:p>
                      <a:pPr algn="ctr" rtl="1" fontAlgn="b">
                        <a:lnSpc>
                          <a:spcPct val="200000"/>
                        </a:lnSpc>
                      </a:pPr>
                      <a:r>
                        <a:rPr lang="he-IL" sz="1800" b="1" i="0" u="none" strike="noStrike" dirty="0">
                          <a:solidFill>
                            <a:srgbClr val="000000"/>
                          </a:solidFill>
                          <a:effectLst/>
                          <a:latin typeface="Arial"/>
                          <a:cs typeface="+mj-cs"/>
                        </a:rPr>
                        <a:t>מסלול</a:t>
                      </a:r>
                    </a:p>
                  </a:txBody>
                  <a:tcPr marL="0" marR="0" marT="0" marB="0" anchor="b"/>
                </a:tc>
                <a:tc>
                  <a:txBody>
                    <a:bodyPr/>
                    <a:lstStyle/>
                    <a:p>
                      <a:pPr algn="ctr" rtl="0" fontAlgn="b">
                        <a:lnSpc>
                          <a:spcPct val="200000"/>
                        </a:lnSpc>
                      </a:pPr>
                      <a:r>
                        <a:rPr lang="en-US" sz="1800" b="1" i="0" u="none" strike="noStrike" dirty="0">
                          <a:solidFill>
                            <a:srgbClr val="000000"/>
                          </a:solidFill>
                          <a:effectLst/>
                          <a:latin typeface="Arial"/>
                          <a:cs typeface="+mj-cs"/>
                        </a:rPr>
                        <a:t>ABDF</a:t>
                      </a:r>
                    </a:p>
                  </a:txBody>
                  <a:tcPr marL="0" marR="0" marT="0" marB="0" anchor="b"/>
                </a:tc>
                <a:tc>
                  <a:txBody>
                    <a:bodyPr/>
                    <a:lstStyle/>
                    <a:p>
                      <a:pPr algn="ctr" rtl="0" fontAlgn="b">
                        <a:lnSpc>
                          <a:spcPct val="200000"/>
                        </a:lnSpc>
                      </a:pPr>
                      <a:r>
                        <a:rPr lang="en-US" sz="1800" b="1" i="0" u="none" strike="noStrike" dirty="0">
                          <a:solidFill>
                            <a:srgbClr val="000000"/>
                          </a:solidFill>
                          <a:effectLst/>
                          <a:latin typeface="Arial"/>
                          <a:cs typeface="+mj-cs"/>
                        </a:rPr>
                        <a:t>ABEF</a:t>
                      </a:r>
                    </a:p>
                  </a:txBody>
                  <a:tcPr marL="0" marR="0" marT="0" marB="0" anchor="b"/>
                </a:tc>
                <a:tc>
                  <a:txBody>
                    <a:bodyPr/>
                    <a:lstStyle/>
                    <a:p>
                      <a:pPr algn="ctr" rtl="0" fontAlgn="b">
                        <a:lnSpc>
                          <a:spcPct val="200000"/>
                        </a:lnSpc>
                      </a:pPr>
                      <a:r>
                        <a:rPr lang="en-US" sz="1800" b="1" i="0" u="none" strike="noStrike" dirty="0">
                          <a:solidFill>
                            <a:srgbClr val="000000"/>
                          </a:solidFill>
                          <a:effectLst/>
                          <a:latin typeface="Arial"/>
                          <a:cs typeface="+mj-cs"/>
                        </a:rPr>
                        <a:t>ACEF</a:t>
                      </a:r>
                    </a:p>
                  </a:txBody>
                  <a:tcPr marL="0" marR="0" marT="0" marB="0" anchor="b"/>
                </a:tc>
                <a:extLst>
                  <a:ext uri="{0D108BD9-81ED-4DB2-BD59-A6C34878D82A}">
                    <a16:rowId xmlns:a16="http://schemas.microsoft.com/office/drawing/2014/main" val="10001"/>
                  </a:ext>
                </a:extLst>
              </a:tr>
              <a:tr h="370840">
                <a:tc>
                  <a:txBody>
                    <a:bodyPr/>
                    <a:lstStyle/>
                    <a:p>
                      <a:pPr algn="ctr" rtl="0" fontAlgn="b">
                        <a:lnSpc>
                          <a:spcPct val="200000"/>
                        </a:lnSpc>
                      </a:pPr>
                      <a:r>
                        <a:rPr lang="en-US" sz="1800" b="1" i="0" u="none" strike="noStrike" dirty="0">
                          <a:solidFill>
                            <a:srgbClr val="000000"/>
                          </a:solidFill>
                          <a:effectLst/>
                          <a:latin typeface="Arial"/>
                          <a:cs typeface="+mj-cs"/>
                        </a:rPr>
                        <a:t>L</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31.052</a:t>
                      </a: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22.263</a:t>
                      </a: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14.009</a:t>
                      </a:r>
                    </a:p>
                  </a:txBody>
                  <a:tcPr marL="0" marR="0" marT="0" marB="0" anchor="b"/>
                </a:tc>
                <a:extLst>
                  <a:ext uri="{0D108BD9-81ED-4DB2-BD59-A6C34878D82A}">
                    <a16:rowId xmlns:a16="http://schemas.microsoft.com/office/drawing/2014/main" val="10002"/>
                  </a:ext>
                </a:extLst>
              </a:tr>
              <a:tr h="370840">
                <a:tc>
                  <a:txBody>
                    <a:bodyPr/>
                    <a:lstStyle/>
                    <a:p>
                      <a:pPr algn="ctr" rtl="0" fontAlgn="b">
                        <a:lnSpc>
                          <a:spcPct val="200000"/>
                        </a:lnSpc>
                      </a:pPr>
                      <a:r>
                        <a:rPr lang="en-US" sz="1800" b="1" i="0" u="none" strike="noStrike" dirty="0">
                          <a:solidFill>
                            <a:srgbClr val="000000"/>
                          </a:solidFill>
                          <a:effectLst/>
                          <a:latin typeface="Arial"/>
                          <a:cs typeface="+mj-cs"/>
                        </a:rPr>
                        <a:t>W</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0.789</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0.496</a:t>
                      </a: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0.345</a:t>
                      </a:r>
                    </a:p>
                  </a:txBody>
                  <a:tcPr marL="0" marR="0" marT="0" marB="0" anchor="b"/>
                </a:tc>
                <a:extLst>
                  <a:ext uri="{0D108BD9-81ED-4DB2-BD59-A6C34878D82A}">
                    <a16:rowId xmlns:a16="http://schemas.microsoft.com/office/drawing/2014/main" val="10003"/>
                  </a:ext>
                </a:extLst>
              </a:tr>
              <a:tr h="370840">
                <a:tc>
                  <a:txBody>
                    <a:bodyPr/>
                    <a:lstStyle/>
                    <a:p>
                      <a:pPr algn="ctr" rtl="0" fontAlgn="b">
                        <a:lnSpc>
                          <a:spcPct val="200000"/>
                        </a:lnSpc>
                      </a:pPr>
                      <a:r>
                        <a:rPr lang="en-US" sz="1800" b="1" i="0" u="none" strike="noStrike" dirty="0" err="1">
                          <a:solidFill>
                            <a:srgbClr val="000000"/>
                          </a:solidFill>
                          <a:effectLst/>
                          <a:latin typeface="Arial"/>
                          <a:cs typeface="+mj-cs"/>
                        </a:rPr>
                        <a:t>Lq</a:t>
                      </a:r>
                      <a:endParaRPr lang="en-US" sz="1800" b="1" i="0" u="none" strike="noStrike" dirty="0">
                        <a:solidFill>
                          <a:srgbClr val="000000"/>
                        </a:solidFill>
                        <a:effectLst/>
                        <a:latin typeface="Arial"/>
                        <a:cs typeface="+mj-cs"/>
                      </a:endParaRP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21.107</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13.740</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6.615</a:t>
                      </a:r>
                    </a:p>
                  </a:txBody>
                  <a:tcPr marL="0" marR="0" marT="0" marB="0" anchor="b"/>
                </a:tc>
                <a:extLst>
                  <a:ext uri="{0D108BD9-81ED-4DB2-BD59-A6C34878D82A}">
                    <a16:rowId xmlns:a16="http://schemas.microsoft.com/office/drawing/2014/main" val="10004"/>
                  </a:ext>
                </a:extLst>
              </a:tr>
              <a:tr h="370840">
                <a:tc>
                  <a:txBody>
                    <a:bodyPr/>
                    <a:lstStyle/>
                    <a:p>
                      <a:pPr algn="ctr" rtl="0" fontAlgn="b">
                        <a:lnSpc>
                          <a:spcPct val="200000"/>
                        </a:lnSpc>
                      </a:pPr>
                      <a:r>
                        <a:rPr lang="en-US" sz="1800" b="1" i="0" u="none" strike="noStrike" dirty="0" err="1">
                          <a:solidFill>
                            <a:srgbClr val="000000"/>
                          </a:solidFill>
                          <a:effectLst/>
                          <a:latin typeface="Arial"/>
                          <a:cs typeface="+mj-cs"/>
                        </a:rPr>
                        <a:t>Wq</a:t>
                      </a:r>
                      <a:endParaRPr lang="en-US" sz="1800" b="1" i="0" u="none" strike="noStrike" dirty="0">
                        <a:solidFill>
                          <a:srgbClr val="000000"/>
                        </a:solidFill>
                        <a:effectLst/>
                        <a:latin typeface="Arial"/>
                        <a:cs typeface="+mj-cs"/>
                      </a:endParaRP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0.563</a:t>
                      </a: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0.317</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0.177</a:t>
                      </a:r>
                    </a:p>
                  </a:txBody>
                  <a:tcPr marL="0" marR="0" marT="0" marB="0" anchor="b"/>
                </a:tc>
                <a:extLst>
                  <a:ext uri="{0D108BD9-81ED-4DB2-BD59-A6C34878D82A}">
                    <a16:rowId xmlns:a16="http://schemas.microsoft.com/office/drawing/2014/main" val="10005"/>
                  </a:ext>
                </a:extLst>
              </a:tr>
              <a:tr h="370840">
                <a:tc>
                  <a:txBody>
                    <a:bodyPr/>
                    <a:lstStyle/>
                    <a:p>
                      <a:pPr algn="ctr" rtl="0" fontAlgn="b">
                        <a:lnSpc>
                          <a:spcPct val="200000"/>
                        </a:lnSpc>
                      </a:pPr>
                      <a:r>
                        <a:rPr lang="en-US" sz="1800" b="1" i="0" u="none" strike="noStrike" dirty="0">
                          <a:solidFill>
                            <a:srgbClr val="000000"/>
                          </a:solidFill>
                          <a:effectLst/>
                          <a:latin typeface="Arial"/>
                          <a:cs typeface="+mj-cs"/>
                        </a:rPr>
                        <a:t>order rate</a:t>
                      </a: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30</a:t>
                      </a:r>
                    </a:p>
                  </a:txBody>
                  <a:tcPr marL="0" marR="0" marT="0" marB="0" anchor="b"/>
                </a:tc>
                <a:tc>
                  <a:txBody>
                    <a:bodyPr/>
                    <a:lstStyle/>
                    <a:p>
                      <a:pPr marL="0" algn="ctr" defTabSz="914400" rtl="0" eaLnBrk="1" fontAlgn="b" latinLnBrk="0" hangingPunct="1">
                        <a:lnSpc>
                          <a:spcPct val="200000"/>
                        </a:lnSpc>
                      </a:pPr>
                      <a:r>
                        <a:rPr lang="he-IL" sz="1800" b="0" i="0" u="none" strike="noStrike" kern="1200">
                          <a:solidFill>
                            <a:srgbClr val="000000"/>
                          </a:solidFill>
                          <a:effectLst/>
                          <a:latin typeface="Arial"/>
                          <a:ea typeface="+mn-ea"/>
                          <a:cs typeface="+mj-cs"/>
                        </a:rPr>
                        <a:t>10</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20</a:t>
                      </a:r>
                    </a:p>
                  </a:txBody>
                  <a:tcPr marL="0" marR="0" marT="0" marB="0" anchor="b"/>
                </a:tc>
                <a:extLst>
                  <a:ext uri="{0D108BD9-81ED-4DB2-BD59-A6C34878D82A}">
                    <a16:rowId xmlns:a16="http://schemas.microsoft.com/office/drawing/2014/main" val="10006"/>
                  </a:ext>
                </a:extLst>
              </a:tr>
              <a:tr h="370840">
                <a:tc>
                  <a:txBody>
                    <a:bodyPr/>
                    <a:lstStyle/>
                    <a:p>
                      <a:pPr algn="ctr" rtl="0" fontAlgn="b">
                        <a:lnSpc>
                          <a:spcPct val="200000"/>
                        </a:lnSpc>
                      </a:pPr>
                      <a:r>
                        <a:rPr lang="en-US" sz="1800" b="1" i="0" u="none" strike="noStrike" dirty="0">
                          <a:solidFill>
                            <a:srgbClr val="000000"/>
                          </a:solidFill>
                          <a:effectLst/>
                          <a:latin typeface="Arial"/>
                          <a:cs typeface="+mj-cs"/>
                        </a:rPr>
                        <a:t>WIP</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23.675</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4.962</a:t>
                      </a:r>
                    </a:p>
                  </a:txBody>
                  <a:tcPr marL="0" marR="0" marT="0" marB="0" anchor="b"/>
                </a:tc>
                <a:tc>
                  <a:txBody>
                    <a:bodyPr/>
                    <a:lstStyle/>
                    <a:p>
                      <a:pPr marL="0" algn="ctr" defTabSz="914400" rtl="0" eaLnBrk="1" fontAlgn="b" latinLnBrk="0" hangingPunct="1">
                        <a:lnSpc>
                          <a:spcPct val="200000"/>
                        </a:lnSpc>
                      </a:pPr>
                      <a:r>
                        <a:rPr lang="he-IL" sz="1800" b="0" i="0" u="none" strike="noStrike" kern="1200" dirty="0">
                          <a:solidFill>
                            <a:srgbClr val="000000"/>
                          </a:solidFill>
                          <a:effectLst/>
                          <a:latin typeface="Arial"/>
                          <a:ea typeface="+mn-ea"/>
                          <a:cs typeface="+mj-cs"/>
                        </a:rPr>
                        <a:t>6.908</a:t>
                      </a:r>
                    </a:p>
                  </a:txBody>
                  <a:tcPr marL="0" marR="0" marT="0"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39966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רשתות שאינן מרקוביות</a:t>
            </a:r>
            <a:br>
              <a:rPr lang="he-IL" dirty="0"/>
            </a:br>
            <a:r>
              <a:rPr lang="en-US" dirty="0"/>
              <a:t>G/G/1</a:t>
            </a:r>
            <a:endParaRPr lang="he-IL" dirty="0"/>
          </a:p>
        </p:txBody>
      </p:sp>
      <p:sp>
        <p:nvSpPr>
          <p:cNvPr id="2" name="Content Placeholder 1"/>
          <p:cNvSpPr>
            <a:spLocks noGrp="1"/>
          </p:cNvSpPr>
          <p:nvPr>
            <p:ph idx="1"/>
          </p:nvPr>
        </p:nvSpPr>
        <p:spPr/>
        <p:txBody>
          <a:bodyPr/>
          <a:lstStyle/>
          <a:p>
            <a:pPr algn="r" rtl="1">
              <a:lnSpc>
                <a:spcPct val="150000"/>
              </a:lnSpc>
            </a:pPr>
            <a:r>
              <a:rPr lang="he-IL" dirty="0">
                <a:cs typeface="+mj-cs"/>
              </a:rPr>
              <a:t>לא בכל המקרים שבהם ניתקל התפלגות קצב ההגעה וזמן השירות מתפלגים </a:t>
            </a:r>
            <a:r>
              <a:rPr lang="he-IL" dirty="0" err="1">
                <a:cs typeface="+mj-cs"/>
              </a:rPr>
              <a:t>פואסון</a:t>
            </a:r>
            <a:r>
              <a:rPr lang="he-IL" dirty="0">
                <a:cs typeface="+mj-cs"/>
              </a:rPr>
              <a:t> </a:t>
            </a:r>
            <a:r>
              <a:rPr lang="he-IL" dirty="0" err="1">
                <a:cs typeface="+mj-cs"/>
              </a:rPr>
              <a:t>ומעריכית</a:t>
            </a:r>
            <a:r>
              <a:rPr lang="en-US" dirty="0">
                <a:cs typeface="+mj-cs"/>
              </a:rPr>
              <a:t> </a:t>
            </a:r>
            <a:r>
              <a:rPr lang="he-IL" dirty="0">
                <a:cs typeface="+mj-cs"/>
              </a:rPr>
              <a:t>(</a:t>
            </a:r>
            <a:r>
              <a:rPr lang="en-US" dirty="0">
                <a:cs typeface="+mj-cs"/>
              </a:rPr>
              <a:t>(M/M/S</a:t>
            </a:r>
            <a:r>
              <a:rPr lang="he-IL" dirty="0">
                <a:cs typeface="+mj-cs"/>
              </a:rPr>
              <a:t>.</a:t>
            </a:r>
          </a:p>
          <a:p>
            <a:pPr algn="r" rtl="1">
              <a:lnSpc>
                <a:spcPct val="150000"/>
              </a:lnSpc>
            </a:pPr>
            <a:r>
              <a:rPr lang="he-IL" dirty="0">
                <a:cs typeface="+mj-cs"/>
              </a:rPr>
              <a:t>במקרים כאלו, נוכל להשתמש </a:t>
            </a:r>
            <a:r>
              <a:rPr lang="he-IL" dirty="0">
                <a:solidFill>
                  <a:srgbClr val="FF0000"/>
                </a:solidFill>
                <a:cs typeface="+mj-cs"/>
              </a:rPr>
              <a:t>בקירובי תורים </a:t>
            </a:r>
            <a:r>
              <a:rPr lang="he-IL" dirty="0">
                <a:cs typeface="+mj-cs"/>
              </a:rPr>
              <a:t>על מנת לנתח את המערכת (</a:t>
            </a:r>
            <a:r>
              <a:rPr lang="en-US" dirty="0">
                <a:cs typeface="+mj-cs"/>
              </a:rPr>
              <a:t>(G/G/1</a:t>
            </a:r>
            <a:r>
              <a:rPr lang="he-IL" dirty="0">
                <a:cs typeface="+mj-cs"/>
              </a:rPr>
              <a:t>.</a:t>
            </a:r>
          </a:p>
          <a:p>
            <a:pPr algn="r" rtl="1">
              <a:lnSpc>
                <a:spcPct val="150000"/>
              </a:lnSpc>
            </a:pPr>
            <a:endParaRPr lang="he-IL" dirty="0">
              <a:cs typeface="+mj-cs"/>
            </a:endParaRPr>
          </a:p>
          <a:p>
            <a:pPr algn="r" rtl="1"/>
            <a:endParaRPr lang="he-IL" dirty="0">
              <a:cs typeface="+mj-cs"/>
            </a:endParaRPr>
          </a:p>
        </p:txBody>
      </p:sp>
    </p:spTree>
    <p:extLst>
      <p:ext uri="{BB962C8B-B14F-4D97-AF65-F5344CB8AC3E}">
        <p14:creationId xmlns:p14="http://schemas.microsoft.com/office/powerpoint/2010/main" val="32610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1060943" y="2348880"/>
                <a:ext cx="7056900" cy="4032448"/>
              </a:xfrm>
            </p:spPr>
            <p:txBody>
              <a:bodyPr>
                <a:normAutofit fontScale="77500" lnSpcReduction="20000"/>
              </a:bodyPr>
              <a:lstStyle/>
              <a:p>
                <a:pPr algn="r" rtl="1">
                  <a:lnSpc>
                    <a:spcPct val="150000"/>
                  </a:lnSpc>
                </a:pPr>
                <a:r>
                  <a:rPr lang="he-IL" dirty="0">
                    <a:cs typeface="+mj-cs"/>
                  </a:rPr>
                  <a:t>נגדיר:</a:t>
                </a:r>
              </a:p>
              <a:p>
                <a:pPr lvl="1" algn="r" rtl="1">
                  <a:lnSpc>
                    <a:spcPct val="150000"/>
                  </a:lnSpc>
                </a:pPr>
                <a:r>
                  <a:rPr lang="en-US" sz="2100" b="1" dirty="0">
                    <a:solidFill>
                      <a:srgbClr val="00B050"/>
                    </a:solidFill>
                    <a:cs typeface="+mj-cs"/>
                  </a:rPr>
                  <a:t>Ca</a:t>
                </a:r>
                <a:r>
                  <a:rPr lang="he-IL" dirty="0">
                    <a:cs typeface="+mj-cs"/>
                  </a:rPr>
                  <a:t> – קבוע השונות של תהליך </a:t>
                </a:r>
                <a:r>
                  <a:rPr lang="he-IL" b="1" dirty="0">
                    <a:solidFill>
                      <a:srgbClr val="00B050"/>
                    </a:solidFill>
                    <a:cs typeface="+mj-cs"/>
                  </a:rPr>
                  <a:t>מופע</a:t>
                </a:r>
                <a:r>
                  <a:rPr lang="he-IL" dirty="0">
                    <a:cs typeface="+mj-cs"/>
                  </a:rPr>
                  <a:t> הלקוחות</a:t>
                </a:r>
              </a:p>
              <a:p>
                <a:pPr lvl="1" algn="r" rtl="1">
                  <a:lnSpc>
                    <a:spcPct val="150000"/>
                  </a:lnSpc>
                </a:pPr>
                <a:r>
                  <a:rPr lang="en-US" sz="2100" b="1" dirty="0">
                    <a:solidFill>
                      <a:schemeClr val="accent3"/>
                    </a:solidFill>
                    <a:cs typeface="+mj-cs"/>
                  </a:rPr>
                  <a:t>Cs</a:t>
                </a:r>
                <a:r>
                  <a:rPr lang="he-IL" dirty="0">
                    <a:cs typeface="+mj-cs"/>
                  </a:rPr>
                  <a:t> – קבוע השונות של תהליך </a:t>
                </a:r>
                <a:r>
                  <a:rPr lang="he-IL" dirty="0">
                    <a:solidFill>
                      <a:schemeClr val="accent3"/>
                    </a:solidFill>
                    <a:cs typeface="+mj-cs"/>
                  </a:rPr>
                  <a:t>שירות</a:t>
                </a:r>
                <a:r>
                  <a:rPr lang="he-IL" dirty="0">
                    <a:cs typeface="+mj-cs"/>
                  </a:rPr>
                  <a:t> הלקוחות</a:t>
                </a:r>
              </a:p>
              <a:p>
                <a:pPr lvl="1" algn="r" rtl="1">
                  <a:lnSpc>
                    <a:spcPct val="150000"/>
                  </a:lnSpc>
                </a:pPr>
                <a:r>
                  <a:rPr lang="he-IL" sz="1850" dirty="0">
                    <a:cs typeface="+mj-cs"/>
                  </a:rPr>
                  <a:t>קבוע השונות = </a:t>
                </a:r>
                <a14:m>
                  <m:oMath xmlns:m="http://schemas.openxmlformats.org/officeDocument/2006/math">
                    <m:f>
                      <m:fPr>
                        <m:ctrlPr>
                          <a:rPr lang="he-IL" sz="2100" i="1" smtClean="0">
                            <a:latin typeface="Cambria Math" panose="02040503050406030204" pitchFamily="18" charset="0"/>
                            <a:cs typeface="+mj-cs"/>
                          </a:rPr>
                        </m:ctrlPr>
                      </m:fPr>
                      <m:num>
                        <m:r>
                          <a:rPr lang="he-IL" sz="2100" i="1" smtClean="0">
                            <a:latin typeface="Cambria Math"/>
                            <a:ea typeface="Cambria Math"/>
                            <a:cs typeface="+mj-cs"/>
                          </a:rPr>
                          <m:t>𝞼</m:t>
                        </m:r>
                      </m:num>
                      <m:den>
                        <m:r>
                          <a:rPr lang="en-US" sz="2100" b="0" i="1" smtClean="0">
                            <a:latin typeface="Cambria Math"/>
                            <a:cs typeface="+mj-cs"/>
                          </a:rPr>
                          <m:t>𝑚𝑒𝑎𝑛</m:t>
                        </m:r>
                      </m:den>
                    </m:f>
                  </m:oMath>
                </a14:m>
                <a:endParaRPr lang="en-US" b="0" dirty="0">
                  <a:cs typeface="+mj-cs"/>
                </a:endParaRPr>
              </a:p>
              <a:p>
                <a:pPr marL="685800" lvl="2" indent="0" algn="r" rtl="1">
                  <a:lnSpc>
                    <a:spcPct val="150000"/>
                  </a:lnSpc>
                  <a:buNone/>
                </a:pPr>
                <a:endParaRPr lang="en-US" dirty="0">
                  <a:cs typeface="+mj-cs"/>
                </a:endParaRPr>
              </a:p>
              <a:p>
                <a:pPr algn="r" rtl="1">
                  <a:lnSpc>
                    <a:spcPct val="150000"/>
                  </a:lnSpc>
                </a:pPr>
                <a:r>
                  <a:rPr lang="he-IL" dirty="0">
                    <a:cs typeface="+mj-cs"/>
                  </a:rPr>
                  <a:t>עבור תחנה שאינה הראשונה ברצף, נחשב את קבוע השונות של </a:t>
                </a:r>
                <a:r>
                  <a:rPr lang="he-IL" u="sng" dirty="0">
                    <a:cs typeface="+mj-cs"/>
                  </a:rPr>
                  <a:t>ההגעה</a:t>
                </a:r>
                <a:r>
                  <a:rPr lang="he-IL" dirty="0">
                    <a:cs typeface="+mj-cs"/>
                  </a:rPr>
                  <a:t> לתחנה בעזרת מקדם </a:t>
                </a:r>
                <a:r>
                  <a:rPr lang="he-IL" u="sng" dirty="0">
                    <a:cs typeface="+mj-cs"/>
                  </a:rPr>
                  <a:t>העזיבה</a:t>
                </a:r>
                <a:r>
                  <a:rPr lang="he-IL" dirty="0">
                    <a:cs typeface="+mj-cs"/>
                  </a:rPr>
                  <a:t> של התחנה שלפניה:</a:t>
                </a:r>
              </a:p>
              <a:p>
                <a:pPr algn="r" rtl="1">
                  <a:lnSpc>
                    <a:spcPct val="150000"/>
                  </a:lnSpc>
                </a:pPr>
                <a:r>
                  <a:rPr lang="en-US" dirty="0">
                    <a:cs typeface="+mj-cs"/>
                  </a:rPr>
                  <a:t> - </a:t>
                </a:r>
                <a:r>
                  <a:rPr lang="en-US" sz="2400" b="1" dirty="0">
                    <a:solidFill>
                      <a:schemeClr val="accent1"/>
                    </a:solidFill>
                    <a:cs typeface="+mj-cs"/>
                  </a:rPr>
                  <a:t>Cd</a:t>
                </a:r>
                <a:r>
                  <a:rPr lang="en-US" dirty="0">
                    <a:cs typeface="+mj-cs"/>
                  </a:rPr>
                  <a:t> </a:t>
                </a:r>
                <a:r>
                  <a:rPr lang="he-IL" dirty="0">
                    <a:cs typeface="+mj-cs"/>
                  </a:rPr>
                  <a:t>מקדם </a:t>
                </a:r>
                <a:r>
                  <a:rPr lang="he-IL" dirty="0">
                    <a:solidFill>
                      <a:schemeClr val="accent1"/>
                    </a:solidFill>
                    <a:cs typeface="+mj-cs"/>
                  </a:rPr>
                  <a:t>העזיבה</a:t>
                </a:r>
                <a:r>
                  <a:rPr lang="he-IL" dirty="0">
                    <a:cs typeface="+mj-cs"/>
                  </a:rPr>
                  <a:t> לפי:		</a:t>
                </a:r>
                <a:r>
                  <a:rPr lang="en-US" altLang="he-IL" sz="3000" i="1" dirty="0">
                    <a:latin typeface="Times" charset="0"/>
                    <a:cs typeface="+mj-cs"/>
                  </a:rPr>
                  <a:t>c</a:t>
                </a:r>
                <a:r>
                  <a:rPr lang="en-US" altLang="he-IL" sz="3000" i="1" baseline="-25000" dirty="0">
                    <a:latin typeface="Times" charset="0"/>
                    <a:cs typeface="+mj-cs"/>
                  </a:rPr>
                  <a:t>d</a:t>
                </a:r>
                <a:r>
                  <a:rPr lang="en-US" altLang="he-IL" sz="3000" baseline="40000" dirty="0">
                    <a:latin typeface="Times" charset="0"/>
                    <a:cs typeface="+mj-cs"/>
                  </a:rPr>
                  <a:t>2</a:t>
                </a:r>
                <a:r>
                  <a:rPr lang="en-US" altLang="he-IL" sz="3000" dirty="0">
                    <a:latin typeface="Times" charset="0"/>
                    <a:cs typeface="+mj-cs"/>
                  </a:rPr>
                  <a:t> = </a:t>
                </a:r>
                <a:r>
                  <a:rPr lang="en-US" altLang="he-IL" sz="3000" i="1" dirty="0">
                    <a:latin typeface="Symbol" pitchFamily="18" charset="2"/>
                    <a:cs typeface="+mj-cs"/>
                  </a:rPr>
                  <a:t>r</a:t>
                </a:r>
                <a:r>
                  <a:rPr lang="en-US" altLang="he-IL" sz="3000" baseline="40000" dirty="0">
                    <a:latin typeface="Times" charset="0"/>
                    <a:cs typeface="+mj-cs"/>
                  </a:rPr>
                  <a:t>2</a:t>
                </a:r>
                <a:r>
                  <a:rPr lang="en-US" altLang="he-IL" sz="3000" i="1" dirty="0">
                    <a:latin typeface="Times" charset="0"/>
                    <a:cs typeface="+mj-cs"/>
                  </a:rPr>
                  <a:t>c</a:t>
                </a:r>
                <a:r>
                  <a:rPr lang="en-US" altLang="he-IL" sz="3000" i="1" baseline="-25000" dirty="0">
                    <a:latin typeface="Times" charset="0"/>
                    <a:cs typeface="+mj-cs"/>
                  </a:rPr>
                  <a:t>s</a:t>
                </a:r>
                <a:r>
                  <a:rPr lang="en-US" altLang="he-IL" sz="3000" baseline="40000" dirty="0">
                    <a:latin typeface="Times" charset="0"/>
                    <a:cs typeface="+mj-cs"/>
                  </a:rPr>
                  <a:t>2</a:t>
                </a:r>
                <a:r>
                  <a:rPr lang="en-US" altLang="he-IL" sz="3000" dirty="0">
                    <a:latin typeface="Times" charset="0"/>
                    <a:cs typeface="+mj-cs"/>
                  </a:rPr>
                  <a:t> + (1 – </a:t>
                </a:r>
                <a:r>
                  <a:rPr lang="en-US" altLang="he-IL" sz="3000" i="1" dirty="0">
                    <a:latin typeface="Symbol" pitchFamily="18" charset="2"/>
                    <a:cs typeface="+mj-cs"/>
                  </a:rPr>
                  <a:t>r</a:t>
                </a:r>
                <a:r>
                  <a:rPr lang="en-US" altLang="he-IL" sz="3000" baseline="40000" dirty="0">
                    <a:latin typeface="Times" charset="0"/>
                    <a:cs typeface="+mj-cs"/>
                  </a:rPr>
                  <a:t>2</a:t>
                </a:r>
                <a:r>
                  <a:rPr lang="en-US" altLang="he-IL" sz="3000" dirty="0">
                    <a:latin typeface="Times" charset="0"/>
                    <a:cs typeface="+mj-cs"/>
                  </a:rPr>
                  <a:t>)</a:t>
                </a:r>
                <a:r>
                  <a:rPr lang="en-US" altLang="he-IL" sz="3000" i="1" dirty="0">
                    <a:latin typeface="Times" charset="0"/>
                    <a:cs typeface="+mj-cs"/>
                  </a:rPr>
                  <a:t>c</a:t>
                </a:r>
                <a:r>
                  <a:rPr lang="en-US" altLang="he-IL" sz="3000" i="1" baseline="-25000" dirty="0">
                    <a:latin typeface="Times" charset="0"/>
                    <a:cs typeface="+mj-cs"/>
                  </a:rPr>
                  <a:t>a</a:t>
                </a:r>
                <a:r>
                  <a:rPr lang="en-US" altLang="he-IL" sz="3000" baseline="40000" dirty="0">
                    <a:latin typeface="Times" charset="0"/>
                    <a:cs typeface="+mj-cs"/>
                  </a:rPr>
                  <a:t>2</a:t>
                </a:r>
                <a:r>
                  <a:rPr lang="en-US" altLang="he-IL" sz="3000" dirty="0">
                    <a:latin typeface="Times" charset="0"/>
                    <a:cs typeface="+mj-cs"/>
                  </a:rPr>
                  <a:t> </a:t>
                </a:r>
                <a:endParaRPr lang="he-IL" altLang="he-IL" sz="3000" dirty="0">
                  <a:latin typeface="Times" charset="0"/>
                  <a:cs typeface="+mj-cs"/>
                </a:endParaRPr>
              </a:p>
              <a:p>
                <a:pPr algn="r" rtl="1">
                  <a:lnSpc>
                    <a:spcPct val="150000"/>
                  </a:lnSpc>
                </a:pPr>
                <a:r>
                  <a:rPr lang="he-IL" altLang="he-IL" dirty="0">
                    <a:cs typeface="+mj-cs"/>
                  </a:rPr>
                  <a:t>סטיית התקן בין העזיבות: </a:t>
                </a:r>
                <a:r>
                  <a:rPr lang="he-IL" altLang="he-IL" sz="3200" i="1" dirty="0">
                    <a:latin typeface="Symbol" pitchFamily="18" charset="2"/>
                  </a:rPr>
                  <a:t>	</a:t>
                </a:r>
                <a:r>
                  <a:rPr lang="en-US" altLang="he-IL" sz="3200" i="1" dirty="0" err="1">
                    <a:latin typeface="Symbol" pitchFamily="18" charset="2"/>
                  </a:rPr>
                  <a:t>s</a:t>
                </a:r>
                <a:r>
                  <a:rPr lang="en-US" altLang="he-IL" sz="3200" i="1" baseline="-30000" dirty="0" err="1">
                    <a:latin typeface="Times" charset="0"/>
                  </a:rPr>
                  <a:t>d</a:t>
                </a:r>
                <a:r>
                  <a:rPr lang="en-US" altLang="he-IL" sz="3200" dirty="0">
                    <a:latin typeface="Times" charset="0"/>
                  </a:rPr>
                  <a:t> = </a:t>
                </a:r>
                <a:r>
                  <a:rPr lang="en-US" altLang="he-IL" sz="3200" i="1" dirty="0">
                    <a:latin typeface="Times" charset="0"/>
                  </a:rPr>
                  <a:t>c</a:t>
                </a:r>
                <a:r>
                  <a:rPr lang="en-US" altLang="he-IL" sz="3200" i="1" baseline="-30000" dirty="0">
                    <a:latin typeface="Times" charset="0"/>
                  </a:rPr>
                  <a:t>d </a:t>
                </a:r>
                <a:r>
                  <a:rPr lang="en-US" altLang="he-IL" sz="3200" i="1" dirty="0">
                    <a:latin typeface="Times" charset="0"/>
                  </a:rPr>
                  <a:t>m</a:t>
                </a:r>
                <a:r>
                  <a:rPr lang="en-US" altLang="he-IL" sz="3200" i="1" baseline="-30000" dirty="0">
                    <a:latin typeface="Times" charset="0"/>
                  </a:rPr>
                  <a:t>a</a:t>
                </a:r>
                <a:r>
                  <a:rPr lang="he-IL" altLang="he-IL" sz="3200" i="1" baseline="-30000" dirty="0">
                    <a:latin typeface="Times" charset="0"/>
                  </a:rPr>
                  <a:t> </a:t>
                </a:r>
                <a:r>
                  <a:rPr lang="he-IL" altLang="he-IL" sz="3200" i="1" dirty="0">
                    <a:latin typeface="Times" charset="0"/>
                  </a:rPr>
                  <a:t> , </a:t>
                </a:r>
                <a:r>
                  <a:rPr lang="he-IL" altLang="he-IL" dirty="0">
                    <a:cs typeface="+mj-cs"/>
                  </a:rPr>
                  <a:t>כאשר </a:t>
                </a:r>
                <a:r>
                  <a:rPr lang="en-US" altLang="he-IL" sz="3200" i="1" dirty="0">
                    <a:solidFill>
                      <a:prstClr val="black">
                        <a:lumMod val="85000"/>
                        <a:lumOff val="15000"/>
                      </a:prstClr>
                    </a:solidFill>
                    <a:latin typeface="Times" charset="0"/>
                  </a:rPr>
                  <a:t>m</a:t>
                </a:r>
                <a:r>
                  <a:rPr lang="en-US" altLang="he-IL" sz="3200" i="1" baseline="-30000" dirty="0">
                    <a:solidFill>
                      <a:prstClr val="black">
                        <a:lumMod val="85000"/>
                        <a:lumOff val="15000"/>
                      </a:prstClr>
                    </a:solidFill>
                    <a:latin typeface="Times" charset="0"/>
                  </a:rPr>
                  <a:t>a</a:t>
                </a:r>
                <a:r>
                  <a:rPr lang="he-IL" altLang="he-IL" dirty="0">
                    <a:cs typeface="+mj-cs"/>
                  </a:rPr>
                  <a:t> הוא הזמן הממוצע בין ההגעות</a:t>
                </a:r>
                <a:endParaRPr lang="en-US" altLang="he-IL" dirty="0">
                  <a:cs typeface="+mj-cs"/>
                </a:endParaRP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1060943" y="2348880"/>
                <a:ext cx="7056900" cy="4032448"/>
              </a:xfrm>
              <a:blipFill>
                <a:blip r:embed="rId2"/>
                <a:stretch>
                  <a:fillRect r="-518" b="-604"/>
                </a:stretch>
              </a:blipFill>
            </p:spPr>
            <p:txBody>
              <a:bodyPr/>
              <a:lstStyle/>
              <a:p>
                <a:r>
                  <a:rPr lang="en-US">
                    <a:noFill/>
                  </a:rPr>
                  <a:t> </a:t>
                </a:r>
              </a:p>
            </p:txBody>
          </p:sp>
        </mc:Fallback>
      </mc:AlternateContent>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3525316"/>
            <a:ext cx="4719638" cy="839788"/>
          </a:xfrm>
          <a:prstGeom prst="rect">
            <a:avLst/>
          </a:prstGeom>
          <a:noFill/>
          <a:ln>
            <a:noFill/>
          </a:ln>
          <a:effectLst/>
        </p:spPr>
      </p:pic>
      <p:sp>
        <p:nvSpPr>
          <p:cNvPr id="7" name="Title 2"/>
          <p:cNvSpPr txBox="1">
            <a:spLocks/>
          </p:cNvSpPr>
          <p:nvPr/>
        </p:nvSpPr>
        <p:spPr>
          <a:xfrm>
            <a:off x="1033341" y="506709"/>
            <a:ext cx="6798734" cy="1303867"/>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G/G/1</a:t>
            </a:r>
            <a:endParaRPr lang="he-IL" dirty="0"/>
          </a:p>
        </p:txBody>
      </p:sp>
    </p:spTree>
    <p:extLst>
      <p:ext uri="{BB962C8B-B14F-4D97-AF65-F5344CB8AC3E}">
        <p14:creationId xmlns:p14="http://schemas.microsoft.com/office/powerpoint/2010/main" val="9631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תרגיל 3</a:t>
            </a:r>
            <a:br>
              <a:rPr lang="he-IL" dirty="0"/>
            </a:br>
            <a:r>
              <a:rPr lang="he-IL" dirty="0"/>
              <a:t>רשת תורים וקירוב תורים </a:t>
            </a:r>
          </a:p>
        </p:txBody>
      </p:sp>
      <p:sp>
        <p:nvSpPr>
          <p:cNvPr id="2" name="Content Placeholder 1"/>
          <p:cNvSpPr>
            <a:spLocks noGrp="1"/>
          </p:cNvSpPr>
          <p:nvPr>
            <p:ph idx="1"/>
          </p:nvPr>
        </p:nvSpPr>
        <p:spPr>
          <a:xfrm>
            <a:off x="1168399" y="2420888"/>
            <a:ext cx="6807202" cy="3168352"/>
          </a:xfrm>
        </p:spPr>
        <p:txBody>
          <a:bodyPr>
            <a:noAutofit/>
          </a:bodyPr>
          <a:lstStyle/>
          <a:p>
            <a:pPr marL="33338" indent="0" algn="r" rtl="1">
              <a:buNone/>
            </a:pPr>
            <a:r>
              <a:rPr lang="he-IL" sz="1400" dirty="0">
                <a:cs typeface="+mj-cs"/>
              </a:rPr>
              <a:t>ליוסי החוואי 300 פרות במשק. יוסי מעוניין לשדרג את איכות החיים של הפרות במשק (ובתקווה להגדיל את תפוקת החלב) ולהוסיף עמדת מקלחות (הפרות במשק עובדות מאוד קשה והוא חושב שמקלחת מרעננת תשפר את מצב רוחן).</a:t>
            </a:r>
          </a:p>
          <a:p>
            <a:pPr marL="33338" indent="0" algn="r" rtl="1">
              <a:buNone/>
            </a:pPr>
            <a:r>
              <a:rPr lang="he-IL" sz="1400" dirty="0">
                <a:cs typeface="+mj-cs"/>
              </a:rPr>
              <a:t>סדר היום של הפרות הוא כדלקמן: לאחר האכילה, הפרות עוברות לעמדת החליבה, לאחר מכן לעמדת המקלחות ובסוף לעמדת המנוחה. </a:t>
            </a:r>
          </a:p>
          <a:p>
            <a:pPr marL="33338" indent="0" algn="r" rtl="1">
              <a:buNone/>
            </a:pPr>
            <a:r>
              <a:rPr lang="he-IL" sz="1400" dirty="0">
                <a:cs typeface="+mj-cs"/>
              </a:rPr>
              <a:t>כמו כן ידוע כי :</a:t>
            </a:r>
            <a:endParaRPr lang="en-US" sz="1400" dirty="0">
              <a:cs typeface="+mj-cs"/>
            </a:endParaRPr>
          </a:p>
          <a:p>
            <a:pPr marL="161925" indent="-128588" algn="r" rtl="1"/>
            <a:r>
              <a:rPr lang="he-IL" sz="1400" dirty="0">
                <a:cs typeface="+mj-cs"/>
              </a:rPr>
              <a:t>זמן האכילה הממוצע של פרה הוא 3 דקות עם סטיית תקן של 0.5.</a:t>
            </a:r>
            <a:endParaRPr lang="en-US" sz="1400" dirty="0">
              <a:cs typeface="+mj-cs"/>
            </a:endParaRPr>
          </a:p>
          <a:p>
            <a:pPr marL="161925" indent="-128588" algn="r" rtl="1"/>
            <a:r>
              <a:rPr lang="he-IL" sz="1400" dirty="0">
                <a:cs typeface="+mj-cs"/>
              </a:rPr>
              <a:t>זמן החליבה הממוצע של פרה הוא 5 דקות עם שונות של 4.</a:t>
            </a:r>
            <a:endParaRPr lang="en-US" sz="1400" dirty="0">
              <a:cs typeface="+mj-cs"/>
            </a:endParaRPr>
          </a:p>
          <a:p>
            <a:pPr marL="161925" indent="-128588" algn="r" rtl="1"/>
            <a:r>
              <a:rPr lang="he-IL" sz="1400" dirty="0">
                <a:cs typeface="+mj-cs"/>
              </a:rPr>
              <a:t>זמן המקלחת הממוצע הוא 10 דקות עם סטיית תקן של 3.</a:t>
            </a:r>
            <a:endParaRPr lang="en-US" sz="1400" dirty="0">
              <a:cs typeface="+mj-cs"/>
            </a:endParaRPr>
          </a:p>
          <a:p>
            <a:pPr marL="161925" indent="-128588" algn="r" rtl="1"/>
            <a:r>
              <a:rPr lang="he-IL" sz="1400" dirty="0">
                <a:cs typeface="+mj-cs"/>
              </a:rPr>
              <a:t>זמן המנוחה הממוצע הוא 6 דקות עם סטיית תקן של 0.1.</a:t>
            </a:r>
          </a:p>
          <a:p>
            <a:pPr marL="161925" indent="-128588" algn="r" rtl="1"/>
            <a:r>
              <a:rPr lang="he-IL" sz="1400" dirty="0">
                <a:cs typeface="+mj-cs"/>
              </a:rPr>
              <a:t>קבוע ההגעה לתחנה הראשונה (האכילה) הוא 1 דק'.</a:t>
            </a:r>
            <a:endParaRPr lang="en-US" sz="1400" dirty="0">
              <a:cs typeface="+mj-cs"/>
            </a:endParaRPr>
          </a:p>
          <a:p>
            <a:pPr marL="33338" indent="0" algn="r" rtl="1">
              <a:buNone/>
            </a:pPr>
            <a:endParaRPr lang="he-IL" sz="1400" dirty="0">
              <a:cs typeface="+mj-cs"/>
            </a:endParaRPr>
          </a:p>
          <a:p>
            <a:pPr marL="33338" indent="0" algn="r" rtl="1">
              <a:buNone/>
            </a:pPr>
            <a:r>
              <a:rPr lang="he-IL" sz="1400" dirty="0">
                <a:cs typeface="+mj-cs"/>
              </a:rPr>
              <a:t> 1. כמה עמדות יש מכל סוג תחנה? 	2. מהו סך זמני ההמתנה בכל התחנות?</a:t>
            </a:r>
            <a:endParaRPr lang="en-US" sz="1400" dirty="0">
              <a:cs typeface="+mj-cs"/>
            </a:endParaRPr>
          </a:p>
          <a:p>
            <a:pPr marL="33338" indent="0" algn="r" rtl="1">
              <a:buNone/>
            </a:pPr>
            <a:endParaRPr lang="en-US" sz="1400" dirty="0">
              <a:cs typeface="+mj-cs"/>
            </a:endParaRPr>
          </a:p>
          <a:p>
            <a:pPr marL="33338" indent="0" algn="r" rtl="1">
              <a:buNone/>
            </a:pPr>
            <a:endParaRPr lang="he-IL" sz="1400" dirty="0">
              <a:cs typeface="+mj-cs"/>
            </a:endParaRPr>
          </a:p>
        </p:txBody>
      </p:sp>
    </p:spTree>
    <p:extLst>
      <p:ext uri="{BB962C8B-B14F-4D97-AF65-F5344CB8AC3E}">
        <p14:creationId xmlns:p14="http://schemas.microsoft.com/office/powerpoint/2010/main" val="207688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רשת התורים</a:t>
            </a:r>
          </a:p>
        </p:txBody>
      </p:sp>
      <p:graphicFrame>
        <p:nvGraphicFramePr>
          <p:cNvPr id="5" name="Diagram 4"/>
          <p:cNvGraphicFramePr/>
          <p:nvPr/>
        </p:nvGraphicFramePr>
        <p:xfrm>
          <a:off x="1901879" y="2032704"/>
          <a:ext cx="5346594"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535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8750" y="1268760"/>
            <a:ext cx="6286500" cy="790575"/>
          </a:xfrm>
        </p:spPr>
        <p:txBody>
          <a:bodyPr>
            <a:normAutofit fontScale="90000"/>
          </a:bodyPr>
          <a:lstStyle/>
          <a:p>
            <a:r>
              <a:rPr lang="he-IL" dirty="0"/>
              <a:t>א. כמה עמדות יש מכל סוג תחנה? </a:t>
            </a:r>
            <a:br>
              <a:rPr lang="he-IL" dirty="0"/>
            </a:br>
            <a:endParaRPr lang="he-IL" dirty="0"/>
          </a:p>
        </p:txBody>
      </p:sp>
      <p:pic>
        <p:nvPicPr>
          <p:cNvPr id="25606" name="Picture 6"/>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208" t="40406" r="72287" b="37771"/>
          <a:stretch/>
        </p:blipFill>
        <p:spPr bwMode="auto">
          <a:xfrm>
            <a:off x="1658722" y="2492287"/>
            <a:ext cx="1240390" cy="822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ChangeArrowheads="1"/>
          </p:cNvSpPr>
          <p:nvPr/>
        </p:nvSpPr>
        <p:spPr bwMode="auto">
          <a:xfrm>
            <a:off x="114300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he-IL" sz="1350">
              <a:solidFill>
                <a:prstClr val="black"/>
              </a:solidFill>
              <a:latin typeface="Garamond" panose="02020404030301010803"/>
              <a:cs typeface="Times New Roman" panose="02020603050405020304" pitchFamily="18" charset="0"/>
            </a:endParaRPr>
          </a:p>
        </p:txBody>
      </p:sp>
      <p:sp>
        <p:nvSpPr>
          <p:cNvPr id="8" name="Rectangle 7"/>
          <p:cNvSpPr/>
          <p:nvPr/>
        </p:nvSpPr>
        <p:spPr>
          <a:xfrm>
            <a:off x="4597413" y="2348880"/>
            <a:ext cx="3036409" cy="300082"/>
          </a:xfrm>
          <a:prstGeom prst="rect">
            <a:avLst/>
          </a:prstGeom>
        </p:spPr>
        <p:txBody>
          <a:bodyPr wrap="none">
            <a:spAutoFit/>
          </a:bodyPr>
          <a:lstStyle/>
          <a:p>
            <a:r>
              <a:rPr lang="he-IL" sz="1350" dirty="0">
                <a:solidFill>
                  <a:prstClr val="black"/>
                </a:solidFill>
                <a:latin typeface="Garamond" panose="02020404030301010803"/>
                <a:cs typeface="+mj-cs"/>
              </a:rPr>
              <a:t>זמן האכילה הממוצע של פרה הוא 3 דקות </a:t>
            </a:r>
          </a:p>
        </p:txBody>
      </p:sp>
      <p:pic>
        <p:nvPicPr>
          <p:cNvPr id="25607"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27142" t="43319" r="52998" b="38578"/>
          <a:stretch/>
        </p:blipFill>
        <p:spPr bwMode="auto">
          <a:xfrm>
            <a:off x="2899112" y="2593840"/>
            <a:ext cx="1406585" cy="720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645523" y="3404729"/>
            <a:ext cx="3009157" cy="300082"/>
          </a:xfrm>
          <a:prstGeom prst="rect">
            <a:avLst/>
          </a:prstGeom>
        </p:spPr>
        <p:txBody>
          <a:bodyPr wrap="none">
            <a:spAutoFit/>
          </a:bodyPr>
          <a:lstStyle/>
          <a:p>
            <a:r>
              <a:rPr lang="he-IL" sz="1350" dirty="0">
                <a:solidFill>
                  <a:prstClr val="black"/>
                </a:solidFill>
                <a:latin typeface="Garamond" panose="02020404030301010803"/>
                <a:cs typeface="+mj-cs"/>
              </a:rPr>
              <a:t>זמן החליבה הממוצע של פרה הוא 5 דקות </a:t>
            </a:r>
          </a:p>
        </p:txBody>
      </p:sp>
      <p:pic>
        <p:nvPicPr>
          <p:cNvPr id="25608"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l="7028" t="49022" r="49404" b="42119"/>
          <a:stretch/>
        </p:blipFill>
        <p:spPr bwMode="auto">
          <a:xfrm>
            <a:off x="1843339" y="3674760"/>
            <a:ext cx="4251594" cy="486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46275" t="44282" r="39144" b="37615"/>
          <a:stretch/>
        </p:blipFill>
        <p:spPr bwMode="auto">
          <a:xfrm>
            <a:off x="4237094" y="2612641"/>
            <a:ext cx="1032707" cy="720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59869" t="43319" r="25238" b="38578"/>
          <a:stretch/>
        </p:blipFill>
        <p:spPr bwMode="auto">
          <a:xfrm>
            <a:off x="5328920" y="2629844"/>
            <a:ext cx="1054820" cy="720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9" name="Picture 9"/>
          <p:cNvPicPr>
            <a:picLocks noChangeAspect="1" noChangeArrowheads="1"/>
          </p:cNvPicPr>
          <p:nvPr/>
        </p:nvPicPr>
        <p:blipFill rotWithShape="1">
          <a:blip r:embed="rId6">
            <a:extLst>
              <a:ext uri="{28A0092B-C50C-407E-A947-70E740481C1C}">
                <a14:useLocalDpi xmlns:a14="http://schemas.microsoft.com/office/drawing/2010/main" val="0"/>
              </a:ext>
            </a:extLst>
          </a:blip>
          <a:srcRect l="8180" t="58663" r="51869" b="31208"/>
          <a:stretch/>
        </p:blipFill>
        <p:spPr bwMode="auto">
          <a:xfrm>
            <a:off x="2086170" y="4538855"/>
            <a:ext cx="3898553" cy="555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960808" y="4199137"/>
            <a:ext cx="2589170" cy="300082"/>
          </a:xfrm>
          <a:prstGeom prst="rect">
            <a:avLst/>
          </a:prstGeom>
        </p:spPr>
        <p:txBody>
          <a:bodyPr wrap="none">
            <a:spAutoFit/>
          </a:bodyPr>
          <a:lstStyle/>
          <a:p>
            <a:r>
              <a:rPr lang="he-IL" sz="1350" dirty="0">
                <a:solidFill>
                  <a:prstClr val="black"/>
                </a:solidFill>
                <a:latin typeface="Garamond" panose="02020404030301010803"/>
                <a:cs typeface="+mj-cs"/>
              </a:rPr>
              <a:t>זמן המקלחת הממוצע הוא 10 דקות </a:t>
            </a:r>
          </a:p>
        </p:txBody>
      </p:sp>
      <p:sp>
        <p:nvSpPr>
          <p:cNvPr id="12" name="Rectangle 11"/>
          <p:cNvSpPr/>
          <p:nvPr/>
        </p:nvSpPr>
        <p:spPr>
          <a:xfrm>
            <a:off x="5270735" y="5094590"/>
            <a:ext cx="2416046" cy="300082"/>
          </a:xfrm>
          <a:prstGeom prst="rect">
            <a:avLst/>
          </a:prstGeom>
        </p:spPr>
        <p:txBody>
          <a:bodyPr wrap="none">
            <a:spAutoFit/>
          </a:bodyPr>
          <a:lstStyle/>
          <a:p>
            <a:r>
              <a:rPr lang="he-IL" sz="1350" dirty="0">
                <a:solidFill>
                  <a:prstClr val="black"/>
                </a:solidFill>
                <a:latin typeface="Garamond" panose="02020404030301010803"/>
                <a:cs typeface="+mj-cs"/>
              </a:rPr>
              <a:t>זמן המנוחה הממוצע הוא 6 דקות </a:t>
            </a:r>
          </a:p>
        </p:txBody>
      </p:sp>
      <p:pic>
        <p:nvPicPr>
          <p:cNvPr id="25610" name="Picture 10"/>
          <p:cNvPicPr>
            <a:picLocks noChangeAspect="1" noChangeArrowheads="1"/>
          </p:cNvPicPr>
          <p:nvPr/>
        </p:nvPicPr>
        <p:blipFill rotWithShape="1">
          <a:blip r:embed="rId7">
            <a:extLst>
              <a:ext uri="{28A0092B-C50C-407E-A947-70E740481C1C}">
                <a14:useLocalDpi xmlns:a14="http://schemas.microsoft.com/office/drawing/2010/main" val="0"/>
              </a:ext>
            </a:extLst>
          </a:blip>
          <a:srcRect l="7392" t="68966" r="50057" b="20619"/>
          <a:stretch/>
        </p:blipFill>
        <p:spPr bwMode="auto">
          <a:xfrm>
            <a:off x="1996790" y="5371589"/>
            <a:ext cx="4152150" cy="571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504956" y="2648962"/>
            <a:ext cx="1667444" cy="276999"/>
          </a:xfrm>
          <a:prstGeom prst="rect">
            <a:avLst/>
          </a:prstGeom>
          <a:noFill/>
        </p:spPr>
        <p:txBody>
          <a:bodyPr wrap="none" rtlCol="1">
            <a:spAutoFit/>
          </a:bodyPr>
          <a:lstStyle/>
          <a:p>
            <a:r>
              <a:rPr lang="he-IL" sz="1200" dirty="0">
                <a:solidFill>
                  <a:srgbClr val="44709D"/>
                </a:solidFill>
                <a:latin typeface="Garamond" panose="02020404030301010803"/>
                <a:cs typeface="+mj-cs"/>
              </a:rPr>
              <a:t>מה משמעות הנתון הזה?</a:t>
            </a:r>
          </a:p>
        </p:txBody>
      </p:sp>
      <p:sp>
        <p:nvSpPr>
          <p:cNvPr id="19" name="TextBox 18"/>
          <p:cNvSpPr txBox="1"/>
          <p:nvPr/>
        </p:nvSpPr>
        <p:spPr>
          <a:xfrm>
            <a:off x="6550642" y="2804710"/>
            <a:ext cx="1473480" cy="276999"/>
          </a:xfrm>
          <a:prstGeom prst="rect">
            <a:avLst/>
          </a:prstGeom>
          <a:noFill/>
        </p:spPr>
        <p:txBody>
          <a:bodyPr wrap="none" rtlCol="1">
            <a:spAutoFit/>
          </a:bodyPr>
          <a:lstStyle/>
          <a:p>
            <a:r>
              <a:rPr lang="he-IL" sz="1200" dirty="0">
                <a:solidFill>
                  <a:prstClr val="black"/>
                </a:solidFill>
                <a:latin typeface="Garamond" panose="02020404030301010803"/>
                <a:cs typeface="+mj-cs"/>
              </a:rPr>
              <a:t>ישנן 16 עמדות אכילה</a:t>
            </a:r>
          </a:p>
        </p:txBody>
      </p:sp>
      <mc:AlternateContent xmlns:mc="http://schemas.openxmlformats.org/markup-compatibility/2006" xmlns:a14="http://schemas.microsoft.com/office/drawing/2010/main">
        <mc:Choice Requires="a14">
          <p:sp>
            <p:nvSpPr>
              <p:cNvPr id="17" name="Rectangle 16"/>
              <p:cNvSpPr/>
              <p:nvPr/>
            </p:nvSpPr>
            <p:spPr>
              <a:xfrm>
                <a:off x="4737188" y="1947617"/>
                <a:ext cx="2276585" cy="300082"/>
              </a:xfrm>
              <a:prstGeom prst="rect">
                <a:avLst/>
              </a:prstGeom>
            </p:spPr>
            <p:txBody>
              <a:bodyPr wrap="none">
                <a:spAutoFit/>
              </a:bodyPr>
              <a:lstStyle/>
              <a:p>
                <a:pPr algn="r" rtl="1"/>
                <a:r>
                  <a:rPr lang="he-IL" sz="1350" dirty="0">
                    <a:solidFill>
                      <a:prstClr val="black"/>
                    </a:solidFill>
                    <a:latin typeface="Garamond" panose="02020404030301010803"/>
                    <a:cs typeface="+mj-cs"/>
                  </a:rPr>
                  <a:t>* הנחה: </a:t>
                </a:r>
                <a14:m>
                  <m:oMath xmlns:m="http://schemas.openxmlformats.org/officeDocument/2006/math">
                    <m:r>
                      <a:rPr lang="el-GR" sz="1350" i="1" dirty="0" smtClean="0">
                        <a:solidFill>
                          <a:prstClr val="black"/>
                        </a:solidFill>
                        <a:latin typeface="Cambria Math" panose="02040503050406030204" pitchFamily="18" charset="0"/>
                        <a:cs typeface="+mj-cs"/>
                      </a:rPr>
                      <m:t>𝜌</m:t>
                    </m:r>
                  </m:oMath>
                </a14:m>
                <a:r>
                  <a:rPr lang="he-IL" sz="1350" dirty="0">
                    <a:solidFill>
                      <a:prstClr val="black"/>
                    </a:solidFill>
                    <a:latin typeface="Garamond" panose="02020404030301010803"/>
                    <a:cs typeface="+mj-cs"/>
                  </a:rPr>
                  <a:t> צריך להיות קטן מ-1</a:t>
                </a:r>
              </a:p>
            </p:txBody>
          </p:sp>
        </mc:Choice>
        <mc:Fallback xmlns="">
          <p:sp>
            <p:nvSpPr>
              <p:cNvPr id="17" name="Rectangle 16"/>
              <p:cNvSpPr>
                <a:spLocks noRot="1" noChangeAspect="1" noMove="1" noResize="1" noEditPoints="1" noAdjustHandles="1" noChangeArrowheads="1" noChangeShapeType="1" noTextEdit="1"/>
              </p:cNvSpPr>
              <p:nvPr/>
            </p:nvSpPr>
            <p:spPr>
              <a:xfrm>
                <a:off x="4737188" y="1947617"/>
                <a:ext cx="2276585" cy="300082"/>
              </a:xfrm>
              <a:prstGeom prst="rect">
                <a:avLst/>
              </a:prstGeom>
              <a:blipFill>
                <a:blip r:embed="rId8"/>
                <a:stretch>
                  <a:fillRect t="-2000" r="-535" b="-18000"/>
                </a:stretch>
              </a:blipFill>
            </p:spPr>
            <p:txBody>
              <a:bodyPr/>
              <a:lstStyle/>
              <a:p>
                <a:r>
                  <a:rPr lang="en-US">
                    <a:noFill/>
                  </a:rPr>
                  <a:t> </a:t>
                </a:r>
              </a:p>
            </p:txBody>
          </p:sp>
        </mc:Fallback>
      </mc:AlternateContent>
      <p:sp>
        <p:nvSpPr>
          <p:cNvPr id="4" name="TextBox 3"/>
          <p:cNvSpPr txBox="1"/>
          <p:nvPr/>
        </p:nvSpPr>
        <p:spPr>
          <a:xfrm>
            <a:off x="3722762" y="5989029"/>
            <a:ext cx="4746812" cy="369332"/>
          </a:xfrm>
          <a:prstGeom prst="rect">
            <a:avLst/>
          </a:prstGeom>
          <a:noFill/>
        </p:spPr>
        <p:txBody>
          <a:bodyPr wrap="none" rtlCol="0">
            <a:spAutoFit/>
          </a:bodyPr>
          <a:lstStyle/>
          <a:p>
            <a:pPr algn="r" rtl="1"/>
            <a:r>
              <a:rPr lang="he-IL" dirty="0"/>
              <a:t>* שימו לב כי </a:t>
            </a:r>
            <a:r>
              <a:rPr lang="el-GR" dirty="0"/>
              <a:t>λ</a:t>
            </a:r>
            <a:r>
              <a:rPr lang="he-IL" dirty="0"/>
              <a:t> עבור כל התחנות זהה כי זהו שרשור תורים.</a:t>
            </a:r>
            <a:endParaRPr lang="en-US" dirty="0"/>
          </a:p>
        </p:txBody>
      </p:sp>
    </p:spTree>
    <p:extLst>
      <p:ext uri="{BB962C8B-B14F-4D97-AF65-F5344CB8AC3E}">
        <p14:creationId xmlns:p14="http://schemas.microsoft.com/office/powerpoint/2010/main" val="237189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6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6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חישובי עזר לקראת סעיף ב</a:t>
            </a:r>
            <a:br>
              <a:rPr lang="en-US" dirty="0"/>
            </a:br>
            <a:endParaRPr lang="he-IL" dirty="0"/>
          </a:p>
        </p:txBody>
      </p:sp>
      <p:sp>
        <p:nvSpPr>
          <p:cNvPr id="2" name="Content Placeholder 1"/>
          <p:cNvSpPr>
            <a:spLocks noGrp="1"/>
          </p:cNvSpPr>
          <p:nvPr>
            <p:ph idx="1"/>
          </p:nvPr>
        </p:nvSpPr>
        <p:spPr>
          <a:xfrm>
            <a:off x="1176867" y="2298280"/>
            <a:ext cx="6591300" cy="3305175"/>
          </a:xfrm>
        </p:spPr>
        <p:txBody>
          <a:bodyPr/>
          <a:lstStyle/>
          <a:p>
            <a:pPr marL="33338" indent="0" algn="r" rtl="1">
              <a:buNone/>
            </a:pPr>
            <a:r>
              <a:rPr lang="he-IL" dirty="0">
                <a:cs typeface="+mj-cs"/>
              </a:rPr>
              <a:t>נחשב עבור כל תחנה את </a:t>
            </a:r>
            <a:r>
              <a:rPr lang="en-US" sz="2400" dirty="0" err="1">
                <a:cs typeface="+mj-cs"/>
              </a:rPr>
              <a:t>w</a:t>
            </a:r>
            <a:r>
              <a:rPr lang="en-US" dirty="0" err="1">
                <a:cs typeface="+mj-cs"/>
              </a:rPr>
              <a:t>q</a:t>
            </a:r>
            <a:r>
              <a:rPr lang="en-US" dirty="0">
                <a:cs typeface="+mj-cs"/>
              </a:rPr>
              <a:t> </a:t>
            </a:r>
            <a:r>
              <a:rPr lang="he-IL" dirty="0">
                <a:cs typeface="+mj-cs"/>
              </a:rPr>
              <a:t> כאילו היה זה תור רגיל, וכמו כן את</a:t>
            </a:r>
            <a:r>
              <a:rPr lang="he-IL" i="1" dirty="0">
                <a:cs typeface="+mj-cs"/>
              </a:rPr>
              <a:t> </a:t>
            </a:r>
            <a:r>
              <a:rPr lang="en-US" altLang="he-IL" i="1" dirty="0">
                <a:latin typeface="Symbol" pitchFamily="18" charset="2"/>
                <a:cs typeface="+mj-cs"/>
              </a:rPr>
              <a:t>r</a:t>
            </a:r>
            <a:endParaRPr lang="he-IL" i="1" dirty="0">
              <a:cs typeface="+mj-cs"/>
            </a:endParaRPr>
          </a:p>
          <a:p>
            <a:endParaRPr lang="he-IL" dirty="0">
              <a:cs typeface="+mj-cs"/>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285" t="59266" r="22193" b="29962"/>
          <a:stretch/>
        </p:blipFill>
        <p:spPr bwMode="auto">
          <a:xfrm>
            <a:off x="1921491" y="4369206"/>
            <a:ext cx="2685674" cy="591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447" t="68692" r="22193" b="19610"/>
          <a:stretch/>
        </p:blipFill>
        <p:spPr bwMode="auto">
          <a:xfrm>
            <a:off x="1924954" y="5006978"/>
            <a:ext cx="2474765" cy="641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454" t="48493" r="22193" b="41463"/>
          <a:stretch/>
        </p:blipFill>
        <p:spPr bwMode="auto">
          <a:xfrm>
            <a:off x="1921492" y="3813847"/>
            <a:ext cx="2474012" cy="551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415" t="50000" r="50000" b="41089"/>
          <a:stretch/>
        </p:blipFill>
        <p:spPr bwMode="auto">
          <a:xfrm>
            <a:off x="1924954" y="3289457"/>
            <a:ext cx="2470550" cy="52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3" name="Rectangle 12"/>
              <p:cNvSpPr/>
              <p:nvPr/>
            </p:nvSpPr>
            <p:spPr>
              <a:xfrm>
                <a:off x="5889142" y="2738026"/>
                <a:ext cx="1466043" cy="461665"/>
              </a:xfrm>
              <a:prstGeom prst="rect">
                <a:avLst/>
              </a:prstGeom>
            </p:spPr>
            <p:txBody>
              <a:bodyPr wrap="none">
                <a:spAutoFit/>
              </a:bodyPr>
              <a:lstStyle/>
              <a:p>
                <a:pPr algn="ctr"/>
                <a14:m>
                  <m:oMath xmlns:m="http://schemas.openxmlformats.org/officeDocument/2006/math">
                    <m:r>
                      <a:rPr lang="en-US" altLang="he-IL" sz="2400" i="1" dirty="0" smtClean="0">
                        <a:solidFill>
                          <a:prstClr val="black"/>
                        </a:solidFill>
                        <a:latin typeface="Cambria Math" panose="02040503050406030204" pitchFamily="18" charset="0"/>
                        <a:cs typeface="Times New Roman" panose="02020603050405020304" pitchFamily="18" charset="0"/>
                      </a:rPr>
                      <m:t>𝜌</m:t>
                    </m:r>
                  </m:oMath>
                </a14:m>
                <a:r>
                  <a:rPr lang="en-US" altLang="he-IL" sz="2400" dirty="0">
                    <a:solidFill>
                      <a:prstClr val="black"/>
                    </a:solidFill>
                    <a:latin typeface="Garamond" panose="02020404030301010803"/>
                    <a:cs typeface="Times New Roman" panose="02020603050405020304" pitchFamily="18" charset="0"/>
                  </a:rPr>
                  <a:t>=λ/(c*μ</a:t>
                </a:r>
                <a:r>
                  <a:rPr lang="he-IL" altLang="he-IL" sz="2400" dirty="0">
                    <a:solidFill>
                      <a:prstClr val="black"/>
                    </a:solidFill>
                    <a:latin typeface="Garamond" panose="02020404030301010803"/>
                    <a:cs typeface="Times New Roman" panose="02020603050405020304" pitchFamily="18" charset="0"/>
                  </a:rPr>
                  <a:t>(</a:t>
                </a:r>
                <a:endParaRPr lang="en-US" altLang="he-IL" sz="2400" dirty="0">
                  <a:solidFill>
                    <a:prstClr val="black"/>
                  </a:solidFill>
                  <a:latin typeface="Garamond" panose="02020404030301010803"/>
                  <a:cs typeface="Times New Roman" panose="02020603050405020304" pitchFamily="18" charset="0"/>
                </a:endParaRPr>
              </a:p>
            </p:txBody>
          </p:sp>
        </mc:Choice>
        <mc:Fallback>
          <p:sp>
            <p:nvSpPr>
              <p:cNvPr id="13" name="Rectangle 12"/>
              <p:cNvSpPr>
                <a:spLocks noRot="1" noChangeAspect="1" noMove="1" noResize="1" noEditPoints="1" noAdjustHandles="1" noChangeArrowheads="1" noChangeShapeType="1" noTextEdit="1"/>
              </p:cNvSpPr>
              <p:nvPr/>
            </p:nvSpPr>
            <p:spPr>
              <a:xfrm>
                <a:off x="5889142" y="2738026"/>
                <a:ext cx="1466043" cy="461665"/>
              </a:xfrm>
              <a:prstGeom prst="rect">
                <a:avLst/>
              </a:prstGeom>
              <a:blipFill>
                <a:blip r:embed="rId4"/>
                <a:stretch>
                  <a:fillRect l="-1245" t="-13158" r="-5394" b="-28947"/>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2014876" y="2738027"/>
                <a:ext cx="2077610" cy="532838"/>
              </a:xfrm>
              <a:prstGeom prst="rect">
                <a:avLst/>
              </a:prstGeom>
            </p:spPr>
            <p:txBody>
              <a:bodyPr wrap="square">
                <a:spAutoFit/>
              </a:bodyPr>
              <a:lstStyle/>
              <a:p>
                <a:r>
                  <a:rPr lang="en-US" altLang="he-IL" dirty="0" err="1">
                    <a:solidFill>
                      <a:prstClr val="black"/>
                    </a:solidFill>
                    <a:latin typeface="Garamond" panose="02020404030301010803"/>
                    <a:cs typeface="Times New Roman" panose="02020603050405020304" pitchFamily="18" charset="0"/>
                  </a:rPr>
                  <a:t>W</a:t>
                </a:r>
                <a:r>
                  <a:rPr lang="en-US" altLang="he-IL" baseline="-25000" dirty="0" err="1">
                    <a:solidFill>
                      <a:prstClr val="black"/>
                    </a:solidFill>
                    <a:latin typeface="Garamond" panose="02020404030301010803"/>
                    <a:cs typeface="Times New Roman" panose="02020603050405020304" pitchFamily="18" charset="0"/>
                  </a:rPr>
                  <a:t>q</a:t>
                </a:r>
                <a:r>
                  <a:rPr lang="en-US" altLang="he-IL" dirty="0">
                    <a:solidFill>
                      <a:prstClr val="black"/>
                    </a:solidFill>
                    <a:latin typeface="Garamond" panose="02020404030301010803"/>
                    <a:cs typeface="Times New Roman" panose="02020603050405020304" pitchFamily="18" charset="0"/>
                  </a:rPr>
                  <a:t> = </a:t>
                </a:r>
                <a14:m>
                  <m:oMath xmlns:m="http://schemas.openxmlformats.org/officeDocument/2006/math">
                    <m:f>
                      <m:fPr>
                        <m:ctrlPr>
                          <a:rPr lang="en-US" altLang="he-IL" i="1">
                            <a:solidFill>
                              <a:prstClr val="black"/>
                            </a:solidFill>
                            <a:latin typeface="Cambria Math" panose="02040503050406030204" pitchFamily="18" charset="0"/>
                          </a:rPr>
                        </m:ctrlPr>
                      </m:fPr>
                      <m:num>
                        <m:r>
                          <a:rPr lang="en-US" altLang="he-IL" i="1">
                            <a:solidFill>
                              <a:prstClr val="black"/>
                            </a:solidFill>
                            <a:latin typeface="Cambria Math"/>
                            <a:ea typeface="Cambria Math"/>
                          </a:rPr>
                          <m:t>𝞴</m:t>
                        </m:r>
                      </m:num>
                      <m:den>
                        <m:r>
                          <a:rPr lang="en-US" altLang="he-IL" i="1">
                            <a:solidFill>
                              <a:prstClr val="black"/>
                            </a:solidFill>
                            <a:latin typeface="Cambria Math"/>
                            <a:ea typeface="Cambria Math"/>
                          </a:rPr>
                          <m:t>𝑐</m:t>
                        </m:r>
                        <m:r>
                          <a:rPr lang="en-US" altLang="he-IL" i="1">
                            <a:solidFill>
                              <a:prstClr val="black"/>
                            </a:solidFill>
                            <a:latin typeface="Cambria Math"/>
                            <a:ea typeface="Cambria Math"/>
                          </a:rPr>
                          <m:t>∗</m:t>
                        </m:r>
                        <m:r>
                          <a:rPr lang="en-US" altLang="he-IL" i="1">
                            <a:solidFill>
                              <a:prstClr val="black"/>
                            </a:solidFill>
                            <a:latin typeface="Cambria Math"/>
                            <a:ea typeface="Cambria Math"/>
                          </a:rPr>
                          <m:t>𝞵</m:t>
                        </m:r>
                        <m:r>
                          <a:rPr lang="en-US" altLang="he-IL" i="1">
                            <a:solidFill>
                              <a:prstClr val="black"/>
                            </a:solidFill>
                            <a:latin typeface="Cambria Math"/>
                            <a:ea typeface="Cambria Math"/>
                          </a:rPr>
                          <m:t>(</m:t>
                        </m:r>
                        <m:r>
                          <a:rPr lang="en-US" altLang="he-IL" i="1">
                            <a:solidFill>
                              <a:prstClr val="black"/>
                            </a:solidFill>
                            <a:latin typeface="Cambria Math"/>
                            <a:ea typeface="Cambria Math"/>
                          </a:rPr>
                          <m:t>𝑐</m:t>
                        </m:r>
                        <m:r>
                          <a:rPr lang="en-US" altLang="he-IL" i="1">
                            <a:solidFill>
                              <a:prstClr val="black"/>
                            </a:solidFill>
                            <a:latin typeface="Cambria Math"/>
                            <a:ea typeface="Cambria Math"/>
                          </a:rPr>
                          <m:t>∗</m:t>
                        </m:r>
                        <m:r>
                          <a:rPr lang="en-US" altLang="he-IL" i="1">
                            <a:solidFill>
                              <a:prstClr val="black"/>
                            </a:solidFill>
                            <a:latin typeface="Cambria Math"/>
                            <a:ea typeface="Cambria Math"/>
                          </a:rPr>
                          <m:t>𝞵</m:t>
                        </m:r>
                        <m:r>
                          <a:rPr lang="en-US" altLang="he-IL" i="1">
                            <a:solidFill>
                              <a:prstClr val="black"/>
                            </a:solidFill>
                            <a:latin typeface="Cambria Math"/>
                            <a:ea typeface="Cambria Math"/>
                          </a:rPr>
                          <m:t>−</m:t>
                        </m:r>
                        <m:r>
                          <a:rPr lang="en-US" altLang="he-IL" i="1">
                            <a:solidFill>
                              <a:prstClr val="black"/>
                            </a:solidFill>
                            <a:latin typeface="Cambria Math"/>
                            <a:ea typeface="Cambria Math"/>
                          </a:rPr>
                          <m:t>𝞴</m:t>
                        </m:r>
                        <m:r>
                          <a:rPr lang="en-US" altLang="he-IL" i="1">
                            <a:solidFill>
                              <a:prstClr val="black"/>
                            </a:solidFill>
                            <a:latin typeface="Cambria Math"/>
                            <a:ea typeface="Cambria Math"/>
                          </a:rPr>
                          <m:t>)</m:t>
                        </m:r>
                      </m:den>
                    </m:f>
                  </m:oMath>
                </a14:m>
                <a:endParaRPr lang="he-IL" dirty="0">
                  <a:solidFill>
                    <a:prstClr val="black"/>
                  </a:solidFill>
                  <a:latin typeface="Garamond" panose="02020404030301010803"/>
                  <a:cs typeface="Times New Roman" panose="02020603050405020304" pitchFamily="18"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2014876" y="2738027"/>
                <a:ext cx="2077610" cy="532838"/>
              </a:xfrm>
              <a:prstGeom prst="rect">
                <a:avLst/>
              </a:prstGeom>
              <a:blipFill>
                <a:blip r:embed="rId5"/>
                <a:stretch>
                  <a:fillRect l="-2647" b="-5682"/>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5088273" y="3950868"/>
                <a:ext cx="2677914" cy="461665"/>
              </a:xfrm>
              <a:prstGeom prst="rect">
                <a:avLst/>
              </a:prstGeom>
            </p:spPr>
            <p:txBody>
              <a:bodyPr wrap="none">
                <a:spAutoFit/>
              </a:bodyPr>
              <a:lstStyle/>
              <a:p>
                <a:pPr algn="ctr"/>
                <a14:m>
                  <m:oMath xmlns:m="http://schemas.openxmlformats.org/officeDocument/2006/math">
                    <m:r>
                      <a:rPr lang="en-US" altLang="he-IL" sz="2400" i="1" dirty="0" smtClean="0">
                        <a:solidFill>
                          <a:prstClr val="black"/>
                        </a:solidFill>
                        <a:latin typeface="Cambria Math" panose="02040503050406030204" pitchFamily="18" charset="0"/>
                        <a:cs typeface="Times New Roman" panose="02020603050405020304" pitchFamily="18" charset="0"/>
                      </a:rPr>
                      <m:t>𝜌</m:t>
                    </m:r>
                  </m:oMath>
                </a14:m>
                <a:r>
                  <a:rPr lang="en-US" altLang="he-IL" sz="2400" baseline="-25000" dirty="0">
                    <a:solidFill>
                      <a:prstClr val="black"/>
                    </a:solidFill>
                    <a:latin typeface="Garamond" panose="02020404030301010803"/>
                    <a:cs typeface="Times New Roman" panose="02020603050405020304" pitchFamily="18" charset="0"/>
                  </a:rPr>
                  <a:t>2</a:t>
                </a:r>
                <a:r>
                  <a:rPr lang="en-US" altLang="he-IL" sz="2400" dirty="0">
                    <a:solidFill>
                      <a:prstClr val="black"/>
                    </a:solidFill>
                    <a:latin typeface="Garamond" panose="02020404030301010803"/>
                    <a:cs typeface="Times New Roman" panose="02020603050405020304" pitchFamily="18" charset="0"/>
                  </a:rPr>
                  <a:t>=λ/(c*μ</a:t>
                </a:r>
                <a:r>
                  <a:rPr lang="he-IL" altLang="he-IL" sz="2400" dirty="0">
                    <a:solidFill>
                      <a:prstClr val="black"/>
                    </a:solidFill>
                    <a:latin typeface="Garamond" panose="02020404030301010803"/>
                    <a:cs typeface="Times New Roman" panose="02020603050405020304" pitchFamily="18" charset="0"/>
                  </a:rPr>
                  <a:t>= (</a:t>
                </a:r>
                <a:r>
                  <a:rPr lang="en-US" altLang="he-IL" sz="2400" dirty="0">
                    <a:solidFill>
                      <a:prstClr val="black"/>
                    </a:solidFill>
                    <a:latin typeface="Garamond" panose="02020404030301010803"/>
                    <a:cs typeface="Times New Roman" panose="02020603050405020304" pitchFamily="18" charset="0"/>
                  </a:rPr>
                  <a:t> 0.9615</a:t>
                </a:r>
              </a:p>
            </p:txBody>
          </p:sp>
        </mc:Choice>
        <mc:Fallback>
          <p:sp>
            <p:nvSpPr>
              <p:cNvPr id="17" name="Rectangle 16"/>
              <p:cNvSpPr>
                <a:spLocks noRot="1" noChangeAspect="1" noMove="1" noResize="1" noEditPoints="1" noAdjustHandles="1" noChangeArrowheads="1" noChangeShapeType="1" noTextEdit="1"/>
              </p:cNvSpPr>
              <p:nvPr/>
            </p:nvSpPr>
            <p:spPr>
              <a:xfrm>
                <a:off x="5088273" y="3950868"/>
                <a:ext cx="2677914" cy="461665"/>
              </a:xfrm>
              <a:prstGeom prst="rect">
                <a:avLst/>
              </a:prstGeom>
              <a:blipFill>
                <a:blip r:embed="rId6"/>
                <a:stretch>
                  <a:fillRect t="-13158" r="-2733" b="-28947"/>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5030628" y="3427955"/>
                <a:ext cx="2987293" cy="461665"/>
              </a:xfrm>
              <a:prstGeom prst="rect">
                <a:avLst/>
              </a:prstGeom>
            </p:spPr>
            <p:txBody>
              <a:bodyPr wrap="none">
                <a:spAutoFit/>
              </a:bodyPr>
              <a:lstStyle/>
              <a:p>
                <a:pPr algn="ctr"/>
                <a14:m>
                  <m:oMath xmlns:m="http://schemas.openxmlformats.org/officeDocument/2006/math">
                    <m:r>
                      <a:rPr lang="en-US" altLang="he-IL" sz="2400" i="1" dirty="0" smtClean="0">
                        <a:solidFill>
                          <a:prstClr val="black"/>
                        </a:solidFill>
                        <a:latin typeface="Cambria Math" panose="02040503050406030204" pitchFamily="18" charset="0"/>
                        <a:cs typeface="Times New Roman" panose="02020603050405020304" pitchFamily="18" charset="0"/>
                      </a:rPr>
                      <m:t>𝜌</m:t>
                    </m:r>
                  </m:oMath>
                </a14:m>
                <a:r>
                  <a:rPr lang="en-US" altLang="he-IL" sz="2400" baseline="-25000" dirty="0">
                    <a:solidFill>
                      <a:prstClr val="black"/>
                    </a:solidFill>
                    <a:latin typeface="Garamond" panose="02020404030301010803"/>
                    <a:cs typeface="Times New Roman" panose="02020603050405020304" pitchFamily="18" charset="0"/>
                  </a:rPr>
                  <a:t>1</a:t>
                </a:r>
                <a:r>
                  <a:rPr lang="en-US" altLang="he-IL" sz="2400" dirty="0">
                    <a:solidFill>
                      <a:prstClr val="black"/>
                    </a:solidFill>
                    <a:latin typeface="Garamond" panose="02020404030301010803"/>
                    <a:cs typeface="Times New Roman" panose="02020603050405020304" pitchFamily="18" charset="0"/>
                  </a:rPr>
                  <a:t>=300/(16*20)=0.937</a:t>
                </a:r>
              </a:p>
            </p:txBody>
          </p:sp>
        </mc:Choice>
        <mc:Fallback>
          <p:sp>
            <p:nvSpPr>
              <p:cNvPr id="18" name="Rectangle 17"/>
              <p:cNvSpPr>
                <a:spLocks noRot="1" noChangeAspect="1" noMove="1" noResize="1" noEditPoints="1" noAdjustHandles="1" noChangeArrowheads="1" noChangeShapeType="1" noTextEdit="1"/>
              </p:cNvSpPr>
              <p:nvPr/>
            </p:nvSpPr>
            <p:spPr>
              <a:xfrm>
                <a:off x="5030628" y="3427955"/>
                <a:ext cx="2987293" cy="461665"/>
              </a:xfrm>
              <a:prstGeom prst="rect">
                <a:avLst/>
              </a:prstGeom>
              <a:blipFill>
                <a:blip r:embed="rId7"/>
                <a:stretch>
                  <a:fillRect t="-10526" r="-2245" b="-28947"/>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5256741" y="4526215"/>
                <a:ext cx="2268570" cy="461665"/>
              </a:xfrm>
              <a:prstGeom prst="rect">
                <a:avLst/>
              </a:prstGeom>
            </p:spPr>
            <p:txBody>
              <a:bodyPr wrap="none">
                <a:spAutoFit/>
              </a:bodyPr>
              <a:lstStyle/>
              <a:p>
                <a:pPr algn="ctr"/>
                <a14:m>
                  <m:oMath xmlns:m="http://schemas.openxmlformats.org/officeDocument/2006/math">
                    <m:r>
                      <a:rPr lang="en-US" altLang="he-IL" sz="2400" i="1" dirty="0" smtClean="0">
                        <a:solidFill>
                          <a:prstClr val="black"/>
                        </a:solidFill>
                        <a:latin typeface="Cambria Math" panose="02040503050406030204" pitchFamily="18" charset="0"/>
                        <a:cs typeface="Times New Roman" panose="02020603050405020304" pitchFamily="18" charset="0"/>
                      </a:rPr>
                      <m:t>𝜌</m:t>
                    </m:r>
                    <m:r>
                      <a:rPr lang="en-US" altLang="he-IL" sz="2400" i="1" baseline="-25000" dirty="0" smtClean="0">
                        <a:solidFill>
                          <a:prstClr val="black"/>
                        </a:solidFill>
                        <a:latin typeface="Cambria Math" panose="02040503050406030204" pitchFamily="18" charset="0"/>
                        <a:cs typeface="Times New Roman" panose="02020603050405020304" pitchFamily="18" charset="0"/>
                      </a:rPr>
                      <m:t>3</m:t>
                    </m:r>
                  </m:oMath>
                </a14:m>
                <a:r>
                  <a:rPr lang="en-US" altLang="he-IL" sz="2400" dirty="0">
                    <a:solidFill>
                      <a:prstClr val="black"/>
                    </a:solidFill>
                    <a:latin typeface="Garamond" panose="02020404030301010803"/>
                    <a:cs typeface="Times New Roman" panose="02020603050405020304" pitchFamily="18" charset="0"/>
                  </a:rPr>
                  <a:t>=λ/(c*μ)=0.98</a:t>
                </a:r>
              </a:p>
            </p:txBody>
          </p:sp>
        </mc:Choice>
        <mc:Fallback>
          <p:sp>
            <p:nvSpPr>
              <p:cNvPr id="19" name="Rectangle 18"/>
              <p:cNvSpPr>
                <a:spLocks noRot="1" noChangeAspect="1" noMove="1" noResize="1" noEditPoints="1" noAdjustHandles="1" noChangeArrowheads="1" noChangeShapeType="1" noTextEdit="1"/>
              </p:cNvSpPr>
              <p:nvPr/>
            </p:nvSpPr>
            <p:spPr>
              <a:xfrm>
                <a:off x="5256741" y="4526215"/>
                <a:ext cx="2268570" cy="461665"/>
              </a:xfrm>
              <a:prstGeom prst="rect">
                <a:avLst/>
              </a:prstGeom>
              <a:blipFill>
                <a:blip r:embed="rId8"/>
                <a:stretch>
                  <a:fillRect l="-269" t="-10526" r="-3763" b="-28947"/>
                </a:stretch>
              </a:blipFill>
            </p:spPr>
            <p:txBody>
              <a:bodyPr/>
              <a:lstStyle/>
              <a:p>
                <a:r>
                  <a:rPr lang="he-IL">
                    <a:noFill/>
                  </a:rPr>
                  <a:t> </a:t>
                </a:r>
              </a:p>
            </p:txBody>
          </p:sp>
        </mc:Fallback>
      </mc:AlternateContent>
      <p:sp>
        <p:nvSpPr>
          <p:cNvPr id="4" name="TextBox 3"/>
          <p:cNvSpPr txBox="1"/>
          <p:nvPr/>
        </p:nvSpPr>
        <p:spPr>
          <a:xfrm>
            <a:off x="796326" y="3289457"/>
            <a:ext cx="990977" cy="600164"/>
          </a:xfrm>
          <a:prstGeom prst="rect">
            <a:avLst/>
          </a:prstGeom>
          <a:noFill/>
        </p:spPr>
        <p:txBody>
          <a:bodyPr wrap="none" rtlCol="0">
            <a:spAutoFit/>
          </a:bodyPr>
          <a:lstStyle/>
          <a:p>
            <a:pPr algn="ctr"/>
            <a:r>
              <a:rPr lang="en-US" sz="1100" dirty="0"/>
              <a:t>(16*20=320)</a:t>
            </a:r>
          </a:p>
          <a:p>
            <a:pPr algn="ctr"/>
            <a:r>
              <a:rPr lang="he-IL" sz="1100" dirty="0"/>
              <a:t>16 עמדות אכילה</a:t>
            </a:r>
          </a:p>
          <a:p>
            <a:pPr algn="ctr" rtl="1"/>
            <a:r>
              <a:rPr lang="el-GR" sz="1100" dirty="0"/>
              <a:t>μ </a:t>
            </a:r>
            <a:r>
              <a:rPr lang="he-IL" sz="1100" dirty="0"/>
              <a:t> הוא 20 דקות</a:t>
            </a:r>
            <a:endParaRPr lang="en-US" sz="1100" dirty="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2A25255D-4339-4806-BC0F-C16407036518}"/>
                  </a:ext>
                </a:extLst>
              </p:cNvPr>
              <p:cNvSpPr/>
              <p:nvPr/>
            </p:nvSpPr>
            <p:spPr>
              <a:xfrm>
                <a:off x="4344640" y="5253530"/>
                <a:ext cx="4092787" cy="461665"/>
              </a:xfrm>
              <a:prstGeom prst="rect">
                <a:avLst/>
              </a:prstGeom>
            </p:spPr>
            <p:txBody>
              <a:bodyPr wrap="none">
                <a:spAutoFit/>
              </a:bodyPr>
              <a:lstStyle/>
              <a:p>
                <a:pPr algn="ctr"/>
                <a14:m>
                  <m:oMath xmlns:m="http://schemas.openxmlformats.org/officeDocument/2006/math">
                    <m:r>
                      <a:rPr lang="en-US" altLang="he-IL" sz="2400" i="1" dirty="0" smtClean="0">
                        <a:solidFill>
                          <a:prstClr val="black"/>
                        </a:solidFill>
                        <a:latin typeface="Cambria Math" panose="02040503050406030204" pitchFamily="18" charset="0"/>
                        <a:cs typeface="Times New Roman" panose="02020603050405020304" pitchFamily="18" charset="0"/>
                      </a:rPr>
                      <m:t>𝜌</m:t>
                    </m:r>
                    <m:r>
                      <a:rPr lang="en-US" altLang="he-IL" sz="2400" b="0" i="1" baseline="-25000" dirty="0" smtClean="0">
                        <a:solidFill>
                          <a:prstClr val="black"/>
                        </a:solidFill>
                        <a:latin typeface="Cambria Math" panose="02040503050406030204" pitchFamily="18" charset="0"/>
                        <a:cs typeface="Times New Roman" panose="02020603050405020304" pitchFamily="18" charset="0"/>
                      </a:rPr>
                      <m:t>4</m:t>
                    </m:r>
                  </m:oMath>
                </a14:m>
                <a:r>
                  <a:rPr lang="en-US" altLang="he-IL" sz="2400" dirty="0">
                    <a:solidFill>
                      <a:prstClr val="black"/>
                    </a:solidFill>
                    <a:latin typeface="Garamond" panose="02020404030301010803"/>
                    <a:cs typeface="Times New Roman" panose="02020603050405020304" pitchFamily="18" charset="0"/>
                  </a:rPr>
                  <a:t>=λ/(c*μ)=300/(10*31)=0.967</a:t>
                </a:r>
              </a:p>
            </p:txBody>
          </p:sp>
        </mc:Choice>
        <mc:Fallback>
          <p:sp>
            <p:nvSpPr>
              <p:cNvPr id="15" name="Rectangle 14">
                <a:extLst>
                  <a:ext uri="{FF2B5EF4-FFF2-40B4-BE49-F238E27FC236}">
                    <a16:creationId xmlns:a16="http://schemas.microsoft.com/office/drawing/2014/main" id="{2A25255D-4339-4806-BC0F-C16407036518}"/>
                  </a:ext>
                </a:extLst>
              </p:cNvPr>
              <p:cNvSpPr>
                <a:spLocks noRot="1" noChangeAspect="1" noMove="1" noResize="1" noEditPoints="1" noAdjustHandles="1" noChangeArrowheads="1" noChangeShapeType="1" noTextEdit="1"/>
              </p:cNvSpPr>
              <p:nvPr/>
            </p:nvSpPr>
            <p:spPr>
              <a:xfrm>
                <a:off x="4344640" y="5253530"/>
                <a:ext cx="4092787" cy="461665"/>
              </a:xfrm>
              <a:prstGeom prst="rect">
                <a:avLst/>
              </a:prstGeom>
              <a:blipFill>
                <a:blip r:embed="rId9"/>
                <a:stretch>
                  <a:fillRect t="-10526" r="-1490" b="-28947"/>
                </a:stretch>
              </a:blipFill>
            </p:spPr>
            <p:txBody>
              <a:bodyPr/>
              <a:lstStyle/>
              <a:p>
                <a:r>
                  <a:rPr lang="he-IL">
                    <a:noFill/>
                  </a:rPr>
                  <a:t> </a:t>
                </a:r>
              </a:p>
            </p:txBody>
          </p:sp>
        </mc:Fallback>
      </mc:AlternateContent>
    </p:spTree>
    <p:extLst>
      <p:ext uri="{BB962C8B-B14F-4D97-AF65-F5344CB8AC3E}">
        <p14:creationId xmlns:p14="http://schemas.microsoft.com/office/powerpoint/2010/main" val="348198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P spid="19" grpId="0"/>
      <p:bldP spid="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ב. מהו סך זמני ההמתנה בכל התחנות?</a:t>
            </a:r>
            <a:br>
              <a:rPr lang="en-US" dirty="0"/>
            </a:br>
            <a:endParaRPr lang="he-IL" dirty="0"/>
          </a:p>
        </p:txBody>
      </p:sp>
      <p:graphicFrame>
        <p:nvGraphicFramePr>
          <p:cNvPr id="6" name="Diagram 5"/>
          <p:cNvGraphicFramePr/>
          <p:nvPr>
            <p:extLst>
              <p:ext uri="{D42A27DB-BD31-4B8C-83A1-F6EECF244321}">
                <p14:modId xmlns:p14="http://schemas.microsoft.com/office/powerpoint/2010/main" val="4039834781"/>
              </p:ext>
            </p:extLst>
          </p:nvPr>
        </p:nvGraphicFramePr>
        <p:xfrm>
          <a:off x="1223628" y="620688"/>
          <a:ext cx="6642738" cy="3834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136416" y="2963314"/>
            <a:ext cx="1635384" cy="2331407"/>
          </a:xfrm>
          <a:prstGeom prst="rect">
            <a:avLst/>
          </a:prstGeom>
          <a:noFill/>
        </p:spPr>
        <p:txBody>
          <a:bodyPr wrap="none" rtlCol="1">
            <a:spAutoFit/>
          </a:bodyPr>
          <a:lstStyle/>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(m/m/s)= </a:t>
            </a:r>
          </a:p>
          <a:p>
            <a:pPr>
              <a:spcBef>
                <a:spcPts val="900"/>
              </a:spcBef>
            </a:pPr>
            <a:r>
              <a:rPr lang="en-US" dirty="0">
                <a:solidFill>
                  <a:prstClr val="black"/>
                </a:solidFill>
                <a:latin typeface="Garamond" panose="02020404030301010803"/>
              </a:rPr>
              <a:t>Ca</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a:p>
            <a:pPr>
              <a:spcBef>
                <a:spcPts val="900"/>
              </a:spcBef>
            </a:pPr>
            <a:r>
              <a:rPr lang="en-US" dirty="0">
                <a:solidFill>
                  <a:prstClr val="black"/>
                </a:solidFill>
                <a:latin typeface="Garamond" panose="02020404030301010803"/>
              </a:rPr>
              <a:t>Cs</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(G/G/s) = </a:t>
            </a:r>
          </a:p>
          <a:p>
            <a:pPr>
              <a:spcBef>
                <a:spcPts val="900"/>
              </a:spcBef>
            </a:pPr>
            <a:r>
              <a:rPr lang="el-GR" i="1" dirty="0">
                <a:solidFill>
                  <a:prstClr val="black"/>
                </a:solidFill>
                <a:latin typeface="Garamond" panose="02020404030301010803"/>
              </a:rPr>
              <a:t>ρ</a:t>
            </a:r>
            <a:r>
              <a:rPr lang="en-US" i="1" dirty="0">
                <a:solidFill>
                  <a:prstClr val="black"/>
                </a:solidFill>
                <a:latin typeface="Garamond" panose="02020404030301010803"/>
              </a:rPr>
              <a:t> = </a:t>
            </a:r>
          </a:p>
          <a:p>
            <a:pPr>
              <a:spcBef>
                <a:spcPts val="900"/>
              </a:spcBef>
            </a:pPr>
            <a:r>
              <a:rPr lang="en-US" dirty="0">
                <a:solidFill>
                  <a:prstClr val="black"/>
                </a:solidFill>
                <a:latin typeface="Garamond" panose="02020404030301010803"/>
              </a:rPr>
              <a:t>Cd</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p:txBody>
      </p:sp>
      <p:sp>
        <p:nvSpPr>
          <p:cNvPr id="14" name="TextBox 13"/>
          <p:cNvSpPr txBox="1"/>
          <p:nvPr/>
        </p:nvSpPr>
        <p:spPr>
          <a:xfrm>
            <a:off x="3005827" y="2993638"/>
            <a:ext cx="1635384" cy="2331407"/>
          </a:xfrm>
          <a:prstGeom prst="rect">
            <a:avLst/>
          </a:prstGeom>
          <a:noFill/>
        </p:spPr>
        <p:txBody>
          <a:bodyPr wrap="none" rtlCol="1">
            <a:spAutoFit/>
          </a:bodyPr>
          <a:lstStyle/>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(m/m/s)= </a:t>
            </a:r>
          </a:p>
          <a:p>
            <a:pPr>
              <a:spcBef>
                <a:spcPts val="900"/>
              </a:spcBef>
            </a:pPr>
            <a:r>
              <a:rPr lang="en-US" dirty="0">
                <a:solidFill>
                  <a:prstClr val="black"/>
                </a:solidFill>
                <a:latin typeface="Garamond" panose="02020404030301010803"/>
              </a:rPr>
              <a:t>Ca</a:t>
            </a:r>
            <a:r>
              <a:rPr lang="en-US" baseline="30000" dirty="0">
                <a:solidFill>
                  <a:prstClr val="black"/>
                </a:solidFill>
                <a:latin typeface="Garamond" panose="02020404030301010803"/>
              </a:rPr>
              <a:t>2 </a:t>
            </a:r>
            <a:r>
              <a:rPr lang="en-US" dirty="0">
                <a:solidFill>
                  <a:prstClr val="black"/>
                </a:solidFill>
                <a:latin typeface="Garamond" panose="02020404030301010803"/>
              </a:rPr>
              <a:t>= </a:t>
            </a:r>
          </a:p>
          <a:p>
            <a:pPr>
              <a:spcBef>
                <a:spcPts val="900"/>
              </a:spcBef>
            </a:pPr>
            <a:r>
              <a:rPr lang="en-US" dirty="0">
                <a:solidFill>
                  <a:prstClr val="black"/>
                </a:solidFill>
                <a:latin typeface="Garamond" panose="02020404030301010803"/>
              </a:rPr>
              <a:t>Cs</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(G/G/s) = </a:t>
            </a:r>
          </a:p>
          <a:p>
            <a:pPr>
              <a:spcBef>
                <a:spcPts val="900"/>
              </a:spcBef>
            </a:pPr>
            <a:r>
              <a:rPr lang="el-GR" i="1" dirty="0">
                <a:solidFill>
                  <a:prstClr val="black"/>
                </a:solidFill>
              </a:rPr>
              <a:t>ρ</a:t>
            </a:r>
            <a:r>
              <a:rPr lang="en-US" i="1" dirty="0">
                <a:solidFill>
                  <a:prstClr val="black"/>
                </a:solidFill>
                <a:latin typeface="Garamond" panose="02020404030301010803"/>
              </a:rPr>
              <a:t> = </a:t>
            </a:r>
          </a:p>
          <a:p>
            <a:pPr>
              <a:spcBef>
                <a:spcPts val="900"/>
              </a:spcBef>
            </a:pPr>
            <a:r>
              <a:rPr lang="en-US" dirty="0">
                <a:solidFill>
                  <a:prstClr val="black"/>
                </a:solidFill>
                <a:latin typeface="Garamond" panose="02020404030301010803"/>
              </a:rPr>
              <a:t>Cd</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p:txBody>
      </p:sp>
      <p:sp>
        <p:nvSpPr>
          <p:cNvPr id="15" name="TextBox 14"/>
          <p:cNvSpPr txBox="1"/>
          <p:nvPr/>
        </p:nvSpPr>
        <p:spPr>
          <a:xfrm>
            <a:off x="4736816" y="2964681"/>
            <a:ext cx="1635384" cy="2331407"/>
          </a:xfrm>
          <a:prstGeom prst="rect">
            <a:avLst/>
          </a:prstGeom>
          <a:noFill/>
        </p:spPr>
        <p:txBody>
          <a:bodyPr wrap="none" rtlCol="1">
            <a:spAutoFit/>
          </a:bodyPr>
          <a:lstStyle/>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(m/m/s)= </a:t>
            </a:r>
          </a:p>
          <a:p>
            <a:pPr>
              <a:spcBef>
                <a:spcPts val="900"/>
              </a:spcBef>
            </a:pPr>
            <a:r>
              <a:rPr lang="en-US" dirty="0">
                <a:solidFill>
                  <a:prstClr val="black"/>
                </a:solidFill>
                <a:latin typeface="Garamond" panose="02020404030301010803"/>
              </a:rPr>
              <a:t>Ca</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a:p>
            <a:pPr>
              <a:spcBef>
                <a:spcPts val="900"/>
              </a:spcBef>
            </a:pPr>
            <a:r>
              <a:rPr lang="en-US" dirty="0">
                <a:solidFill>
                  <a:prstClr val="black"/>
                </a:solidFill>
                <a:latin typeface="Garamond" panose="02020404030301010803"/>
              </a:rPr>
              <a:t>Cs</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(G/G/s) = </a:t>
            </a:r>
          </a:p>
          <a:p>
            <a:pPr>
              <a:spcBef>
                <a:spcPts val="900"/>
              </a:spcBef>
            </a:pPr>
            <a:r>
              <a:rPr lang="el-GR" i="1" dirty="0">
                <a:solidFill>
                  <a:prstClr val="black"/>
                </a:solidFill>
              </a:rPr>
              <a:t>ρ</a:t>
            </a:r>
            <a:r>
              <a:rPr lang="en-US" i="1" dirty="0">
                <a:solidFill>
                  <a:prstClr val="black"/>
                </a:solidFill>
                <a:latin typeface="Garamond" panose="02020404030301010803"/>
              </a:rPr>
              <a:t> = </a:t>
            </a:r>
          </a:p>
          <a:p>
            <a:pPr>
              <a:spcBef>
                <a:spcPts val="900"/>
              </a:spcBef>
            </a:pPr>
            <a:r>
              <a:rPr lang="en-US" dirty="0">
                <a:solidFill>
                  <a:prstClr val="black"/>
                </a:solidFill>
                <a:latin typeface="Garamond" panose="02020404030301010803"/>
              </a:rPr>
              <a:t>Cd</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p:txBody>
      </p:sp>
      <p:sp>
        <p:nvSpPr>
          <p:cNvPr id="16" name="TextBox 15"/>
          <p:cNvSpPr txBox="1"/>
          <p:nvPr/>
        </p:nvSpPr>
        <p:spPr>
          <a:xfrm>
            <a:off x="6624229" y="2963314"/>
            <a:ext cx="1635384" cy="1546577"/>
          </a:xfrm>
          <a:prstGeom prst="rect">
            <a:avLst/>
          </a:prstGeom>
          <a:noFill/>
        </p:spPr>
        <p:txBody>
          <a:bodyPr wrap="none" rtlCol="1">
            <a:spAutoFit/>
          </a:bodyPr>
          <a:lstStyle/>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(m/m/s)= </a:t>
            </a:r>
          </a:p>
          <a:p>
            <a:pPr>
              <a:spcBef>
                <a:spcPts val="900"/>
              </a:spcBef>
            </a:pPr>
            <a:r>
              <a:rPr lang="en-US" dirty="0">
                <a:solidFill>
                  <a:prstClr val="black"/>
                </a:solidFill>
                <a:latin typeface="Garamond" panose="02020404030301010803"/>
              </a:rPr>
              <a:t>Ca</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a:p>
            <a:pPr>
              <a:spcBef>
                <a:spcPts val="900"/>
              </a:spcBef>
            </a:pPr>
            <a:r>
              <a:rPr lang="en-US" dirty="0">
                <a:solidFill>
                  <a:prstClr val="black"/>
                </a:solidFill>
                <a:latin typeface="Garamond" panose="02020404030301010803"/>
              </a:rPr>
              <a:t>Cs</a:t>
            </a:r>
            <a:r>
              <a:rPr lang="en-US" baseline="30000" dirty="0">
                <a:solidFill>
                  <a:prstClr val="black"/>
                </a:solidFill>
                <a:latin typeface="Garamond" panose="02020404030301010803"/>
              </a:rPr>
              <a:t>2</a:t>
            </a:r>
            <a:r>
              <a:rPr lang="en-US" dirty="0">
                <a:solidFill>
                  <a:prstClr val="black"/>
                </a:solidFill>
                <a:latin typeface="Garamond" panose="02020404030301010803"/>
              </a:rPr>
              <a:t> = </a:t>
            </a:r>
          </a:p>
          <a:p>
            <a:pPr>
              <a:spcBef>
                <a:spcPts val="900"/>
              </a:spcBef>
            </a:pPr>
            <a:r>
              <a:rPr lang="en-US" dirty="0" err="1">
                <a:solidFill>
                  <a:prstClr val="black"/>
                </a:solidFill>
                <a:latin typeface="Garamond" panose="02020404030301010803"/>
              </a:rPr>
              <a:t>Wq</a:t>
            </a:r>
            <a:r>
              <a:rPr lang="en-US" dirty="0">
                <a:solidFill>
                  <a:prstClr val="black"/>
                </a:solidFill>
                <a:latin typeface="Garamond" panose="02020404030301010803"/>
              </a:rPr>
              <a:t> (G/G/s) = </a:t>
            </a:r>
          </a:p>
        </p:txBody>
      </p:sp>
    </p:spTree>
    <p:extLst>
      <p:ext uri="{BB962C8B-B14F-4D97-AF65-F5344CB8AC3E}">
        <p14:creationId xmlns:p14="http://schemas.microsoft.com/office/powerpoint/2010/main" val="144397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סעיף ב – נתמקד ב-2 התחנות הראשונות</a:t>
            </a:r>
            <a:br>
              <a:rPr lang="en-US" dirty="0"/>
            </a:br>
            <a:endParaRPr lang="he-IL" dirty="0"/>
          </a:p>
        </p:txBody>
      </p:sp>
      <p:graphicFrame>
        <p:nvGraphicFramePr>
          <p:cNvPr id="6" name="Diagram 5"/>
          <p:cNvGraphicFramePr/>
          <p:nvPr>
            <p:extLst>
              <p:ext uri="{D42A27DB-BD31-4B8C-83A1-F6EECF244321}">
                <p14:modId xmlns:p14="http://schemas.microsoft.com/office/powerpoint/2010/main" val="3522508792"/>
              </p:ext>
            </p:extLst>
          </p:nvPr>
        </p:nvGraphicFramePr>
        <p:xfrm>
          <a:off x="1277634" y="908720"/>
          <a:ext cx="6642738" cy="3834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8" name="TextBox 7"/>
              <p:cNvSpPr txBox="1"/>
              <p:nvPr/>
            </p:nvSpPr>
            <p:spPr>
              <a:xfrm>
                <a:off x="1365245" y="2965073"/>
                <a:ext cx="1890210" cy="3621889"/>
              </a:xfrm>
              <a:prstGeom prst="rect">
                <a:avLst/>
              </a:prstGeom>
              <a:noFill/>
            </p:spPr>
            <p:txBody>
              <a:bodyPr wrap="square" rtlCol="1">
                <a:spAutoFit/>
              </a:bodyPr>
              <a:lstStyle/>
              <a:p>
                <a:pPr>
                  <a:spcBef>
                    <a:spcPts val="900"/>
                  </a:spcBef>
                </a:pPr>
                <a:r>
                  <a:rPr lang="en-US" sz="1350" dirty="0">
                    <a:solidFill>
                      <a:prstClr val="black"/>
                    </a:solidFill>
                    <a:latin typeface="Garamond" panose="02020404030301010803"/>
                  </a:rPr>
                  <a:t>Wq (m/m/s)= 2.8 min </a:t>
                </a:r>
              </a:p>
              <a:p>
                <a:pPr>
                  <a:spcBef>
                    <a:spcPts val="900"/>
                  </a:spcBef>
                </a:pPr>
                <a:r>
                  <a:rPr lang="en-US" sz="1350" dirty="0">
                    <a:solidFill>
                      <a:prstClr val="black"/>
                    </a:solidFill>
                    <a:latin typeface="Garamond" panose="02020404030301010803"/>
                  </a:rPr>
                  <a:t>Ca</a:t>
                </a:r>
                <a:r>
                  <a:rPr lang="en-US" sz="1350" baseline="30000" dirty="0">
                    <a:solidFill>
                      <a:prstClr val="black"/>
                    </a:solidFill>
                    <a:latin typeface="Garamond" panose="02020404030301010803"/>
                  </a:rPr>
                  <a:t>2 </a:t>
                </a:r>
                <a:r>
                  <a:rPr lang="en-US" sz="1350" dirty="0">
                    <a:solidFill>
                      <a:prstClr val="black"/>
                    </a:solidFill>
                    <a:latin typeface="Garamond" panose="02020404030301010803"/>
                  </a:rPr>
                  <a:t>= 1</a:t>
                </a:r>
              </a:p>
              <a:p>
                <a:pPr>
                  <a:spcBef>
                    <a:spcPts val="900"/>
                  </a:spcBef>
                </a:pPr>
                <a:r>
                  <a:rPr lang="en-US" sz="1350" dirty="0">
                    <a:solidFill>
                      <a:prstClr val="black"/>
                    </a:solidFill>
                    <a:latin typeface="Garamond" panose="02020404030301010803"/>
                  </a:rPr>
                  <a:t>Cs</a:t>
                </a:r>
                <a:r>
                  <a:rPr lang="en-US" sz="1350" baseline="30000" dirty="0">
                    <a:solidFill>
                      <a:prstClr val="black"/>
                    </a:solidFill>
                    <a:latin typeface="Garamond" panose="02020404030301010803"/>
                  </a:rPr>
                  <a:t>2</a:t>
                </a:r>
                <a:r>
                  <a:rPr lang="en-US" sz="1350" dirty="0">
                    <a:solidFill>
                      <a:prstClr val="black"/>
                    </a:solidFill>
                    <a:latin typeface="Garamond" panose="02020404030301010803"/>
                  </a:rPr>
                  <a:t> = (</a:t>
                </a:r>
                <a14:m>
                  <m:oMath xmlns:m="http://schemas.openxmlformats.org/officeDocument/2006/math">
                    <m:sSup>
                      <m:sSupPr>
                        <m:ctrlPr>
                          <a:rPr lang="en-US" sz="1350" i="1" smtClean="0">
                            <a:solidFill>
                              <a:prstClr val="black"/>
                            </a:solidFill>
                            <a:latin typeface="Cambria Math" panose="02040503050406030204" pitchFamily="18" charset="0"/>
                          </a:rPr>
                        </m:ctrlPr>
                      </m:sSupPr>
                      <m:e>
                        <m:f>
                          <m:fPr>
                            <m:ctrlPr>
                              <a:rPr lang="en-US" sz="1350" i="1" smtClean="0">
                                <a:solidFill>
                                  <a:prstClr val="black"/>
                                </a:solidFill>
                                <a:latin typeface="Cambria Math" panose="02040503050406030204" pitchFamily="18" charset="0"/>
                              </a:rPr>
                            </m:ctrlPr>
                          </m:fPr>
                          <m:num>
                            <m:r>
                              <a:rPr lang="en-US" sz="1350" b="0" i="1" smtClean="0">
                                <a:solidFill>
                                  <a:prstClr val="black"/>
                                </a:solidFill>
                                <a:latin typeface="Cambria Math" panose="02040503050406030204" pitchFamily="18" charset="0"/>
                              </a:rPr>
                              <m:t>0</m:t>
                            </m:r>
                            <m:r>
                              <a:rPr lang="en-US" sz="1350" b="0" i="1" smtClean="0">
                                <a:solidFill>
                                  <a:prstClr val="black"/>
                                </a:solidFill>
                                <a:latin typeface="Cambria Math" panose="02040503050406030204" pitchFamily="18" charset="0"/>
                              </a:rPr>
                              <m:t>.</m:t>
                            </m:r>
                            <m:r>
                              <a:rPr lang="en-US" sz="1350" b="0" i="1" smtClean="0">
                                <a:solidFill>
                                  <a:prstClr val="black"/>
                                </a:solidFill>
                                <a:latin typeface="Cambria Math" panose="02040503050406030204" pitchFamily="18" charset="0"/>
                              </a:rPr>
                              <m:t>5</m:t>
                            </m:r>
                          </m:num>
                          <m:den>
                            <m:r>
                              <a:rPr lang="en-US" sz="1350" b="0" i="1" smtClean="0">
                                <a:solidFill>
                                  <a:prstClr val="black"/>
                                </a:solidFill>
                                <a:latin typeface="Cambria Math" panose="02040503050406030204" pitchFamily="18" charset="0"/>
                              </a:rPr>
                              <m:t>3</m:t>
                            </m:r>
                          </m:den>
                        </m:f>
                        <m:r>
                          <a:rPr lang="en-US" sz="1350" b="0" i="1" smtClean="0">
                            <a:solidFill>
                              <a:prstClr val="black"/>
                            </a:solidFill>
                            <a:latin typeface="Cambria Math" panose="02040503050406030204" pitchFamily="18" charset="0"/>
                          </a:rPr>
                          <m:t>)</m:t>
                        </m:r>
                      </m:e>
                      <m:sup>
                        <m:r>
                          <a:rPr lang="en-US" sz="1350" b="0" i="1" smtClean="0">
                            <a:solidFill>
                              <a:prstClr val="black"/>
                            </a:solidFill>
                            <a:latin typeface="Cambria Math" panose="02040503050406030204" pitchFamily="18" charset="0"/>
                          </a:rPr>
                          <m:t>2</m:t>
                        </m:r>
                      </m:sup>
                    </m:sSup>
                  </m:oMath>
                </a14:m>
                <a:r>
                  <a:rPr lang="en-US" sz="1350" dirty="0">
                    <a:solidFill>
                      <a:prstClr val="black"/>
                    </a:solidFill>
                    <a:latin typeface="Garamond" panose="02020404030301010803"/>
                  </a:rPr>
                  <a:t>=</a:t>
                </a:r>
                <a14:m>
                  <m:oMath xmlns:m="http://schemas.openxmlformats.org/officeDocument/2006/math">
                    <m:f>
                      <m:fPr>
                        <m:ctrlPr>
                          <a:rPr lang="en-US" sz="1350" i="1" dirty="0" smtClean="0">
                            <a:solidFill>
                              <a:prstClr val="black"/>
                            </a:solidFill>
                            <a:latin typeface="Cambria Math" panose="02040503050406030204" pitchFamily="18" charset="0"/>
                          </a:rPr>
                        </m:ctrlPr>
                      </m:fPr>
                      <m:num>
                        <m:r>
                          <a:rPr lang="en-US" sz="1350" b="0" i="1" dirty="0" smtClean="0">
                            <a:solidFill>
                              <a:prstClr val="black"/>
                            </a:solidFill>
                            <a:latin typeface="Cambria Math" panose="02040503050406030204" pitchFamily="18" charset="0"/>
                          </a:rPr>
                          <m:t>1</m:t>
                        </m:r>
                      </m:num>
                      <m:den>
                        <m:r>
                          <a:rPr lang="en-US" sz="1350" b="0" i="1" dirty="0" smtClean="0">
                            <a:solidFill>
                              <a:prstClr val="black"/>
                            </a:solidFill>
                            <a:latin typeface="Cambria Math" panose="02040503050406030204" pitchFamily="18" charset="0"/>
                          </a:rPr>
                          <m:t>36</m:t>
                        </m:r>
                      </m:den>
                    </m:f>
                  </m:oMath>
                </a14:m>
                <a:endParaRPr lang="en-US" sz="1350" dirty="0">
                  <a:solidFill>
                    <a:prstClr val="black"/>
                  </a:solidFill>
                  <a:latin typeface="Garamond" panose="02020404030301010803"/>
                </a:endParaRPr>
              </a:p>
              <a:p>
                <a:pPr>
                  <a:spcBef>
                    <a:spcPts val="900"/>
                  </a:spcBef>
                </a:pPr>
                <a:r>
                  <a:rPr lang="en-US" sz="1350" dirty="0" err="1">
                    <a:solidFill>
                      <a:prstClr val="black"/>
                    </a:solidFill>
                    <a:latin typeface="Garamond" panose="02020404030301010803"/>
                  </a:rPr>
                  <a:t>Wq</a:t>
                </a:r>
                <a:r>
                  <a:rPr lang="en-US" sz="1350" dirty="0">
                    <a:solidFill>
                      <a:prstClr val="black"/>
                    </a:solidFill>
                    <a:latin typeface="Garamond" panose="02020404030301010803"/>
                  </a:rPr>
                  <a:t> (G/G/s) = </a:t>
                </a:r>
              </a:p>
              <a:p>
                <a:pPr>
                  <a:spcBef>
                    <a:spcPts val="900"/>
                  </a:spcBef>
                </a:pPr>
                <a:endParaRPr lang="en-US" sz="1350" dirty="0">
                  <a:solidFill>
                    <a:prstClr val="black"/>
                  </a:solidFill>
                  <a:latin typeface="Garamond" panose="02020404030301010803"/>
                </a:endParaRPr>
              </a:p>
              <a:p>
                <a:pPr>
                  <a:spcBef>
                    <a:spcPts val="900"/>
                  </a:spcBef>
                </a:pPr>
                <a:endParaRPr lang="en-US" sz="1350" dirty="0">
                  <a:solidFill>
                    <a:prstClr val="black"/>
                  </a:solidFill>
                  <a:latin typeface="Garamond" panose="02020404030301010803"/>
                </a:endParaRPr>
              </a:p>
              <a:p>
                <a:pPr>
                  <a:spcBef>
                    <a:spcPts val="900"/>
                  </a:spcBef>
                </a:pPr>
                <a:r>
                  <a:rPr lang="en-US" altLang="he-IL" sz="1350" i="1" dirty="0">
                    <a:solidFill>
                      <a:prstClr val="black"/>
                    </a:solidFill>
                    <a:latin typeface="Symbol" pitchFamily="18" charset="2"/>
                  </a:rPr>
                  <a:t>r</a:t>
                </a:r>
                <a:r>
                  <a:rPr lang="en-US" sz="1350" i="1" dirty="0">
                    <a:solidFill>
                      <a:prstClr val="black"/>
                    </a:solidFill>
                    <a:latin typeface="Garamond" panose="02020404030301010803"/>
                  </a:rPr>
                  <a:t> = </a:t>
                </a:r>
                <a:r>
                  <a:rPr lang="en-US" sz="1350" dirty="0">
                    <a:solidFill>
                      <a:prstClr val="black"/>
                    </a:solidFill>
                    <a:latin typeface="Garamond" panose="02020404030301010803"/>
                  </a:rPr>
                  <a:t>0.937</a:t>
                </a:r>
              </a:p>
              <a:p>
                <a:pPr>
                  <a:spcBef>
                    <a:spcPts val="900"/>
                  </a:spcBef>
                </a:pPr>
                <a:r>
                  <a:rPr lang="en-US" sz="1350" dirty="0">
                    <a:solidFill>
                      <a:prstClr val="black"/>
                    </a:solidFill>
                    <a:latin typeface="Garamond" panose="02020404030301010803"/>
                  </a:rPr>
                  <a:t>Cd</a:t>
                </a:r>
                <a:r>
                  <a:rPr lang="en-US" sz="1350" baseline="30000" dirty="0">
                    <a:solidFill>
                      <a:prstClr val="black"/>
                    </a:solidFill>
                    <a:latin typeface="Garamond" panose="02020404030301010803"/>
                  </a:rPr>
                  <a:t>2</a:t>
                </a:r>
                <a:r>
                  <a:rPr lang="en-US" sz="1350" dirty="0">
                    <a:solidFill>
                      <a:prstClr val="black"/>
                    </a:solidFill>
                    <a:latin typeface="Garamond" panose="02020404030301010803"/>
                  </a:rPr>
                  <a:t> = </a:t>
                </a:r>
                <a:r>
                  <a:rPr lang="en-US" altLang="he-IL" sz="1350" i="1" dirty="0">
                    <a:solidFill>
                      <a:prstClr val="black"/>
                    </a:solidFill>
                    <a:latin typeface="Symbol" pitchFamily="18" charset="2"/>
                    <a:cs typeface="Times New Roman" pitchFamily="18" charset="0"/>
                  </a:rPr>
                  <a:t>r</a:t>
                </a:r>
                <a:r>
                  <a:rPr lang="en-US" altLang="he-IL" sz="1350" baseline="40000" dirty="0">
                    <a:solidFill>
                      <a:prstClr val="black"/>
                    </a:solidFill>
                    <a:latin typeface="Times" charset="0"/>
                    <a:cs typeface="Times New Roman" pitchFamily="18" charset="0"/>
                  </a:rPr>
                  <a:t>2</a:t>
                </a:r>
                <a:r>
                  <a:rPr lang="en-US" altLang="he-IL" sz="1350" i="1" dirty="0">
                    <a:solidFill>
                      <a:prstClr val="black"/>
                    </a:solidFill>
                    <a:latin typeface="Times" charset="0"/>
                    <a:cs typeface="Times New Roman" pitchFamily="18" charset="0"/>
                  </a:rPr>
                  <a:t>c</a:t>
                </a:r>
                <a:r>
                  <a:rPr lang="en-US" altLang="he-IL" sz="1350" i="1" baseline="-25000" dirty="0">
                    <a:solidFill>
                      <a:prstClr val="black"/>
                    </a:solidFill>
                    <a:latin typeface="Times" charset="0"/>
                    <a:cs typeface="Times New Roman" pitchFamily="18" charset="0"/>
                  </a:rPr>
                  <a:t>s</a:t>
                </a:r>
                <a:r>
                  <a:rPr lang="en-US" altLang="he-IL" sz="1350" baseline="40000" dirty="0">
                    <a:solidFill>
                      <a:prstClr val="black"/>
                    </a:solidFill>
                    <a:latin typeface="Times" charset="0"/>
                    <a:cs typeface="Times New Roman" pitchFamily="18" charset="0"/>
                  </a:rPr>
                  <a:t>2</a:t>
                </a:r>
                <a:r>
                  <a:rPr lang="en-US" altLang="he-IL" sz="1350" dirty="0">
                    <a:solidFill>
                      <a:prstClr val="black"/>
                    </a:solidFill>
                    <a:latin typeface="Times" charset="0"/>
                    <a:cs typeface="Times New Roman" pitchFamily="18" charset="0"/>
                  </a:rPr>
                  <a:t> + (1 – </a:t>
                </a:r>
                <a:r>
                  <a:rPr lang="en-US" altLang="he-IL" sz="1350" i="1" dirty="0">
                    <a:solidFill>
                      <a:prstClr val="black"/>
                    </a:solidFill>
                    <a:latin typeface="Symbol" pitchFamily="18" charset="2"/>
                    <a:cs typeface="Times New Roman" pitchFamily="18" charset="0"/>
                  </a:rPr>
                  <a:t>r</a:t>
                </a:r>
                <a:r>
                  <a:rPr lang="en-US" altLang="he-IL" sz="1350" baseline="40000" dirty="0">
                    <a:solidFill>
                      <a:prstClr val="black"/>
                    </a:solidFill>
                    <a:latin typeface="Times" charset="0"/>
                    <a:cs typeface="Times New Roman" pitchFamily="18" charset="0"/>
                  </a:rPr>
                  <a:t>2</a:t>
                </a:r>
                <a:r>
                  <a:rPr lang="en-US" altLang="he-IL" sz="1350" dirty="0">
                    <a:solidFill>
                      <a:prstClr val="black"/>
                    </a:solidFill>
                    <a:latin typeface="Times" charset="0"/>
                    <a:cs typeface="Times New Roman" pitchFamily="18" charset="0"/>
                  </a:rPr>
                  <a:t>)</a:t>
                </a:r>
                <a:r>
                  <a:rPr lang="en-US" altLang="he-IL" sz="1350" i="1" dirty="0">
                    <a:solidFill>
                      <a:prstClr val="black"/>
                    </a:solidFill>
                    <a:latin typeface="Times" charset="0"/>
                    <a:cs typeface="Times New Roman" pitchFamily="18" charset="0"/>
                  </a:rPr>
                  <a:t>c</a:t>
                </a:r>
                <a:r>
                  <a:rPr lang="en-US" altLang="he-IL" sz="1350" i="1" baseline="-25000" dirty="0">
                    <a:solidFill>
                      <a:prstClr val="black"/>
                    </a:solidFill>
                    <a:latin typeface="Times" charset="0"/>
                    <a:cs typeface="Times New Roman" pitchFamily="18" charset="0"/>
                  </a:rPr>
                  <a:t>a</a:t>
                </a:r>
                <a:r>
                  <a:rPr lang="en-US" altLang="he-IL" sz="1350" baseline="40000" dirty="0">
                    <a:solidFill>
                      <a:prstClr val="black"/>
                    </a:solidFill>
                    <a:latin typeface="Times" charset="0"/>
                    <a:cs typeface="Times New Roman" pitchFamily="18" charset="0"/>
                  </a:rPr>
                  <a:t>2</a:t>
                </a:r>
                <a:r>
                  <a:rPr lang="en-US" altLang="he-IL" sz="1350" dirty="0">
                    <a:solidFill>
                      <a:prstClr val="black"/>
                    </a:solidFill>
                    <a:latin typeface="Times" charset="0"/>
                    <a:cs typeface="Times New Roman" pitchFamily="18" charset="0"/>
                  </a:rPr>
                  <a:t> </a:t>
                </a:r>
              </a:p>
              <a:p>
                <a:pPr>
                  <a:spcBef>
                    <a:spcPts val="900"/>
                  </a:spcBef>
                </a:pPr>
                <a:endParaRPr lang="en-US" sz="1350" dirty="0">
                  <a:solidFill>
                    <a:prstClr val="black"/>
                  </a:solidFill>
                  <a:latin typeface="Garamond" panose="02020404030301010803"/>
                </a:endParaRPr>
              </a:p>
              <a:p>
                <a:pPr>
                  <a:spcBef>
                    <a:spcPts val="900"/>
                  </a:spcBef>
                </a:pPr>
                <a:endParaRPr lang="en-US" sz="1350" dirty="0">
                  <a:solidFill>
                    <a:prstClr val="black"/>
                  </a:solidFill>
                  <a:latin typeface="Garamond" panose="02020404030301010803"/>
                </a:endParaRPr>
              </a:p>
              <a:p>
                <a:pPr>
                  <a:spcBef>
                    <a:spcPts val="900"/>
                  </a:spcBef>
                </a:pPr>
                <a:endParaRPr lang="he-IL" sz="1350" dirty="0">
                  <a:solidFill>
                    <a:prstClr val="black"/>
                  </a:solidFill>
                  <a:latin typeface="Garamond" panose="02020404030301010803"/>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365245" y="2965073"/>
                <a:ext cx="1890210" cy="3621889"/>
              </a:xfrm>
              <a:prstGeom prst="rect">
                <a:avLst/>
              </a:prstGeom>
              <a:blipFill>
                <a:blip r:embed="rId8"/>
                <a:stretch>
                  <a:fillRect l="-968" t="-1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4896037" y="2956375"/>
                <a:ext cx="1917513" cy="3621889"/>
              </a:xfrm>
              <a:prstGeom prst="rect">
                <a:avLst/>
              </a:prstGeom>
              <a:noFill/>
            </p:spPr>
            <p:txBody>
              <a:bodyPr wrap="none" rtlCol="1">
                <a:spAutoFit/>
              </a:bodyPr>
              <a:lstStyle/>
              <a:p>
                <a:pPr>
                  <a:spcBef>
                    <a:spcPts val="900"/>
                  </a:spcBef>
                </a:pPr>
                <a:r>
                  <a:rPr lang="en-US" sz="1350" dirty="0">
                    <a:solidFill>
                      <a:prstClr val="black"/>
                    </a:solidFill>
                    <a:latin typeface="Garamond" panose="02020404030301010803"/>
                  </a:rPr>
                  <a:t>Wq (m/m/s)= 4.8 min </a:t>
                </a:r>
              </a:p>
              <a:p>
                <a:pPr>
                  <a:spcBef>
                    <a:spcPts val="900"/>
                  </a:spcBef>
                </a:pPr>
                <a:r>
                  <a:rPr lang="en-US" sz="1350" dirty="0">
                    <a:solidFill>
                      <a:prstClr val="black"/>
                    </a:solidFill>
                    <a:latin typeface="Garamond" panose="02020404030301010803"/>
                  </a:rPr>
                  <a:t>Ca</a:t>
                </a:r>
                <a:r>
                  <a:rPr lang="en-US" sz="1350" baseline="30000" dirty="0">
                    <a:solidFill>
                      <a:prstClr val="black"/>
                    </a:solidFill>
                    <a:latin typeface="Garamond" panose="02020404030301010803"/>
                  </a:rPr>
                  <a:t>2</a:t>
                </a:r>
                <a:r>
                  <a:rPr lang="en-US" sz="1350" dirty="0">
                    <a:solidFill>
                      <a:prstClr val="black"/>
                    </a:solidFill>
                    <a:latin typeface="Garamond" panose="02020404030301010803"/>
                  </a:rPr>
                  <a:t> = </a:t>
                </a:r>
                <a:r>
                  <a:rPr lang="en-US" sz="1350" dirty="0">
                    <a:solidFill>
                      <a:prstClr val="black"/>
                    </a:solidFill>
                  </a:rPr>
                  <a:t>Cd</a:t>
                </a:r>
                <a:r>
                  <a:rPr lang="he-IL" sz="1350" baseline="-25000" dirty="0">
                    <a:solidFill>
                      <a:prstClr val="black"/>
                    </a:solidFill>
                  </a:rPr>
                  <a:t>אכילה</a:t>
                </a:r>
                <a:r>
                  <a:rPr lang="en-US" sz="1350" baseline="30000" dirty="0">
                    <a:solidFill>
                      <a:prstClr val="black"/>
                    </a:solidFill>
                  </a:rPr>
                  <a:t>2</a:t>
                </a:r>
                <a:endParaRPr lang="en-US" sz="1350" dirty="0">
                  <a:solidFill>
                    <a:prstClr val="black"/>
                  </a:solidFill>
                  <a:latin typeface="Garamond" panose="02020404030301010803"/>
                </a:endParaRPr>
              </a:p>
              <a:p>
                <a:pPr>
                  <a:spcBef>
                    <a:spcPts val="900"/>
                  </a:spcBef>
                </a:pPr>
                <a:r>
                  <a:rPr lang="en-US" sz="1350" dirty="0">
                    <a:solidFill>
                      <a:prstClr val="black"/>
                    </a:solidFill>
                    <a:latin typeface="Garamond" panose="02020404030301010803"/>
                  </a:rPr>
                  <a:t>Cs</a:t>
                </a:r>
                <a:r>
                  <a:rPr lang="en-US" sz="1350" baseline="30000" dirty="0">
                    <a:solidFill>
                      <a:prstClr val="black"/>
                    </a:solidFill>
                    <a:latin typeface="Garamond" panose="02020404030301010803"/>
                  </a:rPr>
                  <a:t>2</a:t>
                </a:r>
                <a:r>
                  <a:rPr lang="en-US" sz="1350" dirty="0">
                    <a:solidFill>
                      <a:prstClr val="black"/>
                    </a:solidFill>
                    <a:latin typeface="Garamond" panose="02020404030301010803"/>
                  </a:rPr>
                  <a:t> = </a:t>
                </a:r>
                <a:r>
                  <a:rPr lang="en-US" sz="1350" dirty="0">
                    <a:solidFill>
                      <a:prstClr val="black"/>
                    </a:solidFill>
                  </a:rPr>
                  <a:t>(</a:t>
                </a:r>
                <a14:m>
                  <m:oMath xmlns:m="http://schemas.openxmlformats.org/officeDocument/2006/math">
                    <m:sSup>
                      <m:sSupPr>
                        <m:ctrlPr>
                          <a:rPr lang="en-US" sz="1350" i="1">
                            <a:solidFill>
                              <a:prstClr val="black"/>
                            </a:solidFill>
                            <a:latin typeface="Cambria Math" panose="02040503050406030204" pitchFamily="18" charset="0"/>
                          </a:rPr>
                        </m:ctrlPr>
                      </m:sSupPr>
                      <m:e>
                        <m:f>
                          <m:fPr>
                            <m:ctrlPr>
                              <a:rPr lang="en-US" sz="1350" i="1">
                                <a:solidFill>
                                  <a:prstClr val="black"/>
                                </a:solidFill>
                                <a:latin typeface="Cambria Math" panose="02040503050406030204" pitchFamily="18" charset="0"/>
                              </a:rPr>
                            </m:ctrlPr>
                          </m:fPr>
                          <m:num>
                            <m:r>
                              <a:rPr lang="en-US" sz="1350" b="0" i="1" smtClean="0">
                                <a:solidFill>
                                  <a:prstClr val="black"/>
                                </a:solidFill>
                                <a:latin typeface="Cambria Math" panose="02040503050406030204" pitchFamily="18" charset="0"/>
                              </a:rPr>
                              <m:t>2</m:t>
                            </m:r>
                          </m:num>
                          <m:den>
                            <m:r>
                              <a:rPr lang="en-US" sz="1350" b="0" i="1" smtClean="0">
                                <a:solidFill>
                                  <a:prstClr val="black"/>
                                </a:solidFill>
                                <a:latin typeface="Cambria Math" panose="02040503050406030204" pitchFamily="18" charset="0"/>
                              </a:rPr>
                              <m:t>5</m:t>
                            </m:r>
                          </m:den>
                        </m:f>
                        <m:r>
                          <a:rPr lang="en-US" sz="1350" i="1">
                            <a:solidFill>
                              <a:prstClr val="black"/>
                            </a:solidFill>
                            <a:latin typeface="Cambria Math" panose="02040503050406030204" pitchFamily="18" charset="0"/>
                          </a:rPr>
                          <m:t>)</m:t>
                        </m:r>
                      </m:e>
                      <m:sup>
                        <m:r>
                          <a:rPr lang="en-US" sz="1350" i="1">
                            <a:solidFill>
                              <a:prstClr val="black"/>
                            </a:solidFill>
                            <a:latin typeface="Cambria Math" panose="02040503050406030204" pitchFamily="18" charset="0"/>
                          </a:rPr>
                          <m:t>2</m:t>
                        </m:r>
                      </m:sup>
                    </m:sSup>
                  </m:oMath>
                </a14:m>
                <a:r>
                  <a:rPr lang="en-US" sz="1350" dirty="0">
                    <a:solidFill>
                      <a:prstClr val="black"/>
                    </a:solidFill>
                    <a:latin typeface="Garamond" panose="02020404030301010803"/>
                  </a:rPr>
                  <a:t>=0.16</a:t>
                </a:r>
              </a:p>
              <a:p>
                <a:pPr>
                  <a:spcBef>
                    <a:spcPts val="900"/>
                  </a:spcBef>
                </a:pPr>
                <a:r>
                  <a:rPr lang="en-US" sz="1350" dirty="0" err="1">
                    <a:solidFill>
                      <a:prstClr val="black"/>
                    </a:solidFill>
                    <a:latin typeface="Garamond" panose="02020404030301010803"/>
                  </a:rPr>
                  <a:t>Wq</a:t>
                </a:r>
                <a:r>
                  <a:rPr lang="en-US" sz="1350" dirty="0">
                    <a:solidFill>
                      <a:prstClr val="black"/>
                    </a:solidFill>
                    <a:latin typeface="Garamond" panose="02020404030301010803"/>
                  </a:rPr>
                  <a:t> (G/G/s) = </a:t>
                </a:r>
              </a:p>
              <a:p>
                <a:pPr>
                  <a:spcBef>
                    <a:spcPts val="900"/>
                  </a:spcBef>
                </a:pPr>
                <a:endParaRPr lang="en-US" sz="1350" dirty="0">
                  <a:solidFill>
                    <a:prstClr val="black"/>
                  </a:solidFill>
                  <a:latin typeface="Garamond" panose="02020404030301010803"/>
                </a:endParaRPr>
              </a:p>
              <a:p>
                <a:pPr>
                  <a:spcBef>
                    <a:spcPts val="900"/>
                  </a:spcBef>
                </a:pPr>
                <a:endParaRPr lang="en-US" sz="1350" dirty="0">
                  <a:solidFill>
                    <a:prstClr val="black"/>
                  </a:solidFill>
                  <a:latin typeface="Garamond" panose="02020404030301010803"/>
                </a:endParaRPr>
              </a:p>
              <a:p>
                <a:pPr>
                  <a:spcBef>
                    <a:spcPts val="900"/>
                  </a:spcBef>
                </a:pPr>
                <a:r>
                  <a:rPr lang="en-US" altLang="he-IL" sz="1350" i="1" dirty="0">
                    <a:solidFill>
                      <a:prstClr val="black"/>
                    </a:solidFill>
                    <a:latin typeface="Symbol" pitchFamily="18" charset="2"/>
                  </a:rPr>
                  <a:t>r</a:t>
                </a:r>
                <a:r>
                  <a:rPr lang="en-US" sz="1350" i="1" dirty="0">
                    <a:solidFill>
                      <a:prstClr val="black"/>
                    </a:solidFill>
                    <a:latin typeface="Garamond" panose="02020404030301010803"/>
                  </a:rPr>
                  <a:t> = </a:t>
                </a:r>
                <a:r>
                  <a:rPr lang="en-US" sz="1350" dirty="0">
                    <a:solidFill>
                      <a:prstClr val="black"/>
                    </a:solidFill>
                    <a:latin typeface="Garamond" panose="02020404030301010803"/>
                  </a:rPr>
                  <a:t>0.9615</a:t>
                </a:r>
              </a:p>
              <a:p>
                <a:pPr>
                  <a:spcBef>
                    <a:spcPts val="900"/>
                  </a:spcBef>
                </a:pPr>
                <a:r>
                  <a:rPr lang="en-US" sz="1350" dirty="0">
                    <a:solidFill>
                      <a:prstClr val="black"/>
                    </a:solidFill>
                    <a:latin typeface="Garamond" panose="02020404030301010803"/>
                  </a:rPr>
                  <a:t>Cd</a:t>
                </a:r>
                <a:r>
                  <a:rPr lang="en-US" sz="1350" baseline="30000" dirty="0">
                    <a:solidFill>
                      <a:prstClr val="black"/>
                    </a:solidFill>
                    <a:latin typeface="Garamond" panose="02020404030301010803"/>
                  </a:rPr>
                  <a:t>2</a:t>
                </a:r>
                <a:r>
                  <a:rPr lang="en-US" sz="1350" dirty="0">
                    <a:solidFill>
                      <a:prstClr val="black"/>
                    </a:solidFill>
                    <a:latin typeface="Garamond" panose="02020404030301010803"/>
                  </a:rPr>
                  <a:t> = </a:t>
                </a:r>
                <a:r>
                  <a:rPr lang="en-US" altLang="he-IL" sz="1350" i="1" dirty="0">
                    <a:solidFill>
                      <a:prstClr val="black"/>
                    </a:solidFill>
                    <a:latin typeface="Symbol" pitchFamily="18" charset="2"/>
                    <a:cs typeface="Times New Roman" pitchFamily="18" charset="0"/>
                  </a:rPr>
                  <a:t>r</a:t>
                </a:r>
                <a:r>
                  <a:rPr lang="en-US" altLang="he-IL" sz="1350" baseline="40000" dirty="0">
                    <a:solidFill>
                      <a:prstClr val="black"/>
                    </a:solidFill>
                    <a:latin typeface="Times" charset="0"/>
                    <a:cs typeface="Times New Roman" pitchFamily="18" charset="0"/>
                  </a:rPr>
                  <a:t>2</a:t>
                </a:r>
                <a:r>
                  <a:rPr lang="en-US" altLang="he-IL" sz="1350" i="1" dirty="0">
                    <a:solidFill>
                      <a:prstClr val="black"/>
                    </a:solidFill>
                    <a:latin typeface="Times" charset="0"/>
                    <a:cs typeface="Times New Roman" pitchFamily="18" charset="0"/>
                  </a:rPr>
                  <a:t>c</a:t>
                </a:r>
                <a:r>
                  <a:rPr lang="en-US" altLang="he-IL" sz="1350" i="1" baseline="-25000" dirty="0">
                    <a:solidFill>
                      <a:prstClr val="black"/>
                    </a:solidFill>
                    <a:latin typeface="Times" charset="0"/>
                    <a:cs typeface="Times New Roman" pitchFamily="18" charset="0"/>
                  </a:rPr>
                  <a:t>s</a:t>
                </a:r>
                <a:r>
                  <a:rPr lang="en-US" altLang="he-IL" sz="1350" baseline="40000" dirty="0">
                    <a:solidFill>
                      <a:prstClr val="black"/>
                    </a:solidFill>
                    <a:latin typeface="Times" charset="0"/>
                    <a:cs typeface="Times New Roman" pitchFamily="18" charset="0"/>
                  </a:rPr>
                  <a:t>2</a:t>
                </a:r>
                <a:r>
                  <a:rPr lang="en-US" altLang="he-IL" sz="1350" dirty="0">
                    <a:solidFill>
                      <a:prstClr val="black"/>
                    </a:solidFill>
                    <a:latin typeface="Times" charset="0"/>
                    <a:cs typeface="Times New Roman" pitchFamily="18" charset="0"/>
                  </a:rPr>
                  <a:t> + (1 – </a:t>
                </a:r>
                <a:r>
                  <a:rPr lang="en-US" altLang="he-IL" sz="1350" i="1" dirty="0">
                    <a:solidFill>
                      <a:prstClr val="black"/>
                    </a:solidFill>
                    <a:latin typeface="Symbol" pitchFamily="18" charset="2"/>
                    <a:cs typeface="Times New Roman" pitchFamily="18" charset="0"/>
                  </a:rPr>
                  <a:t>r</a:t>
                </a:r>
                <a:r>
                  <a:rPr lang="en-US" altLang="he-IL" sz="1350" baseline="40000" dirty="0">
                    <a:solidFill>
                      <a:prstClr val="black"/>
                    </a:solidFill>
                    <a:latin typeface="Times" charset="0"/>
                    <a:cs typeface="Times New Roman" pitchFamily="18" charset="0"/>
                  </a:rPr>
                  <a:t>2</a:t>
                </a:r>
                <a:r>
                  <a:rPr lang="en-US" altLang="he-IL" sz="1350" dirty="0">
                    <a:solidFill>
                      <a:prstClr val="black"/>
                    </a:solidFill>
                    <a:latin typeface="Times" charset="0"/>
                    <a:cs typeface="Times New Roman" pitchFamily="18" charset="0"/>
                  </a:rPr>
                  <a:t>)</a:t>
                </a:r>
                <a:r>
                  <a:rPr lang="en-US" altLang="he-IL" sz="1350" i="1" dirty="0">
                    <a:solidFill>
                      <a:prstClr val="black"/>
                    </a:solidFill>
                    <a:latin typeface="Times" charset="0"/>
                    <a:cs typeface="Times New Roman" pitchFamily="18" charset="0"/>
                  </a:rPr>
                  <a:t>c</a:t>
                </a:r>
                <a:r>
                  <a:rPr lang="en-US" altLang="he-IL" sz="1350" i="1" baseline="-25000" dirty="0">
                    <a:solidFill>
                      <a:prstClr val="black"/>
                    </a:solidFill>
                    <a:latin typeface="Times" charset="0"/>
                    <a:cs typeface="Times New Roman" pitchFamily="18" charset="0"/>
                  </a:rPr>
                  <a:t>a</a:t>
                </a:r>
                <a:r>
                  <a:rPr lang="en-US" altLang="he-IL" sz="1350" baseline="40000" dirty="0">
                    <a:solidFill>
                      <a:prstClr val="black"/>
                    </a:solidFill>
                    <a:latin typeface="Times" charset="0"/>
                    <a:cs typeface="Times New Roman" pitchFamily="18" charset="0"/>
                  </a:rPr>
                  <a:t>2</a:t>
                </a:r>
                <a:r>
                  <a:rPr lang="en-US" altLang="he-IL" sz="1350" dirty="0">
                    <a:solidFill>
                      <a:prstClr val="black"/>
                    </a:solidFill>
                    <a:latin typeface="Times" charset="0"/>
                    <a:cs typeface="Times New Roman" pitchFamily="18" charset="0"/>
                  </a:rPr>
                  <a:t> </a:t>
                </a:r>
              </a:p>
              <a:p>
                <a:pPr>
                  <a:spcBef>
                    <a:spcPts val="900"/>
                  </a:spcBef>
                </a:pPr>
                <a:endParaRPr lang="en-US" sz="1350" dirty="0">
                  <a:solidFill>
                    <a:prstClr val="black"/>
                  </a:solidFill>
                  <a:latin typeface="Garamond" panose="02020404030301010803"/>
                </a:endParaRPr>
              </a:p>
              <a:p>
                <a:pPr>
                  <a:spcBef>
                    <a:spcPts val="900"/>
                  </a:spcBef>
                </a:pPr>
                <a:endParaRPr lang="en-US" sz="1350" dirty="0">
                  <a:solidFill>
                    <a:prstClr val="black"/>
                  </a:solidFill>
                  <a:latin typeface="Garamond" panose="02020404030301010803"/>
                </a:endParaRPr>
              </a:p>
              <a:p>
                <a:pPr>
                  <a:spcBef>
                    <a:spcPts val="900"/>
                  </a:spcBef>
                </a:pPr>
                <a:endParaRPr lang="he-IL" sz="1350" dirty="0">
                  <a:solidFill>
                    <a:prstClr val="black"/>
                  </a:solidFill>
                  <a:latin typeface="Garamond" panose="02020404030301010803"/>
                  <a:cs typeface="Times New Roman" panose="02020603050405020304"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4896037" y="2956375"/>
                <a:ext cx="1917513" cy="3621889"/>
              </a:xfrm>
              <a:prstGeom prst="rect">
                <a:avLst/>
              </a:prstGeom>
              <a:blipFill>
                <a:blip r:embed="rId9"/>
                <a:stretch>
                  <a:fillRect l="-635" t="-337"/>
                </a:stretch>
              </a:blipFill>
            </p:spPr>
            <p:txBody>
              <a:bodyPr/>
              <a:lstStyle/>
              <a:p>
                <a:r>
                  <a:rPr lang="he-IL">
                    <a:noFill/>
                  </a:rPr>
                  <a:t> </a:t>
                </a:r>
              </a:p>
            </p:txBody>
          </p:sp>
        </mc:Fallback>
      </mc:AlternateContent>
      <p:sp>
        <p:nvSpPr>
          <p:cNvPr id="7" name="TextBox 6"/>
          <p:cNvSpPr txBox="1"/>
          <p:nvPr/>
        </p:nvSpPr>
        <p:spPr>
          <a:xfrm>
            <a:off x="3054482" y="3573016"/>
            <a:ext cx="1191352" cy="738664"/>
          </a:xfrm>
          <a:prstGeom prst="rect">
            <a:avLst/>
          </a:prstGeom>
          <a:noFill/>
        </p:spPr>
        <p:txBody>
          <a:bodyPr wrap="none" rtlCol="1">
            <a:spAutoFit/>
          </a:bodyPr>
          <a:lstStyle/>
          <a:p>
            <a:r>
              <a:rPr lang="he-IL" sz="1050" dirty="0">
                <a:solidFill>
                  <a:prstClr val="black"/>
                </a:solidFill>
                <a:latin typeface="Garamond" panose="02020404030301010803"/>
                <a:cs typeface="Times New Roman" panose="02020603050405020304" pitchFamily="18" charset="0"/>
              </a:rPr>
              <a:t>זמן האכילה הממוצע</a:t>
            </a:r>
          </a:p>
          <a:p>
            <a:r>
              <a:rPr lang="he-IL" sz="1050" dirty="0">
                <a:solidFill>
                  <a:prstClr val="black"/>
                </a:solidFill>
                <a:latin typeface="Garamond" panose="02020404030301010803"/>
                <a:cs typeface="Times New Roman" panose="02020603050405020304" pitchFamily="18" charset="0"/>
              </a:rPr>
              <a:t> של פרה הוא 3 דקות </a:t>
            </a:r>
          </a:p>
          <a:p>
            <a:r>
              <a:rPr lang="he-IL" sz="1050" dirty="0">
                <a:solidFill>
                  <a:prstClr val="black"/>
                </a:solidFill>
                <a:latin typeface="Garamond" panose="02020404030301010803"/>
                <a:cs typeface="Times New Roman" panose="02020603050405020304" pitchFamily="18" charset="0"/>
              </a:rPr>
              <a:t>עם סטיית תקן של 0.5</a:t>
            </a:r>
            <a:endParaRPr lang="en-US" sz="1050" dirty="0">
              <a:solidFill>
                <a:prstClr val="black"/>
              </a:solidFill>
              <a:latin typeface="Garamond" panose="02020404030301010803"/>
            </a:endParaRPr>
          </a:p>
          <a:p>
            <a:endParaRPr lang="he-IL" sz="1050" dirty="0">
              <a:solidFill>
                <a:prstClr val="black"/>
              </a:solidFill>
              <a:latin typeface="Garamond" panose="02020404030301010803"/>
              <a:cs typeface="Times New Roman" panose="02020603050405020304" pitchFamily="18" charset="0"/>
            </a:endParaRPr>
          </a:p>
        </p:txBody>
      </p:sp>
      <p:sp>
        <p:nvSpPr>
          <p:cNvPr id="9" name="TextBox 8"/>
          <p:cNvSpPr txBox="1"/>
          <p:nvPr/>
        </p:nvSpPr>
        <p:spPr>
          <a:xfrm>
            <a:off x="6475582" y="3533267"/>
            <a:ext cx="1500732" cy="761747"/>
          </a:xfrm>
          <a:prstGeom prst="rect">
            <a:avLst/>
          </a:prstGeom>
          <a:noFill/>
        </p:spPr>
        <p:txBody>
          <a:bodyPr wrap="none" rtlCol="1">
            <a:spAutoFit/>
          </a:bodyPr>
          <a:lstStyle/>
          <a:p>
            <a:pPr algn="r"/>
            <a:r>
              <a:rPr lang="he-IL" sz="1050" dirty="0">
                <a:solidFill>
                  <a:prstClr val="black"/>
                </a:solidFill>
                <a:latin typeface="Garamond" panose="02020404030301010803"/>
                <a:cs typeface="Times New Roman" panose="02020603050405020304" pitchFamily="18" charset="0"/>
              </a:rPr>
              <a:t>זמן החליבה הממוצע </a:t>
            </a:r>
          </a:p>
          <a:p>
            <a:pPr algn="r"/>
            <a:r>
              <a:rPr lang="he-IL" sz="1050" dirty="0">
                <a:solidFill>
                  <a:prstClr val="black"/>
                </a:solidFill>
                <a:latin typeface="Garamond" panose="02020404030301010803"/>
                <a:cs typeface="Times New Roman" panose="02020603050405020304" pitchFamily="18" charset="0"/>
              </a:rPr>
              <a:t>של פרה הוא 5 דקות</a:t>
            </a:r>
          </a:p>
          <a:p>
            <a:pPr algn="r"/>
            <a:r>
              <a:rPr lang="he-IL" sz="1050" dirty="0">
                <a:solidFill>
                  <a:prstClr val="black"/>
                </a:solidFill>
                <a:latin typeface="Garamond" panose="02020404030301010803"/>
                <a:cs typeface="Times New Roman" panose="02020603050405020304" pitchFamily="18" charset="0"/>
              </a:rPr>
              <a:t> עם שונות של 4</a:t>
            </a:r>
            <a:endParaRPr lang="en-US" sz="1050" dirty="0">
              <a:solidFill>
                <a:prstClr val="black"/>
              </a:solidFill>
              <a:latin typeface="Garamond" panose="02020404030301010803"/>
            </a:endParaRPr>
          </a:p>
          <a:p>
            <a:endParaRPr lang="he-IL" sz="1200" dirty="0">
              <a:solidFill>
                <a:prstClr val="black"/>
              </a:solidFill>
              <a:latin typeface="Garamond" panose="02020404030301010803"/>
              <a:cs typeface="Times New Roman" panose="02020603050405020304" pitchFamily="18" charset="0"/>
            </a:endParaRPr>
          </a:p>
        </p:txBody>
      </p:sp>
      <p:pic>
        <p:nvPicPr>
          <p:cNvPr id="17" name="Picture 16"/>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1436" t="-23864" b="-1"/>
          <a:stretch/>
        </p:blipFill>
        <p:spPr bwMode="auto">
          <a:xfrm>
            <a:off x="1375912" y="4221088"/>
            <a:ext cx="1739298" cy="654560"/>
          </a:xfrm>
          <a:prstGeom prst="rect">
            <a:avLst/>
          </a:prstGeom>
          <a:noFill/>
          <a:ln>
            <a:noFill/>
          </a:ln>
          <a:effectLst/>
        </p:spPr>
      </p:pic>
      <p:pic>
        <p:nvPicPr>
          <p:cNvPr id="18" name="Picture 17"/>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1436" t="-23864" b="-1"/>
          <a:stretch/>
        </p:blipFill>
        <p:spPr bwMode="auto">
          <a:xfrm>
            <a:off x="4896037" y="4205747"/>
            <a:ext cx="1739301" cy="654561"/>
          </a:xfrm>
          <a:prstGeom prst="rect">
            <a:avLst/>
          </a:prstGeom>
          <a:noFill/>
          <a:ln>
            <a:noFill/>
          </a:ln>
          <a:effectLst/>
        </p:spPr>
      </p:pic>
      <mc:AlternateContent xmlns:mc="http://schemas.openxmlformats.org/markup-compatibility/2006" xmlns:a14="http://schemas.microsoft.com/office/drawing/2010/main">
        <mc:Choice Requires="a14">
          <p:sp>
            <p:nvSpPr>
              <p:cNvPr id="2" name="Rectangle 1"/>
              <p:cNvSpPr/>
              <p:nvPr/>
            </p:nvSpPr>
            <p:spPr>
              <a:xfrm>
                <a:off x="6390572" y="5754374"/>
                <a:ext cx="1952779" cy="501484"/>
              </a:xfrm>
              <a:prstGeom prst="rect">
                <a:avLst/>
              </a:prstGeom>
            </p:spPr>
            <p:txBody>
              <a:bodyPr wrap="none">
                <a:spAutoFit/>
              </a:bodyPr>
              <a:lstStyle/>
              <a:p>
                <a:pPr algn="r" rtl="1"/>
                <a:r>
                  <a:rPr lang="he-IL" dirty="0"/>
                  <a:t>קבוע השונות = </a:t>
                </a:r>
                <a14:m>
                  <m:oMath xmlns:m="http://schemas.openxmlformats.org/officeDocument/2006/math">
                    <m:f>
                      <m:fPr>
                        <m:ctrlPr>
                          <a:rPr lang="he-IL" sz="2000" i="1">
                            <a:latin typeface="Cambria Math" panose="02040503050406030204" pitchFamily="18" charset="0"/>
                          </a:rPr>
                        </m:ctrlPr>
                      </m:fPr>
                      <m:num>
                        <m:r>
                          <a:rPr lang="he-IL" sz="2000" i="1">
                            <a:latin typeface="Cambria Math"/>
                            <a:ea typeface="Cambria Math"/>
                          </a:rPr>
                          <m:t>𝞼</m:t>
                        </m:r>
                      </m:num>
                      <m:den>
                        <m:r>
                          <a:rPr lang="en-US" sz="2000" i="1">
                            <a:latin typeface="Cambria Math"/>
                          </a:rPr>
                          <m:t>𝑚𝑒𝑎𝑛</m:t>
                        </m:r>
                      </m:den>
                    </m:f>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390572" y="5754374"/>
                <a:ext cx="1952779" cy="501484"/>
              </a:xfrm>
              <a:prstGeom prst="rect">
                <a:avLst/>
              </a:prstGeom>
              <a:blipFill>
                <a:blip r:embed="rId12"/>
                <a:stretch>
                  <a:fillRect r="-2492" b="-3659"/>
                </a:stretch>
              </a:blipFill>
            </p:spPr>
            <p:txBody>
              <a:bodyPr/>
              <a:lstStyle/>
              <a:p>
                <a:r>
                  <a:rPr lang="en-US">
                    <a:noFill/>
                  </a:rPr>
                  <a:t> </a:t>
                </a:r>
              </a:p>
            </p:txBody>
          </p:sp>
        </mc:Fallback>
      </mc:AlternateContent>
    </p:spTree>
    <p:extLst>
      <p:ext uri="{BB962C8B-B14F-4D97-AF65-F5344CB8AC3E}">
        <p14:creationId xmlns:p14="http://schemas.microsoft.com/office/powerpoint/2010/main" val="23448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pPr rtl="1"/>
            <a:r>
              <a:rPr lang="he-IL" altLang="he-IL" dirty="0"/>
              <a:t>תור בעל קיבולת מוגבלת </a:t>
            </a:r>
            <a:r>
              <a:rPr lang="en-US" altLang="he-IL" dirty="0"/>
              <a:t>M/M/S/N</a:t>
            </a:r>
            <a:r>
              <a:rPr lang="he-IL" altLang="he-IL" dirty="0"/>
              <a:t> </a:t>
            </a:r>
            <a:br>
              <a:rPr lang="he-IL" altLang="he-IL" dirty="0"/>
            </a:br>
            <a:r>
              <a:rPr lang="he-IL" altLang="he-IL" dirty="0"/>
              <a:t>(תור סופי קטום)</a:t>
            </a:r>
          </a:p>
        </p:txBody>
      </p:sp>
      <p:sp>
        <p:nvSpPr>
          <p:cNvPr id="5124" name="Content Placeholder 2"/>
          <p:cNvSpPr>
            <a:spLocks noGrp="1"/>
          </p:cNvSpPr>
          <p:nvPr>
            <p:ph idx="1"/>
          </p:nvPr>
        </p:nvSpPr>
        <p:spPr>
          <a:xfrm>
            <a:off x="1835695" y="2627831"/>
            <a:ext cx="5744397" cy="2097313"/>
          </a:xfrm>
        </p:spPr>
        <p:txBody>
          <a:bodyPr/>
          <a:lstStyle/>
          <a:p>
            <a:pPr algn="r" rtl="1"/>
            <a:r>
              <a:rPr lang="he-IL" altLang="he-IL" dirty="0">
                <a:cs typeface="+mj-cs"/>
              </a:rPr>
              <a:t>מס' הלקוחות המקסימלי במערכת הוא </a:t>
            </a:r>
            <a:r>
              <a:rPr lang="en-US" altLang="he-IL" dirty="0">
                <a:cs typeface="+mj-cs"/>
              </a:rPr>
              <a:t>N</a:t>
            </a:r>
          </a:p>
          <a:p>
            <a:pPr algn="r" rtl="1"/>
            <a:endParaRPr lang="he-IL" altLang="he-IL" dirty="0">
              <a:cs typeface="+mj-cs"/>
            </a:endParaRPr>
          </a:p>
          <a:p>
            <a:pPr algn="r" rtl="1"/>
            <a:r>
              <a:rPr lang="he-IL" altLang="he-IL" dirty="0">
                <a:cs typeface="+mj-cs"/>
              </a:rPr>
              <a:t>להבדיל מהתורים האחרים, כאן אין הכרח ש- </a:t>
            </a:r>
            <a:r>
              <a:rPr lang="en-US" altLang="he-IL" dirty="0">
                <a:cs typeface="+mj-cs"/>
              </a:rPr>
              <a:t>&lt; 1</a:t>
            </a:r>
            <a:r>
              <a:rPr lang="he-IL" altLang="he-IL" dirty="0">
                <a:cs typeface="+mj-cs"/>
              </a:rPr>
              <a:t> </a:t>
            </a:r>
            <a:r>
              <a:rPr lang="el-GR" altLang="he-IL" dirty="0">
                <a:latin typeface="Arial" panose="020B0604020202020204" pitchFamily="34" charset="0"/>
                <a:cs typeface="Arial" panose="020B0604020202020204" pitchFamily="34" charset="0"/>
              </a:rPr>
              <a:t>ρ</a:t>
            </a:r>
            <a:endParaRPr lang="he-IL" altLang="he-IL" dirty="0">
              <a:cs typeface="+mj-cs"/>
            </a:endParaRPr>
          </a:p>
          <a:p>
            <a:pPr algn="r" rtl="1"/>
            <a:endParaRPr lang="he-IL" altLang="he-IL" dirty="0">
              <a:cs typeface="+mj-cs"/>
            </a:endParaRPr>
          </a:p>
          <a:p>
            <a:pPr algn="r" rtl="1"/>
            <a:endParaRPr lang="he-IL" altLang="he-IL" dirty="0">
              <a:cs typeface="+mj-cs"/>
            </a:endParaRPr>
          </a:p>
        </p:txBody>
      </p:sp>
      <p:sp>
        <p:nvSpPr>
          <p:cNvPr id="51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ea typeface="Times New Roman (Hebrew)" charset="0"/>
                <a:cs typeface="Times New Roman (Hebrew)" charset="0"/>
              </a:defRPr>
            </a:lvl1pPr>
            <a:lvl2pPr marL="742950" indent="-285750" eaLnBrk="0" hangingPunct="0">
              <a:defRPr sz="2400">
                <a:solidFill>
                  <a:schemeClr val="tx1"/>
                </a:solidFill>
                <a:latin typeface="Times New Roman" pitchFamily="18" charset="0"/>
                <a:ea typeface="Times New Roman (Hebrew)" charset="0"/>
                <a:cs typeface="Times New Roman (Hebrew)" charset="0"/>
              </a:defRPr>
            </a:lvl2pPr>
            <a:lvl3pPr marL="1143000" indent="-228600" eaLnBrk="0" hangingPunct="0">
              <a:defRPr sz="2400">
                <a:solidFill>
                  <a:schemeClr val="tx1"/>
                </a:solidFill>
                <a:latin typeface="Times New Roman" pitchFamily="18" charset="0"/>
                <a:ea typeface="Times New Roman (Hebrew)" charset="0"/>
                <a:cs typeface="Times New Roman (Hebrew)" charset="0"/>
              </a:defRPr>
            </a:lvl3pPr>
            <a:lvl4pPr marL="1600200" indent="-228600" eaLnBrk="0" hangingPunct="0">
              <a:defRPr sz="2400">
                <a:solidFill>
                  <a:schemeClr val="tx1"/>
                </a:solidFill>
                <a:latin typeface="Times New Roman" pitchFamily="18" charset="0"/>
                <a:ea typeface="Times New Roman (Hebrew)" charset="0"/>
                <a:cs typeface="Times New Roman (Hebrew)" charset="0"/>
              </a:defRPr>
            </a:lvl4pPr>
            <a:lvl5pPr marL="2057400" indent="-228600" eaLnBrk="0" hangingPunct="0">
              <a:defRPr sz="2400">
                <a:solidFill>
                  <a:schemeClr val="tx1"/>
                </a:solidFill>
                <a:latin typeface="Times New Roman" pitchFamily="18" charset="0"/>
                <a:ea typeface="Times New Roman (Hebrew)"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9pPr>
          </a:lstStyle>
          <a:p>
            <a:pPr eaLnBrk="1" hangingPunct="1"/>
            <a:endParaRPr lang="he-IL" altLang="he-IL"/>
          </a:p>
        </p:txBody>
      </p:sp>
      <p:sp>
        <p:nvSpPr>
          <p:cNvPr id="5127"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ea typeface="Times New Roman (Hebrew)" charset="0"/>
                <a:cs typeface="Times New Roman (Hebrew)" charset="0"/>
              </a:defRPr>
            </a:lvl1pPr>
            <a:lvl2pPr marL="742950" indent="-285750" eaLnBrk="0" hangingPunct="0">
              <a:defRPr sz="2400">
                <a:solidFill>
                  <a:schemeClr val="tx1"/>
                </a:solidFill>
                <a:latin typeface="Times New Roman" pitchFamily="18" charset="0"/>
                <a:ea typeface="Times New Roman (Hebrew)" charset="0"/>
                <a:cs typeface="Times New Roman (Hebrew)" charset="0"/>
              </a:defRPr>
            </a:lvl2pPr>
            <a:lvl3pPr marL="1143000" indent="-228600" eaLnBrk="0" hangingPunct="0">
              <a:defRPr sz="2400">
                <a:solidFill>
                  <a:schemeClr val="tx1"/>
                </a:solidFill>
                <a:latin typeface="Times New Roman" pitchFamily="18" charset="0"/>
                <a:ea typeface="Times New Roman (Hebrew)" charset="0"/>
                <a:cs typeface="Times New Roman (Hebrew)" charset="0"/>
              </a:defRPr>
            </a:lvl3pPr>
            <a:lvl4pPr marL="1600200" indent="-228600" eaLnBrk="0" hangingPunct="0">
              <a:defRPr sz="2400">
                <a:solidFill>
                  <a:schemeClr val="tx1"/>
                </a:solidFill>
                <a:latin typeface="Times New Roman" pitchFamily="18" charset="0"/>
                <a:ea typeface="Times New Roman (Hebrew)" charset="0"/>
                <a:cs typeface="Times New Roman (Hebrew)" charset="0"/>
              </a:defRPr>
            </a:lvl4pPr>
            <a:lvl5pPr marL="2057400" indent="-228600" eaLnBrk="0" hangingPunct="0">
              <a:defRPr sz="2400">
                <a:solidFill>
                  <a:schemeClr val="tx1"/>
                </a:solidFill>
                <a:latin typeface="Times New Roman" pitchFamily="18" charset="0"/>
                <a:ea typeface="Times New Roman (Hebrew)"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pitchFamily="18" charset="0"/>
                <a:ea typeface="Times New Roman (Hebrew)" charset="0"/>
                <a:cs typeface="Times New Roman (Hebrew)" charset="0"/>
              </a:defRPr>
            </a:lvl9pPr>
          </a:lstStyle>
          <a:p>
            <a:pPr eaLnBrk="1" hangingPunct="1"/>
            <a:endParaRPr lang="he-IL" altLang="he-IL"/>
          </a:p>
        </p:txBody>
      </p:sp>
    </p:spTree>
    <p:extLst>
      <p:ext uri="{BB962C8B-B14F-4D97-AF65-F5344CB8AC3E}">
        <p14:creationId xmlns:p14="http://schemas.microsoft.com/office/powerpoint/2010/main" val="272746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ב. מהו סך זמני ההמתנה בכל התחנות?</a:t>
            </a:r>
            <a:br>
              <a:rPr lang="en-US" dirty="0"/>
            </a:br>
            <a:endParaRPr lang="he-IL" dirty="0"/>
          </a:p>
        </p:txBody>
      </p:sp>
      <p:sp>
        <p:nvSpPr>
          <p:cNvPr id="2" name="Content Placeholder 1"/>
          <p:cNvSpPr>
            <a:spLocks noGrp="1"/>
          </p:cNvSpPr>
          <p:nvPr>
            <p:ph idx="1"/>
          </p:nvPr>
        </p:nvSpPr>
        <p:spPr>
          <a:xfrm>
            <a:off x="1347901" y="2636912"/>
            <a:ext cx="6456666" cy="3305175"/>
          </a:xfrm>
        </p:spPr>
        <p:txBody>
          <a:bodyPr/>
          <a:lstStyle/>
          <a:p>
            <a:pPr algn="r" rtl="1"/>
            <a:r>
              <a:rPr lang="he-IL" dirty="0">
                <a:cs typeface="+mj-cs"/>
              </a:rPr>
              <a:t>באותו אופן, נחשב את כל התחנות</a:t>
            </a:r>
          </a:p>
          <a:p>
            <a:pPr algn="r" rtl="1"/>
            <a:endParaRPr lang="he-IL" dirty="0">
              <a:cs typeface="+mj-cs"/>
            </a:endParaRPr>
          </a:p>
          <a:p>
            <a:pPr algn="r" rtl="1"/>
            <a:r>
              <a:rPr lang="he-IL" dirty="0">
                <a:cs typeface="+mj-cs"/>
              </a:rPr>
              <a:t>סך זמני ההמתנה = חיבור זמני ההמתנה בכל התחנות = 5.956</a:t>
            </a:r>
            <a:r>
              <a:rPr lang="en-US" dirty="0">
                <a:cs typeface="+mj-cs"/>
              </a:rPr>
              <a:t> min </a:t>
            </a:r>
            <a:endParaRPr lang="he-IL" dirty="0">
              <a:cs typeface="+mj-cs"/>
            </a:endParaRPr>
          </a:p>
          <a:p>
            <a:pPr algn="r" rtl="1"/>
            <a:endParaRPr lang="en-US" dirty="0">
              <a:cs typeface="+mj-cs"/>
            </a:endParaRPr>
          </a:p>
          <a:p>
            <a:pPr algn="r" rtl="1"/>
            <a:r>
              <a:rPr lang="he-IL" dirty="0">
                <a:cs typeface="+mj-cs"/>
              </a:rPr>
              <a:t>פתרון מפורט בעמוד הבא..</a:t>
            </a:r>
            <a:endParaRPr lang="en-US" dirty="0">
              <a:cs typeface="+mj-cs"/>
            </a:endParaRPr>
          </a:p>
        </p:txBody>
      </p:sp>
    </p:spTree>
    <p:extLst>
      <p:ext uri="{BB962C8B-B14F-4D97-AF65-F5344CB8AC3E}">
        <p14:creationId xmlns:p14="http://schemas.microsoft.com/office/powerpoint/2010/main" val="218503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67822" y="1386431"/>
            <a:ext cx="7416824" cy="5426945"/>
          </a:xfrm>
        </p:spPr>
      </p:pic>
      <p:sp>
        <p:nvSpPr>
          <p:cNvPr id="4" name="Title 2"/>
          <p:cNvSpPr txBox="1">
            <a:spLocks/>
          </p:cNvSpPr>
          <p:nvPr/>
        </p:nvSpPr>
        <p:spPr>
          <a:xfrm>
            <a:off x="1176867" y="332656"/>
            <a:ext cx="6798734" cy="1303867"/>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dirty="0"/>
              <a:t>תרגיל 3 - פתרון מפורט</a:t>
            </a:r>
          </a:p>
        </p:txBody>
      </p:sp>
    </p:spTree>
    <p:extLst>
      <p:ext uri="{BB962C8B-B14F-4D97-AF65-F5344CB8AC3E}">
        <p14:creationId xmlns:p14="http://schemas.microsoft.com/office/powerpoint/2010/main" val="557966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מה ראינו היום?</a:t>
            </a:r>
          </a:p>
        </p:txBody>
      </p:sp>
      <p:sp>
        <p:nvSpPr>
          <p:cNvPr id="2" name="Content Placeholder 1"/>
          <p:cNvSpPr>
            <a:spLocks noGrp="1"/>
          </p:cNvSpPr>
          <p:nvPr>
            <p:ph idx="1"/>
          </p:nvPr>
        </p:nvSpPr>
        <p:spPr/>
        <p:txBody>
          <a:bodyPr/>
          <a:lstStyle/>
          <a:p>
            <a:pPr algn="r" rtl="1"/>
            <a:r>
              <a:rPr lang="he-IL" dirty="0">
                <a:cs typeface="+mj-cs"/>
              </a:rPr>
              <a:t>תור עם קיבולת מוגבלת - עבודה עם </a:t>
            </a:r>
            <a:r>
              <a:rPr lang="he-IL" dirty="0">
                <a:cs typeface="+mj-cs"/>
                <a:sym typeface="Symbol"/>
              </a:rPr>
              <a:t> אפקטיבית</a:t>
            </a:r>
          </a:p>
          <a:p>
            <a:pPr algn="r" rtl="1"/>
            <a:endParaRPr lang="he-IL" dirty="0">
              <a:cs typeface="+mj-cs"/>
              <a:sym typeface="Symbol"/>
            </a:endParaRPr>
          </a:p>
          <a:p>
            <a:pPr algn="r" rtl="1"/>
            <a:r>
              <a:rPr lang="he-IL" dirty="0">
                <a:cs typeface="+mj-cs"/>
              </a:rPr>
              <a:t>רשתות תורים ותור מסוג </a:t>
            </a:r>
            <a:r>
              <a:rPr lang="en-US" dirty="0">
                <a:cs typeface="+mj-cs"/>
              </a:rPr>
              <a:t>M/M/S</a:t>
            </a:r>
            <a:endParaRPr lang="he-IL" dirty="0">
              <a:cs typeface="+mj-cs"/>
            </a:endParaRPr>
          </a:p>
          <a:p>
            <a:pPr algn="r" rtl="1"/>
            <a:endParaRPr lang="he-IL" dirty="0">
              <a:cs typeface="+mj-cs"/>
            </a:endParaRPr>
          </a:p>
          <a:p>
            <a:pPr algn="r" rtl="1"/>
            <a:r>
              <a:rPr lang="he-IL" dirty="0">
                <a:cs typeface="+mj-cs"/>
              </a:rPr>
              <a:t>קירובי תורים - לתורים מיוחדים</a:t>
            </a:r>
          </a:p>
          <a:p>
            <a:pPr algn="r" rtl="1"/>
            <a:endParaRPr lang="he-IL" dirty="0">
              <a:cs typeface="+mj-cs"/>
            </a:endParaRPr>
          </a:p>
        </p:txBody>
      </p:sp>
    </p:spTree>
    <p:extLst>
      <p:ext uri="{BB962C8B-B14F-4D97-AF65-F5344CB8AC3E}">
        <p14:creationId xmlns:p14="http://schemas.microsoft.com/office/powerpoint/2010/main" val="2925797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63" y="1555980"/>
            <a:ext cx="5616624" cy="3735768"/>
          </a:xfrm>
        </p:spPr>
      </p:pic>
    </p:spTree>
    <p:extLst>
      <p:ext uri="{BB962C8B-B14F-4D97-AF65-F5344CB8AC3E}">
        <p14:creationId xmlns:p14="http://schemas.microsoft.com/office/powerpoint/2010/main" val="98348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הגדרה מיוחדת ל-</a:t>
            </a:r>
            <a:r>
              <a:rPr lang="he-IL" dirty="0">
                <a:sym typeface="Symbol"/>
              </a:rPr>
              <a:t></a:t>
            </a:r>
            <a:endParaRPr lang="he-IL" dirty="0"/>
          </a:p>
        </p:txBody>
      </p:sp>
      <mc:AlternateContent xmlns:mc="http://schemas.openxmlformats.org/markup-compatibility/2006">
        <mc:Choice xmlns:a14="http://schemas.microsoft.com/office/drawing/2010/main" Requires="a14">
          <p:sp>
            <p:nvSpPr>
              <p:cNvPr id="6" name="Object 5"/>
              <p:cNvSpPr txBox="1"/>
              <p:nvPr/>
            </p:nvSpPr>
            <p:spPr bwMode="auto">
              <a:xfrm>
                <a:off x="5220072" y="5092843"/>
                <a:ext cx="3488821" cy="6604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he-IL" sz="3200" i="1" smtClean="0">
                              <a:solidFill>
                                <a:srgbClr val="000000"/>
                              </a:solidFill>
                              <a:latin typeface="Cambria Math" panose="02040503050406030204" pitchFamily="18" charset="0"/>
                            </a:rPr>
                          </m:ctrlPr>
                        </m:sSubPr>
                        <m:e>
                          <m:r>
                            <a:rPr lang="he-IL" sz="3200" i="1">
                              <a:solidFill>
                                <a:srgbClr val="000000"/>
                              </a:solidFill>
                              <a:latin typeface="Cambria Math" panose="02040503050406030204" pitchFamily="18" charset="0"/>
                            </a:rPr>
                            <m:t>𝜆</m:t>
                          </m:r>
                        </m:e>
                        <m:sub>
                          <m:r>
                            <a:rPr lang="he-IL" sz="3200" i="1">
                              <a:solidFill>
                                <a:srgbClr val="000000"/>
                              </a:solidFill>
                              <a:latin typeface="Cambria Math" panose="02040503050406030204" pitchFamily="18" charset="0"/>
                            </a:rPr>
                            <m:t>𝑒𝑓𝑓</m:t>
                          </m:r>
                        </m:sub>
                      </m:sSub>
                      <m:r>
                        <a:rPr lang="he-IL" sz="3200" i="1">
                          <a:solidFill>
                            <a:srgbClr val="000000"/>
                          </a:solidFill>
                          <a:latin typeface="Cambria Math" panose="02040503050406030204" pitchFamily="18" charset="0"/>
                        </a:rPr>
                        <m:t>=</m:t>
                      </m:r>
                      <m:r>
                        <a:rPr lang="he-IL" sz="3200" i="1">
                          <a:solidFill>
                            <a:srgbClr val="000000"/>
                          </a:solidFill>
                          <a:latin typeface="Cambria Math" panose="02040503050406030204" pitchFamily="18" charset="0"/>
                        </a:rPr>
                        <m:t>𝜆</m:t>
                      </m:r>
                      <m:r>
                        <a:rPr lang="he-IL" sz="3200" i="1">
                          <a:solidFill>
                            <a:srgbClr val="000000"/>
                          </a:solidFill>
                          <a:latin typeface="Cambria Math" panose="02040503050406030204" pitchFamily="18" charset="0"/>
                        </a:rPr>
                        <m:t>(</m:t>
                      </m:r>
                      <m:r>
                        <a:rPr lang="he-IL" sz="3200" i="1">
                          <a:solidFill>
                            <a:srgbClr val="000000"/>
                          </a:solidFill>
                          <a:latin typeface="Cambria Math" panose="02040503050406030204" pitchFamily="18" charset="0"/>
                        </a:rPr>
                        <m:t>1</m:t>
                      </m:r>
                      <m:r>
                        <a:rPr lang="he-IL" sz="3200" i="1">
                          <a:solidFill>
                            <a:srgbClr val="000000"/>
                          </a:solidFill>
                          <a:latin typeface="Cambria Math" panose="02040503050406030204" pitchFamily="18" charset="0"/>
                        </a:rPr>
                        <m:t>−</m:t>
                      </m:r>
                      <m:r>
                        <a:rPr lang="he-IL" sz="3200" i="1">
                          <a:solidFill>
                            <a:srgbClr val="000000"/>
                          </a:solidFill>
                          <a:latin typeface="Cambria Math" panose="02040503050406030204" pitchFamily="18" charset="0"/>
                        </a:rPr>
                        <m:t>𝑃𝑁</m:t>
                      </m:r>
                      <m:r>
                        <a:rPr lang="he-IL" sz="3200" i="1">
                          <a:solidFill>
                            <a:srgbClr val="000000"/>
                          </a:solidFill>
                          <a:latin typeface="Cambria Math" panose="02040503050406030204" pitchFamily="18" charset="0"/>
                        </a:rPr>
                        <m:t>)</m:t>
                      </m:r>
                    </m:oMath>
                  </m:oMathPara>
                </a14:m>
                <a:endParaRPr lang="he-IL" sz="3200" dirty="0"/>
              </a:p>
            </p:txBody>
          </p:sp>
        </mc:Choice>
        <mc:Fallback>
          <p:sp>
            <p:nvSpPr>
              <p:cNvPr id="6" name="Object 5"/>
              <p:cNvSpPr txBox="1">
                <a:spLocks noRot="1" noChangeAspect="1" noMove="1" noResize="1" noEditPoints="1" noAdjustHandles="1" noChangeArrowheads="1" noChangeShapeType="1" noTextEdit="1"/>
              </p:cNvSpPr>
              <p:nvPr/>
            </p:nvSpPr>
            <p:spPr bwMode="auto">
              <a:xfrm>
                <a:off x="5220072" y="5092843"/>
                <a:ext cx="3488821" cy="660400"/>
              </a:xfrm>
              <a:prstGeom prst="rect">
                <a:avLst/>
              </a:prstGeom>
              <a:blipFill>
                <a:blip r:embed="rId3"/>
                <a:stretch>
                  <a:fillRect/>
                </a:stretch>
              </a:blipFill>
              <a:ln>
                <a:no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Object 8"/>
              <p:cNvSpPr txBox="1"/>
              <p:nvPr/>
            </p:nvSpPr>
            <p:spPr bwMode="auto">
              <a:xfrm>
                <a:off x="1331640" y="5092843"/>
                <a:ext cx="2721060" cy="69907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he-IL" sz="3200" i="1" smtClean="0">
                              <a:solidFill>
                                <a:srgbClr val="000000"/>
                              </a:solidFill>
                              <a:latin typeface="Cambria Math" panose="02040503050406030204" pitchFamily="18" charset="0"/>
                            </a:rPr>
                          </m:ctrlPr>
                        </m:sSubPr>
                        <m:e>
                          <m:r>
                            <a:rPr lang="he-IL" sz="3200" i="1">
                              <a:solidFill>
                                <a:srgbClr val="000000"/>
                              </a:solidFill>
                              <a:latin typeface="Cambria Math" panose="02040503050406030204" pitchFamily="18" charset="0"/>
                            </a:rPr>
                            <m:t>𝜆</m:t>
                          </m:r>
                        </m:e>
                        <m:sub>
                          <m:r>
                            <a:rPr lang="he-IL" sz="3200" i="1">
                              <a:solidFill>
                                <a:srgbClr val="000000"/>
                              </a:solidFill>
                              <a:latin typeface="Cambria Math" panose="02040503050406030204" pitchFamily="18" charset="0"/>
                            </a:rPr>
                            <m:t>𝑙𝑜𝑠𝑡</m:t>
                          </m:r>
                        </m:sub>
                      </m:sSub>
                      <m:r>
                        <a:rPr lang="he-IL" sz="3200" i="1">
                          <a:solidFill>
                            <a:srgbClr val="000000"/>
                          </a:solidFill>
                          <a:latin typeface="Cambria Math" panose="02040503050406030204" pitchFamily="18" charset="0"/>
                        </a:rPr>
                        <m:t>=</m:t>
                      </m:r>
                      <m:r>
                        <a:rPr lang="he-IL" sz="3200" i="1">
                          <a:solidFill>
                            <a:srgbClr val="000000"/>
                          </a:solidFill>
                          <a:latin typeface="Cambria Math" panose="02040503050406030204" pitchFamily="18" charset="0"/>
                        </a:rPr>
                        <m:t>𝜆</m:t>
                      </m:r>
                      <m:r>
                        <a:rPr lang="he-IL" sz="3200" i="1">
                          <a:solidFill>
                            <a:srgbClr val="000000"/>
                          </a:solidFill>
                          <a:latin typeface="Cambria Math" panose="02040503050406030204" pitchFamily="18" charset="0"/>
                        </a:rPr>
                        <m:t>(</m:t>
                      </m:r>
                      <m:r>
                        <a:rPr lang="he-IL" sz="3200" i="1">
                          <a:solidFill>
                            <a:srgbClr val="000000"/>
                          </a:solidFill>
                          <a:latin typeface="Cambria Math" panose="02040503050406030204" pitchFamily="18" charset="0"/>
                        </a:rPr>
                        <m:t>𝑃𝑁</m:t>
                      </m:r>
                      <m:r>
                        <a:rPr lang="he-IL" sz="3200" i="1">
                          <a:solidFill>
                            <a:srgbClr val="000000"/>
                          </a:solidFill>
                          <a:latin typeface="Cambria Math" panose="02040503050406030204" pitchFamily="18" charset="0"/>
                        </a:rPr>
                        <m:t>)</m:t>
                      </m:r>
                    </m:oMath>
                  </m:oMathPara>
                </a14:m>
                <a:endParaRPr lang="he-IL" sz="3200" dirty="0"/>
              </a:p>
            </p:txBody>
          </p:sp>
        </mc:Choice>
        <mc:Fallback>
          <p:sp>
            <p:nvSpPr>
              <p:cNvPr id="9" name="Object 8"/>
              <p:cNvSpPr txBox="1">
                <a:spLocks noRot="1" noChangeAspect="1" noMove="1" noResize="1" noEditPoints="1" noAdjustHandles="1" noChangeArrowheads="1" noChangeShapeType="1" noTextEdit="1"/>
              </p:cNvSpPr>
              <p:nvPr/>
            </p:nvSpPr>
            <p:spPr bwMode="auto">
              <a:xfrm>
                <a:off x="1331640" y="5092843"/>
                <a:ext cx="2721060" cy="699070"/>
              </a:xfrm>
              <a:prstGeom prst="rect">
                <a:avLst/>
              </a:prstGeom>
              <a:blipFill>
                <a:blip r:embed="rId4"/>
                <a:stretch>
                  <a:fillRect/>
                </a:stretch>
              </a:blipFill>
              <a:ln>
                <a:no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Object 9"/>
              <p:cNvSpPr txBox="1"/>
              <p:nvPr/>
            </p:nvSpPr>
            <p:spPr bwMode="auto">
              <a:xfrm>
                <a:off x="2195736" y="2355172"/>
                <a:ext cx="4608512" cy="146474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he-IL" sz="4400" i="1">
                          <a:solidFill>
                            <a:srgbClr val="000000"/>
                          </a:solidFill>
                          <a:latin typeface="Cambria Math" panose="02040503050406030204" pitchFamily="18" charset="0"/>
                        </a:rPr>
                        <m:t>𝜆</m:t>
                      </m:r>
                      <m:r>
                        <a:rPr lang="he-IL" sz="4400" i="1">
                          <a:solidFill>
                            <a:srgbClr val="000000"/>
                          </a:solidFill>
                          <a:latin typeface="Cambria Math" panose="02040503050406030204" pitchFamily="18" charset="0"/>
                        </a:rPr>
                        <m:t>=</m:t>
                      </m:r>
                      <m:sSub>
                        <m:sSubPr>
                          <m:ctrlPr>
                            <a:rPr lang="he-IL" sz="4400" i="1">
                              <a:solidFill>
                                <a:srgbClr val="000000"/>
                              </a:solidFill>
                              <a:latin typeface="Cambria Math" panose="02040503050406030204" pitchFamily="18" charset="0"/>
                            </a:rPr>
                          </m:ctrlPr>
                        </m:sSubPr>
                        <m:e>
                          <m:r>
                            <a:rPr lang="he-IL" sz="4400" i="1">
                              <a:solidFill>
                                <a:srgbClr val="000000"/>
                              </a:solidFill>
                              <a:latin typeface="Cambria Math" panose="02040503050406030204" pitchFamily="18" charset="0"/>
                            </a:rPr>
                            <m:t>𝜆</m:t>
                          </m:r>
                        </m:e>
                        <m:sub>
                          <m:r>
                            <a:rPr lang="he-IL" sz="4400" i="1">
                              <a:solidFill>
                                <a:srgbClr val="000000"/>
                              </a:solidFill>
                              <a:latin typeface="Cambria Math" panose="02040503050406030204" pitchFamily="18" charset="0"/>
                            </a:rPr>
                            <m:t>𝑙𝑜𝑠𝑡</m:t>
                          </m:r>
                        </m:sub>
                      </m:sSub>
                      <m:r>
                        <a:rPr lang="he-IL" sz="4400" i="1">
                          <a:solidFill>
                            <a:srgbClr val="000000"/>
                          </a:solidFill>
                          <a:latin typeface="Cambria Math" panose="02040503050406030204" pitchFamily="18" charset="0"/>
                        </a:rPr>
                        <m:t>+</m:t>
                      </m:r>
                      <m:sSub>
                        <m:sSubPr>
                          <m:ctrlPr>
                            <a:rPr lang="he-IL" sz="4400" i="1">
                              <a:solidFill>
                                <a:srgbClr val="000000"/>
                              </a:solidFill>
                              <a:latin typeface="Cambria Math" panose="02040503050406030204" pitchFamily="18" charset="0"/>
                            </a:rPr>
                          </m:ctrlPr>
                        </m:sSubPr>
                        <m:e>
                          <m:r>
                            <a:rPr lang="he-IL" sz="4400" i="1">
                              <a:solidFill>
                                <a:srgbClr val="000000"/>
                              </a:solidFill>
                              <a:latin typeface="Cambria Math" panose="02040503050406030204" pitchFamily="18" charset="0"/>
                            </a:rPr>
                            <m:t>𝜆</m:t>
                          </m:r>
                        </m:e>
                        <m:sub>
                          <m:r>
                            <a:rPr lang="he-IL" sz="4400" i="1">
                              <a:solidFill>
                                <a:srgbClr val="000000"/>
                              </a:solidFill>
                              <a:latin typeface="Cambria Math" panose="02040503050406030204" pitchFamily="18" charset="0"/>
                            </a:rPr>
                            <m:t>𝑒𝑓𝑓</m:t>
                          </m:r>
                        </m:sub>
                      </m:sSub>
                    </m:oMath>
                  </m:oMathPara>
                </a14:m>
                <a:endParaRPr lang="he-IL" sz="4400" dirty="0"/>
              </a:p>
            </p:txBody>
          </p:sp>
        </mc:Choice>
        <mc:Fallback>
          <p:sp>
            <p:nvSpPr>
              <p:cNvPr id="10" name="Object 9"/>
              <p:cNvSpPr txBox="1">
                <a:spLocks noRot="1" noChangeAspect="1" noMove="1" noResize="1" noEditPoints="1" noAdjustHandles="1" noChangeArrowheads="1" noChangeShapeType="1" noTextEdit="1"/>
              </p:cNvSpPr>
              <p:nvPr/>
            </p:nvSpPr>
            <p:spPr bwMode="auto">
              <a:xfrm>
                <a:off x="2195736" y="2355172"/>
                <a:ext cx="4608512" cy="1464747"/>
              </a:xfrm>
              <a:prstGeom prst="rect">
                <a:avLst/>
              </a:prstGeom>
              <a:blipFill>
                <a:blip r:embed="rId5"/>
                <a:stretch>
                  <a:fillRect/>
                </a:stretch>
              </a:blipFill>
              <a:ln>
                <a:noFill/>
              </a:ln>
            </p:spPr>
            <p:txBody>
              <a:bodyPr/>
              <a:lstStyle/>
              <a:p>
                <a:r>
                  <a:rPr lang="he-IL">
                    <a:noFill/>
                  </a:rPr>
                  <a:t> </a:t>
                </a:r>
              </a:p>
            </p:txBody>
          </p:sp>
        </mc:Fallback>
      </mc:AlternateContent>
      <p:sp>
        <p:nvSpPr>
          <p:cNvPr id="12" name="TextBox 11"/>
          <p:cNvSpPr txBox="1"/>
          <p:nvPr/>
        </p:nvSpPr>
        <p:spPr>
          <a:xfrm>
            <a:off x="1176867" y="3240526"/>
            <a:ext cx="1440160" cy="830997"/>
          </a:xfrm>
          <a:prstGeom prst="rect">
            <a:avLst/>
          </a:prstGeom>
          <a:noFill/>
        </p:spPr>
        <p:txBody>
          <a:bodyPr wrap="square" rtlCol="1">
            <a:spAutoFit/>
          </a:bodyPr>
          <a:lstStyle/>
          <a:p>
            <a:pPr algn="r"/>
            <a:r>
              <a:rPr lang="he-IL" sz="1600" dirty="0">
                <a:cs typeface="+mj-cs"/>
              </a:rPr>
              <a:t>כמות הפונים </a:t>
            </a:r>
          </a:p>
          <a:p>
            <a:pPr algn="r"/>
            <a:r>
              <a:rPr lang="he-IL" sz="1600" dirty="0">
                <a:cs typeface="+mj-cs"/>
              </a:rPr>
              <a:t>למע' ביחידת </a:t>
            </a:r>
          </a:p>
          <a:p>
            <a:pPr algn="r"/>
            <a:r>
              <a:rPr lang="he-IL" sz="1600" dirty="0">
                <a:cs typeface="+mj-cs"/>
              </a:rPr>
              <a:t>זמן</a:t>
            </a:r>
          </a:p>
        </p:txBody>
      </p:sp>
      <p:sp>
        <p:nvSpPr>
          <p:cNvPr id="13" name="TextBox 12"/>
          <p:cNvSpPr txBox="1"/>
          <p:nvPr/>
        </p:nvSpPr>
        <p:spPr>
          <a:xfrm>
            <a:off x="2717423" y="3237834"/>
            <a:ext cx="1949368" cy="830997"/>
          </a:xfrm>
          <a:prstGeom prst="rect">
            <a:avLst/>
          </a:prstGeom>
          <a:noFill/>
        </p:spPr>
        <p:txBody>
          <a:bodyPr wrap="square" rtlCol="1">
            <a:spAutoFit/>
          </a:bodyPr>
          <a:lstStyle>
            <a:defPPr>
              <a:defRPr lang="en-US"/>
            </a:defPPr>
            <a:lvl1pPr algn="r">
              <a:defRPr sz="1600">
                <a:cs typeface="+mj-cs"/>
              </a:defRPr>
            </a:lvl1pPr>
          </a:lstStyle>
          <a:p>
            <a:r>
              <a:rPr lang="he-IL" dirty="0"/>
              <a:t>כמות הנדחים שלא יכלו להצטרף למערכת ביחידת זמן</a:t>
            </a:r>
          </a:p>
        </p:txBody>
      </p:sp>
      <p:sp>
        <p:nvSpPr>
          <p:cNvPr id="14" name="TextBox 13"/>
          <p:cNvSpPr txBox="1"/>
          <p:nvPr/>
        </p:nvSpPr>
        <p:spPr>
          <a:xfrm>
            <a:off x="4924109" y="3240526"/>
            <a:ext cx="1472596" cy="1077218"/>
          </a:xfrm>
          <a:prstGeom prst="rect">
            <a:avLst/>
          </a:prstGeom>
          <a:noFill/>
        </p:spPr>
        <p:txBody>
          <a:bodyPr wrap="square" rtlCol="1">
            <a:spAutoFit/>
          </a:bodyPr>
          <a:lstStyle>
            <a:defPPr>
              <a:defRPr lang="en-US"/>
            </a:defPPr>
            <a:lvl1pPr algn="r">
              <a:defRPr sz="1600">
                <a:cs typeface="+mj-cs"/>
              </a:defRPr>
            </a:lvl1pPr>
          </a:lstStyle>
          <a:p>
            <a:r>
              <a:rPr lang="he-IL" dirty="0"/>
              <a:t>כמות הצרכנים</a:t>
            </a:r>
          </a:p>
          <a:p>
            <a:r>
              <a:rPr lang="he-IL" dirty="0"/>
              <a:t>שהצטרפו לתור</a:t>
            </a:r>
          </a:p>
          <a:p>
            <a:r>
              <a:rPr lang="he-IL" dirty="0"/>
              <a:t>בפועל ביחידת </a:t>
            </a:r>
          </a:p>
          <a:p>
            <a:r>
              <a:rPr lang="he-IL" dirty="0"/>
              <a:t>זמן</a:t>
            </a:r>
          </a:p>
        </p:txBody>
      </p:sp>
    </p:spTree>
    <p:extLst>
      <p:ext uri="{BB962C8B-B14F-4D97-AF65-F5344CB8AC3E}">
        <p14:creationId xmlns:p14="http://schemas.microsoft.com/office/powerpoint/2010/main" val="229858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979712" y="1700808"/>
            <a:ext cx="5112568"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p:cNvSpPr>
            <a:spLocks noGrp="1"/>
          </p:cNvSpPr>
          <p:nvPr>
            <p:ph type="title"/>
          </p:nvPr>
        </p:nvSpPr>
        <p:spPr>
          <a:xfrm>
            <a:off x="1043490" y="692696"/>
            <a:ext cx="7024744" cy="889168"/>
          </a:xfrm>
        </p:spPr>
        <p:txBody>
          <a:bodyPr/>
          <a:lstStyle/>
          <a:p>
            <a:pPr algn="ctr" rtl="1"/>
            <a:r>
              <a:rPr lang="he-IL" dirty="0"/>
              <a:t>משוואות תהליכי לידה-מוות במצב יציב</a:t>
            </a:r>
          </a:p>
        </p:txBody>
      </p:sp>
      <p:sp>
        <p:nvSpPr>
          <p:cNvPr id="3" name="מציין מיקום תוכן 2"/>
          <p:cNvSpPr>
            <a:spLocks noGrp="1"/>
          </p:cNvSpPr>
          <p:nvPr>
            <p:ph idx="1"/>
          </p:nvPr>
        </p:nvSpPr>
        <p:spPr>
          <a:xfrm>
            <a:off x="956801" y="3408263"/>
            <a:ext cx="8064896" cy="2908282"/>
          </a:xfrm>
        </p:spPr>
        <p:txBody>
          <a:bodyPr>
            <a:normAutofit/>
          </a:bodyPr>
          <a:lstStyle/>
          <a:p>
            <a:pPr>
              <a:lnSpc>
                <a:spcPct val="150000"/>
              </a:lnSpc>
              <a:spcAft>
                <a:spcPct val="50000"/>
              </a:spcAft>
            </a:pPr>
            <a:r>
              <a:rPr lang="en-US" altLang="he-IL" dirty="0">
                <a:solidFill>
                  <a:srgbClr val="FF0000"/>
                </a:solidFill>
                <a:latin typeface="Bookman Old Style" pitchFamily="18" charset="0"/>
                <a:cs typeface="Times" charset="0"/>
              </a:rPr>
              <a:t>Flow into 0 </a:t>
            </a:r>
            <a:r>
              <a:rPr lang="en-US" altLang="he-IL" b="1" dirty="0">
                <a:solidFill>
                  <a:srgbClr val="FF0000"/>
                </a:solidFill>
                <a:sym typeface="Symbol" pitchFamily="18" charset="2"/>
              </a:rPr>
              <a:t></a:t>
            </a:r>
            <a:r>
              <a:rPr lang="en-US" altLang="he-IL" dirty="0">
                <a:solidFill>
                  <a:srgbClr val="FF0000"/>
                </a:solidFill>
                <a:latin typeface="Bookman Old Style" pitchFamily="18" charset="0"/>
                <a:cs typeface="Times" charset="0"/>
              </a:rPr>
              <a:t> </a:t>
            </a:r>
            <a:r>
              <a:rPr lang="en-US" altLang="he-IL" i="1" dirty="0">
                <a:sym typeface="Symbol" pitchFamily="18" charset="2"/>
              </a:rPr>
              <a:t></a:t>
            </a:r>
            <a:r>
              <a:rPr lang="en-US" altLang="he-IL" i="1" dirty="0">
                <a:latin typeface="Bookman Old Style" pitchFamily="18" charset="0"/>
              </a:rPr>
              <a:t>P</a:t>
            </a:r>
            <a:r>
              <a:rPr lang="en-US" altLang="he-IL" baseline="-25000" dirty="0">
                <a:latin typeface="Bookman Old Style" pitchFamily="18" charset="0"/>
                <a:cs typeface="Times" charset="0"/>
              </a:rPr>
              <a:t>1  </a:t>
            </a:r>
            <a:r>
              <a:rPr lang="en-US" altLang="he-IL" dirty="0">
                <a:latin typeface="Bookman Old Style" pitchFamily="18" charset="0"/>
                <a:cs typeface="Times" charset="0"/>
              </a:rPr>
              <a:t>=  </a:t>
            </a:r>
            <a:r>
              <a:rPr lang="en-US" altLang="he-IL" i="1" dirty="0">
                <a:sym typeface="Symbol" pitchFamily="18" charset="2"/>
              </a:rPr>
              <a:t></a:t>
            </a:r>
            <a:r>
              <a:rPr lang="en-US" altLang="he-IL" i="1" dirty="0">
                <a:latin typeface="Bookman Old Style" pitchFamily="18" charset="0"/>
              </a:rPr>
              <a:t>P</a:t>
            </a:r>
            <a:r>
              <a:rPr lang="en-US" altLang="he-IL" baseline="-25000" dirty="0">
                <a:latin typeface="Bookman Old Style" pitchFamily="18" charset="0"/>
                <a:cs typeface="Times" charset="0"/>
              </a:rPr>
              <a:t>0  </a:t>
            </a:r>
            <a:r>
              <a:rPr lang="en-US" altLang="he-IL" b="1" dirty="0">
                <a:solidFill>
                  <a:srgbClr val="FF0000"/>
                </a:solidFill>
                <a:sym typeface="Symbol" pitchFamily="18" charset="2"/>
              </a:rPr>
              <a:t></a:t>
            </a:r>
            <a:r>
              <a:rPr lang="en-US" altLang="he-IL" dirty="0">
                <a:solidFill>
                  <a:srgbClr val="FF0000"/>
                </a:solidFill>
                <a:latin typeface="Bookman Old Style" pitchFamily="18" charset="0"/>
                <a:cs typeface="Times" charset="0"/>
              </a:rPr>
              <a:t> flow out of 0</a:t>
            </a:r>
            <a:endParaRPr lang="en-US" altLang="he-IL" u="sng" dirty="0">
              <a:solidFill>
                <a:srgbClr val="FF0000"/>
              </a:solidFill>
              <a:latin typeface="Bookman Old Style" pitchFamily="18" charset="0"/>
              <a:cs typeface="Times" charset="0"/>
            </a:endParaRPr>
          </a:p>
          <a:p>
            <a:pPr>
              <a:lnSpc>
                <a:spcPct val="150000"/>
              </a:lnSpc>
              <a:spcAft>
                <a:spcPct val="50000"/>
              </a:spcAft>
            </a:pPr>
            <a:r>
              <a:rPr lang="en-US" altLang="he-IL" dirty="0">
                <a:solidFill>
                  <a:srgbClr val="FF0000"/>
                </a:solidFill>
                <a:latin typeface="Bookman Old Style" pitchFamily="18" charset="0"/>
                <a:cs typeface="Times" charset="0"/>
              </a:rPr>
              <a:t>Flow into 1 </a:t>
            </a:r>
            <a:r>
              <a:rPr lang="en-US" altLang="he-IL" b="1" dirty="0">
                <a:solidFill>
                  <a:srgbClr val="FF0000"/>
                </a:solidFill>
                <a:sym typeface="Symbol" pitchFamily="18" charset="2"/>
              </a:rPr>
              <a:t></a:t>
            </a:r>
            <a:r>
              <a:rPr lang="en-US" altLang="he-IL" dirty="0">
                <a:latin typeface="Bookman Old Style" pitchFamily="18" charset="0"/>
                <a:cs typeface="Times" charset="0"/>
              </a:rPr>
              <a:t> </a:t>
            </a:r>
            <a:r>
              <a:rPr lang="en-US" altLang="he-IL" i="1" dirty="0">
                <a:sym typeface="Symbol" pitchFamily="18" charset="2"/>
              </a:rPr>
              <a:t></a:t>
            </a:r>
            <a:r>
              <a:rPr lang="en-US" altLang="he-IL" i="1" dirty="0">
                <a:latin typeface="Bookman Old Style" pitchFamily="18" charset="0"/>
              </a:rPr>
              <a:t>P</a:t>
            </a:r>
            <a:r>
              <a:rPr lang="en-US" altLang="he-IL" baseline="-25000" dirty="0">
                <a:latin typeface="Bookman Old Style" pitchFamily="18" charset="0"/>
                <a:cs typeface="Times" charset="0"/>
              </a:rPr>
              <a:t>0 </a:t>
            </a:r>
            <a:r>
              <a:rPr lang="en-US" altLang="he-IL" dirty="0">
                <a:latin typeface="Bookman Old Style" pitchFamily="18" charset="0"/>
                <a:cs typeface="Times" charset="0"/>
              </a:rPr>
              <a:t>+ </a:t>
            </a:r>
            <a:r>
              <a:rPr lang="en-US" altLang="he-IL" i="1" dirty="0">
                <a:sym typeface="Symbol" pitchFamily="18" charset="2"/>
              </a:rPr>
              <a:t></a:t>
            </a:r>
            <a:r>
              <a:rPr lang="en-US" altLang="he-IL" i="1" dirty="0">
                <a:latin typeface="Bookman Old Style" pitchFamily="18" charset="0"/>
              </a:rPr>
              <a:t>P</a:t>
            </a:r>
            <a:r>
              <a:rPr lang="en-US" altLang="he-IL" baseline="-25000" dirty="0">
                <a:latin typeface="Bookman Old Style" pitchFamily="18" charset="0"/>
                <a:cs typeface="Times" charset="0"/>
              </a:rPr>
              <a:t>2  </a:t>
            </a:r>
            <a:r>
              <a:rPr lang="en-US" altLang="he-IL" dirty="0">
                <a:latin typeface="Bookman Old Style" pitchFamily="18" charset="0"/>
                <a:cs typeface="Times" charset="0"/>
              </a:rPr>
              <a:t>= (</a:t>
            </a:r>
            <a:r>
              <a:rPr lang="en-US" altLang="he-IL" i="1" dirty="0">
                <a:sym typeface="Symbol" pitchFamily="18" charset="2"/>
              </a:rPr>
              <a:t></a:t>
            </a:r>
            <a:r>
              <a:rPr lang="en-US" altLang="he-IL" baseline="-25000" dirty="0">
                <a:latin typeface="Bookman Old Style" pitchFamily="18" charset="0"/>
                <a:cs typeface="Times" charset="0"/>
              </a:rPr>
              <a:t> </a:t>
            </a:r>
            <a:r>
              <a:rPr lang="en-US" altLang="he-IL" dirty="0">
                <a:latin typeface="Bookman Old Style" pitchFamily="18" charset="0"/>
                <a:cs typeface="Times" charset="0"/>
              </a:rPr>
              <a:t>+</a:t>
            </a:r>
            <a:r>
              <a:rPr lang="en-US" altLang="he-IL" baseline="-25000" dirty="0">
                <a:latin typeface="Bookman Old Style" pitchFamily="18" charset="0"/>
                <a:cs typeface="Times" charset="0"/>
              </a:rPr>
              <a:t> </a:t>
            </a:r>
            <a:r>
              <a:rPr lang="en-US" altLang="he-IL" i="1" dirty="0">
                <a:sym typeface="Symbol" pitchFamily="18" charset="2"/>
              </a:rPr>
              <a:t></a:t>
            </a:r>
            <a:r>
              <a:rPr lang="en-US" altLang="he-IL" dirty="0">
                <a:latin typeface="Bookman Old Style" pitchFamily="18" charset="0"/>
                <a:cs typeface="Times" charset="0"/>
              </a:rPr>
              <a:t>)</a:t>
            </a:r>
            <a:r>
              <a:rPr lang="en-US" altLang="he-IL" i="1" dirty="0">
                <a:latin typeface="Bookman Old Style" pitchFamily="18" charset="0"/>
              </a:rPr>
              <a:t> P</a:t>
            </a:r>
            <a:r>
              <a:rPr lang="en-US" altLang="he-IL" baseline="-25000" dirty="0">
                <a:latin typeface="Bookman Old Style" pitchFamily="18" charset="0"/>
                <a:cs typeface="Times" charset="0"/>
              </a:rPr>
              <a:t>1  </a:t>
            </a:r>
            <a:r>
              <a:rPr lang="en-US" altLang="he-IL" b="1" dirty="0">
                <a:solidFill>
                  <a:srgbClr val="FF0000"/>
                </a:solidFill>
                <a:sym typeface="Symbol" pitchFamily="18" charset="2"/>
              </a:rPr>
              <a:t></a:t>
            </a:r>
            <a:r>
              <a:rPr lang="en-US" altLang="he-IL" dirty="0">
                <a:solidFill>
                  <a:srgbClr val="FF0000"/>
                </a:solidFill>
                <a:latin typeface="Bookman Old Style" pitchFamily="18" charset="0"/>
                <a:cs typeface="Times" charset="0"/>
              </a:rPr>
              <a:t> flow out of 1</a:t>
            </a:r>
            <a:r>
              <a:rPr lang="en-US" altLang="he-IL" baseline="-25000" dirty="0">
                <a:solidFill>
                  <a:srgbClr val="FF0000"/>
                </a:solidFill>
                <a:latin typeface="Bookman Old Style" pitchFamily="18" charset="0"/>
                <a:cs typeface="Times" charset="0"/>
              </a:rPr>
              <a:t>  </a:t>
            </a:r>
          </a:p>
          <a:p>
            <a:pPr>
              <a:lnSpc>
                <a:spcPct val="150000"/>
              </a:lnSpc>
              <a:spcAft>
                <a:spcPct val="50000"/>
              </a:spcAft>
            </a:pPr>
            <a:r>
              <a:rPr lang="en-US" altLang="he-IL" dirty="0">
                <a:solidFill>
                  <a:srgbClr val="FF0000"/>
                </a:solidFill>
                <a:latin typeface="Bookman Old Style" pitchFamily="18" charset="0"/>
                <a:cs typeface="Times" charset="0"/>
              </a:rPr>
              <a:t>Flow into 2 </a:t>
            </a:r>
            <a:r>
              <a:rPr lang="en-US" altLang="he-IL" b="1" dirty="0">
                <a:solidFill>
                  <a:srgbClr val="FF0000"/>
                </a:solidFill>
                <a:sym typeface="Symbol" pitchFamily="18" charset="2"/>
              </a:rPr>
              <a:t></a:t>
            </a:r>
            <a:r>
              <a:rPr lang="en-US" altLang="he-IL" dirty="0">
                <a:solidFill>
                  <a:srgbClr val="FF0000"/>
                </a:solidFill>
                <a:latin typeface="Bookman Old Style" pitchFamily="18" charset="0"/>
                <a:cs typeface="Times" charset="0"/>
              </a:rPr>
              <a:t> </a:t>
            </a:r>
            <a:r>
              <a:rPr lang="en-US" altLang="he-IL" i="1" dirty="0">
                <a:sym typeface="Symbol" pitchFamily="18" charset="2"/>
              </a:rPr>
              <a:t></a:t>
            </a:r>
            <a:r>
              <a:rPr lang="en-US" altLang="he-IL" i="1" dirty="0">
                <a:latin typeface="Bookman Old Style" pitchFamily="18" charset="0"/>
              </a:rPr>
              <a:t>P</a:t>
            </a:r>
            <a:r>
              <a:rPr lang="en-US" altLang="he-IL" baseline="-25000" dirty="0">
                <a:latin typeface="Bookman Old Style" pitchFamily="18" charset="0"/>
                <a:cs typeface="Times" charset="0"/>
              </a:rPr>
              <a:t>1  </a:t>
            </a:r>
            <a:r>
              <a:rPr lang="en-US" altLang="he-IL" dirty="0">
                <a:latin typeface="Bookman Old Style" pitchFamily="18" charset="0"/>
                <a:cs typeface="Times" charset="0"/>
              </a:rPr>
              <a:t>+  </a:t>
            </a:r>
            <a:r>
              <a:rPr lang="en-US" altLang="he-IL" i="1" dirty="0">
                <a:sym typeface="Symbol" pitchFamily="18" charset="2"/>
              </a:rPr>
              <a:t></a:t>
            </a:r>
            <a:r>
              <a:rPr lang="en-US" altLang="he-IL" i="1" dirty="0">
                <a:latin typeface="Bookman Old Style" pitchFamily="18" charset="0"/>
              </a:rPr>
              <a:t>P</a:t>
            </a:r>
            <a:r>
              <a:rPr lang="en-US" altLang="he-IL" baseline="-25000" dirty="0">
                <a:latin typeface="Bookman Old Style" pitchFamily="18" charset="0"/>
                <a:cs typeface="Times" charset="0"/>
              </a:rPr>
              <a:t>3  </a:t>
            </a:r>
            <a:r>
              <a:rPr lang="en-US" altLang="he-IL" dirty="0">
                <a:latin typeface="Bookman Old Style" pitchFamily="18" charset="0"/>
                <a:cs typeface="Times" charset="0"/>
              </a:rPr>
              <a:t>=  (</a:t>
            </a:r>
            <a:r>
              <a:rPr lang="en-US" altLang="he-IL" i="1" dirty="0">
                <a:sym typeface="Symbol" pitchFamily="18" charset="2"/>
              </a:rPr>
              <a:t></a:t>
            </a:r>
            <a:r>
              <a:rPr lang="en-US" altLang="he-IL" baseline="-25000" dirty="0">
                <a:latin typeface="Bookman Old Style" pitchFamily="18" charset="0"/>
                <a:cs typeface="Times" charset="0"/>
              </a:rPr>
              <a:t> </a:t>
            </a:r>
            <a:r>
              <a:rPr lang="en-US" altLang="he-IL" dirty="0">
                <a:latin typeface="Bookman Old Style" pitchFamily="18" charset="0"/>
                <a:cs typeface="Times" charset="0"/>
              </a:rPr>
              <a:t>+ </a:t>
            </a:r>
            <a:r>
              <a:rPr lang="en-US" altLang="he-IL" i="1" dirty="0">
                <a:sym typeface="Symbol" pitchFamily="18" charset="2"/>
              </a:rPr>
              <a:t></a:t>
            </a:r>
            <a:r>
              <a:rPr lang="en-US" altLang="he-IL" dirty="0">
                <a:latin typeface="Bookman Old Style" pitchFamily="18" charset="0"/>
                <a:cs typeface="Times" charset="0"/>
              </a:rPr>
              <a:t>)</a:t>
            </a:r>
            <a:r>
              <a:rPr lang="en-US" altLang="he-IL" i="1" dirty="0">
                <a:latin typeface="Bookman Old Style" pitchFamily="18" charset="0"/>
              </a:rPr>
              <a:t> P</a:t>
            </a:r>
            <a:r>
              <a:rPr lang="en-US" altLang="he-IL" baseline="-25000" dirty="0">
                <a:latin typeface="Bookman Old Style" pitchFamily="18" charset="0"/>
                <a:cs typeface="Times" charset="0"/>
              </a:rPr>
              <a:t>2 </a:t>
            </a:r>
            <a:r>
              <a:rPr lang="en-US" altLang="he-IL" b="1" dirty="0">
                <a:solidFill>
                  <a:srgbClr val="FF0000"/>
                </a:solidFill>
                <a:sym typeface="Symbol" pitchFamily="18" charset="2"/>
              </a:rPr>
              <a:t></a:t>
            </a:r>
            <a:r>
              <a:rPr lang="en-US" altLang="he-IL" dirty="0">
                <a:solidFill>
                  <a:srgbClr val="FF0000"/>
                </a:solidFill>
                <a:latin typeface="Bookman Old Style" pitchFamily="18" charset="0"/>
                <a:cs typeface="Times" charset="0"/>
              </a:rPr>
              <a:t> flow out of 2</a:t>
            </a:r>
            <a:endParaRPr lang="en-US" altLang="he-IL" baseline="-25000" dirty="0">
              <a:solidFill>
                <a:srgbClr val="FF0000"/>
              </a:solidFill>
              <a:latin typeface="Bookman Old Style" pitchFamily="18" charset="0"/>
              <a:cs typeface="Times" charset="0"/>
            </a:endParaRPr>
          </a:p>
          <a:p>
            <a:pPr algn="l" rtl="0">
              <a:lnSpc>
                <a:spcPct val="150000"/>
              </a:lnSpc>
              <a:spcAft>
                <a:spcPct val="50000"/>
              </a:spcAft>
            </a:pPr>
            <a:r>
              <a:rPr lang="en-US" altLang="he-IL" dirty="0">
                <a:solidFill>
                  <a:srgbClr val="FF0000"/>
                </a:solidFill>
                <a:latin typeface="Bookman Old Style" pitchFamily="18" charset="0"/>
                <a:cs typeface="Times" charset="0"/>
              </a:rPr>
              <a:t>Flow into </a:t>
            </a:r>
            <a:r>
              <a:rPr lang="en-US" altLang="he-IL" i="1" dirty="0">
                <a:solidFill>
                  <a:srgbClr val="FF0000"/>
                </a:solidFill>
                <a:latin typeface="Bookman Old Style" pitchFamily="18" charset="0"/>
                <a:cs typeface="Times" charset="0"/>
              </a:rPr>
              <a:t>n</a:t>
            </a:r>
            <a:r>
              <a:rPr lang="en-US" altLang="he-IL" b="1" dirty="0">
                <a:solidFill>
                  <a:srgbClr val="FF0000"/>
                </a:solidFill>
                <a:sym typeface="Symbol" pitchFamily="18" charset="2"/>
              </a:rPr>
              <a:t>  </a:t>
            </a:r>
            <a:r>
              <a:rPr lang="en-US" altLang="he-IL" i="1" dirty="0">
                <a:sym typeface="Symbol" pitchFamily="18" charset="2"/>
              </a:rPr>
              <a:t></a:t>
            </a:r>
            <a:r>
              <a:rPr lang="en-US" altLang="he-IL" i="1" dirty="0">
                <a:latin typeface="Bookman Old Style" pitchFamily="18" charset="0"/>
              </a:rPr>
              <a:t>P</a:t>
            </a:r>
            <a:r>
              <a:rPr lang="en-US" altLang="he-IL" i="1" baseline="-25000" dirty="0">
                <a:latin typeface="Bookman Old Style" pitchFamily="18" charset="0"/>
                <a:cs typeface="Times" charset="0"/>
              </a:rPr>
              <a:t>n</a:t>
            </a:r>
            <a:r>
              <a:rPr lang="en-US" altLang="he-IL" baseline="-25000" dirty="0">
                <a:latin typeface="Bookman Old Style" pitchFamily="18" charset="0"/>
                <a:cs typeface="Times" charset="0"/>
              </a:rPr>
              <a:t>-1  </a:t>
            </a:r>
            <a:r>
              <a:rPr lang="en-US" altLang="he-IL" dirty="0">
                <a:latin typeface="Bookman Old Style" pitchFamily="18" charset="0"/>
                <a:cs typeface="Times" charset="0"/>
              </a:rPr>
              <a:t>+ </a:t>
            </a:r>
            <a:r>
              <a:rPr lang="en-US" altLang="he-IL" i="1" dirty="0">
                <a:sym typeface="Symbol" pitchFamily="18" charset="2"/>
              </a:rPr>
              <a:t></a:t>
            </a:r>
            <a:r>
              <a:rPr lang="en-US" altLang="he-IL" i="1" dirty="0">
                <a:latin typeface="Bookman Old Style" pitchFamily="18" charset="0"/>
              </a:rPr>
              <a:t>P</a:t>
            </a:r>
            <a:r>
              <a:rPr lang="en-US" altLang="he-IL" i="1" baseline="-25000" dirty="0">
                <a:latin typeface="Bookman Old Style" pitchFamily="18" charset="0"/>
                <a:cs typeface="Times" charset="0"/>
              </a:rPr>
              <a:t>n</a:t>
            </a:r>
            <a:r>
              <a:rPr lang="en-US" altLang="he-IL" baseline="-25000" dirty="0">
                <a:latin typeface="Bookman Old Style" pitchFamily="18" charset="0"/>
                <a:cs typeface="Times" charset="0"/>
              </a:rPr>
              <a:t>+1  </a:t>
            </a:r>
            <a:r>
              <a:rPr lang="en-US" altLang="he-IL" dirty="0">
                <a:latin typeface="Bookman Old Style" pitchFamily="18" charset="0"/>
                <a:cs typeface="Times" charset="0"/>
              </a:rPr>
              <a:t>= (</a:t>
            </a:r>
            <a:r>
              <a:rPr lang="en-US" altLang="he-IL" i="1" dirty="0">
                <a:sym typeface="Symbol" pitchFamily="18" charset="2"/>
              </a:rPr>
              <a:t></a:t>
            </a:r>
            <a:r>
              <a:rPr lang="en-US" altLang="he-IL" i="1" baseline="-25000" dirty="0">
                <a:latin typeface="Bookman Old Style" pitchFamily="18" charset="0"/>
                <a:cs typeface="Times" charset="0"/>
              </a:rPr>
              <a:t> </a:t>
            </a:r>
            <a:r>
              <a:rPr lang="en-US" altLang="he-IL" dirty="0">
                <a:latin typeface="Bookman Old Style" pitchFamily="18" charset="0"/>
                <a:cs typeface="Times" charset="0"/>
              </a:rPr>
              <a:t>+</a:t>
            </a:r>
            <a:r>
              <a:rPr lang="en-US" altLang="he-IL" i="1" baseline="-25000" dirty="0">
                <a:latin typeface="Bookman Old Style" pitchFamily="18" charset="0"/>
                <a:cs typeface="Times" charset="0"/>
              </a:rPr>
              <a:t> </a:t>
            </a:r>
            <a:r>
              <a:rPr lang="en-US" altLang="he-IL" i="1" dirty="0">
                <a:sym typeface="Symbol" pitchFamily="18" charset="2"/>
              </a:rPr>
              <a:t></a:t>
            </a:r>
            <a:r>
              <a:rPr lang="en-US" altLang="he-IL" dirty="0">
                <a:latin typeface="Bookman Old Style" pitchFamily="18" charset="0"/>
                <a:cs typeface="Times" charset="0"/>
              </a:rPr>
              <a:t>)</a:t>
            </a:r>
            <a:r>
              <a:rPr lang="en-US" altLang="he-IL" i="1" dirty="0">
                <a:latin typeface="Bookman Old Style" pitchFamily="18" charset="0"/>
              </a:rPr>
              <a:t> </a:t>
            </a:r>
            <a:r>
              <a:rPr lang="en-US" altLang="he-IL" i="1" dirty="0" err="1">
                <a:latin typeface="Bookman Old Style" pitchFamily="18" charset="0"/>
              </a:rPr>
              <a:t>P</a:t>
            </a:r>
            <a:r>
              <a:rPr lang="en-US" altLang="he-IL" i="1" baseline="-25000" dirty="0" err="1">
                <a:latin typeface="Bookman Old Style" pitchFamily="18" charset="0"/>
                <a:cs typeface="Times" charset="0"/>
              </a:rPr>
              <a:t>n</a:t>
            </a:r>
            <a:r>
              <a:rPr lang="en-US" altLang="he-IL" baseline="-25000" dirty="0">
                <a:latin typeface="Bookman Old Style" pitchFamily="18" charset="0"/>
                <a:cs typeface="Times" charset="0"/>
              </a:rPr>
              <a:t>  </a:t>
            </a:r>
            <a:r>
              <a:rPr lang="en-US" altLang="he-IL" b="1" dirty="0">
                <a:solidFill>
                  <a:srgbClr val="FF0000"/>
                </a:solidFill>
                <a:sym typeface="Symbol" pitchFamily="18" charset="2"/>
              </a:rPr>
              <a:t></a:t>
            </a:r>
            <a:r>
              <a:rPr lang="en-US" altLang="he-IL" dirty="0">
                <a:solidFill>
                  <a:srgbClr val="FF0000"/>
                </a:solidFill>
                <a:sym typeface="Symbol" pitchFamily="18" charset="2"/>
              </a:rPr>
              <a:t> </a:t>
            </a:r>
            <a:r>
              <a:rPr lang="en-US" altLang="he-IL" baseline="-25000" dirty="0">
                <a:solidFill>
                  <a:srgbClr val="FF0000"/>
                </a:solidFill>
                <a:latin typeface="Bookman Old Style" pitchFamily="18" charset="0"/>
                <a:cs typeface="Times" charset="0"/>
              </a:rPr>
              <a:t> </a:t>
            </a:r>
            <a:r>
              <a:rPr lang="en-US" altLang="he-IL" dirty="0">
                <a:solidFill>
                  <a:srgbClr val="FF0000"/>
                </a:solidFill>
                <a:latin typeface="Bookman Old Style" pitchFamily="18" charset="0"/>
                <a:cs typeface="Times" charset="0"/>
              </a:rPr>
              <a:t>flow out of </a:t>
            </a:r>
            <a:r>
              <a:rPr lang="en-US" altLang="he-IL" i="1" dirty="0">
                <a:solidFill>
                  <a:srgbClr val="FF0000"/>
                </a:solidFill>
                <a:latin typeface="Bookman Old Style" pitchFamily="18" charset="0"/>
                <a:cs typeface="Times" charset="0"/>
              </a:rPr>
              <a:t>n</a:t>
            </a:r>
            <a:endParaRPr lang="en-US" altLang="he-IL" i="1" dirty="0">
              <a:solidFill>
                <a:srgbClr val="FF0000"/>
              </a:solidFill>
            </a:endParaRPr>
          </a:p>
          <a:p>
            <a:pPr algn="l" rtl="0">
              <a:lnSpc>
                <a:spcPct val="150000"/>
              </a:lnSpc>
            </a:pPr>
            <a:endParaRPr lang="he-IL" dirty="0"/>
          </a:p>
        </p:txBody>
      </p:sp>
      <p:grpSp>
        <p:nvGrpSpPr>
          <p:cNvPr id="4" name="קבוצה 3"/>
          <p:cNvGrpSpPr/>
          <p:nvPr/>
        </p:nvGrpSpPr>
        <p:grpSpPr>
          <a:xfrm>
            <a:off x="2076187" y="1766788"/>
            <a:ext cx="4945970" cy="1457325"/>
            <a:chOff x="2132930" y="4059907"/>
            <a:chExt cx="4945970" cy="1457325"/>
          </a:xfrm>
        </p:grpSpPr>
        <p:sp>
          <p:nvSpPr>
            <p:cNvPr id="5" name="Oval 26"/>
            <p:cNvSpPr>
              <a:spLocks noChangeArrowheads="1"/>
            </p:cNvSpPr>
            <p:nvPr/>
          </p:nvSpPr>
          <p:spPr bwMode="auto">
            <a:xfrm>
              <a:off x="2177380" y="4613945"/>
              <a:ext cx="330200" cy="361950"/>
            </a:xfrm>
            <a:prstGeom prst="ellipse">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6" name="Freeform 27"/>
            <p:cNvSpPr>
              <a:spLocks/>
            </p:cNvSpPr>
            <p:nvPr/>
          </p:nvSpPr>
          <p:spPr bwMode="auto">
            <a:xfrm>
              <a:off x="2442493" y="4544095"/>
              <a:ext cx="1103312" cy="122237"/>
            </a:xfrm>
            <a:custGeom>
              <a:avLst/>
              <a:gdLst>
                <a:gd name="T0" fmla="*/ 1000 w 1000"/>
                <a:gd name="T1" fmla="*/ 94 h 94"/>
                <a:gd name="T2" fmla="*/ 700 w 1000"/>
                <a:gd name="T3" fmla="*/ 14 h 94"/>
                <a:gd name="T4" fmla="*/ 300 w 1000"/>
                <a:gd name="T5" fmla="*/ 14 h 94"/>
                <a:gd name="T6" fmla="*/ 0 w 1000"/>
                <a:gd name="T7" fmla="*/ 54 h 94"/>
              </a:gdLst>
              <a:ahLst/>
              <a:cxnLst>
                <a:cxn ang="0">
                  <a:pos x="T0" y="T1"/>
                </a:cxn>
                <a:cxn ang="0">
                  <a:pos x="T2" y="T3"/>
                </a:cxn>
                <a:cxn ang="0">
                  <a:pos x="T4" y="T5"/>
                </a:cxn>
                <a:cxn ang="0">
                  <a:pos x="T6" y="T7"/>
                </a:cxn>
              </a:cxnLst>
              <a:rect l="0" t="0" r="r" b="b"/>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7" name="Freeform 28"/>
            <p:cNvSpPr>
              <a:spLocks/>
            </p:cNvSpPr>
            <p:nvPr/>
          </p:nvSpPr>
          <p:spPr bwMode="auto">
            <a:xfrm flipV="1">
              <a:off x="2464718" y="4929857"/>
              <a:ext cx="1103312" cy="122238"/>
            </a:xfrm>
            <a:custGeom>
              <a:avLst/>
              <a:gdLst>
                <a:gd name="T0" fmla="*/ 1000 w 1000"/>
                <a:gd name="T1" fmla="*/ 94 h 94"/>
                <a:gd name="T2" fmla="*/ 700 w 1000"/>
                <a:gd name="T3" fmla="*/ 14 h 94"/>
                <a:gd name="T4" fmla="*/ 300 w 1000"/>
                <a:gd name="T5" fmla="*/ 14 h 94"/>
                <a:gd name="T6" fmla="*/ 0 w 1000"/>
                <a:gd name="T7" fmla="*/ 54 h 94"/>
              </a:gdLst>
              <a:ahLst/>
              <a:cxnLst>
                <a:cxn ang="0">
                  <a:pos x="T0" y="T1"/>
                </a:cxn>
                <a:cxn ang="0">
                  <a:pos x="T2" y="T3"/>
                </a:cxn>
                <a:cxn ang="0">
                  <a:pos x="T4" y="T5"/>
                </a:cxn>
                <a:cxn ang="0">
                  <a:pos x="T6" y="T7"/>
                </a:cxn>
              </a:cxnLst>
              <a:rect l="0" t="0" r="r" b="b"/>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8" name="Oval 29"/>
            <p:cNvSpPr>
              <a:spLocks noChangeArrowheads="1"/>
            </p:cNvSpPr>
            <p:nvPr/>
          </p:nvSpPr>
          <p:spPr bwMode="auto">
            <a:xfrm>
              <a:off x="3677568" y="4639345"/>
              <a:ext cx="331787" cy="361950"/>
            </a:xfrm>
            <a:prstGeom prst="ellipse">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9" name="Oval 30"/>
            <p:cNvSpPr>
              <a:spLocks noChangeArrowheads="1"/>
            </p:cNvSpPr>
            <p:nvPr/>
          </p:nvSpPr>
          <p:spPr bwMode="auto">
            <a:xfrm>
              <a:off x="5112668" y="4613945"/>
              <a:ext cx="330200" cy="361950"/>
            </a:xfrm>
            <a:prstGeom prst="ellipse">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10" name="Freeform 31"/>
            <p:cNvSpPr>
              <a:spLocks/>
            </p:cNvSpPr>
            <p:nvPr/>
          </p:nvSpPr>
          <p:spPr bwMode="auto">
            <a:xfrm>
              <a:off x="4029993" y="4544095"/>
              <a:ext cx="1103312" cy="122237"/>
            </a:xfrm>
            <a:custGeom>
              <a:avLst/>
              <a:gdLst>
                <a:gd name="T0" fmla="*/ 1000 w 1000"/>
                <a:gd name="T1" fmla="*/ 94 h 94"/>
                <a:gd name="T2" fmla="*/ 700 w 1000"/>
                <a:gd name="T3" fmla="*/ 14 h 94"/>
                <a:gd name="T4" fmla="*/ 300 w 1000"/>
                <a:gd name="T5" fmla="*/ 14 h 94"/>
                <a:gd name="T6" fmla="*/ 0 w 1000"/>
                <a:gd name="T7" fmla="*/ 54 h 94"/>
              </a:gdLst>
              <a:ahLst/>
              <a:cxnLst>
                <a:cxn ang="0">
                  <a:pos x="T0" y="T1"/>
                </a:cxn>
                <a:cxn ang="0">
                  <a:pos x="T2" y="T3"/>
                </a:cxn>
                <a:cxn ang="0">
                  <a:pos x="T4" y="T5"/>
                </a:cxn>
                <a:cxn ang="0">
                  <a:pos x="T6" y="T7"/>
                </a:cxn>
              </a:cxnLst>
              <a:rect l="0" t="0" r="r" b="b"/>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11" name="Freeform 32"/>
            <p:cNvSpPr>
              <a:spLocks/>
            </p:cNvSpPr>
            <p:nvPr/>
          </p:nvSpPr>
          <p:spPr bwMode="auto">
            <a:xfrm flipV="1">
              <a:off x="4009355" y="4904457"/>
              <a:ext cx="1103313" cy="120650"/>
            </a:xfrm>
            <a:custGeom>
              <a:avLst/>
              <a:gdLst>
                <a:gd name="T0" fmla="*/ 1000 w 1000"/>
                <a:gd name="T1" fmla="*/ 94 h 94"/>
                <a:gd name="T2" fmla="*/ 700 w 1000"/>
                <a:gd name="T3" fmla="*/ 14 h 94"/>
                <a:gd name="T4" fmla="*/ 300 w 1000"/>
                <a:gd name="T5" fmla="*/ 14 h 94"/>
                <a:gd name="T6" fmla="*/ 0 w 1000"/>
                <a:gd name="T7" fmla="*/ 54 h 94"/>
              </a:gdLst>
              <a:ahLst/>
              <a:cxnLst>
                <a:cxn ang="0">
                  <a:pos x="T0" y="T1"/>
                </a:cxn>
                <a:cxn ang="0">
                  <a:pos x="T2" y="T3"/>
                </a:cxn>
                <a:cxn ang="0">
                  <a:pos x="T4" y="T5"/>
                </a:cxn>
                <a:cxn ang="0">
                  <a:pos x="T6" y="T7"/>
                </a:cxn>
              </a:cxnLst>
              <a:rect l="0" t="0" r="r" b="b"/>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12" name="Text Box 33"/>
            <p:cNvSpPr txBox="1">
              <a:spLocks noChangeArrowheads="1"/>
            </p:cNvSpPr>
            <p:nvPr/>
          </p:nvSpPr>
          <p:spPr bwMode="auto">
            <a:xfrm>
              <a:off x="5045993" y="4474245"/>
              <a:ext cx="4635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altLang="he-IL" sz="2000"/>
            </a:p>
          </p:txBody>
        </p:sp>
        <p:sp>
          <p:nvSpPr>
            <p:cNvPr id="13" name="Text Box 34"/>
            <p:cNvSpPr txBox="1">
              <a:spLocks noChangeArrowheads="1"/>
            </p:cNvSpPr>
            <p:nvPr/>
          </p:nvSpPr>
          <p:spPr bwMode="auto">
            <a:xfrm>
              <a:off x="3588668" y="4474245"/>
              <a:ext cx="4635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altLang="he-IL" sz="2000"/>
            </a:p>
          </p:txBody>
        </p:sp>
        <p:sp>
          <p:nvSpPr>
            <p:cNvPr id="14" name="Text Box 35"/>
            <p:cNvSpPr txBox="1">
              <a:spLocks noChangeArrowheads="1"/>
            </p:cNvSpPr>
            <p:nvPr/>
          </p:nvSpPr>
          <p:spPr bwMode="auto">
            <a:xfrm>
              <a:off x="2132930" y="4447257"/>
              <a:ext cx="5302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altLang="he-IL" sz="2000"/>
            </a:p>
          </p:txBody>
        </p:sp>
        <p:sp>
          <p:nvSpPr>
            <p:cNvPr id="15" name="Text Box 36"/>
            <p:cNvSpPr txBox="1">
              <a:spLocks noChangeArrowheads="1"/>
            </p:cNvSpPr>
            <p:nvPr/>
          </p:nvSpPr>
          <p:spPr bwMode="auto">
            <a:xfrm>
              <a:off x="2677790" y="5050507"/>
              <a:ext cx="65534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800" dirty="0">
                  <a:latin typeface="Bookman Old Style" pitchFamily="18" charset="0"/>
                  <a:sym typeface="Symbol" pitchFamily="18" charset="2"/>
                </a:rPr>
                <a:t></a:t>
              </a:r>
              <a:endParaRPr lang="en-US" altLang="he-IL" sz="2000" dirty="0"/>
            </a:p>
          </p:txBody>
        </p:sp>
        <p:sp>
          <p:nvSpPr>
            <p:cNvPr id="16" name="Oval 37"/>
            <p:cNvSpPr>
              <a:spLocks noChangeArrowheads="1"/>
            </p:cNvSpPr>
            <p:nvPr/>
          </p:nvSpPr>
          <p:spPr bwMode="auto">
            <a:xfrm>
              <a:off x="6590630" y="4613945"/>
              <a:ext cx="330200" cy="361950"/>
            </a:xfrm>
            <a:prstGeom prst="ellipse">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17" name="Freeform 38"/>
            <p:cNvSpPr>
              <a:spLocks/>
            </p:cNvSpPr>
            <p:nvPr/>
          </p:nvSpPr>
          <p:spPr bwMode="auto">
            <a:xfrm>
              <a:off x="5509543" y="4544095"/>
              <a:ext cx="1103312" cy="122237"/>
            </a:xfrm>
            <a:custGeom>
              <a:avLst/>
              <a:gdLst>
                <a:gd name="T0" fmla="*/ 1000 w 1000"/>
                <a:gd name="T1" fmla="*/ 94 h 94"/>
                <a:gd name="T2" fmla="*/ 700 w 1000"/>
                <a:gd name="T3" fmla="*/ 14 h 94"/>
                <a:gd name="T4" fmla="*/ 300 w 1000"/>
                <a:gd name="T5" fmla="*/ 14 h 94"/>
                <a:gd name="T6" fmla="*/ 0 w 1000"/>
                <a:gd name="T7" fmla="*/ 54 h 94"/>
              </a:gdLst>
              <a:ahLst/>
              <a:cxnLst>
                <a:cxn ang="0">
                  <a:pos x="T0" y="T1"/>
                </a:cxn>
                <a:cxn ang="0">
                  <a:pos x="T2" y="T3"/>
                </a:cxn>
                <a:cxn ang="0">
                  <a:pos x="T4" y="T5"/>
                </a:cxn>
                <a:cxn ang="0">
                  <a:pos x="T6" y="T7"/>
                </a:cxn>
              </a:cxnLst>
              <a:rect l="0" t="0" r="r" b="b"/>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18" name="Freeform 39"/>
            <p:cNvSpPr>
              <a:spLocks/>
            </p:cNvSpPr>
            <p:nvPr/>
          </p:nvSpPr>
          <p:spPr bwMode="auto">
            <a:xfrm flipV="1">
              <a:off x="5487318" y="4904457"/>
              <a:ext cx="1103312" cy="120650"/>
            </a:xfrm>
            <a:custGeom>
              <a:avLst/>
              <a:gdLst>
                <a:gd name="T0" fmla="*/ 1000 w 1000"/>
                <a:gd name="T1" fmla="*/ 94 h 94"/>
                <a:gd name="T2" fmla="*/ 700 w 1000"/>
                <a:gd name="T3" fmla="*/ 14 h 94"/>
                <a:gd name="T4" fmla="*/ 300 w 1000"/>
                <a:gd name="T5" fmla="*/ 14 h 94"/>
                <a:gd name="T6" fmla="*/ 0 w 1000"/>
                <a:gd name="T7" fmla="*/ 54 h 94"/>
              </a:gdLst>
              <a:ahLst/>
              <a:cxnLst>
                <a:cxn ang="0">
                  <a:pos x="T0" y="T1"/>
                </a:cxn>
                <a:cxn ang="0">
                  <a:pos x="T2" y="T3"/>
                </a:cxn>
                <a:cxn ang="0">
                  <a:pos x="T4" y="T5"/>
                </a:cxn>
                <a:cxn ang="0">
                  <a:pos x="T6" y="T7"/>
                </a:cxn>
              </a:cxnLst>
              <a:rect l="0" t="0" r="r" b="b"/>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sz="2400"/>
            </a:p>
          </p:txBody>
        </p:sp>
        <p:sp>
          <p:nvSpPr>
            <p:cNvPr id="19" name="Text Box 40"/>
            <p:cNvSpPr txBox="1">
              <a:spLocks noChangeArrowheads="1"/>
            </p:cNvSpPr>
            <p:nvPr/>
          </p:nvSpPr>
          <p:spPr bwMode="auto">
            <a:xfrm>
              <a:off x="6615350" y="4583782"/>
              <a:ext cx="463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000" b="1" dirty="0"/>
                <a:t>3</a:t>
              </a:r>
              <a:endParaRPr lang="en-US" altLang="he-IL" sz="2000" dirty="0"/>
            </a:p>
          </p:txBody>
        </p:sp>
        <p:sp>
          <p:nvSpPr>
            <p:cNvPr id="20" name="Text Box 41"/>
            <p:cNvSpPr txBox="1">
              <a:spLocks noChangeArrowheads="1"/>
            </p:cNvSpPr>
            <p:nvPr/>
          </p:nvSpPr>
          <p:spPr bwMode="auto">
            <a:xfrm>
              <a:off x="4342730" y="5050507"/>
              <a:ext cx="5826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800" dirty="0">
                  <a:latin typeface="Bookman Old Style" pitchFamily="18" charset="0"/>
                  <a:sym typeface="Symbol" pitchFamily="18" charset="2"/>
                </a:rPr>
                <a:t></a:t>
              </a:r>
              <a:endParaRPr lang="en-US" altLang="he-IL" sz="2000" dirty="0"/>
            </a:p>
          </p:txBody>
        </p:sp>
        <p:sp>
          <p:nvSpPr>
            <p:cNvPr id="21" name="Text Box 42"/>
            <p:cNvSpPr txBox="1">
              <a:spLocks noChangeArrowheads="1"/>
            </p:cNvSpPr>
            <p:nvPr/>
          </p:nvSpPr>
          <p:spPr bwMode="auto">
            <a:xfrm>
              <a:off x="5866730" y="5050507"/>
              <a:ext cx="762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800" dirty="0">
                  <a:latin typeface="Bookman Old Style" pitchFamily="18" charset="0"/>
                  <a:sym typeface="Symbol" pitchFamily="18" charset="2"/>
                </a:rPr>
                <a:t></a:t>
              </a:r>
              <a:endParaRPr lang="en-US" altLang="he-IL" sz="2000" dirty="0"/>
            </a:p>
          </p:txBody>
        </p:sp>
        <p:sp>
          <p:nvSpPr>
            <p:cNvPr id="22" name="Text Box 43"/>
            <p:cNvSpPr txBox="1">
              <a:spLocks noChangeArrowheads="1"/>
            </p:cNvSpPr>
            <p:nvPr/>
          </p:nvSpPr>
          <p:spPr bwMode="auto">
            <a:xfrm>
              <a:off x="2742530" y="4059907"/>
              <a:ext cx="80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800" dirty="0">
                  <a:latin typeface="Bookman Old Style" pitchFamily="18" charset="0"/>
                  <a:sym typeface="Symbol" pitchFamily="18" charset="2"/>
                </a:rPr>
                <a:t></a:t>
              </a:r>
              <a:endParaRPr lang="en-US" altLang="he-IL" sz="2000" dirty="0"/>
            </a:p>
          </p:txBody>
        </p:sp>
        <p:sp>
          <p:nvSpPr>
            <p:cNvPr id="23" name="Text Box 44"/>
            <p:cNvSpPr txBox="1">
              <a:spLocks noChangeArrowheads="1"/>
            </p:cNvSpPr>
            <p:nvPr/>
          </p:nvSpPr>
          <p:spPr bwMode="auto">
            <a:xfrm>
              <a:off x="4342729" y="4059907"/>
              <a:ext cx="703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800" dirty="0">
                  <a:latin typeface="Bookman Old Style" pitchFamily="18" charset="0"/>
                  <a:sym typeface="Symbol" pitchFamily="18" charset="2"/>
                </a:rPr>
                <a:t></a:t>
              </a:r>
              <a:endParaRPr lang="en-US" altLang="he-IL" sz="2000" dirty="0"/>
            </a:p>
          </p:txBody>
        </p:sp>
        <p:sp>
          <p:nvSpPr>
            <p:cNvPr id="24" name="Text Box 45"/>
            <p:cNvSpPr txBox="1">
              <a:spLocks noChangeArrowheads="1"/>
            </p:cNvSpPr>
            <p:nvPr/>
          </p:nvSpPr>
          <p:spPr bwMode="auto">
            <a:xfrm>
              <a:off x="5790530" y="4059907"/>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800" dirty="0">
                  <a:latin typeface="Bookman Old Style" pitchFamily="18" charset="0"/>
                  <a:sym typeface="Symbol" pitchFamily="18" charset="2"/>
                </a:rPr>
                <a:t></a:t>
              </a:r>
              <a:endParaRPr lang="en-US" altLang="he-IL" sz="2000" dirty="0"/>
            </a:p>
          </p:txBody>
        </p:sp>
        <p:sp>
          <p:nvSpPr>
            <p:cNvPr id="25" name="Text Box 46"/>
            <p:cNvSpPr txBox="1">
              <a:spLocks noChangeArrowheads="1"/>
            </p:cNvSpPr>
            <p:nvPr/>
          </p:nvSpPr>
          <p:spPr bwMode="auto">
            <a:xfrm>
              <a:off x="5138900" y="4583782"/>
              <a:ext cx="463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000" b="1" dirty="0"/>
                <a:t>2</a:t>
              </a:r>
              <a:endParaRPr lang="en-US" altLang="he-IL" sz="2000" dirty="0"/>
            </a:p>
          </p:txBody>
        </p:sp>
        <p:sp>
          <p:nvSpPr>
            <p:cNvPr id="26" name="Text Box 47"/>
            <p:cNvSpPr txBox="1">
              <a:spLocks noChangeArrowheads="1"/>
            </p:cNvSpPr>
            <p:nvPr/>
          </p:nvSpPr>
          <p:spPr bwMode="auto">
            <a:xfrm>
              <a:off x="3704480" y="4603666"/>
              <a:ext cx="463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000" b="1" dirty="0"/>
                <a:t>1</a:t>
              </a:r>
              <a:endParaRPr lang="en-US" altLang="he-IL" sz="2000" dirty="0"/>
            </a:p>
          </p:txBody>
        </p:sp>
        <p:sp>
          <p:nvSpPr>
            <p:cNvPr id="27" name="Text Box 48"/>
            <p:cNvSpPr txBox="1">
              <a:spLocks noChangeArrowheads="1"/>
            </p:cNvSpPr>
            <p:nvPr/>
          </p:nvSpPr>
          <p:spPr bwMode="auto">
            <a:xfrm>
              <a:off x="2202780" y="4593307"/>
              <a:ext cx="463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he-IL" sz="2000" b="1"/>
                <a:t>0</a:t>
              </a:r>
              <a:endParaRPr lang="en-US" altLang="he-IL" sz="2000"/>
            </a:p>
          </p:txBody>
        </p:sp>
      </p:grpSp>
    </p:spTree>
    <p:extLst>
      <p:ext uri="{BB962C8B-B14F-4D97-AF65-F5344CB8AC3E}">
        <p14:creationId xmlns:p14="http://schemas.microsoft.com/office/powerpoint/2010/main" val="390646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608" y="764704"/>
            <a:ext cx="7024744" cy="720080"/>
          </a:xfrm>
        </p:spPr>
        <p:txBody>
          <a:bodyPr/>
          <a:lstStyle/>
          <a:p>
            <a:pPr algn="ctr"/>
            <a:r>
              <a:rPr lang="he-IL" dirty="0"/>
              <a:t>תוצאות חישובי המצב היציב</a:t>
            </a:r>
          </a:p>
        </p:txBody>
      </p:sp>
      <p:sp>
        <p:nvSpPr>
          <p:cNvPr id="3" name="מציין מיקום תוכן 2"/>
          <p:cNvSpPr>
            <a:spLocks noGrp="1"/>
          </p:cNvSpPr>
          <p:nvPr>
            <p:ph idx="1"/>
          </p:nvPr>
        </p:nvSpPr>
        <p:spPr>
          <a:xfrm>
            <a:off x="899592" y="2348880"/>
            <a:ext cx="7416824" cy="4680520"/>
          </a:xfrm>
        </p:spPr>
        <p:txBody>
          <a:bodyPr>
            <a:normAutofit/>
          </a:bodyPr>
          <a:lstStyle/>
          <a:p>
            <a:pPr algn="r" rtl="1">
              <a:lnSpc>
                <a:spcPct val="200000"/>
              </a:lnSpc>
            </a:pPr>
            <a:r>
              <a:rPr lang="he-IL" altLang="he-IL" dirty="0">
                <a:latin typeface="Bookman Old Style" pitchFamily="18" charset="0"/>
                <a:cs typeface="+mj-cs"/>
              </a:rPr>
              <a:t>לאחר חישוב</a:t>
            </a:r>
            <a:r>
              <a:rPr lang="en-US" altLang="he-IL" i="1" dirty="0" err="1">
                <a:latin typeface="Bookman Old Style" pitchFamily="18" charset="0"/>
              </a:rPr>
              <a:t>P</a:t>
            </a:r>
            <a:r>
              <a:rPr lang="en-US" altLang="he-IL" i="1" baseline="-25000" dirty="0" err="1">
                <a:latin typeface="Bookman Old Style" pitchFamily="18" charset="0"/>
                <a:cs typeface="+mj-cs"/>
              </a:rPr>
              <a:t>n</a:t>
            </a:r>
            <a:r>
              <a:rPr lang="en-US" altLang="he-IL" dirty="0">
                <a:latin typeface="Bookman Old Style" pitchFamily="18" charset="0"/>
                <a:cs typeface="+mj-cs"/>
              </a:rPr>
              <a:t> </a:t>
            </a:r>
            <a:r>
              <a:rPr lang="he-IL" altLang="he-IL" dirty="0">
                <a:latin typeface="Bookman Old Style" pitchFamily="18" charset="0"/>
                <a:cs typeface="+mj-cs"/>
              </a:rPr>
              <a:t>, נוכל לחשב גם </a:t>
            </a:r>
            <a:r>
              <a:rPr lang="he-IL" altLang="he-IL" dirty="0" err="1">
                <a:latin typeface="Bookman Old Style" pitchFamily="18" charset="0"/>
                <a:cs typeface="+mj-cs"/>
              </a:rPr>
              <a:t>תוחלות</a:t>
            </a:r>
            <a:r>
              <a:rPr lang="he-IL" altLang="he-IL" dirty="0">
                <a:latin typeface="Bookman Old Style" pitchFamily="18" charset="0"/>
                <a:cs typeface="+mj-cs"/>
              </a:rPr>
              <a:t>:</a:t>
            </a:r>
            <a:endParaRPr lang="en-US" altLang="he-IL" dirty="0">
              <a:latin typeface="Bookman Old Style" pitchFamily="18" charset="0"/>
              <a:cs typeface="+mj-cs"/>
            </a:endParaRPr>
          </a:p>
          <a:p>
            <a:pPr algn="r" rtl="1">
              <a:lnSpc>
                <a:spcPct val="200000"/>
              </a:lnSpc>
            </a:pPr>
            <a:r>
              <a:rPr lang="he-IL" altLang="he-IL" dirty="0">
                <a:latin typeface="Bookman Old Style" pitchFamily="18" charset="0"/>
                <a:cs typeface="+mj-cs"/>
              </a:rPr>
              <a:t>מספר לקוחות צפוי במערכת</a:t>
            </a:r>
            <a:endParaRPr lang="en-US" altLang="he-IL" dirty="0">
              <a:latin typeface="Bookman Old Style" pitchFamily="18" charset="0"/>
              <a:cs typeface="+mj-cs"/>
            </a:endParaRPr>
          </a:p>
          <a:p>
            <a:pPr algn="r" rtl="1">
              <a:lnSpc>
                <a:spcPct val="200000"/>
              </a:lnSpc>
            </a:pPr>
            <a:r>
              <a:rPr lang="he-IL" altLang="he-IL" dirty="0">
                <a:latin typeface="Bookman Old Style" pitchFamily="18" charset="0"/>
                <a:cs typeface="+mj-cs"/>
              </a:rPr>
              <a:t>מספר לקוחות צפוי בתור</a:t>
            </a:r>
            <a:endParaRPr lang="en-US" altLang="he-IL" dirty="0">
              <a:latin typeface="Bookman Old Style" pitchFamily="18" charset="0"/>
              <a:cs typeface="+mj-cs"/>
            </a:endParaRPr>
          </a:p>
          <a:p>
            <a:pPr algn="r" rtl="1">
              <a:lnSpc>
                <a:spcPct val="200000"/>
              </a:lnSpc>
            </a:pPr>
            <a:r>
              <a:rPr lang="he-IL" altLang="he-IL" dirty="0">
                <a:latin typeface="Bookman Old Style" pitchFamily="18" charset="0"/>
                <a:cs typeface="+mj-cs"/>
              </a:rPr>
              <a:t>מספר לקוחות צפוי בשירות									</a:t>
            </a:r>
            <a:r>
              <a:rPr lang="en-US" altLang="he-IL" i="1" dirty="0">
                <a:latin typeface="Bookman Old Style" pitchFamily="18" charset="0"/>
              </a:rPr>
              <a:t> L</a:t>
            </a:r>
            <a:r>
              <a:rPr lang="en-US" altLang="he-IL" i="1" baseline="-25000" dirty="0">
                <a:latin typeface="Bookman Old Style" pitchFamily="18" charset="0"/>
              </a:rPr>
              <a:t>S</a:t>
            </a:r>
            <a:r>
              <a:rPr lang="en-US" altLang="he-IL" dirty="0">
                <a:latin typeface="Bookman Old Style" pitchFamily="18" charset="0"/>
              </a:rPr>
              <a:t> = </a:t>
            </a:r>
            <a:r>
              <a:rPr lang="en-US" altLang="he-IL" i="1" dirty="0">
                <a:latin typeface="Bookman Old Style" pitchFamily="18" charset="0"/>
              </a:rPr>
              <a:t>L</a:t>
            </a:r>
            <a:r>
              <a:rPr lang="en-US" altLang="he-IL" dirty="0">
                <a:latin typeface="Bookman Old Style" pitchFamily="18" charset="0"/>
              </a:rPr>
              <a:t> – </a:t>
            </a:r>
            <a:r>
              <a:rPr lang="en-US" altLang="he-IL" i="1" dirty="0" err="1">
                <a:latin typeface="Bookman Old Style" pitchFamily="18" charset="0"/>
              </a:rPr>
              <a:t>L</a:t>
            </a:r>
            <a:r>
              <a:rPr lang="en-US" altLang="he-IL" baseline="-25000" dirty="0" err="1">
                <a:latin typeface="Bookman Old Style" pitchFamily="18" charset="0"/>
              </a:rPr>
              <a:t>q</a:t>
            </a:r>
            <a:r>
              <a:rPr lang="en-US" altLang="he-IL" dirty="0">
                <a:latin typeface="Bookman Old Style" pitchFamily="18" charset="0"/>
              </a:rPr>
              <a:t> </a:t>
            </a:r>
            <a:endParaRPr lang="en-US" altLang="he-IL" dirty="0">
              <a:latin typeface="Bookman Old Style" pitchFamily="18" charset="0"/>
              <a:cs typeface="+mj-cs"/>
            </a:endParaRPr>
          </a:p>
          <a:p>
            <a:pPr algn="r" rtl="1">
              <a:lnSpc>
                <a:spcPct val="200000"/>
              </a:lnSpc>
            </a:pPr>
            <a:r>
              <a:rPr lang="he-IL" altLang="he-IL" dirty="0">
                <a:latin typeface="Bookman Old Style" pitchFamily="18" charset="0"/>
                <a:cs typeface="+mj-cs"/>
              </a:rPr>
              <a:t>זמן הגעה ממוצע											</a:t>
            </a:r>
            <a:r>
              <a:rPr lang="en-US" altLang="he-IL" dirty="0">
                <a:latin typeface="Bookman Old Style" pitchFamily="18" charset="0"/>
              </a:rPr>
              <a:t> avg(</a:t>
            </a:r>
            <a:r>
              <a:rPr lang="en-US" altLang="he-IL" i="1" dirty="0">
                <a:latin typeface="Symbol" pitchFamily="18" charset="2"/>
              </a:rPr>
              <a:t>l)</a:t>
            </a:r>
            <a:r>
              <a:rPr lang="en-US" altLang="he-IL" dirty="0">
                <a:latin typeface="Bookman Old Style" pitchFamily="18" charset="0"/>
              </a:rPr>
              <a:t> =  </a:t>
            </a:r>
            <a:r>
              <a:rPr lang="en-US" altLang="he-IL" dirty="0">
                <a:latin typeface="Symbol" pitchFamily="18" charset="2"/>
              </a:rPr>
              <a:t>S</a:t>
            </a:r>
            <a:r>
              <a:rPr lang="en-US" altLang="he-IL" dirty="0">
                <a:latin typeface="Bookman Old Style" pitchFamily="18" charset="0"/>
              </a:rPr>
              <a:t> </a:t>
            </a:r>
            <a:r>
              <a:rPr lang="en-US" altLang="he-IL" i="1" dirty="0">
                <a:sym typeface="Symbol" pitchFamily="18" charset="2"/>
              </a:rPr>
              <a:t></a:t>
            </a:r>
            <a:r>
              <a:rPr lang="en-US" altLang="he-IL" i="1" baseline="-25000" dirty="0" err="1">
                <a:latin typeface="Bookman Old Style" pitchFamily="18" charset="0"/>
              </a:rPr>
              <a:t>n</a:t>
            </a:r>
            <a:r>
              <a:rPr lang="en-US" altLang="he-IL" i="1" dirty="0" err="1">
                <a:latin typeface="Bookman Old Style" pitchFamily="18" charset="0"/>
              </a:rPr>
              <a:t>P</a:t>
            </a:r>
            <a:r>
              <a:rPr lang="en-US" altLang="he-IL" i="1" baseline="-25000" dirty="0" err="1">
                <a:latin typeface="Bookman Old Style" pitchFamily="18" charset="0"/>
              </a:rPr>
              <a:t>n</a:t>
            </a:r>
            <a:r>
              <a:rPr lang="en-US" altLang="he-IL" dirty="0">
                <a:latin typeface="Bookman Old Style" pitchFamily="18" charset="0"/>
              </a:rPr>
              <a:t> </a:t>
            </a:r>
            <a:endParaRPr lang="en-US" altLang="he-IL" dirty="0">
              <a:latin typeface="Bookman Old Style" pitchFamily="18" charset="0"/>
              <a:cs typeface="+mj-cs"/>
            </a:endParaRPr>
          </a:p>
          <a:p>
            <a:pPr algn="r" rtl="1">
              <a:lnSpc>
                <a:spcPct val="200000"/>
              </a:lnSpc>
            </a:pPr>
            <a:r>
              <a:rPr lang="he-IL" altLang="he-IL" dirty="0">
                <a:latin typeface="Bookman Old Style" pitchFamily="18" charset="0"/>
                <a:cs typeface="+mj-cs"/>
              </a:rPr>
              <a:t>ניצולת המערכת (יעילות)										</a:t>
            </a:r>
            <a:r>
              <a:rPr lang="en-US" altLang="he-IL" i="1" dirty="0">
                <a:latin typeface="Bookman Old Style" pitchFamily="18" charset="0"/>
              </a:rPr>
              <a:t> E</a:t>
            </a:r>
            <a:r>
              <a:rPr lang="en-US" altLang="he-IL" dirty="0">
                <a:latin typeface="Bookman Old Style" pitchFamily="18" charset="0"/>
              </a:rPr>
              <a:t> = </a:t>
            </a:r>
            <a:r>
              <a:rPr lang="en-US" altLang="he-IL" i="1" dirty="0">
                <a:latin typeface="Bookman Old Style" pitchFamily="18" charset="0"/>
              </a:rPr>
              <a:t>L</a:t>
            </a:r>
            <a:r>
              <a:rPr lang="en-US" altLang="he-IL" i="1" baseline="-25000" dirty="0">
                <a:latin typeface="Bookman Old Style" pitchFamily="18" charset="0"/>
              </a:rPr>
              <a:t>s</a:t>
            </a:r>
            <a:r>
              <a:rPr lang="en-US" altLang="he-IL" dirty="0">
                <a:latin typeface="Bookman Old Style" pitchFamily="18" charset="0"/>
              </a:rPr>
              <a:t> / </a:t>
            </a:r>
            <a:r>
              <a:rPr lang="en-US" altLang="he-IL" i="1" dirty="0">
                <a:latin typeface="Bookman Old Style" pitchFamily="18" charset="0"/>
              </a:rPr>
              <a:t>s</a:t>
            </a:r>
            <a:r>
              <a:rPr lang="en-US" altLang="he-IL" dirty="0">
                <a:latin typeface="Bookman Old Style" pitchFamily="18" charset="0"/>
              </a:rPr>
              <a:t> </a:t>
            </a:r>
            <a:endParaRPr lang="en-US" altLang="he-IL" dirty="0">
              <a:latin typeface="Bookman Old Style" pitchFamily="18" charset="0"/>
              <a:cs typeface="+mj-cs"/>
            </a:endParaRPr>
          </a:p>
        </p:txBody>
      </p:sp>
      <mc:AlternateContent xmlns:mc="http://schemas.openxmlformats.org/markup-compatibility/2006">
        <mc:Choice xmlns:a14="http://schemas.microsoft.com/office/drawing/2010/main" Requires="a14">
          <p:sp>
            <p:nvSpPr>
              <p:cNvPr id="5" name="Object 4"/>
              <p:cNvSpPr txBox="1"/>
              <p:nvPr/>
            </p:nvSpPr>
            <p:spPr>
              <a:xfrm>
                <a:off x="1368425" y="3068638"/>
                <a:ext cx="1835423" cy="63182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he-IL" sz="1400" i="1" smtClean="0">
                          <a:solidFill>
                            <a:srgbClr val="000000"/>
                          </a:solidFill>
                          <a:latin typeface="Cambria Math" panose="02040503050406030204" pitchFamily="18" charset="0"/>
                        </a:rPr>
                        <m:t>𝐿</m:t>
                      </m:r>
                      <m:r>
                        <a:rPr lang="he-IL" sz="1400" i="1" smtClean="0">
                          <a:solidFill>
                            <a:srgbClr val="000000"/>
                          </a:solidFill>
                          <a:latin typeface="Cambria Math" panose="02040503050406030204" pitchFamily="18" charset="0"/>
                        </a:rPr>
                        <m:t>=</m:t>
                      </m:r>
                      <m:nary>
                        <m:naryPr>
                          <m:chr m:val="∑"/>
                          <m:ctrlPr>
                            <a:rPr lang="he-IL" sz="1400" i="1">
                              <a:solidFill>
                                <a:srgbClr val="000000"/>
                              </a:solidFill>
                              <a:latin typeface="Cambria Math" panose="02040503050406030204" pitchFamily="18" charset="0"/>
                            </a:rPr>
                          </m:ctrlPr>
                        </m:naryPr>
                        <m:sub>
                          <m:r>
                            <a:rPr lang="he-IL" sz="1400" i="1">
                              <a:solidFill>
                                <a:srgbClr val="000000"/>
                              </a:solidFill>
                              <a:latin typeface="Cambria Math" panose="02040503050406030204" pitchFamily="18" charset="0"/>
                            </a:rPr>
                            <m:t>𝑖</m:t>
                          </m:r>
                          <m:r>
                            <a:rPr lang="he-IL" sz="1400" i="1">
                              <a:solidFill>
                                <a:srgbClr val="000000"/>
                              </a:solidFill>
                              <a:latin typeface="Cambria Math" panose="02040503050406030204" pitchFamily="18" charset="0"/>
                            </a:rPr>
                            <m:t>=</m:t>
                          </m:r>
                          <m:r>
                            <a:rPr lang="he-IL" sz="1400" i="1">
                              <a:solidFill>
                                <a:srgbClr val="000000"/>
                              </a:solidFill>
                              <a:latin typeface="Cambria Math" panose="02040503050406030204" pitchFamily="18" charset="0"/>
                            </a:rPr>
                            <m:t>1</m:t>
                          </m:r>
                        </m:sub>
                        <m:sup>
                          <m:r>
                            <a:rPr lang="he-IL" sz="1400" i="1">
                              <a:solidFill>
                                <a:srgbClr val="000000"/>
                              </a:solidFill>
                              <a:latin typeface="Cambria Math" panose="02040503050406030204" pitchFamily="18" charset="0"/>
                            </a:rPr>
                            <m:t>𝑛</m:t>
                          </m:r>
                        </m:sup>
                        <m:e>
                          <m:r>
                            <a:rPr lang="he-IL" sz="1400" i="1">
                              <a:solidFill>
                                <a:srgbClr val="000000"/>
                              </a:solidFill>
                              <a:latin typeface="Cambria Math" panose="02040503050406030204" pitchFamily="18" charset="0"/>
                            </a:rPr>
                            <m:t>𝑖</m:t>
                          </m:r>
                          <m:r>
                            <a:rPr lang="he-IL" sz="1400" i="1">
                              <a:solidFill>
                                <a:srgbClr val="000000"/>
                              </a:solidFill>
                              <a:latin typeface="Cambria Math" panose="02040503050406030204" pitchFamily="18" charset="0"/>
                            </a:rPr>
                            <m:t>⋅</m:t>
                          </m:r>
                          <m:sSub>
                            <m:sSubPr>
                              <m:ctrlPr>
                                <a:rPr lang="he-IL" sz="1400" i="1">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𝑃</m:t>
                              </m:r>
                            </m:e>
                            <m:sub>
                              <m:r>
                                <a:rPr lang="he-IL" sz="1400" i="1">
                                  <a:solidFill>
                                    <a:srgbClr val="000000"/>
                                  </a:solidFill>
                                  <a:latin typeface="Cambria Math" panose="02040503050406030204" pitchFamily="18" charset="0"/>
                                </a:rPr>
                                <m:t>𝑖</m:t>
                              </m:r>
                            </m:sub>
                          </m:sSub>
                        </m:e>
                      </m:nary>
                    </m:oMath>
                  </m:oMathPara>
                </a14:m>
                <a:endParaRPr lang="he-IL" sz="1400" dirty="0"/>
              </a:p>
            </p:txBody>
          </p:sp>
        </mc:Choice>
        <mc:Fallback>
          <p:sp>
            <p:nvSpPr>
              <p:cNvPr id="5" name="Object 4"/>
              <p:cNvSpPr txBox="1">
                <a:spLocks noRot="1" noChangeAspect="1" noMove="1" noResize="1" noEditPoints="1" noAdjustHandles="1" noChangeArrowheads="1" noChangeShapeType="1" noTextEdit="1"/>
              </p:cNvSpPr>
              <p:nvPr/>
            </p:nvSpPr>
            <p:spPr>
              <a:xfrm>
                <a:off x="1368425" y="3068638"/>
                <a:ext cx="1835423" cy="631825"/>
              </a:xfrm>
              <a:prstGeom prst="rect">
                <a:avLst/>
              </a:prstGeom>
              <a:blipFill>
                <a:blip r:embed="rId2"/>
                <a:stretch>
                  <a:fillRect b="-962"/>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95471F7F-D9C0-469F-A642-5516CA670E2A}"/>
                  </a:ext>
                </a:extLst>
              </p:cNvPr>
              <p:cNvSpPr/>
              <p:nvPr/>
            </p:nvSpPr>
            <p:spPr>
              <a:xfrm>
                <a:off x="1170540" y="3645024"/>
                <a:ext cx="2020297" cy="698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𝑞</m:t>
                          </m:r>
                        </m:sub>
                      </m:sSub>
                      <m:r>
                        <a:rPr lang="en-US" sz="1400" i="1">
                          <a:latin typeface="Cambria Math" panose="02040503050406030204" pitchFamily="18" charset="0"/>
                        </a:rPr>
                        <m:t>=</m:t>
                      </m:r>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𝑆</m:t>
                          </m:r>
                          <m:r>
                            <a:rPr lang="en-US" sz="1400" b="0" i="1" smtClean="0">
                              <a:latin typeface="Cambria Math" panose="02040503050406030204" pitchFamily="18" charset="0"/>
                            </a:rPr>
                            <m:t>+</m:t>
                          </m:r>
                          <m:r>
                            <a:rPr lang="en-US" sz="1400" b="0" i="1" smtClean="0">
                              <a:latin typeface="Cambria Math" panose="02040503050406030204" pitchFamily="18" charset="0"/>
                            </a:rPr>
                            <m:t>1</m:t>
                          </m:r>
                        </m:sub>
                        <m:sup>
                          <m:r>
                            <a:rPr lang="en-US" sz="1400" i="1">
                              <a:latin typeface="Cambria Math" panose="02040503050406030204" pitchFamily="18" charset="0"/>
                            </a:rPr>
                            <m:t>𝑁</m:t>
                          </m:r>
                        </m:sup>
                        <m:e>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rPr>
                                <m:t>−</m:t>
                              </m:r>
                              <m:r>
                                <a:rPr lang="en-US" sz="1400" b="0" i="1" smtClean="0">
                                  <a:latin typeface="Cambria Math" panose="02040503050406030204" pitchFamily="18" charset="0"/>
                                </a:rPr>
                                <m:t>𝑆</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𝑛</m:t>
                              </m:r>
                            </m:sub>
                          </m:sSub>
                          <m:r>
                            <a:rPr lang="en-US" sz="1400" i="1">
                              <a:latin typeface="Cambria Math" panose="02040503050406030204" pitchFamily="18" charset="0"/>
                            </a:rPr>
                            <m:t> </m:t>
                          </m:r>
                        </m:e>
                      </m:nary>
                    </m:oMath>
                  </m:oMathPara>
                </a14:m>
                <a:endParaRPr lang="en-US" sz="1400" dirty="0"/>
              </a:p>
            </p:txBody>
          </p:sp>
        </mc:Choice>
        <mc:Fallback>
          <p:sp>
            <p:nvSpPr>
              <p:cNvPr id="4" name="Rectangle 3">
                <a:extLst>
                  <a:ext uri="{FF2B5EF4-FFF2-40B4-BE49-F238E27FC236}">
                    <a16:creationId xmlns:a16="http://schemas.microsoft.com/office/drawing/2014/main" id="{95471F7F-D9C0-469F-A642-5516CA670E2A}"/>
                  </a:ext>
                </a:extLst>
              </p:cNvPr>
              <p:cNvSpPr>
                <a:spLocks noRot="1" noChangeAspect="1" noMove="1" noResize="1" noEditPoints="1" noAdjustHandles="1" noChangeArrowheads="1" noChangeShapeType="1" noTextEdit="1"/>
              </p:cNvSpPr>
              <p:nvPr/>
            </p:nvSpPr>
            <p:spPr>
              <a:xfrm>
                <a:off x="1170540" y="3645024"/>
                <a:ext cx="2020297" cy="698396"/>
              </a:xfrm>
              <a:prstGeom prst="rect">
                <a:avLst/>
              </a:prstGeom>
              <a:blipFill>
                <a:blip r:embed="rId3"/>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74260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2492896"/>
            <a:ext cx="7488948" cy="3915797"/>
          </a:xfrm>
        </p:spPr>
        <p:txBody>
          <a:bodyPr>
            <a:normAutofit/>
          </a:bodyPr>
          <a:lstStyle/>
          <a:p>
            <a:pPr algn="r" rtl="1">
              <a:lnSpc>
                <a:spcPct val="150000"/>
              </a:lnSpc>
            </a:pPr>
            <a:r>
              <a:rPr lang="he-IL" dirty="0">
                <a:cs typeface="+mj-cs"/>
              </a:rPr>
              <a:t>צרו דיאגרמת מצבים וסמנו את קצבי ההגעה/היציאה מכל מצב</a:t>
            </a:r>
          </a:p>
          <a:p>
            <a:pPr algn="r" rtl="1">
              <a:lnSpc>
                <a:spcPct val="150000"/>
              </a:lnSpc>
            </a:pPr>
            <a:r>
              <a:rPr lang="he-IL" dirty="0">
                <a:cs typeface="+mj-cs"/>
              </a:rPr>
              <a:t>פתחו משוואות מצב יציב</a:t>
            </a:r>
          </a:p>
          <a:p>
            <a:pPr algn="r" rtl="1">
              <a:lnSpc>
                <a:spcPct val="150000"/>
              </a:lnSpc>
            </a:pPr>
            <a:r>
              <a:rPr lang="he-IL" dirty="0">
                <a:cs typeface="+mj-cs"/>
              </a:rPr>
              <a:t>פתרו את המשוואות והביעו את </a:t>
            </a:r>
            <a:r>
              <a:rPr lang="en-US" dirty="0" err="1">
                <a:cs typeface="+mj-cs"/>
              </a:rPr>
              <a:t>Pn</a:t>
            </a:r>
            <a:r>
              <a:rPr lang="he-IL" dirty="0">
                <a:cs typeface="+mj-cs"/>
              </a:rPr>
              <a:t> עבור כל מצב</a:t>
            </a:r>
          </a:p>
          <a:p>
            <a:pPr algn="r" rtl="1">
              <a:lnSpc>
                <a:spcPct val="150000"/>
              </a:lnSpc>
            </a:pPr>
            <a:r>
              <a:rPr lang="he-IL" dirty="0">
                <a:cs typeface="+mj-cs"/>
              </a:rPr>
              <a:t>חשבו את </a:t>
            </a:r>
            <a:r>
              <a:rPr lang="en-US" dirty="0">
                <a:cs typeface="+mj-cs"/>
              </a:rPr>
              <a:t>L, </a:t>
            </a:r>
            <a:r>
              <a:rPr lang="en-US" dirty="0" err="1">
                <a:cs typeface="+mj-cs"/>
              </a:rPr>
              <a:t>L</a:t>
            </a:r>
            <a:r>
              <a:rPr lang="en-US" baseline="-25000" dirty="0" err="1">
                <a:cs typeface="+mj-cs"/>
              </a:rPr>
              <a:t>q</a:t>
            </a:r>
            <a:endParaRPr lang="he-IL" baseline="-25000" dirty="0">
              <a:cs typeface="+mj-cs"/>
            </a:endParaRPr>
          </a:p>
          <a:p>
            <a:pPr algn="r" rtl="1">
              <a:lnSpc>
                <a:spcPct val="150000"/>
              </a:lnSpc>
            </a:pPr>
            <a:r>
              <a:rPr lang="he-IL" dirty="0">
                <a:cs typeface="+mj-cs"/>
              </a:rPr>
              <a:t>השתמשו בנוסחאות </a:t>
            </a:r>
            <a:r>
              <a:rPr lang="en-US" dirty="0">
                <a:cs typeface="+mj-cs"/>
              </a:rPr>
              <a:t>Little</a:t>
            </a:r>
            <a:r>
              <a:rPr lang="he-IL" dirty="0">
                <a:cs typeface="+mj-cs"/>
              </a:rPr>
              <a:t> כדי לחשב את </a:t>
            </a:r>
            <a:r>
              <a:rPr lang="en-US" dirty="0">
                <a:cs typeface="+mj-cs"/>
              </a:rPr>
              <a:t>W, </a:t>
            </a:r>
            <a:r>
              <a:rPr lang="en-US" dirty="0" err="1">
                <a:cs typeface="+mj-cs"/>
              </a:rPr>
              <a:t>W</a:t>
            </a:r>
            <a:r>
              <a:rPr lang="en-US" baseline="-25000" dirty="0" err="1">
                <a:cs typeface="+mj-cs"/>
              </a:rPr>
              <a:t>q</a:t>
            </a:r>
            <a:endParaRPr lang="he-IL" baseline="-25000" dirty="0">
              <a:cs typeface="+mj-cs"/>
            </a:endParaRPr>
          </a:p>
        </p:txBody>
      </p:sp>
      <p:sp>
        <p:nvSpPr>
          <p:cNvPr id="2" name="כותרת 1"/>
          <p:cNvSpPr>
            <a:spLocks noGrp="1"/>
          </p:cNvSpPr>
          <p:nvPr>
            <p:ph type="title"/>
          </p:nvPr>
        </p:nvSpPr>
        <p:spPr>
          <a:xfrm>
            <a:off x="1043490" y="1027664"/>
            <a:ext cx="7024744" cy="817160"/>
          </a:xfrm>
        </p:spPr>
        <p:txBody>
          <a:bodyPr>
            <a:normAutofit/>
          </a:bodyPr>
          <a:lstStyle/>
          <a:p>
            <a:pPr algn="ctr" rtl="1"/>
            <a:r>
              <a:rPr lang="he-IL" dirty="0"/>
              <a:t>שלבי שימוש בתהליכי לידה-מוות</a:t>
            </a:r>
          </a:p>
        </p:txBody>
      </p:sp>
      <p:grpSp>
        <p:nvGrpSpPr>
          <p:cNvPr id="8" name="Group 7">
            <a:extLst>
              <a:ext uri="{FF2B5EF4-FFF2-40B4-BE49-F238E27FC236}">
                <a16:creationId xmlns:a16="http://schemas.microsoft.com/office/drawing/2014/main" id="{82DA68F1-F0DF-44DB-858D-AF0B5E180B22}"/>
              </a:ext>
            </a:extLst>
          </p:cNvPr>
          <p:cNvGrpSpPr/>
          <p:nvPr/>
        </p:nvGrpSpPr>
        <p:grpSpPr>
          <a:xfrm>
            <a:off x="5076056" y="5013176"/>
            <a:ext cx="4716016" cy="1293496"/>
            <a:chOff x="5076056" y="5013176"/>
            <a:chExt cx="4716016" cy="1293496"/>
          </a:xfrm>
        </p:grpSpPr>
        <p:sp>
          <p:nvSpPr>
            <p:cNvPr id="4" name="Rectangle 3">
              <a:extLst>
                <a:ext uri="{FF2B5EF4-FFF2-40B4-BE49-F238E27FC236}">
                  <a16:creationId xmlns:a16="http://schemas.microsoft.com/office/drawing/2014/main" id="{9E263439-A781-4A2D-826C-47445EC6C4C3}"/>
                </a:ext>
              </a:extLst>
            </p:cNvPr>
            <p:cNvSpPr/>
            <p:nvPr/>
          </p:nvSpPr>
          <p:spPr>
            <a:xfrm>
              <a:off x="5220072" y="5013176"/>
              <a:ext cx="4572000" cy="1293496"/>
            </a:xfrm>
            <a:prstGeom prst="rect">
              <a:avLst/>
            </a:prstGeom>
          </p:spPr>
          <p:txBody>
            <a:bodyPr>
              <a:spAutoFit/>
            </a:bodyPr>
            <a:lstStyle/>
            <a:p>
              <a:pPr>
                <a:lnSpc>
                  <a:spcPct val="150000"/>
                </a:lnSpc>
                <a:buFont typeface="Wingdings" pitchFamily="2" charset="2"/>
                <a:buNone/>
              </a:pPr>
              <a:r>
                <a:rPr lang="en-US" dirty="0">
                  <a:latin typeface="Ariel"/>
                  <a:sym typeface="Symbol" pitchFamily="18" charset="2"/>
                </a:rPr>
                <a:t>L= W</a:t>
              </a:r>
            </a:p>
            <a:p>
              <a:pPr>
                <a:lnSpc>
                  <a:spcPct val="150000"/>
                </a:lnSpc>
                <a:buFont typeface="Wingdings" pitchFamily="2" charset="2"/>
                <a:buNone/>
              </a:pPr>
              <a:r>
                <a:rPr lang="en-US" dirty="0" err="1">
                  <a:latin typeface="Ariel"/>
                  <a:sym typeface="Symbol" pitchFamily="18" charset="2"/>
                </a:rPr>
                <a:t>L</a:t>
              </a:r>
              <a:r>
                <a:rPr lang="en-US" baseline="-25000" dirty="0" err="1">
                  <a:latin typeface="Ariel"/>
                  <a:sym typeface="Symbol" pitchFamily="18" charset="2"/>
                </a:rPr>
                <a:t>q</a:t>
              </a:r>
              <a:r>
                <a:rPr lang="en-US" dirty="0">
                  <a:latin typeface="Ariel"/>
                  <a:sym typeface="Symbol" pitchFamily="18" charset="2"/>
                </a:rPr>
                <a:t> = </a:t>
              </a:r>
              <a:r>
                <a:rPr lang="en-US" dirty="0" err="1">
                  <a:latin typeface="Ariel"/>
                  <a:sym typeface="Symbol" pitchFamily="18" charset="2"/>
                </a:rPr>
                <a:t>W</a:t>
              </a:r>
              <a:r>
                <a:rPr lang="en-US" baseline="-25000" dirty="0" err="1">
                  <a:latin typeface="Ariel"/>
                  <a:sym typeface="Symbol" pitchFamily="18" charset="2"/>
                </a:rPr>
                <a:t>q</a:t>
              </a:r>
              <a:endParaRPr lang="en-US" baseline="-25000" dirty="0">
                <a:latin typeface="Ariel"/>
                <a:sym typeface="Symbol" pitchFamily="18" charset="2"/>
              </a:endParaRPr>
            </a:p>
            <a:p>
              <a:pPr>
                <a:lnSpc>
                  <a:spcPct val="150000"/>
                </a:lnSpc>
                <a:buFont typeface="Wingdings" pitchFamily="2" charset="2"/>
                <a:buNone/>
              </a:pPr>
              <a:r>
                <a:rPr lang="en-US" dirty="0">
                  <a:latin typeface="Ariel"/>
                  <a:sym typeface="Symbol" pitchFamily="18" charset="2"/>
                </a:rPr>
                <a:t>W = W</a:t>
              </a:r>
              <a:r>
                <a:rPr lang="en-US" baseline="-25000" dirty="0">
                  <a:latin typeface="Ariel"/>
                  <a:sym typeface="Symbol" pitchFamily="18" charset="2"/>
                </a:rPr>
                <a:t>q</a:t>
              </a:r>
              <a:r>
                <a:rPr lang="en-US" dirty="0">
                  <a:latin typeface="Ariel"/>
                  <a:sym typeface="Symbol" pitchFamily="18" charset="2"/>
                </a:rPr>
                <a:t>+1/ </a:t>
              </a:r>
              <a:endParaRPr lang="he-IL" dirty="0">
                <a:latin typeface="Ariel"/>
                <a:sym typeface="Symbol" pitchFamily="18" charset="2"/>
              </a:endParaRPr>
            </a:p>
          </p:txBody>
        </p:sp>
        <p:sp>
          <p:nvSpPr>
            <p:cNvPr id="6" name="Freeform: Shape 5">
              <a:extLst>
                <a:ext uri="{FF2B5EF4-FFF2-40B4-BE49-F238E27FC236}">
                  <a16:creationId xmlns:a16="http://schemas.microsoft.com/office/drawing/2014/main" id="{AC8EE8BC-7E32-4404-8791-AD52175EB150}"/>
                </a:ext>
              </a:extLst>
            </p:cNvPr>
            <p:cNvSpPr/>
            <p:nvPr/>
          </p:nvSpPr>
          <p:spPr>
            <a:xfrm>
              <a:off x="5076056" y="5214310"/>
              <a:ext cx="160557" cy="972387"/>
            </a:xfrm>
            <a:custGeom>
              <a:avLst/>
              <a:gdLst>
                <a:gd name="connsiteX0" fmla="*/ 343495 w 361337"/>
                <a:gd name="connsiteY0" fmla="*/ 0 h 972387"/>
                <a:gd name="connsiteX1" fmla="*/ 37 w 361337"/>
                <a:gd name="connsiteY1" fmla="*/ 468351 h 972387"/>
                <a:gd name="connsiteX2" fmla="*/ 361337 w 361337"/>
                <a:gd name="connsiteY2" fmla="*/ 972387 h 972387"/>
              </a:gdLst>
              <a:ahLst/>
              <a:cxnLst>
                <a:cxn ang="0">
                  <a:pos x="connsiteX0" y="connsiteY0"/>
                </a:cxn>
                <a:cxn ang="0">
                  <a:pos x="connsiteX1" y="connsiteY1"/>
                </a:cxn>
                <a:cxn ang="0">
                  <a:pos x="connsiteX2" y="connsiteY2"/>
                </a:cxn>
              </a:cxnLst>
              <a:rect l="l" t="t" r="r" b="b"/>
              <a:pathLst>
                <a:path w="361337" h="972387">
                  <a:moveTo>
                    <a:pt x="343495" y="0"/>
                  </a:moveTo>
                  <a:cubicBezTo>
                    <a:pt x="170279" y="153143"/>
                    <a:pt x="-2937" y="306287"/>
                    <a:pt x="37" y="468351"/>
                  </a:cubicBezTo>
                  <a:cubicBezTo>
                    <a:pt x="3011" y="630415"/>
                    <a:pt x="282535" y="914401"/>
                    <a:pt x="361337" y="9723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F08174E-8165-48ED-8DEC-72990FC13AEE}"/>
                </a:ext>
              </a:extLst>
            </p:cNvPr>
            <p:cNvSpPr/>
            <p:nvPr/>
          </p:nvSpPr>
          <p:spPr>
            <a:xfrm>
              <a:off x="6579221" y="5209850"/>
              <a:ext cx="160558" cy="1021451"/>
            </a:xfrm>
            <a:custGeom>
              <a:avLst/>
              <a:gdLst>
                <a:gd name="connsiteX0" fmla="*/ 0 w 281415"/>
                <a:gd name="connsiteY0" fmla="*/ 0 h 1021451"/>
                <a:gd name="connsiteX1" fmla="*/ 281010 w 281415"/>
                <a:gd name="connsiteY1" fmla="*/ 490653 h 1021451"/>
                <a:gd name="connsiteX2" fmla="*/ 71367 w 281415"/>
                <a:gd name="connsiteY2" fmla="*/ 1021451 h 1021451"/>
              </a:gdLst>
              <a:ahLst/>
              <a:cxnLst>
                <a:cxn ang="0">
                  <a:pos x="connsiteX0" y="connsiteY0"/>
                </a:cxn>
                <a:cxn ang="0">
                  <a:pos x="connsiteX1" y="connsiteY1"/>
                </a:cxn>
                <a:cxn ang="0">
                  <a:pos x="connsiteX2" y="connsiteY2"/>
                </a:cxn>
              </a:cxnLst>
              <a:rect l="l" t="t" r="r" b="b"/>
              <a:pathLst>
                <a:path w="281415" h="1021451">
                  <a:moveTo>
                    <a:pt x="0" y="0"/>
                  </a:moveTo>
                  <a:cubicBezTo>
                    <a:pt x="134558" y="160205"/>
                    <a:pt x="269116" y="320411"/>
                    <a:pt x="281010" y="490653"/>
                  </a:cubicBezTo>
                  <a:cubicBezTo>
                    <a:pt x="292904" y="660895"/>
                    <a:pt x="38657" y="925551"/>
                    <a:pt x="71367" y="10214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508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3490" y="764704"/>
            <a:ext cx="7024744" cy="817160"/>
          </a:xfrm>
        </p:spPr>
        <p:txBody>
          <a:bodyPr/>
          <a:lstStyle/>
          <a:p>
            <a:pPr algn="ctr"/>
            <a:r>
              <a:rPr lang="he-IL" dirty="0"/>
              <a:t>תרגיל 1</a:t>
            </a:r>
          </a:p>
        </p:txBody>
      </p:sp>
      <p:sp>
        <p:nvSpPr>
          <p:cNvPr id="3" name="מציין מיקום תוכן 2"/>
          <p:cNvSpPr>
            <a:spLocks noGrp="1"/>
          </p:cNvSpPr>
          <p:nvPr>
            <p:ph idx="1"/>
          </p:nvPr>
        </p:nvSpPr>
        <p:spPr>
          <a:xfrm>
            <a:off x="1043490" y="2492896"/>
            <a:ext cx="7128910" cy="4536504"/>
          </a:xfrm>
        </p:spPr>
        <p:txBody>
          <a:bodyPr>
            <a:noAutofit/>
          </a:bodyPr>
          <a:lstStyle/>
          <a:p>
            <a:pPr marL="0" indent="0" algn="just" rtl="1">
              <a:lnSpc>
                <a:spcPct val="150000"/>
              </a:lnSpc>
              <a:buNone/>
            </a:pPr>
            <a:r>
              <a:rPr lang="he-IL" altLang="he-IL" dirty="0">
                <a:cs typeface="+mj-cs"/>
              </a:rPr>
              <a:t>בתחנת דלק שתי משאבות: א' ו-ב'.</a:t>
            </a:r>
          </a:p>
          <a:p>
            <a:pPr marL="0" indent="0" algn="just" rtl="1">
              <a:lnSpc>
                <a:spcPct val="150000"/>
              </a:lnSpc>
              <a:buNone/>
            </a:pPr>
            <a:r>
              <a:rPr lang="he-IL" altLang="he-IL" dirty="0">
                <a:cs typeface="+mj-cs"/>
              </a:rPr>
              <a:t>כל מכונית הנכנסת לתחנה מעדיפה את משאבה א' ואם א' תפוסה, תעבור ל- ב'.</a:t>
            </a:r>
          </a:p>
          <a:p>
            <a:pPr marL="0" indent="0" algn="just" rtl="1">
              <a:lnSpc>
                <a:spcPct val="150000"/>
              </a:lnSpc>
              <a:buNone/>
            </a:pPr>
            <a:r>
              <a:rPr lang="he-IL" altLang="he-IL" dirty="0">
                <a:cs typeface="+mj-cs"/>
              </a:rPr>
              <a:t>בתחנה יש מקום רק למכונית אחת בתור. קצב הגעת המכוניות מתפלג </a:t>
            </a:r>
            <a:r>
              <a:rPr lang="he-IL" altLang="he-IL" dirty="0" err="1">
                <a:cs typeface="+mj-cs"/>
              </a:rPr>
              <a:t>פואסונית</a:t>
            </a:r>
            <a:r>
              <a:rPr lang="he-IL" altLang="he-IL" dirty="0">
                <a:cs typeface="+mj-cs"/>
              </a:rPr>
              <a:t> עם ממוצע של 10 מכוניות לשעה. זמן תדלוק ממוצע הוא 6 דק'. עלות תחזוקה למשאבה אחת - 35 ₪ לשעה ועלות תחזוקת מקום למכונית אחת במערכת - 10 ₪ לשעה (ללא קשר אם יש מכונית או לא).</a:t>
            </a:r>
          </a:p>
          <a:p>
            <a:pPr indent="-342900" algn="just" rtl="1">
              <a:lnSpc>
                <a:spcPct val="150000"/>
              </a:lnSpc>
            </a:pPr>
            <a:r>
              <a:rPr lang="he-IL" altLang="he-IL" dirty="0">
                <a:cs typeface="+mj-cs"/>
              </a:rPr>
              <a:t>מדלו את המערכת.</a:t>
            </a:r>
          </a:p>
        </p:txBody>
      </p:sp>
    </p:spTree>
    <p:extLst>
      <p:ext uri="{BB962C8B-B14F-4D97-AF65-F5344CB8AC3E}">
        <p14:creationId xmlns:p14="http://schemas.microsoft.com/office/powerpoint/2010/main" val="25506912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12194</TotalTime>
  <Words>2248</Words>
  <Application>Microsoft Office PowerPoint</Application>
  <PresentationFormat>On-screen Show (4:3)</PresentationFormat>
  <Paragraphs>515</Paragraphs>
  <Slides>43</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Arial</vt:lpstr>
      <vt:lpstr>Ariel</vt:lpstr>
      <vt:lpstr>Bookman Old Style</vt:lpstr>
      <vt:lpstr>Calibri</vt:lpstr>
      <vt:lpstr>Cambria Math</vt:lpstr>
      <vt:lpstr>Franklin Gothic Medium</vt:lpstr>
      <vt:lpstr>Garamond</vt:lpstr>
      <vt:lpstr>Geneva</vt:lpstr>
      <vt:lpstr>Symbol</vt:lpstr>
      <vt:lpstr>Tahoma</vt:lpstr>
      <vt:lpstr>Times</vt:lpstr>
      <vt:lpstr>Times New Roman</vt:lpstr>
      <vt:lpstr>Wingdings</vt:lpstr>
      <vt:lpstr>Organic</vt:lpstr>
      <vt:lpstr>שיטות נומריות בתעשיה </vt:lpstr>
      <vt:lpstr>PowerPoint Presentation</vt:lpstr>
      <vt:lpstr>נושאים להיום</vt:lpstr>
      <vt:lpstr>תור בעל קיבולת מוגבלת M/M/S/N  (תור סופי קטום)</vt:lpstr>
      <vt:lpstr>הגדרה מיוחדת ל-</vt:lpstr>
      <vt:lpstr>משוואות תהליכי לידה-מוות במצב יציב</vt:lpstr>
      <vt:lpstr>תוצאות חישובי המצב היציב</vt:lpstr>
      <vt:lpstr>שלבי שימוש בתהליכי לידה-מוות</vt:lpstr>
      <vt:lpstr>תרגיל 1</vt:lpstr>
      <vt:lpstr>תרגיל 1 - מידול המערכת</vt:lpstr>
      <vt:lpstr>תרגיל 1 – מידול הבעיה</vt:lpstr>
      <vt:lpstr>תרגיל 1 – פיתוח המשוואות</vt:lpstr>
      <vt:lpstr>תרגיל 1 - המשך</vt:lpstr>
      <vt:lpstr>תרגיל 1 - המשך</vt:lpstr>
      <vt:lpstr>תרגיל 1 - המשך</vt:lpstr>
      <vt:lpstr>תרגיל 1 - המשך</vt:lpstr>
      <vt:lpstr>תרגיל 1 - המשך</vt:lpstr>
      <vt:lpstr>תרגיל 1 - המשך</vt:lpstr>
      <vt:lpstr>תרגיל 1 - פיתוח המשוואות</vt:lpstr>
      <vt:lpstr>המשך פתרון – תוחלת ההפסד</vt:lpstr>
      <vt:lpstr>רשתות תורים</vt:lpstr>
      <vt:lpstr>Jackson Network</vt:lpstr>
      <vt:lpstr>Jackson Network</vt:lpstr>
      <vt:lpstr>Jackson Network</vt:lpstr>
      <vt:lpstr>תרגיל 2</vt:lpstr>
      <vt:lpstr>PowerPoint Presentation</vt:lpstr>
      <vt:lpstr>PowerPoint Presentation</vt:lpstr>
      <vt:lpstr>שימו לב – עבור מערכות M/M/S..</vt:lpstr>
      <vt:lpstr>חישובי עזר</vt:lpstr>
      <vt:lpstr>PowerPoint Presentation</vt:lpstr>
      <vt:lpstr>סיכום המדדים עבור כל מוצר</vt:lpstr>
      <vt:lpstr>רשתות שאינן מרקוביות G/G/1</vt:lpstr>
      <vt:lpstr>PowerPoint Presentation</vt:lpstr>
      <vt:lpstr>תרגיל 3 רשת תורים וקירוב תורים </vt:lpstr>
      <vt:lpstr>רשת התורים</vt:lpstr>
      <vt:lpstr>א. כמה עמדות יש מכל סוג תחנה?  </vt:lpstr>
      <vt:lpstr>חישובי עזר לקראת סעיף ב </vt:lpstr>
      <vt:lpstr>ב. מהו סך זמני ההמתנה בכל התחנות? </vt:lpstr>
      <vt:lpstr>סעיף ב – נתמקד ב-2 התחנות הראשונות </vt:lpstr>
      <vt:lpstr>ב. מהו סך זמני ההמתנה בכל התחנות? </vt:lpstr>
      <vt:lpstr>PowerPoint Presentation</vt:lpstr>
      <vt:lpstr>מה ראינו היום?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ניהול הייצור למערכות מידע  תרגול – תור פשוט ושרשראות מרקוב</dc:title>
  <dc:creator>Lihi</dc:creator>
  <cp:lastModifiedBy>Eli Boyarski</cp:lastModifiedBy>
  <cp:revision>286</cp:revision>
  <dcterms:created xsi:type="dcterms:W3CDTF">2013-06-18T16:00:55Z</dcterms:created>
  <dcterms:modified xsi:type="dcterms:W3CDTF">2020-05-06T23:10:18Z</dcterms:modified>
</cp:coreProperties>
</file>