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5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2" r:id="rId3"/>
    <p:sldId id="297" r:id="rId4"/>
    <p:sldId id="267" r:id="rId5"/>
    <p:sldId id="281" r:id="rId6"/>
    <p:sldId id="282" r:id="rId7"/>
    <p:sldId id="269" r:id="rId8"/>
    <p:sldId id="261" r:id="rId9"/>
    <p:sldId id="289" r:id="rId10"/>
    <p:sldId id="266" r:id="rId11"/>
    <p:sldId id="290" r:id="rId12"/>
    <p:sldId id="284" r:id="rId13"/>
    <p:sldId id="264" r:id="rId14"/>
    <p:sldId id="271" r:id="rId15"/>
    <p:sldId id="265" r:id="rId16"/>
    <p:sldId id="270" r:id="rId17"/>
    <p:sldId id="285" r:id="rId18"/>
    <p:sldId id="286" r:id="rId19"/>
    <p:sldId id="274" r:id="rId20"/>
    <p:sldId id="275" r:id="rId21"/>
    <p:sldId id="276" r:id="rId22"/>
    <p:sldId id="277" r:id="rId23"/>
    <p:sldId id="287" r:id="rId24"/>
    <p:sldId id="278" r:id="rId25"/>
    <p:sldId id="280" r:id="rId26"/>
    <p:sldId id="293" r:id="rId27"/>
    <p:sldId id="294" r:id="rId28"/>
    <p:sldId id="295" r:id="rId29"/>
    <p:sldId id="296" r:id="rId30"/>
  </p:sldIdLst>
  <p:sldSz cx="9144000" cy="6858000" type="screen4x3"/>
  <p:notesSz cx="7086600" cy="102235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8010" autoAdjust="0"/>
  </p:normalViewPr>
  <p:slideViewPr>
    <p:cSldViewPr>
      <p:cViewPr varScale="1">
        <p:scale>
          <a:sx n="53" d="100"/>
          <a:sy n="53" d="100"/>
        </p:scale>
        <p:origin x="16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ניהול היצור למערכות מידע- תשס"ו סמסטר ב'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l"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107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l"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20A797-814D-449B-A5B9-809D5B96C3C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8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ניהול היצור למערכות מידע- תשס"ו סמסטר ב'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l"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107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l" defTabSz="989013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78163F-0321-4238-B015-FB8012F8285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4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ot.co.il/lex7/glossary/g_2954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he-IL" sz="1300"/>
              <a:t>ניהול היצור למערכות מידע- תשס"ו סמסטר ב'</a:t>
            </a:r>
            <a:endParaRPr lang="en-US" altLang="he-IL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1410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 dirty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he-IL" sz="1300"/>
              <a:t>ניהול היצור למערכות מידע- תשס"ו סמסטר ב'</a:t>
            </a:r>
            <a:endParaRPr lang="en-US" altLang="he-IL" sz="130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E31A98-42E8-4D1A-BAD7-CA4C51441753}" type="slidenum">
              <a:rPr lang="he-IL" altLang="he-IL" sz="13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he-IL" sz="1300"/>
          </a:p>
        </p:txBody>
      </p:sp>
    </p:spTree>
    <p:extLst>
      <p:ext uri="{BB962C8B-B14F-4D97-AF65-F5344CB8AC3E}">
        <p14:creationId xmlns:p14="http://schemas.microsoft.com/office/powerpoint/2010/main" val="21430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altLang="he-IL" dirty="0"/>
              <a:t>1-2. שאלונים</a:t>
            </a:r>
            <a:r>
              <a:rPr lang="he-IL" altLang="he-IL" baseline="0" dirty="0"/>
              <a:t> וראיונות לזיהוי העדפות הלקוח. קשה לפתח שאלון טוב.</a:t>
            </a:r>
            <a:endParaRPr lang="he-IL" altLang="he-IL" dirty="0"/>
          </a:p>
          <a:p>
            <a:r>
              <a:rPr lang="he-IL" altLang="he-IL" dirty="0"/>
              <a:t>3. קבוצה של מומחים נפגשים ומגיעים לחיזוי. חסרון: דעה של אדם אחד יכולה לשלוט.</a:t>
            </a:r>
          </a:p>
          <a:p>
            <a:r>
              <a:rPr lang="he-IL" altLang="he-IL" dirty="0"/>
              <a:t>4. דלפי-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משאלים הנערכים בין אנשי מקצוע (מומחים) שמסופקים ל</a:t>
            </a:r>
            <a:r>
              <a:rPr lang="he-IL" sz="1200" b="0" i="0" u="non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1. ראו איסוף נתונים; עיבוד נתונים. ... לחצו להמשך ההגדרה"/>
              </a:rPr>
              <a:t>נתונים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זהים והשוואת התחזיות, מתבצע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באיטרציות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דורש הרבה זמן.</a:t>
            </a:r>
          </a:p>
          <a:p>
            <a:endParaRPr lang="en-US" altLang="he-IL" dirty="0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he-IL" sz="1300"/>
              <a:t>ניהול היצור למערכות מידע- תשס"ו סמסטר ב'</a:t>
            </a:r>
            <a:endParaRPr lang="en-US" altLang="he-IL" sz="130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AA2E36-544A-4920-9EC4-BF7965FFB3A8}" type="slidenum">
              <a:rPr lang="he-IL" altLang="he-IL" sz="13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he-IL" sz="1300"/>
          </a:p>
        </p:txBody>
      </p:sp>
    </p:spTree>
    <p:extLst>
      <p:ext uri="{BB962C8B-B14F-4D97-AF65-F5344CB8AC3E}">
        <p14:creationId xmlns:p14="http://schemas.microsoft.com/office/powerpoint/2010/main" val="106604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altLang="he-IL" dirty="0"/>
              <a:t>דוגמאות: </a:t>
            </a:r>
          </a:p>
          <a:p>
            <a:r>
              <a:rPr lang="en-US" altLang="he-IL" dirty="0"/>
              <a:t>Y</a:t>
            </a:r>
            <a:r>
              <a:rPr lang="he-IL" altLang="he-IL" dirty="0"/>
              <a:t> מספר הארטיקים שנמכרו בחוף הים</a:t>
            </a:r>
          </a:p>
          <a:p>
            <a:r>
              <a:rPr lang="en-US" altLang="he-IL" dirty="0"/>
              <a:t>X</a:t>
            </a:r>
            <a:r>
              <a:rPr lang="he-IL" altLang="he-IL" dirty="0"/>
              <a:t> טמפרטורה</a:t>
            </a:r>
            <a:r>
              <a:rPr lang="he-IL" altLang="he-IL" baseline="0" dirty="0"/>
              <a:t> נמדדת</a:t>
            </a:r>
            <a:endParaRPr lang="en-US" altLang="he-IL" dirty="0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he-IL" sz="1300"/>
              <a:t>ניהול היצור למערכות מידע- תשס"ו סמסטר ב'</a:t>
            </a:r>
            <a:endParaRPr lang="en-US" altLang="he-IL" sz="130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D08246-9DF4-4054-9703-70433AA26DA7}" type="slidenum">
              <a:rPr lang="he-IL" altLang="he-IL" sz="13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he-IL" sz="1300"/>
          </a:p>
        </p:txBody>
      </p:sp>
    </p:spTree>
    <p:extLst>
      <p:ext uri="{BB962C8B-B14F-4D97-AF65-F5344CB8AC3E}">
        <p14:creationId xmlns:p14="http://schemas.microsoft.com/office/powerpoint/2010/main" val="322721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 fontAlgn="base"/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כך למשל, אם נגדיר ש-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x 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הוא טמפ' נמדדת ו-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 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הוא כמות הארטיקים שנמכרו בחוף הים, משמעות המקדמים תהיה:</a:t>
            </a:r>
          </a:p>
          <a:p>
            <a:pPr rt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B0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- כמה ארטיקים יימכרו אם הטמפ' תהיה אפס?</a:t>
            </a:r>
          </a:p>
          <a:p>
            <a:pPr rtl="1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B1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-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כמה ארטיקים יימכרו בנוסף, עבור כל עלייה של טמפרטורה יחידה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ניהול היצור למערכות מידע- תשס"ו סמסטר ב'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78163F-0321-4238-B015-FB8012F82850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he-IL" sz="1300"/>
              <a:t>ניהול היצור למערכות מידע- תשס"ו סמסטר ב'</a:t>
            </a:r>
            <a:endParaRPr lang="en-US" altLang="he-IL" sz="130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646044-F478-4BFC-9CCD-297091BAE1B2}" type="slidenum">
              <a:rPr lang="he-IL" altLang="he-IL" sz="1300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he-IL" sz="1300"/>
          </a:p>
        </p:txBody>
      </p:sp>
    </p:spTree>
    <p:extLst>
      <p:ext uri="{BB962C8B-B14F-4D97-AF65-F5344CB8AC3E}">
        <p14:creationId xmlns:p14="http://schemas.microsoft.com/office/powerpoint/2010/main" val="573341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https://www.youtube.com/watch?v=SG-tokYEgX0</a:t>
            </a:r>
            <a:r>
              <a:rPr lang="he-IL" dirty="0"/>
              <a:t> – </a:t>
            </a:r>
            <a:r>
              <a:rPr lang="he-IL" dirty="0" err="1"/>
              <a:t>רגריסה</a:t>
            </a:r>
            <a:r>
              <a:rPr lang="he-IL" dirty="0"/>
              <a:t> מרובת משתנים באקסל.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ניהול היצור למערכות מידע- תשס"ו סמסטר ב'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78163F-0321-4238-B015-FB8012F82850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677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59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571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956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32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668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931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291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7831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6E7-C04B-47FA-B68D-3582868BD63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5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8C94-8B39-455D-B292-9E9A42FDC7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224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FD81-02A3-4B4B-8198-085C2E358F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320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5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462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581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78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389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63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  <p:sldLayoutId id="2147484170" r:id="rId15"/>
    <p:sldLayoutId id="2147484171" r:id="rId16"/>
    <p:sldLayoutId id="2147484172" r:id="rId17"/>
    <p:sldLayoutId id="2147484173" r:id="rId18"/>
    <p:sldLayoutId id="2147484174" r:id="rId19"/>
    <p:sldLayoutId id="2147484175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2060848"/>
            <a:ext cx="6404570" cy="1871861"/>
          </a:xfrm>
        </p:spPr>
        <p:txBody>
          <a:bodyPr/>
          <a:lstStyle/>
          <a:p>
            <a:r>
              <a:rPr lang="he-IL" b="1" dirty="0"/>
              <a:t>שיטות נומריות בתעשייה</a:t>
            </a:r>
            <a:r>
              <a:rPr lang="he-IL" dirty="0"/>
              <a:t/>
            </a:r>
            <a:br>
              <a:rPr lang="he-IL" dirty="0"/>
            </a:br>
            <a:r>
              <a:rPr lang="he-IL" altLang="he-IL" sz="4000" dirty="0"/>
              <a:t/>
            </a:r>
            <a:br>
              <a:rPr lang="he-IL" altLang="he-IL" sz="4000" dirty="0"/>
            </a:br>
            <a:endParaRPr lang="en-US" altLang="he-IL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9217" y="3476466"/>
            <a:ext cx="6193432" cy="1857536"/>
          </a:xfrm>
        </p:spPr>
        <p:txBody>
          <a:bodyPr>
            <a:noAutofit/>
          </a:bodyPr>
          <a:lstStyle/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חיזוי1</a:t>
            </a:r>
          </a:p>
          <a:p>
            <a:pPr algn="ctr" eaLnBrk="1" hangingPunct="1"/>
            <a:endParaRPr lang="he-IL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סמסטר אביב 2019</a:t>
            </a:r>
            <a:endParaRPr lang="en-US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294B1D-91B8-4CD5-BF5D-35F3D69A46B8}" type="slidenum">
              <a:rPr lang="he-IL" altLang="he-IL" sz="1200" smtClean="0">
                <a:solidFill>
                  <a:schemeClr val="bg2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he-IL" sz="1200">
              <a:solidFill>
                <a:schemeClr val="bg2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14313"/>
            <a:ext cx="6459537" cy="1462087"/>
          </a:xfrm>
        </p:spPr>
        <p:txBody>
          <a:bodyPr/>
          <a:lstStyle/>
          <a:p>
            <a:pPr algn="ctr" eaLnBrk="1" hangingPunct="1"/>
            <a:r>
              <a:rPr lang="he-IL" altLang="he-IL"/>
              <a:t>דוגמא</a:t>
            </a:r>
            <a:endParaRPr lang="en-US" altLang="he-IL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271562"/>
            <a:ext cx="3810000" cy="4864100"/>
          </a:xfrm>
        </p:spPr>
        <p:txBody>
          <a:bodyPr>
            <a:normAutofit fontScale="85000" lnSpcReduction="20000"/>
          </a:bodyPr>
          <a:lstStyle/>
          <a:p>
            <a:pPr algn="r" rtl="1" eaLnBrk="1" hangingPunct="1">
              <a:lnSpc>
                <a:spcPct val="110000"/>
              </a:lnSpc>
            </a:pPr>
            <a:r>
              <a:rPr lang="he-IL" altLang="he-IL" sz="2800" dirty="0">
                <a:latin typeface="Arial" pitchFamily="34" charset="0"/>
                <a:cs typeface="Arial" pitchFamily="34" charset="0"/>
              </a:rPr>
              <a:t>להלן נתונים על השפעת המחיר על ביקוש למוצר שנאספו ב -10 תקופות שונות.</a:t>
            </a:r>
          </a:p>
          <a:p>
            <a:pPr algn="r" rtl="1" eaLnBrk="1" hangingPunct="1">
              <a:lnSpc>
                <a:spcPct val="110000"/>
              </a:lnSpc>
            </a:pPr>
            <a:r>
              <a:rPr lang="he-IL" altLang="he-IL" sz="2800" dirty="0">
                <a:latin typeface="Arial" pitchFamily="34" charset="0"/>
                <a:cs typeface="Arial" pitchFamily="34" charset="0"/>
              </a:rPr>
              <a:t>אנו מעוניינים לבדוק האם יש קשר לינארי בין המחיר לביקוש. </a:t>
            </a:r>
          </a:p>
          <a:p>
            <a:pPr algn="r" rtl="1" eaLnBrk="1" hangingPunct="1">
              <a:lnSpc>
                <a:spcPct val="110000"/>
              </a:lnSpc>
            </a:pPr>
            <a:r>
              <a:rPr lang="he-IL" altLang="he-IL" sz="2800" dirty="0">
                <a:latin typeface="Arial" pitchFamily="34" charset="0"/>
                <a:cs typeface="Arial" pitchFamily="34" charset="0"/>
              </a:rPr>
              <a:t>נשתמש ברגרסיה לינארית לבדיקה.</a:t>
            </a:r>
          </a:p>
          <a:p>
            <a:pPr algn="r" rtl="1" eaLnBrk="1" hangingPunct="1">
              <a:lnSpc>
                <a:spcPct val="110000"/>
              </a:lnSpc>
            </a:pPr>
            <a:r>
              <a:rPr lang="he-IL" altLang="he-IL" sz="2800" dirty="0">
                <a:latin typeface="Arial" pitchFamily="34" charset="0"/>
                <a:cs typeface="Arial" pitchFamily="34" charset="0"/>
              </a:rPr>
              <a:t>אם נמצא שישנו קשר כזה, נוכל לחזות את הביקוש בהתאם למחיר מסוים, באמצעות משוואת הרגרסיה.</a:t>
            </a:r>
            <a:endParaRPr lang="en-US" altLang="he-IL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856" name="Group 17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1710457"/>
              </p:ext>
            </p:extLst>
          </p:nvPr>
        </p:nvGraphicFramePr>
        <p:xfrm>
          <a:off x="4716016" y="1657747"/>
          <a:ext cx="3662362" cy="4043361"/>
        </p:xfrm>
        <a:graphic>
          <a:graphicData uri="http://schemas.openxmlformats.org/drawingml/2006/table">
            <a:tbl>
              <a:tblPr rtl="1"/>
              <a:tblGrid>
                <a:gridCol w="190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 = price 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 = demand</a:t>
                      </a: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22.5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18.5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19.5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22.5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24.5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3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0EFC940-86B4-49BD-94C5-65FC3177FE00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66750" y="214313"/>
            <a:ext cx="7793038" cy="1462087"/>
          </a:xfrm>
        </p:spPr>
        <p:txBody>
          <a:bodyPr/>
          <a:lstStyle/>
          <a:p>
            <a:pPr algn="ctr" eaLnBrk="1" hangingPunct="1"/>
            <a:r>
              <a:rPr lang="he-IL" altLang="he-IL"/>
              <a:t>נציב את הנתונים בנוסחאות ונקבל: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590604"/>
              </p:ext>
            </p:extLst>
          </p:nvPr>
        </p:nvGraphicFramePr>
        <p:xfrm>
          <a:off x="285421" y="1491078"/>
          <a:ext cx="5430570" cy="4747739"/>
        </p:xfrm>
        <a:graphic>
          <a:graphicData uri="http://schemas.openxmlformats.org/drawingml/2006/table">
            <a:tbl>
              <a:tblPr rtl="1"/>
              <a:tblGrid>
                <a:gridCol w="10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94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latin typeface="Arial"/>
                        </a:rPr>
                        <a:t>X^2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latin typeface="Arial"/>
                        </a:rPr>
                        <a:t>X*Y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 = </a:t>
                      </a:r>
                    </a:p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 </a:t>
                      </a: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 = demand </a:t>
                      </a: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324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405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22.5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342.25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latin typeface="Arial"/>
                        </a:rPr>
                        <a:t>388.5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18.5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380.25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312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19.5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400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440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441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378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506.25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405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22.5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576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216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576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360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600.25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220.5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24.5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5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900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240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8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 dirty="0">
                          <a:latin typeface="Arial"/>
                        </a:rPr>
                        <a:t>5046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 dirty="0">
                          <a:latin typeface="Arial"/>
                        </a:rPr>
                        <a:t>3365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latin typeface="Arial"/>
                        </a:rPr>
                        <a:t>222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158.5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latin typeface="Arial"/>
                        </a:rPr>
                        <a:t>Sum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8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latin typeface="Arial"/>
                        </a:rPr>
                        <a:t>504.6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latin typeface="Arial"/>
                        </a:rPr>
                        <a:t>336.5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 dirty="0">
                          <a:latin typeface="Arial"/>
                        </a:rPr>
                        <a:t>22.2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 dirty="0">
                          <a:latin typeface="Arial"/>
                        </a:rPr>
                        <a:t>15.85</a:t>
                      </a: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600" b="0" i="0" u="none" strike="noStrike" dirty="0">
                          <a:latin typeface="Arial"/>
                        </a:rPr>
                        <a:t>Average</a:t>
                      </a:r>
                      <a:endParaRPr lang="he-IL" sz="1600" b="0" i="0" u="none" strike="noStrike" dirty="0">
                        <a:latin typeface="Arial"/>
                      </a:endParaRPr>
                    </a:p>
                  </a:txBody>
                  <a:tcPr marL="9524" marR="9524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AA2519-A3F1-40A5-8F30-EE72F21A1754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45" name="TextBox 7"/>
              <p:cNvSpPr txBox="1">
                <a:spLocks noChangeArrowheads="1"/>
              </p:cNvSpPr>
              <p:nvPr/>
            </p:nvSpPr>
            <p:spPr bwMode="auto">
              <a:xfrm>
                <a:off x="5570998" y="3356550"/>
                <a:ext cx="2837990" cy="83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4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2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itchFamily="34" charset="0"/>
                    <a:cs typeface="Gisha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000" dirty="0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rPr>
                  <a:t>B1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3365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10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15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.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85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22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.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5046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10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22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.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22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.</m:t>
                        </m:r>
                        <m:r>
                          <a:rPr lang="en-US" alt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he-IL" sz="2000" dirty="0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rPr>
                  <a:t/>
                </a:r>
                <a:br>
                  <a:rPr lang="en-US" altLang="he-IL" sz="2000" dirty="0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rPr>
                </a:br>
                <a:r>
                  <a:rPr lang="en-US" altLang="he-IL" sz="2000" dirty="0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rPr>
                  <a:t>=-153.7/117.6 = -1.31</a:t>
                </a:r>
                <a:endParaRPr lang="he-IL" altLang="he-IL" sz="2000" dirty="0"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44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0998" y="3356550"/>
                <a:ext cx="2837990" cy="837024"/>
              </a:xfrm>
              <a:prstGeom prst="rect">
                <a:avLst/>
              </a:prstGeom>
              <a:blipFill>
                <a:blip r:embed="rId3"/>
                <a:stretch>
                  <a:fillRect l="-215" r="-430" b="-124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46" name="TextBox 8"/>
          <p:cNvSpPr txBox="1">
            <a:spLocks noChangeArrowheads="1"/>
          </p:cNvSpPr>
          <p:nvPr/>
        </p:nvSpPr>
        <p:spPr bwMode="auto">
          <a:xfrm>
            <a:off x="5472876" y="4148638"/>
            <a:ext cx="3131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B0 =</a:t>
            </a:r>
            <a:br>
              <a:rPr lang="en-US" altLang="he-IL" sz="2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</a:br>
            <a:r>
              <a:rPr lang="en-US" altLang="he-IL" sz="2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15.85 -1.31*22.2 = 44.86</a:t>
            </a:r>
            <a:endParaRPr lang="he-IL" altLang="he-IL" sz="2000" dirty="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5447" name="TextBox 9"/>
          <p:cNvSpPr txBox="1">
            <a:spLocks noChangeArrowheads="1"/>
          </p:cNvSpPr>
          <p:nvPr/>
        </p:nvSpPr>
        <p:spPr bwMode="auto">
          <a:xfrm>
            <a:off x="5792390" y="5471737"/>
            <a:ext cx="2452018" cy="707886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המשוואה המתקבלת: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Y</a:t>
            </a:r>
            <a:r>
              <a:rPr lang="en-US" altLang="he-IL" sz="2000" baseline="-25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i</a:t>
            </a:r>
            <a:r>
              <a:rPr lang="en-US" altLang="he-IL" sz="2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 = 44.86 -1.31*X</a:t>
            </a:r>
            <a:r>
              <a:rPr lang="en-US" altLang="he-IL" sz="2000" baseline="-25000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1 </a:t>
            </a:r>
            <a:endParaRPr lang="en-US" altLang="he-IL" sz="2000" dirty="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5448" name="Down Arrow 11"/>
          <p:cNvSpPr>
            <a:spLocks noChangeArrowheads="1"/>
          </p:cNvSpPr>
          <p:nvPr/>
        </p:nvSpPr>
        <p:spPr bwMode="auto">
          <a:xfrm>
            <a:off x="6732649" y="4868718"/>
            <a:ext cx="57150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D951AF8-D9ED-406B-A9CB-537963C73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636192"/>
              </p:ext>
            </p:extLst>
          </p:nvPr>
        </p:nvGraphicFramePr>
        <p:xfrm>
          <a:off x="5953792" y="1230339"/>
          <a:ext cx="1700289" cy="119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משוואה" r:id="rId4" imgW="1181100" imgH="838200" progId="Equation.3">
                  <p:embed/>
                </p:oleObj>
              </mc:Choice>
              <mc:Fallback>
                <p:oleObj name="משוואה" r:id="rId4" imgW="1181100" imgH="838200" progId="Equation.3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792" y="1230339"/>
                        <a:ext cx="1700289" cy="119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225458BD-0DC6-4DF7-B6C1-F3D7E7EE4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33050"/>
              </p:ext>
            </p:extLst>
          </p:nvPr>
        </p:nvGraphicFramePr>
        <p:xfrm>
          <a:off x="5953792" y="2634657"/>
          <a:ext cx="1350357" cy="4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משוואה" r:id="rId6" imgW="761669" imgH="253890" progId="Equation.3">
                  <p:embed/>
                </p:oleObj>
              </mc:Choice>
              <mc:Fallback>
                <p:oleObj name="משוואה" r:id="rId6" imgW="761669" imgH="253890" progId="Equation.3">
                  <p:embed/>
                  <p:pic>
                    <p:nvPicPr>
                      <p:cNvPr id="133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792" y="2634657"/>
                        <a:ext cx="1350357" cy="4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889000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ביצוע באקסל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5576" y="2490135"/>
            <a:ext cx="7560840" cy="3444997"/>
          </a:xfrm>
        </p:spPr>
        <p:txBody>
          <a:bodyPr rtlCol="0">
            <a:normAutofit fontScale="92500"/>
          </a:bodyPr>
          <a:lstStyle/>
          <a:p>
            <a:pPr marL="514350" indent="-514350" algn="r" rtl="1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לחצו על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Microsoft Office Button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או על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r" rtl="1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לחצו על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Excel Options</a:t>
            </a:r>
          </a:p>
          <a:p>
            <a:pPr marL="514350" indent="-514350" algn="r" rtl="1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בחרו בטאב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Add-Ins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ובתיבת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בחרו ב-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Excel Add-ins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r" rtl="1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לחצו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r" rtl="1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בחרו ב-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Analysis ToolPak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ואז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r" rt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r" rt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פקודת ה-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נמצאת בטאב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בקבוצת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999D7C4-9AF2-419E-BCA2-C922E9F0AE9C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60648"/>
            <a:ext cx="7793037" cy="1462087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ביצוע באקסל - המשך</a:t>
            </a:r>
            <a:endParaRPr lang="en-US" altLang="he-IL" dirty="0"/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989138"/>
            <a:ext cx="3706812" cy="4003675"/>
          </a:xfrm>
        </p:spPr>
      </p:pic>
      <p:sp>
        <p:nvSpPr>
          <p:cNvPr id="1843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2017713"/>
            <a:ext cx="4311650" cy="4114800"/>
          </a:xfrm>
        </p:spPr>
        <p:txBody>
          <a:bodyPr>
            <a:normAutofit lnSpcReduction="10000"/>
          </a:bodyPr>
          <a:lstStyle/>
          <a:p>
            <a:pPr marL="609600" indent="-609600" algn="r" rtl="1" eaLnBrk="1" hangingPunct="1">
              <a:lnSpc>
                <a:spcPct val="90000"/>
              </a:lnSpc>
            </a:pPr>
            <a:r>
              <a:rPr lang="en-US" altLang="he-IL" dirty="0" err="1">
                <a:latin typeface="Arial" pitchFamily="34" charset="0"/>
                <a:cs typeface="Arial" pitchFamily="34" charset="0"/>
              </a:rPr>
              <a:t>Tools</a:t>
            </a:r>
            <a:r>
              <a:rPr lang="en-US" altLang="he-IL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he-IL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he-IL" dirty="0" err="1">
                <a:latin typeface="Arial" pitchFamily="34" charset="0"/>
                <a:cs typeface="Arial" pitchFamily="34" charset="0"/>
              </a:rPr>
              <a:t>Analysis</a:t>
            </a:r>
            <a:r>
              <a:rPr lang="en-US" altLang="he-IL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he-IL" dirty="0" err="1">
                <a:latin typeface="Arial" pitchFamily="34" charset="0"/>
                <a:cs typeface="Arial" pitchFamily="34" charset="0"/>
              </a:rPr>
              <a:t>Regression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marL="609600" indent="-609600"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נסמן ערכי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Y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שעל בסיסם אנו רוצים לחזות</a:t>
            </a:r>
          </a:p>
          <a:p>
            <a:pPr marL="609600" indent="-609600"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נסמן ערכי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X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(ייתכן יותר ממשתנה תלוי אחד כמובן)</a:t>
            </a:r>
          </a:p>
          <a:p>
            <a:pPr marL="609600" indent="-609600"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סימון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line fit plot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בכדי לקבל גרף</a:t>
            </a:r>
          </a:p>
          <a:p>
            <a:pPr marL="609600" indent="-609600"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רמת הביטחון שאנו עובדים איתה היא 95% (ברירת המחדל המופיעה)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4ABDE6-5016-4B46-BF2C-A29D53DBAFC5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5"/>
          <p:cNvSpPr>
            <a:spLocks noGrp="1" noChangeArrowheads="1"/>
          </p:cNvSpPr>
          <p:nvPr>
            <p:ph type="title"/>
          </p:nvPr>
        </p:nvSpPr>
        <p:spPr>
          <a:xfrm>
            <a:off x="683568" y="490538"/>
            <a:ext cx="7793037" cy="1462087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תוצאות – האם המודל לינארי?</a:t>
            </a:r>
            <a:endParaRPr lang="en-US" altLang="he-IL" dirty="0"/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36592908"/>
              </p:ext>
            </p:extLst>
          </p:nvPr>
        </p:nvGraphicFramePr>
        <p:xfrm>
          <a:off x="1547812" y="2816264"/>
          <a:ext cx="5400451" cy="8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גליון עבודה" r:id="rId3" imgW="5400817" imgH="828526" progId="Excel.Sheet.8">
                  <p:embed/>
                </p:oleObj>
              </mc:Choice>
              <mc:Fallback>
                <p:oleObj name="גליון עבודה" r:id="rId3" imgW="5400817" imgH="828526" progId="Excel.Shee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2816264"/>
                        <a:ext cx="5400451" cy="828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2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844675"/>
          <a:ext cx="57610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גליון עבודה" r:id="rId5" imgW="5550543" imgH="815519" progId="Excel.Sheet.8">
                  <p:embed/>
                </p:oleObj>
              </mc:Choice>
              <mc:Fallback>
                <p:oleObj name="גליון עבודה" r:id="rId5" imgW="5550543" imgH="815519" progId="Excel.Sheet.8">
                  <p:embed/>
                  <p:pic>
                    <p:nvPicPr>
                      <p:cNvPr id="0" name="Object 2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57610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116"/>
          <p:cNvSpPr>
            <a:spLocks noGrp="1" noChangeArrowheads="1"/>
          </p:cNvSpPr>
          <p:nvPr>
            <p:ph type="body" sz="half" idx="3"/>
          </p:nvPr>
        </p:nvSpPr>
        <p:spPr>
          <a:xfrm>
            <a:off x="900113" y="3892550"/>
            <a:ext cx="7772400" cy="2416175"/>
          </a:xfrm>
        </p:spPr>
        <p:txBody>
          <a:bodyPr/>
          <a:lstStyle/>
          <a:p>
            <a:pPr algn="r" rtl="1" eaLnBrk="1" hangingPunct="1">
              <a:lnSpc>
                <a:spcPct val="8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נבדוק האם המודל לינארי מובהק:  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he-IL" sz="2000" dirty="0">
                <a:latin typeface="Arial" pitchFamily="34" charset="0"/>
                <a:cs typeface="Arial" pitchFamily="34" charset="0"/>
              </a:rPr>
              <a:t>האם </a:t>
            </a:r>
            <a:r>
              <a:rPr lang="en-US" altLang="he-IL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he-IL" sz="2000" dirty="0">
                <a:latin typeface="Arial" pitchFamily="34" charset="0"/>
                <a:cs typeface="Arial" pitchFamily="34" charset="0"/>
              </a:rPr>
              <a:t>α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 ?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תזכורת: 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he-I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he-IL" sz="2000" dirty="0">
                <a:latin typeface="Arial" pitchFamily="34" charset="0"/>
                <a:cs typeface="Arial" pitchFamily="34" charset="0"/>
              </a:rPr>
              <a:t>9.58E-05 = .0000958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he-IL" sz="2000" dirty="0">
                <a:latin typeface="Arial" pitchFamily="34" charset="0"/>
                <a:cs typeface="Arial" pitchFamily="34" charset="0"/>
              </a:rPr>
              <a:t>קבענו: </a:t>
            </a:r>
            <a:r>
              <a:rPr lang="en-US" altLang="he-IL" sz="2000" dirty="0">
                <a:latin typeface="Arial" pitchFamily="34" charset="0"/>
                <a:cs typeface="Arial" pitchFamily="34" charset="0"/>
              </a:rPr>
              <a:t>α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 = 0.05</a:t>
            </a:r>
          </a:p>
          <a:p>
            <a:pPr algn="r" rtl="1" eaLnBrk="1" hangingPunct="1">
              <a:lnSpc>
                <a:spcPct val="80000"/>
              </a:lnSpc>
            </a:pPr>
            <a:endParaRPr lang="he-IL" altLang="he-IL" baseline="-25000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80000"/>
              </a:lnSpc>
            </a:pPr>
            <a:endParaRPr lang="he-IL" altLang="he-IL" baseline="-25000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80000"/>
              </a:lnSpc>
            </a:pPr>
            <a:endParaRPr lang="en-US" altLang="he-IL" baseline="-25000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80000"/>
              </a:lnSpc>
            </a:pPr>
            <a:endParaRPr lang="en-US" altLang="he-IL" baseline="-25000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80000"/>
              </a:lnSpc>
            </a:pPr>
            <a:endParaRPr lang="en-US" altLang="he-IL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77F79F-64C5-44D7-80F8-23CD780FC4D0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אליפסה 1"/>
          <p:cNvSpPr/>
          <p:nvPr/>
        </p:nvSpPr>
        <p:spPr>
          <a:xfrm>
            <a:off x="6227763" y="1952625"/>
            <a:ext cx="1296987" cy="4683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5580112" y="2646363"/>
            <a:ext cx="935037" cy="7683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35" y="4293096"/>
            <a:ext cx="4423665" cy="240564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אליפסה 10"/>
          <p:cNvSpPr/>
          <p:nvPr/>
        </p:nvSpPr>
        <p:spPr>
          <a:xfrm>
            <a:off x="2628925" y="2634704"/>
            <a:ext cx="1511027" cy="9763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קריאת התוצאות - המשוואה</a:t>
            </a:r>
            <a:endParaRPr lang="en-US" altLang="he-IL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אם המודל יצא מובהק בודקים גם את המקדמים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en-US" altLang="he-IL" dirty="0">
                <a:latin typeface="Arial" pitchFamily="34" charset="0"/>
                <a:cs typeface="Arial" pitchFamily="34" charset="0"/>
              </a:rPr>
              <a:t>Intercept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= הקבוע של המשוואה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המשוואה: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Y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= 44.86 -1.3*X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1 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בכדי לחזות את הביקוש עבור מחיר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x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מסוים, נציב את המחיר במשוואה.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i="1" dirty="0">
                <a:latin typeface="Arial" pitchFamily="34" charset="0"/>
                <a:cs typeface="Arial" pitchFamily="34" charset="0"/>
              </a:rPr>
              <a:t>כך למשל, עבור המחיר (</a:t>
            </a:r>
            <a:r>
              <a:rPr lang="en-US" altLang="he-IL" i="1" dirty="0">
                <a:latin typeface="Arial" pitchFamily="34" charset="0"/>
                <a:cs typeface="Arial" pitchFamily="34" charset="0"/>
              </a:rPr>
              <a:t>x</a:t>
            </a:r>
            <a:r>
              <a:rPr lang="he-IL" altLang="he-IL" i="1" dirty="0">
                <a:latin typeface="Arial" pitchFamily="34" charset="0"/>
                <a:cs typeface="Arial" pitchFamily="34" charset="0"/>
              </a:rPr>
              <a:t>=) 10 ₪, נניח ביקוש בגובה:</a:t>
            </a:r>
            <a:r>
              <a:rPr lang="en-US" altLang="he-IL" i="1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i="1" dirty="0">
                <a:latin typeface="Arial" pitchFamily="34" charset="0"/>
                <a:cs typeface="Arial" pitchFamily="34" charset="0"/>
              </a:rPr>
            </a:br>
            <a:r>
              <a:rPr lang="en-US" altLang="he-IL" i="1" dirty="0">
                <a:latin typeface="Arial" pitchFamily="34" charset="0"/>
                <a:cs typeface="Arial" pitchFamily="34" charset="0"/>
              </a:rPr>
              <a:t>44.86-1.3*</a:t>
            </a:r>
            <a:r>
              <a:rPr lang="en-US" altLang="he-IL" b="1" i="1" dirty="0">
                <a:latin typeface="Arial" pitchFamily="34" charset="0"/>
                <a:cs typeface="Arial" pitchFamily="34" charset="0"/>
              </a:rPr>
              <a:t>10</a:t>
            </a:r>
            <a:r>
              <a:rPr lang="en-US" altLang="he-IL" i="1" dirty="0">
                <a:latin typeface="Arial" pitchFamily="34" charset="0"/>
                <a:cs typeface="Arial" pitchFamily="34" charset="0"/>
              </a:rPr>
              <a:t> = 31.86 = y</a:t>
            </a:r>
            <a:endParaRPr lang="he-IL" altLang="he-IL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067EF3-EFC5-4D0D-9D51-E67BBC827B47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175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he-IL" altLang="he-IL" dirty="0"/>
              <a:t>רגרסיה לינארית מרובת משתנים</a:t>
            </a:r>
            <a:endParaRPr lang="en-US" altLang="he-IL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2420888"/>
            <a:ext cx="7168654" cy="3427511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במקרים רבים מבקשים להסביר משתנה יחיד -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Y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באמצעות מספר משתנים מסבירים: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X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1,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X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2,…..,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he-IL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altLang="he-IL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 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marL="0" indent="0" algn="r" rtl="1" eaLnBrk="1" hangingPunct="1">
              <a:buNone/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he-IL" b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altLang="he-IL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he-IL" b="1" dirty="0">
                <a:latin typeface="Arial" pitchFamily="34" charset="0"/>
                <a:cs typeface="Arial" pitchFamily="34" charset="0"/>
              </a:rPr>
              <a:t> = b</a:t>
            </a:r>
            <a:r>
              <a:rPr lang="en-US" altLang="he-IL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altLang="he-IL" b="1" dirty="0">
                <a:latin typeface="Arial" pitchFamily="34" charset="0"/>
                <a:cs typeface="Arial" pitchFamily="34" charset="0"/>
              </a:rPr>
              <a:t> + b</a:t>
            </a:r>
            <a:r>
              <a:rPr lang="en-US" altLang="he-IL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he-IL" b="1" dirty="0">
                <a:latin typeface="Arial" pitchFamily="34" charset="0"/>
                <a:cs typeface="Arial" pitchFamily="34" charset="0"/>
              </a:rPr>
              <a:t>*X</a:t>
            </a:r>
            <a:r>
              <a:rPr lang="en-US" altLang="he-IL" b="1" baseline="-25000" dirty="0">
                <a:latin typeface="Arial" pitchFamily="34" charset="0"/>
                <a:cs typeface="Arial" pitchFamily="34" charset="0"/>
              </a:rPr>
              <a:t>1i</a:t>
            </a:r>
            <a:r>
              <a:rPr lang="en-US" altLang="he-IL" b="1" dirty="0">
                <a:latin typeface="Arial" pitchFamily="34" charset="0"/>
                <a:cs typeface="Arial" pitchFamily="34" charset="0"/>
              </a:rPr>
              <a:t> + …. + </a:t>
            </a:r>
            <a:r>
              <a:rPr lang="en-US" altLang="he-IL" b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altLang="he-IL" b="1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altLang="he-IL" b="1" dirty="0">
                <a:latin typeface="Arial" pitchFamily="34" charset="0"/>
                <a:cs typeface="Arial" pitchFamily="34" charset="0"/>
              </a:rPr>
              <a:t>*</a:t>
            </a:r>
            <a:r>
              <a:rPr lang="en-US" altLang="he-IL" b="1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altLang="he-IL" b="1" baseline="-25000" dirty="0" err="1">
                <a:latin typeface="Arial" pitchFamily="34" charset="0"/>
                <a:cs typeface="Arial" pitchFamily="34" charset="0"/>
              </a:rPr>
              <a:t>mi</a:t>
            </a:r>
            <a:r>
              <a:rPr lang="en-US" altLang="he-IL" b="1" baseline="-25000" dirty="0">
                <a:latin typeface="Arial" pitchFamily="34" charset="0"/>
                <a:cs typeface="Arial" pitchFamily="34" charset="0"/>
              </a:rPr>
              <a:t> 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למשל אם נרצה </a:t>
            </a:r>
            <a:r>
              <a:rPr lang="he-IL" altLang="he-IL" u="sng" dirty="0">
                <a:latin typeface="Arial" pitchFamily="34" charset="0"/>
                <a:cs typeface="Arial" pitchFamily="34" charset="0"/>
              </a:rPr>
              <a:t>לחזות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את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dirty="0">
                <a:latin typeface="Arial" pitchFamily="34" charset="0"/>
                <a:cs typeface="Arial" pitchFamily="34" charset="0"/>
              </a:rPr>
            </a:br>
            <a:r>
              <a:rPr lang="he-IL" altLang="he-IL" dirty="0">
                <a:latin typeface="Arial" pitchFamily="34" charset="0"/>
                <a:cs typeface="Arial" pitchFamily="34" charset="0"/>
              </a:rPr>
              <a:t>גובהו של עץ תפוח -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Y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, יש להתחשב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dirty="0">
                <a:latin typeface="Arial" pitchFamily="34" charset="0"/>
                <a:cs typeface="Arial" pitchFamily="34" charset="0"/>
              </a:rPr>
            </a:br>
            <a:r>
              <a:rPr lang="he-IL" altLang="he-IL" dirty="0">
                <a:latin typeface="Arial" pitchFamily="34" charset="0"/>
                <a:cs typeface="Arial" pitchFamily="34" charset="0"/>
              </a:rPr>
              <a:t>גם במשקל הזרע -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X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,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dirty="0">
                <a:latin typeface="Arial" pitchFamily="34" charset="0"/>
                <a:cs typeface="Arial" pitchFamily="34" charset="0"/>
              </a:rPr>
            </a:br>
            <a:r>
              <a:rPr lang="he-IL" altLang="he-IL" dirty="0">
                <a:latin typeface="Arial" pitchFamily="34" charset="0"/>
                <a:cs typeface="Arial" pitchFamily="34" charset="0"/>
              </a:rPr>
              <a:t>גם בכמות המשקעים השנתית –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X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dirty="0">
                <a:latin typeface="Arial" pitchFamily="34" charset="0"/>
                <a:cs typeface="Arial" pitchFamily="34" charset="0"/>
              </a:rPr>
            </a:br>
            <a:r>
              <a:rPr lang="he-IL" altLang="he-IL" dirty="0">
                <a:latin typeface="Arial" pitchFamily="34" charset="0"/>
                <a:cs typeface="Arial" pitchFamily="34" charset="0"/>
              </a:rPr>
              <a:t>וגם במליחות הקרקע –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X</a:t>
            </a:r>
            <a:r>
              <a:rPr lang="en-US" altLang="he-IL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he-IL" altLang="he-IL" baseline="-25000" dirty="0">
                <a:latin typeface="Arial" pitchFamily="34" charset="0"/>
                <a:cs typeface="Arial" pitchFamily="34" charset="0"/>
              </a:rPr>
              <a:t> 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8329EA-B75C-41E3-A894-0EEF63D7E849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962025"/>
          </a:xfrm>
        </p:spPr>
        <p:txBody>
          <a:bodyPr/>
          <a:lstStyle/>
          <a:p>
            <a:pPr algn="ctr" eaLnBrk="1" hangingPunct="1"/>
            <a:r>
              <a:rPr lang="he-IL" altLang="he-IL"/>
              <a:t>דוגמא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ה</a:t>
            </a:r>
            <a:r>
              <a:rPr lang="he-IL" altLang="he-IL" u="sng" dirty="0">
                <a:latin typeface="Arial" pitchFamily="34" charset="0"/>
                <a:cs typeface="Arial" pitchFamily="34" charset="0"/>
              </a:rPr>
              <a:t>ביקוש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למוצר מושפע </a:t>
            </a:r>
            <a:r>
              <a:rPr lang="he-IL" altLang="he-IL" u="sng" dirty="0">
                <a:latin typeface="Arial" pitchFamily="34" charset="0"/>
                <a:cs typeface="Arial" pitchFamily="34" charset="0"/>
              </a:rPr>
              <a:t>מהמחיר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, וגם </a:t>
            </a:r>
            <a:r>
              <a:rPr lang="he-IL" altLang="he-IL" u="sng" dirty="0">
                <a:latin typeface="Arial" pitchFamily="34" charset="0"/>
                <a:cs typeface="Arial" pitchFamily="34" charset="0"/>
              </a:rPr>
              <a:t>מהוצאות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הפרסום.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endParaRPr lang="he-IL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F94196-0DCD-416E-B61D-36E9A7DFD96D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84538"/>
            <a:ext cx="5251450" cy="2971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817562"/>
          </a:xfrm>
        </p:spPr>
        <p:txBody>
          <a:bodyPr/>
          <a:lstStyle/>
          <a:p>
            <a:pPr algn="ctr" eaLnBrk="1" hangingPunct="1"/>
            <a:r>
              <a:rPr lang="he-IL" altLang="he-IL"/>
              <a:t>תוצאות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46B11D6-5E2E-41A3-8758-285B2A9CB75A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00"/>
            <a:ext cx="8842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482626" y="2929881"/>
            <a:ext cx="1213297" cy="714375"/>
          </a:xfrm>
          <a:prstGeom prst="ellipse">
            <a:avLst/>
          </a:prstGeom>
          <a:noFill/>
          <a:ln w="38100" cap="sq" algn="ctr">
            <a:solidFill>
              <a:schemeClr val="accent1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3558" name="Straight Arrow Connector 7"/>
          <p:cNvCxnSpPr>
            <a:cxnSpLocks noChangeShapeType="1"/>
            <a:endCxn id="23557" idx="0"/>
          </p:cNvCxnSpPr>
          <p:nvPr/>
        </p:nvCxnSpPr>
        <p:spPr bwMode="auto">
          <a:xfrm flipH="1">
            <a:off x="3089275" y="2738736"/>
            <a:ext cx="95176" cy="191145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1500188" y="5357813"/>
            <a:ext cx="529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נבנה את המודל על פי המקדמים שקיבלנו:</a:t>
            </a:r>
            <a:r>
              <a:rPr lang="en-US" altLang="he-IL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/>
            </a:r>
            <a:br>
              <a:rPr lang="en-US" altLang="he-IL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</a:br>
            <a:r>
              <a:rPr lang="en-US" altLang="he-IL" dirty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Y = 30.98 -0.94X1 + 0.34X2</a:t>
            </a:r>
            <a:endParaRPr lang="he-IL" altLang="he-IL" dirty="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6286500" y="4071938"/>
            <a:ext cx="2000250" cy="1143000"/>
          </a:xfrm>
          <a:prstGeom prst="ellipse">
            <a:avLst/>
          </a:prstGeom>
          <a:noFill/>
          <a:ln w="38100" cap="sq" algn="ctr">
            <a:solidFill>
              <a:schemeClr val="accent1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 altLang="he-IL"/>
          </a:p>
        </p:txBody>
      </p:sp>
      <p:cxnSp>
        <p:nvCxnSpPr>
          <p:cNvPr id="2356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6831013" y="5346700"/>
            <a:ext cx="395287" cy="341313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TextBox 12"/>
          <p:cNvSpPr txBox="1">
            <a:spLocks noChangeArrowheads="1"/>
          </p:cNvSpPr>
          <p:nvPr/>
        </p:nvSpPr>
        <p:spPr bwMode="auto">
          <a:xfrm>
            <a:off x="3089275" y="2276128"/>
            <a:ext cx="4378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t>ניתן לראות כי המודל לינארי מובהק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altLang="he-IL"/>
              <a:t>חיזוי אובייקטיבי – </a:t>
            </a:r>
            <a:r>
              <a:rPr lang="en-US" altLang="he-IL"/>
              <a:t/>
            </a:r>
            <a:br>
              <a:rPr lang="en-US" altLang="he-IL"/>
            </a:br>
            <a:r>
              <a:rPr lang="he-IL" altLang="he-IL"/>
              <a:t>מודלים של סדרות זמן</a:t>
            </a:r>
            <a:r>
              <a:rPr lang="en-US" altLang="he-IL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7614" y="2420888"/>
            <a:ext cx="7777237" cy="4032448"/>
          </a:xfrm>
        </p:spPr>
        <p:txBody>
          <a:bodyPr>
            <a:normAutofit lnSpcReduction="10000"/>
          </a:bodyPr>
          <a:lstStyle/>
          <a:p>
            <a:pPr algn="r" rt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קיימים 4 דפוסים בסדרות זמן: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נטייה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- הכיוון הכללי של הנתונים אותם אנו רוצים לחזות. הכיוון יכול להיות עלייה, ירידה או ללא שינוי.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עונתיות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- תנודות בעלות מבנה קבוע החוזרות על עצמן בכל פרק זמן מסוים. כאשר פרק הזמן (עונה) יכול להיות יום, חודש שנה... לדוגמא קיץ וחורף משמשים כסיבות לתנודות בפרק זמן של שנה.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מחזוריות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- תנודות החוזרות על עצמן בכל כמה שנים כגון שפל וגאות כלכליים. החוקיות במחזוריות אינה חזקה כמו החוקיות בעונתיות.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אקראיות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- תנודות שאינן עונתיות ואינן מחזוריות ואין יכולת לנבא אותן.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5DE6A6-0E9C-41FE-8AB2-AEB23D591BE3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83F9C-B129-45A3-8D2F-489A956B538D}"/>
              </a:ext>
            </a:extLst>
          </p:cNvPr>
          <p:cNvSpPr/>
          <p:nvPr/>
        </p:nvSpPr>
        <p:spPr>
          <a:xfrm>
            <a:off x="687614" y="2708920"/>
            <a:ext cx="748478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מנהלות</a:t>
            </a:r>
            <a:endParaRPr lang="en-US" altLang="he-IL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43608" y="2348880"/>
            <a:ext cx="7128792" cy="374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altLang="he-IL" dirty="0" smtClean="0">
                <a:latin typeface="Arial" pitchFamily="34" charset="0"/>
                <a:cs typeface="Arial" pitchFamily="34" charset="0"/>
              </a:rPr>
              <a:t>מתרגלת: יעל חכמה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שעות קבלה: </a:t>
            </a:r>
            <a:r>
              <a:rPr lang="he-IL" altLang="he-IL" dirty="0" smtClean="0">
                <a:latin typeface="Arial" pitchFamily="34" charset="0"/>
                <a:cs typeface="Arial" pitchFamily="34" charset="0"/>
              </a:rPr>
              <a:t>בתיאום מראש.</a:t>
            </a: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altLang="he-IL" dirty="0" smtClean="0">
                <a:latin typeface="Arial" pitchFamily="34" charset="0"/>
                <a:cs typeface="Arial" pitchFamily="34" charset="0"/>
              </a:rPr>
              <a:t>מייל: </a:t>
            </a: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yaelhoc@post.bgu.ac.il</a:t>
            </a:r>
            <a:endParaRPr lang="he-IL" altLang="he-IL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altLang="he-IL" dirty="0" smtClean="0">
                <a:latin typeface="Arial" pitchFamily="34" charset="0"/>
                <a:cs typeface="Arial" pitchFamily="34" charset="0"/>
              </a:rPr>
              <a:t>כל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מייל </a:t>
            </a:r>
            <a:r>
              <a:rPr lang="he-IL" altLang="he-IL" dirty="0" smtClean="0">
                <a:latin typeface="Arial" pitchFamily="34" charset="0"/>
                <a:cs typeface="Arial" pitchFamily="34" charset="0"/>
              </a:rPr>
              <a:t>יישלח כשבנדון מצוין</a:t>
            </a:r>
            <a:r>
              <a:rPr lang="he-IL" altLang="he-IL" dirty="0" smtClean="0">
                <a:latin typeface="Arial" pitchFamily="34" charset="0"/>
                <a:cs typeface="Arial" pitchFamily="34" charset="0"/>
              </a:rPr>
              <a:t> שם הקורס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CDFA17-F852-4CBD-9973-90317C42FB88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/>
              <a:t>מודל חיזוי סדרות זמן</a:t>
            </a:r>
            <a:endParaRPr lang="en-US" altLang="he-IL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מודל חיזוי כולל קו נטייה, מקדמי עונתיות ופרמטר של סטייה המאפשר לתת תחום לחיזוי. </a:t>
            </a:r>
          </a:p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מודל חיזוי אחד שונה ממודל חיזוי אחר בקו הנטייה, שמכתיב את יתר השינויים.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5AF561-8ABF-4E29-9EE4-FABF7630773D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/>
              <a:t>נטייה</a:t>
            </a:r>
            <a:endParaRPr lang="en-US" alt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2506011"/>
            <a:ext cx="6798735" cy="3444997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הכיוון הכללי של הביקוש. ידיעת השלב שבו נמצא המוצר במחזור החיים שלו עוזר לנו לאתר את קו הנטייה המתאים למוצר.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דוגמא - שלבים עיקריים של חיי מוצר: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חדירה לשוק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- עלייה חדה בקו הנטייה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בשלות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- התמתנות בקו הנטייה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זקנה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- קו הנטייה ירד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b="1" dirty="0">
                <a:latin typeface="Arial" pitchFamily="34" charset="0"/>
                <a:cs typeface="Arial" pitchFamily="34" charset="0"/>
              </a:rPr>
              <a:t>הוצאה מהשוק</a:t>
            </a:r>
            <a:endParaRPr lang="en-US" alt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A21C2F-5A55-427F-A0E4-F6F92A06E06A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pic>
        <p:nvPicPr>
          <p:cNvPr id="33794" name="Picture 2" descr="http://previews.123rf.com/images/geargodz/geargodz1205/geargodz120500146/13767899-product-life-cycle-chart-marketing-concept--Stock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5"/>
            <a:ext cx="3528392" cy="27809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/>
              <a:t>שיטות לחישוב קו נטייה</a:t>
            </a:r>
            <a:endParaRPr lang="en-US" alt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546393"/>
            <a:ext cx="7704856" cy="3444997"/>
          </a:xfrm>
        </p:spPr>
        <p:txBody>
          <a:bodyPr/>
          <a:lstStyle/>
          <a:p>
            <a:pPr marL="457200" indent="-457200" algn="r" rtl="1" eaLnBrk="1" hangingPunct="1">
              <a:buFont typeface="Century Gothic" pitchFamily="34" charset="0"/>
              <a:buAutoNum type="arabicPeriod"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ממוצע פשוט</a:t>
            </a:r>
          </a:p>
          <a:p>
            <a:pPr marL="457200" indent="-457200" algn="r" rtl="1" eaLnBrk="1" hangingPunct="1">
              <a:buFont typeface="Century Gothic" pitchFamily="34" charset="0"/>
              <a:buAutoNum type="arabicPeriod"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ממוצע נע</a:t>
            </a:r>
          </a:p>
          <a:p>
            <a:pPr marL="457200" indent="-457200" algn="r" rtl="1" eaLnBrk="1" hangingPunct="1">
              <a:buFont typeface="Century Gothic" pitchFamily="34" charset="0"/>
              <a:buAutoNum type="arabicPeriod"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ממוצע נע משוקלל</a:t>
            </a:r>
          </a:p>
          <a:p>
            <a:pPr marL="457200" indent="-457200" algn="r" rtl="1" eaLnBrk="1" hangingPunct="1">
              <a:buFont typeface="Century Gothic" pitchFamily="34" charset="0"/>
              <a:buAutoNum type="arabicPeriod"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ממוצע נע משוקלל אקספונציאלית – החלקה אקספוננציאלית</a:t>
            </a:r>
          </a:p>
          <a:p>
            <a:pPr marL="457200" indent="-457200" algn="r" rtl="1" eaLnBrk="1" hangingPunct="1">
              <a:buFont typeface="Century Gothic" pitchFamily="34" charset="0"/>
              <a:buAutoNum type="arabicPeriod"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רגרסיה לינארית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F5EDEF-6B4E-4892-AA1D-F0883CFA4B0D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3568" y="360363"/>
            <a:ext cx="7793037" cy="1462087"/>
          </a:xfrm>
        </p:spPr>
        <p:txBody>
          <a:bodyPr/>
          <a:lstStyle/>
          <a:p>
            <a:pPr algn="ctr" eaLnBrk="1" hangingPunct="1"/>
            <a:r>
              <a:rPr lang="he-IL" altLang="he-IL"/>
              <a:t>1. ממוצע פשוט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658790" y="2515171"/>
            <a:ext cx="4740275" cy="2809478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נסתכל על הדוגמא הבאה:</a:t>
            </a:r>
          </a:p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יש לנו נתוני מכירות של 6 החודשים הקודמים ונרצה לחזות את המכירות עבור חודש יולי</a:t>
            </a:r>
          </a:p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בממוצע פשוט – נעשה ממוצע של החודשים הקודמים: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A1355C-D38E-4B65-8558-4F9F50278B1A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867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10136" y="5517232"/>
            <a:ext cx="4078288" cy="5462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6350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graphicFrame>
        <p:nvGraphicFramePr>
          <p:cNvPr id="8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09898"/>
              </p:ext>
            </p:extLst>
          </p:nvPr>
        </p:nvGraphicFramePr>
        <p:xfrm>
          <a:off x="695400" y="1798836"/>
          <a:ext cx="2856826" cy="3870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מכירות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חודש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מספר תקופה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20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ינואר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25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פברואר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2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15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מרץ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30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אפריל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18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מאי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22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יוני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?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יולי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?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אוגוסט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8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8710" name="Straight Arrow Connector 9"/>
          <p:cNvCxnSpPr>
            <a:cxnSpLocks noChangeShapeType="1"/>
          </p:cNvCxnSpPr>
          <p:nvPr/>
        </p:nvCxnSpPr>
        <p:spPr bwMode="auto">
          <a:xfrm flipH="1" flipV="1">
            <a:off x="3354919" y="5085184"/>
            <a:ext cx="929745" cy="617117"/>
          </a:xfrm>
          <a:prstGeom prst="straightConnector1">
            <a:avLst/>
          </a:prstGeom>
          <a:noFill/>
          <a:ln w="254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1027113"/>
            <a:ext cx="3424237" cy="817562"/>
          </a:xfrm>
        </p:spPr>
        <p:txBody>
          <a:bodyPr/>
          <a:lstStyle/>
          <a:p>
            <a:pPr algn="r" eaLnBrk="1" hangingPunct="1"/>
            <a:r>
              <a:rPr lang="he-IL" altLang="he-IL"/>
              <a:t>2. ממוצע נע</a:t>
            </a:r>
            <a:endParaRPr lang="en-US" altLang="he-IL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9592" y="2499734"/>
            <a:ext cx="3743846" cy="3600499"/>
          </a:xfrm>
        </p:spPr>
        <p:txBody>
          <a:bodyPr>
            <a:normAutofit fontScale="85000" lnSpcReduction="1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חישוב ממוצע תקופתי המתבסס על מספר תקופות אחרונות. 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כשמתווספת תקופה מוסיפים אותה לחישוב הממוצע וכדי לשמור על מספר קבוע של תקופות מורידים מהחישוב את התקופה המרוחקת יותר (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FIFO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מקובל לקבוע את מספר התקופות באופן שיכלול את כל העונות הכלולות בשנה שלמה; אם משך התקופה הוא חודש - יהיו 12 תקופות בשנה. אם משך התקופה הוא רבעון - יהיו 4 תקופות.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7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r" rtl="1" eaLnBrk="1" hangingPunct="1">
              <a:lnSpc>
                <a:spcPct val="90000"/>
              </a:lnSpc>
            </a:pP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כאשר</a:t>
            </a:r>
            <a:endParaRPr lang="en-US" altLang="he-IL" b="1" dirty="0">
              <a:latin typeface="Arial" pitchFamily="34" charset="0"/>
              <a:cs typeface="Arial" pitchFamily="34" charset="0"/>
            </a:endParaRP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000" b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altLang="he-IL" sz="1400" b="1" dirty="0">
                <a:latin typeface="Arial" pitchFamily="34" charset="0"/>
                <a:cs typeface="Arial" pitchFamily="34" charset="0"/>
              </a:rPr>
              <a:t>t+1</a:t>
            </a:r>
            <a:r>
              <a:rPr lang="en-US" altLang="he-I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altLang="he-IL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הערך החזוי לתקופה</a:t>
            </a:r>
            <a:r>
              <a:rPr lang="en-US" altLang="he-IL" sz="2000" dirty="0">
                <a:latin typeface="Arial" pitchFamily="34" charset="0"/>
                <a:cs typeface="Arial" pitchFamily="34" charset="0"/>
              </a:rPr>
              <a:t> t+1 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 הבאה.</a:t>
            </a:r>
            <a:endParaRPr lang="en-US" altLang="he-IL" sz="2000" b="1" dirty="0">
              <a:latin typeface="Arial" pitchFamily="34" charset="0"/>
              <a:cs typeface="Arial" pitchFamily="34" charset="0"/>
            </a:endParaRP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he-IL" sz="2000" b="1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altLang="he-IL" sz="1400" b="1" dirty="0" err="1">
                <a:latin typeface="Arial" pitchFamily="34" charset="0"/>
                <a:cs typeface="Arial" pitchFamily="34" charset="0"/>
              </a:rPr>
              <a:t>t-i</a:t>
            </a:r>
            <a:r>
              <a:rPr lang="en-US" altLang="he-I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altLang="he-IL" sz="20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הערך הריאלי לתקופה </a:t>
            </a:r>
            <a:r>
              <a:rPr lang="en-US" altLang="he-IL" sz="2000" dirty="0">
                <a:latin typeface="Arial" pitchFamily="34" charset="0"/>
                <a:cs typeface="Arial" pitchFamily="34" charset="0"/>
              </a:rPr>
              <a:t>t-</a:t>
            </a:r>
            <a:r>
              <a:rPr lang="en-US" altLang="he-IL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.</a:t>
            </a:r>
            <a:endParaRPr lang="en-US" altLang="he-IL" sz="2000" b="1" dirty="0">
              <a:latin typeface="Arial" pitchFamily="34" charset="0"/>
              <a:cs typeface="Arial" pitchFamily="34" charset="0"/>
            </a:endParaRP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000" b="1" dirty="0">
                <a:latin typeface="Arial" pitchFamily="34" charset="0"/>
                <a:cs typeface="Arial" pitchFamily="34" charset="0"/>
              </a:rPr>
              <a:t>n</a:t>
            </a:r>
            <a:r>
              <a:rPr lang="he-IL" altLang="he-IL" sz="2000" b="1" dirty="0">
                <a:latin typeface="Arial" pitchFamily="34" charset="0"/>
                <a:cs typeface="Arial" pitchFamily="34" charset="0"/>
              </a:rPr>
              <a:t>–</a:t>
            </a:r>
            <a:r>
              <a:rPr lang="he-IL" altLang="he-IL" sz="2000" dirty="0">
                <a:latin typeface="Arial" pitchFamily="34" charset="0"/>
                <a:cs typeface="Arial" pitchFamily="34" charset="0"/>
              </a:rPr>
              <a:t> מספר התקופות הנכללות בממוצע הנע.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E819D6-1042-4340-8EE5-B1063EFDBA76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297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792188"/>
              </p:ext>
            </p:extLst>
          </p:nvPr>
        </p:nvGraphicFramePr>
        <p:xfrm>
          <a:off x="5364088" y="2321391"/>
          <a:ext cx="17287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משוואה" r:id="rId3" imgW="863225" imgH="609336" progId="Equation.3">
                  <p:embed/>
                </p:oleObj>
              </mc:Choice>
              <mc:Fallback>
                <p:oleObj name="משוואה" r:id="rId3" imgW="863225" imgH="6093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321391"/>
                        <a:ext cx="17287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5"/>
          <p:cNvSpPr>
            <a:spLocks noGrp="1"/>
          </p:cNvSpPr>
          <p:nvPr>
            <p:ph idx="1"/>
          </p:nvPr>
        </p:nvSpPr>
        <p:spPr>
          <a:xfrm>
            <a:off x="3995936" y="2564904"/>
            <a:ext cx="4311650" cy="1440631"/>
          </a:xfrm>
        </p:spPr>
        <p:txBody>
          <a:bodyPr/>
          <a:lstStyle/>
          <a:p>
            <a:pPr algn="r" rtl="1" eaLnBrk="1" hangingPunct="1"/>
            <a:r>
              <a:rPr lang="en-US" altLang="he-IL">
                <a:latin typeface="Arial" pitchFamily="34" charset="0"/>
                <a:cs typeface="Arial" pitchFamily="34" charset="0"/>
              </a:rPr>
              <a:t>n = 4</a:t>
            </a:r>
            <a:endParaRPr lang="he-IL" altLang="he-IL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he-IL" altLang="he-IL">
                <a:latin typeface="Arial" pitchFamily="34" charset="0"/>
                <a:cs typeface="Arial" pitchFamily="34" charset="0"/>
              </a:rPr>
              <a:t>"נזרוק" את העבר וניקח רק את 4 התצפיות האחרונות:</a:t>
            </a:r>
          </a:p>
          <a:p>
            <a:pPr algn="r" rtl="1" eaLnBrk="1" hangingPunct="1"/>
            <a:endParaRPr lang="he-IL" altLang="he-IL">
              <a:latin typeface="Arial" pitchFamily="34" charset="0"/>
              <a:cs typeface="Arial" pitchFamily="34" charset="0"/>
            </a:endParaRPr>
          </a:p>
          <a:p>
            <a:pPr algn="r" rtl="1" eaLnBrk="1" hangingPunct="1">
              <a:buFont typeface="Wingdings" pitchFamily="2" charset="2"/>
              <a:buNone/>
            </a:pPr>
            <a:endParaRPr lang="en-US" alt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82E4E1D-CA5A-498C-96E6-DBF38E6E1F17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30724" name="Object 5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60323"/>
              </p:ext>
            </p:extLst>
          </p:nvPr>
        </p:nvGraphicFramePr>
        <p:xfrm>
          <a:off x="1053307" y="4437153"/>
          <a:ext cx="68770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משוואה" r:id="rId3" imgW="2819400" imgH="609600" progId="Equation.3">
                  <p:embed/>
                </p:oleObj>
              </mc:Choice>
              <mc:Fallback>
                <p:oleObj name="משוואה" r:id="rId3" imgW="2819400" imgH="609600" progId="Equation.3">
                  <p:embed/>
                  <p:pic>
                    <p:nvPicPr>
                      <p:cNvPr id="0" name="Object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7" y="4437153"/>
                        <a:ext cx="687705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27512"/>
              </p:ext>
            </p:extLst>
          </p:nvPr>
        </p:nvGraphicFramePr>
        <p:xfrm>
          <a:off x="827584" y="744175"/>
          <a:ext cx="2211680" cy="3261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5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מכירות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חודש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מספר תקופה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20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ינואר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25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פברואר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15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מרץ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3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30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אפריל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4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18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מאי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5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22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יוני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6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?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יולי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7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?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אוגוסט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8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/>
              <a:t>3. ממוצע נע משוקלל</a:t>
            </a:r>
            <a:endParaRPr lang="en-US" altLang="he-IL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בשיטת הממוצע הנע שראינו קודם יש למעשה משקל זהה לכל אחת מהתקופות והוא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1/n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בשיטת הממוצע הנע המשוקלל נותנים משקל שונה לכל אחת מהתקופות, כך שסך כל המשקלים שווה ל -1</a:t>
            </a:r>
          </a:p>
          <a:p>
            <a:pPr algn="r" rtl="1" eaLnBrk="1" hangingPunct="1"/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endParaRPr lang="en-US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כאשר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he-IL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he-IL" baseline="-30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t-i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הוא המשקל היחסי שניתן לתקופה 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t-</a:t>
            </a:r>
            <a:r>
              <a:rPr lang="en-US" altLang="he-IL" dirty="0" err="1">
                <a:latin typeface="Arial" pitchFamily="34" charset="0"/>
                <a:cs typeface="Arial" pitchFamily="34" charset="0"/>
              </a:rPr>
              <a:t>i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98042B-479C-446B-B9CF-C4EC357F6F13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00046"/>
              </p:ext>
            </p:extLst>
          </p:nvPr>
        </p:nvGraphicFramePr>
        <p:xfrm>
          <a:off x="2857500" y="4005064"/>
          <a:ext cx="34290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משוואה" r:id="rId3" imgW="1193800" imgH="431800" progId="Equation.3">
                  <p:embed/>
                </p:oleObj>
              </mc:Choice>
              <mc:Fallback>
                <p:oleObj name="משוואה" r:id="rId3" imgW="1193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005064"/>
                        <a:ext cx="34290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89000"/>
          </a:xfrm>
        </p:spPr>
        <p:txBody>
          <a:bodyPr/>
          <a:lstStyle/>
          <a:p>
            <a:pPr algn="ctr" eaLnBrk="1" hangingPunct="1"/>
            <a:r>
              <a:rPr lang="he-IL" altLang="he-IL"/>
              <a:t>דוגמא</a:t>
            </a:r>
            <a:endParaRPr lang="en-US" altLang="he-IL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563888" y="2574132"/>
            <a:ext cx="4797475" cy="2697162"/>
          </a:xfrm>
        </p:spPr>
        <p:txBody>
          <a:bodyPr>
            <a:noAutofit/>
          </a:bodyPr>
          <a:lstStyle/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לדוגמא נחשב את החיזוי עבור חודש יולי תוך הסתמכות על שלושת החודשים האחרונים, לפי המשקלות הבאות:</a:t>
            </a:r>
          </a:p>
          <a:p>
            <a:pPr lvl="1"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0.2</a:t>
            </a:r>
          </a:p>
          <a:p>
            <a:pPr lvl="1"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0.3</a:t>
            </a:r>
          </a:p>
          <a:p>
            <a:pPr lvl="1"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0.5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4EE670-784A-4F49-B969-F5B868C80B19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02502"/>
              </p:ext>
            </p:extLst>
          </p:nvPr>
        </p:nvGraphicFramePr>
        <p:xfrm>
          <a:off x="562768" y="5460471"/>
          <a:ext cx="7985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משוואה" r:id="rId3" imgW="3987720" imgH="228600" progId="Equation.3">
                  <p:embed/>
                </p:oleObj>
              </mc:Choice>
              <mc:Fallback>
                <p:oleObj name="משוואה" r:id="rId3" imgW="39877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" y="5460471"/>
                        <a:ext cx="79851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60115"/>
              </p:ext>
            </p:extLst>
          </p:nvPr>
        </p:nvGraphicFramePr>
        <p:xfrm>
          <a:off x="1042988" y="1700808"/>
          <a:ext cx="2211680" cy="3261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5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מכירות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חודש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מספר תקופה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20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ינואר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25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פברואר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15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מרץ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3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30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אפריל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4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18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מאי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5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22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יוני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6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?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יולי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7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698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?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אוגוסט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8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7341344" cy="48829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65175"/>
            <a:ext cx="7024687" cy="935038"/>
          </a:xfrm>
        </p:spPr>
        <p:txBody>
          <a:bodyPr/>
          <a:lstStyle/>
          <a:p>
            <a:pPr algn="ctr" eaLnBrk="1" hangingPunct="1"/>
            <a:r>
              <a:rPr lang="he-IL" altLang="he-IL"/>
              <a:t>ביצוע באקסל - 2003</a:t>
            </a:r>
            <a:endParaRPr lang="en-US" altLang="he-IL"/>
          </a:p>
        </p:txBody>
      </p:sp>
      <p:pic>
        <p:nvPicPr>
          <p:cNvPr id="1638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06" y="2487613"/>
            <a:ext cx="2603375" cy="3446462"/>
          </a:xfrm>
        </p:spPr>
      </p:pic>
      <p:sp>
        <p:nvSpPr>
          <p:cNvPr id="1638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27984" y="2950629"/>
            <a:ext cx="3810000" cy="2520429"/>
          </a:xfrm>
        </p:spPr>
        <p:txBody>
          <a:bodyPr>
            <a:normAutofit lnSpcReduction="10000"/>
          </a:bodyPr>
          <a:lstStyle/>
          <a:p>
            <a:pPr marL="533400" indent="-533400"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יש להוסיף את</a:t>
            </a:r>
          </a:p>
          <a:p>
            <a:pPr marL="0" indent="0" algn="r" rtl="1" eaLnBrk="1" hangingPunct="1">
              <a:buNone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Analysis tool pack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  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  <a:p>
            <a:pPr marL="533400" indent="-533400" algn="r" rtl="1" eaLnBrk="1" hangingPunct="1">
              <a:buFont typeface="Wingdings" pitchFamily="2" charset="2"/>
              <a:buAutoNum type="arabicPeriod"/>
            </a:pPr>
            <a:r>
              <a:rPr lang="en-US" altLang="he-IL" dirty="0" err="1">
                <a:latin typeface="Arial" pitchFamily="34" charset="0"/>
                <a:cs typeface="Arial" pitchFamily="34" charset="0"/>
              </a:rPr>
              <a:t>Tools</a:t>
            </a:r>
            <a:r>
              <a:rPr lang="en-US" altLang="he-IL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he-IL" dirty="0" err="1">
                <a:latin typeface="Arial" pitchFamily="34" charset="0"/>
                <a:cs typeface="Arial" pitchFamily="34" charset="0"/>
              </a:rPr>
              <a:t>Add-Ins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33400" indent="-533400" algn="r" rtl="1" eaLnBrk="1" hangingPunct="1">
              <a:buFont typeface="Wingdings" pitchFamily="2" charset="2"/>
              <a:buAutoNum type="arabicPeriod"/>
            </a:pPr>
            <a:r>
              <a:rPr lang="en-US" altLang="he-IL" dirty="0">
                <a:latin typeface="Arial" pitchFamily="34" charset="0"/>
                <a:cs typeface="Arial" pitchFamily="34" charset="0"/>
              </a:rPr>
              <a:t>Check box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r" rtl="1" eaLnBrk="1" hangingPunct="1">
              <a:buNone/>
            </a:pPr>
            <a:r>
              <a:rPr lang="he-IL" altLang="he-IL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he-IL" dirty="0">
                <a:latin typeface="Arial" pitchFamily="34" charset="0"/>
                <a:cs typeface="Arial" pitchFamily="34" charset="0"/>
              </a:rPr>
              <a:t> Analysis tool Pack</a:t>
            </a:r>
          </a:p>
          <a:p>
            <a:pPr marL="533400" indent="-533400" algn="r" rtl="1" eaLnBrk="1" hangingPunct="1">
              <a:buFont typeface="Wingdings" pitchFamily="2" charset="2"/>
              <a:buAutoNum type="arabicPeriod"/>
            </a:pPr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52EA3D-B602-478C-88E6-3F120DDF6413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6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על מה נלמד היום ?</a:t>
            </a:r>
            <a:endParaRPr lang="en-US" altLang="he-IL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76866" y="2564904"/>
            <a:ext cx="6563487" cy="25922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חיזוי – הקדמה</a:t>
            </a:r>
          </a:p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רגרסיה לינארית</a:t>
            </a:r>
          </a:p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מודלים של סדרות זמן</a:t>
            </a:r>
          </a:p>
          <a:p>
            <a:pPr lvl="1" algn="r" rtl="1"/>
            <a:r>
              <a:rPr lang="he-IL" altLang="he-IL" sz="2400" dirty="0">
                <a:latin typeface="Arial" pitchFamily="34" charset="0"/>
                <a:cs typeface="Arial" pitchFamily="34" charset="0"/>
              </a:rPr>
              <a:t>ממוצע פשוט</a:t>
            </a:r>
          </a:p>
          <a:p>
            <a:pPr lvl="1" algn="r" rtl="1"/>
            <a:r>
              <a:rPr lang="he-IL" altLang="he-IL" sz="2400" dirty="0">
                <a:latin typeface="Arial" pitchFamily="34" charset="0"/>
                <a:cs typeface="Arial" pitchFamily="34" charset="0"/>
              </a:rPr>
              <a:t>ממוצע נע</a:t>
            </a:r>
          </a:p>
          <a:p>
            <a:pPr algn="r" rtl="1"/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BDDC27-A879-452E-82D6-E94907C6D205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חיזוי</a:t>
            </a:r>
            <a:endParaRPr lang="en-US" altLang="he-IL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76865" y="2420888"/>
            <a:ext cx="6798736" cy="3444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חיזוי הוא תהליך </a:t>
            </a:r>
            <a:r>
              <a:rPr lang="he-IL" altLang="he-IL" dirty="0" smtClean="0">
                <a:latin typeface="Arial" pitchFamily="34" charset="0"/>
                <a:cs typeface="Arial" pitchFamily="34" charset="0"/>
              </a:rPr>
              <a:t>בו מחושב </a:t>
            </a:r>
            <a:r>
              <a:rPr lang="he-IL" altLang="he-IL" dirty="0">
                <a:latin typeface="Arial" pitchFamily="34" charset="0"/>
                <a:cs typeface="Arial" pitchFamily="34" charset="0"/>
              </a:rPr>
              <a:t>שיעור התצפיות לעתיד.</a:t>
            </a:r>
          </a:p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כדי לאפשר תכנון יעיל של פעילויות הארגון, חשוב לחזות את הצפוי לו באופן כמותי.</a:t>
            </a:r>
          </a:p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שיטות חיזוי עשויות להיות סובייקטיביות או אובייקטיביות.</a:t>
            </a:r>
          </a:p>
          <a:p>
            <a:pPr algn="r" rtl="1"/>
            <a:endParaRPr lang="en-US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328183E-868D-49DF-9337-C99DABD30F75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pic>
        <p:nvPicPr>
          <p:cNvPr id="5" name="Picture 8" descr="http://previews.123rf.com/images/adrenalinapura/adrenalinapura1409/adrenalinapura140900247/31632129-fortune-teller-with-crystal-ball-Stock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5172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businessforecastblog.com/wp-content/uploads/2014/05/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25" y="4351726"/>
            <a:ext cx="1872208" cy="18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/>
              <a:t>חיזוי סובייקטיבי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76865" y="2492895"/>
            <a:ext cx="6798736" cy="3442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מבוססות על שיפוט אנושי</a:t>
            </a:r>
          </a:p>
          <a:p>
            <a:pPr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מספר שיטות:</a:t>
            </a:r>
          </a:p>
          <a:p>
            <a:pPr lvl="1"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סיכום דעות של אנשי מכירות</a:t>
            </a:r>
          </a:p>
          <a:p>
            <a:pPr lvl="1"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סקר לקוחות</a:t>
            </a:r>
          </a:p>
          <a:p>
            <a:pPr lvl="1"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שיטת המומחים</a:t>
            </a:r>
          </a:p>
          <a:p>
            <a:pPr lvl="1" algn="r" rtl="1"/>
            <a:r>
              <a:rPr lang="he-IL" altLang="he-IL" dirty="0">
                <a:latin typeface="Arial" pitchFamily="34" charset="0"/>
                <a:cs typeface="Arial" pitchFamily="34" charset="0"/>
              </a:rPr>
              <a:t>שיטת דלפי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ADBD058-F3A5-4843-8891-D6471231C304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/>
              <a:t>חיזוי אובייקטיבי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שיטות חיזוי אובייקטיביות הן אלו שבהן נגזר החיזוי מניתוח של נתונים.</a:t>
            </a:r>
          </a:p>
          <a:p>
            <a:pPr algn="r" rtl="1" eaLnBrk="1" hangingPunct="1">
              <a:buFont typeface="Wingdings" pitchFamily="2" charset="2"/>
              <a:buNone/>
            </a:pPr>
            <a:endParaRPr lang="he-IL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מודלים לחיזוי אובייקטיבי:</a:t>
            </a:r>
          </a:p>
          <a:p>
            <a:pPr lvl="1"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רגרסיה ליניארית</a:t>
            </a:r>
          </a:p>
          <a:p>
            <a:pPr lvl="1" algn="r" rtl="1" eaLnBrk="1" hangingPunct="1"/>
            <a:r>
              <a:rPr lang="he-IL" altLang="he-IL" dirty="0">
                <a:latin typeface="Arial" pitchFamily="34" charset="0"/>
                <a:cs typeface="Arial" pitchFamily="34" charset="0"/>
              </a:rPr>
              <a:t>מודלים של סדרות זמן</a:t>
            </a:r>
            <a:endParaRPr lang="en-US" altLang="he-IL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endParaRPr lang="he-IL" alt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A26AEB-DE23-4D28-99DB-07D5E8E0C42F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חיזוי באמצעות רגרסיה לינארית</a:t>
            </a:r>
            <a:endParaRPr lang="en-US" altLang="he-IL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indent="-274320" algn="r" rtl="1" eaLnBrk="1" fontAlgn="auto" hangingPunct="1">
              <a:spcAft>
                <a:spcPts val="0"/>
              </a:spcAft>
              <a:defRPr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רגרסיה לינארית היא שיטה למציאת קשר בין המשתנה הבלתי-תלוי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לבין המשתנה התלוי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 algn="r" rtl="1" eaLnBrk="1" fontAlgn="auto" hangingPunct="1">
              <a:spcAft>
                <a:spcPts val="0"/>
              </a:spcAft>
              <a:defRPr/>
            </a:pPr>
            <a:endParaRPr lang="en-US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 algn="r" rtl="1" eaLnBrk="1" fontAlgn="auto" hangingPunct="1">
              <a:spcAft>
                <a:spcPts val="0"/>
              </a:spcAft>
              <a:defRPr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המטרה: לחזות את 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 algn="r" rtl="1" eaLnBrk="1" fontAlgn="auto" hangingPunct="1">
              <a:spcAft>
                <a:spcPts val="0"/>
              </a:spcAft>
              <a:defRPr/>
            </a:pP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4320" algn="r" rtl="1" eaLnBrk="1" fontAlgn="auto" hangingPunct="1">
              <a:spcAft>
                <a:spcPts val="0"/>
              </a:spcAft>
              <a:defRPr/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שימו לב:</a:t>
            </a:r>
          </a:p>
          <a:p>
            <a:pPr marL="640080" lvl="1" indent="-274320" algn="r" rtl="1" eaLnBrk="1" fontAlgn="auto" hangingPunct="1">
              <a:spcAft>
                <a:spcPts val="0"/>
              </a:spcAft>
              <a:defRPr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הקשר הוא לינארי</a:t>
            </a:r>
          </a:p>
          <a:p>
            <a:pPr marL="640080" lvl="1" indent="-274320" algn="r" rtl="1">
              <a:spcAft>
                <a:spcPts val="0"/>
              </a:spcAft>
              <a:defRPr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רגרסיה לינארית פשוטה – ישנו רק משתנה בלתי תלוי אחד</a:t>
            </a:r>
          </a:p>
          <a:p>
            <a:pPr marL="640080" lvl="1" indent="-274320" algn="r" rtl="1" eaLnBrk="1" fontAlgn="auto" hangingPunct="1">
              <a:spcAft>
                <a:spcPts val="0"/>
              </a:spcAft>
              <a:defRPr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רגרסיה לינארית מרובה – ישנם כמה משתנים בלתי תלויים</a:t>
            </a:r>
          </a:p>
          <a:p>
            <a:pPr indent="-274320" algn="r" rtl="1" eaLnBrk="1" fontAlgn="auto" hangingPunct="1">
              <a:spcAft>
                <a:spcPts val="0"/>
              </a:spcAft>
              <a:defRPr/>
            </a:pPr>
            <a:endParaRPr lang="en-US" altLang="he-IL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70A3C9-E005-475A-A136-B8B20680239F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024687" cy="6016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altLang="he-IL" dirty="0"/>
              <a:t>רגרסיה לינארית פשוטה</a:t>
            </a:r>
            <a:endParaRPr lang="en-US" altLang="he-IL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499992" y="1628800"/>
            <a:ext cx="3888432" cy="4690864"/>
          </a:xfrm>
        </p:spPr>
        <p:txBody>
          <a:bodyPr>
            <a:normAutofit fontScale="85000" lnSpcReduction="20000"/>
          </a:bodyPr>
          <a:lstStyle/>
          <a:p>
            <a:pPr algn="ctr" rtl="1" eaLnBrk="1" hangingPunct="1">
              <a:buFont typeface="Wingdings" pitchFamily="2" charset="2"/>
              <a:buNone/>
            </a:pPr>
            <a:r>
              <a:rPr lang="en-US" altLang="he-IL" sz="2800" b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altLang="he-IL" sz="2800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he-IL" sz="2800" b="1" dirty="0">
                <a:latin typeface="Arial" pitchFamily="34" charset="0"/>
                <a:cs typeface="Arial" pitchFamily="34" charset="0"/>
              </a:rPr>
              <a:t> = b</a:t>
            </a:r>
            <a:r>
              <a:rPr lang="en-US" altLang="he-IL" sz="28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altLang="he-IL" sz="2800" b="1" dirty="0">
                <a:latin typeface="Arial" pitchFamily="34" charset="0"/>
                <a:cs typeface="Arial" pitchFamily="34" charset="0"/>
              </a:rPr>
              <a:t> + b</a:t>
            </a:r>
            <a:r>
              <a:rPr lang="en-US" altLang="he-IL" sz="28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he-IL" sz="2800" b="1" dirty="0">
                <a:latin typeface="Arial" pitchFamily="34" charset="0"/>
                <a:cs typeface="Arial" pitchFamily="34" charset="0"/>
              </a:rPr>
              <a:t>*X</a:t>
            </a:r>
            <a:r>
              <a:rPr lang="en-US" altLang="he-IL" sz="2800" b="1" baseline="-25000" dirty="0">
                <a:latin typeface="Arial" pitchFamily="34" charset="0"/>
                <a:cs typeface="Arial" pitchFamily="34" charset="0"/>
              </a:rPr>
              <a:t>1      </a:t>
            </a:r>
            <a:endParaRPr lang="en-US" altLang="he-IL" sz="2800" b="1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endParaRPr lang="he-IL" altLang="he-IL" sz="2800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en-US" altLang="he-IL" sz="2800" dirty="0">
                <a:latin typeface="Arial" pitchFamily="34" charset="0"/>
                <a:cs typeface="Arial" pitchFamily="34" charset="0"/>
              </a:rPr>
              <a:t>Y </a:t>
            </a:r>
            <a:r>
              <a:rPr lang="he-IL" altLang="he-IL" sz="2800" dirty="0">
                <a:latin typeface="Arial" pitchFamily="34" charset="0"/>
                <a:cs typeface="Arial" pitchFamily="34" charset="0"/>
              </a:rPr>
              <a:t> - ערך המשתנה התלוי </a:t>
            </a:r>
            <a:r>
              <a:rPr lang="en-US" altLang="he-IL" sz="28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2800" dirty="0">
                <a:latin typeface="Arial" pitchFamily="34" charset="0"/>
                <a:cs typeface="Arial" pitchFamily="34" charset="0"/>
              </a:rPr>
            </a:br>
            <a:r>
              <a:rPr lang="he-IL" altLang="he-IL" sz="2800" dirty="0">
                <a:latin typeface="Arial" pitchFamily="34" charset="0"/>
                <a:cs typeface="Arial" pitchFamily="34" charset="0"/>
              </a:rPr>
              <a:t>(למשל הביקוש)</a:t>
            </a:r>
            <a:endParaRPr lang="en-US" altLang="he-IL" sz="2800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en-US" altLang="he-IL" sz="2800" dirty="0">
                <a:latin typeface="Arial" pitchFamily="34" charset="0"/>
                <a:cs typeface="Arial" pitchFamily="34" charset="0"/>
              </a:rPr>
              <a:t>X</a:t>
            </a:r>
            <a:r>
              <a:rPr lang="en-US" altLang="he-IL" sz="2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he-I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he-IL" altLang="he-IL" sz="2800" dirty="0">
                <a:latin typeface="Arial" pitchFamily="34" charset="0"/>
                <a:cs typeface="Arial" pitchFamily="34" charset="0"/>
              </a:rPr>
              <a:t> – ערך המשתנה הבלתי-תלוי (למשל הזמן)</a:t>
            </a:r>
            <a:endParaRPr lang="en-US" altLang="he-IL" sz="2800" dirty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en-US" altLang="he-IL" sz="2800" dirty="0">
                <a:latin typeface="Arial" pitchFamily="34" charset="0"/>
                <a:cs typeface="Arial" pitchFamily="34" charset="0"/>
              </a:rPr>
              <a:t>b</a:t>
            </a:r>
            <a:r>
              <a:rPr lang="en-US" altLang="he-IL" sz="2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altLang="he-I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he-IL" altLang="he-IL" sz="2800" dirty="0">
                <a:latin typeface="Arial" pitchFamily="34" charset="0"/>
                <a:cs typeface="Arial" pitchFamily="34" charset="0"/>
              </a:rPr>
              <a:t> – קבוע המשוואה, זהו מקדם חופשי שמשמעותו נקודת חיתוך קו עם ציר </a:t>
            </a:r>
            <a:r>
              <a:rPr lang="en-US" altLang="he-IL" sz="2800" dirty="0">
                <a:latin typeface="Arial" pitchFamily="34" charset="0"/>
                <a:cs typeface="Arial" pitchFamily="34" charset="0"/>
              </a:rPr>
              <a:t>Y</a:t>
            </a:r>
            <a:r>
              <a:rPr lang="he-IL" altLang="he-IL" sz="2800" dirty="0">
                <a:latin typeface="Arial" pitchFamily="34" charset="0"/>
                <a:cs typeface="Arial" pitchFamily="34" charset="0"/>
              </a:rPr>
              <a:t>.</a:t>
            </a:r>
            <a:endParaRPr lang="en-US" altLang="he-IL" sz="2800" dirty="0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en-US" altLang="he-IL" sz="2800" dirty="0">
                <a:latin typeface="Arial" pitchFamily="34" charset="0"/>
                <a:cs typeface="Arial" pitchFamily="34" charset="0"/>
              </a:rPr>
              <a:t>b</a:t>
            </a:r>
            <a:r>
              <a:rPr lang="en-US" altLang="he-IL" sz="2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he-I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he-IL" altLang="he-IL" sz="2800" dirty="0">
                <a:latin typeface="Arial" pitchFamily="34" charset="0"/>
                <a:cs typeface="Arial" pitchFamily="34" charset="0"/>
              </a:rPr>
              <a:t> – שיפוע הקו, כלומר עוצמת ההשפעה של המשתנה הבלתי-תלוי.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1A5A3AA-1C97-49C6-A363-B15D59CDC5BA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pic>
        <p:nvPicPr>
          <p:cNvPr id="1229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2" y="2132856"/>
            <a:ext cx="39528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altLang="he-IL" dirty="0"/>
              <a:t>חישוב משוואת הרגרסיה - נוסחאות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Arial" pitchFamily="34" charset="0"/>
                <a:cs typeface="Arial" pitchFamily="34" charset="0"/>
              </a:rPr>
              <a:t>מציאת המקדם של </a:t>
            </a:r>
            <a:r>
              <a:rPr lang="en-US" altLang="he-IL">
                <a:latin typeface="Arial" pitchFamily="34" charset="0"/>
                <a:cs typeface="Arial" pitchFamily="34" charset="0"/>
              </a:rPr>
              <a:t>X</a:t>
            </a:r>
            <a:r>
              <a:rPr lang="he-IL" altLang="he-IL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 eaLnBrk="1" hangingPunct="1"/>
            <a:endParaRPr lang="he-IL" altLang="he-IL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endParaRPr lang="he-IL" altLang="he-IL">
              <a:latin typeface="Arial" pitchFamily="34" charset="0"/>
              <a:cs typeface="Arial" pitchFamily="34" charset="0"/>
            </a:endParaRPr>
          </a:p>
          <a:p>
            <a:pPr algn="r" rtl="1" eaLnBrk="1" hangingPunct="1"/>
            <a:r>
              <a:rPr lang="he-IL" altLang="he-IL">
                <a:latin typeface="Arial" pitchFamily="34" charset="0"/>
                <a:cs typeface="Arial" pitchFamily="34" charset="0"/>
              </a:rPr>
              <a:t>מציאת קבוע המשוואה: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  <a:cs typeface="Gisha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916A6B-BBDC-459E-B769-E230B1609C9C}" type="slidenum">
              <a:rPr lang="he-IL" altLang="he-IL" sz="1200" smtClean="0">
                <a:solidFill>
                  <a:schemeClr val="tx1"/>
                </a:solidFill>
                <a:latin typeface="Tahoma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he-IL" sz="1200">
              <a:solidFill>
                <a:schemeClr val="tx1"/>
              </a:solidFill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962649"/>
              </p:ext>
            </p:extLst>
          </p:nvPr>
        </p:nvGraphicFramePr>
        <p:xfrm>
          <a:off x="1979613" y="2708275"/>
          <a:ext cx="2365375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משוואה" r:id="rId3" imgW="1181100" imgH="838200" progId="Equation.3">
                  <p:embed/>
                </p:oleObj>
              </mc:Choice>
              <mc:Fallback>
                <p:oleObj name="משוואה" r:id="rId3" imgW="11811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2365375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7775"/>
              </p:ext>
            </p:extLst>
          </p:nvPr>
        </p:nvGraphicFramePr>
        <p:xfrm>
          <a:off x="2277367" y="4885786"/>
          <a:ext cx="17700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משוואה" r:id="rId5" imgW="761669" imgH="253890" progId="Equation.3">
                  <p:embed/>
                </p:oleObj>
              </mc:Choice>
              <mc:Fallback>
                <p:oleObj name="משוואה" r:id="rId5" imgW="761669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367" y="4885786"/>
                        <a:ext cx="17700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8453</TotalTime>
  <Words>1461</Words>
  <Application>Microsoft Office PowerPoint</Application>
  <PresentationFormat>On-screen Show (4:3)</PresentationFormat>
  <Paragraphs>369</Paragraphs>
  <Slides>29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Cambria Math</vt:lpstr>
      <vt:lpstr>Century Gothic</vt:lpstr>
      <vt:lpstr>Garamond</vt:lpstr>
      <vt:lpstr>Tahoma</vt:lpstr>
      <vt:lpstr>Times New Roman</vt:lpstr>
      <vt:lpstr>Wingdings</vt:lpstr>
      <vt:lpstr>Organic</vt:lpstr>
      <vt:lpstr>משוואה</vt:lpstr>
      <vt:lpstr>גליון עבודה</vt:lpstr>
      <vt:lpstr>שיטות נומריות בתעשייה  </vt:lpstr>
      <vt:lpstr>מנהלות</vt:lpstr>
      <vt:lpstr>על מה נלמד היום ?</vt:lpstr>
      <vt:lpstr>חיזוי</vt:lpstr>
      <vt:lpstr>חיזוי סובייקטיבי</vt:lpstr>
      <vt:lpstr>חיזוי אובייקטיבי</vt:lpstr>
      <vt:lpstr>חיזוי באמצעות רגרסיה לינארית</vt:lpstr>
      <vt:lpstr>רגרסיה לינארית פשוטה</vt:lpstr>
      <vt:lpstr>חישוב משוואת הרגרסיה - נוסחאות</vt:lpstr>
      <vt:lpstr>דוגמא</vt:lpstr>
      <vt:lpstr>נציב את הנתונים בנוסחאות ונקבל:</vt:lpstr>
      <vt:lpstr>ביצוע באקסל</vt:lpstr>
      <vt:lpstr>ביצוע באקסל - המשך</vt:lpstr>
      <vt:lpstr>תוצאות – האם המודל לינארי?</vt:lpstr>
      <vt:lpstr>קריאת התוצאות - המשוואה</vt:lpstr>
      <vt:lpstr>רגרסיה לינארית מרובת משתנים</vt:lpstr>
      <vt:lpstr>דוגמא</vt:lpstr>
      <vt:lpstr>תוצאות</vt:lpstr>
      <vt:lpstr>חיזוי אובייקטיבי –  מודלים של סדרות זמן </vt:lpstr>
      <vt:lpstr>מודל חיזוי סדרות זמן</vt:lpstr>
      <vt:lpstr>נטייה</vt:lpstr>
      <vt:lpstr>שיטות לחישוב קו נטייה</vt:lpstr>
      <vt:lpstr>1. ממוצע פשוט</vt:lpstr>
      <vt:lpstr>2. ממוצע נע</vt:lpstr>
      <vt:lpstr>PowerPoint Presentation</vt:lpstr>
      <vt:lpstr>3. ממוצע נע משוקלל</vt:lpstr>
      <vt:lpstr>דוגמא</vt:lpstr>
      <vt:lpstr>PowerPoint Presentation</vt:lpstr>
      <vt:lpstr>ביצוע באקסל - 2003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ניהול הייצור למערכות מידע</dc:title>
  <dc:creator>owner</dc:creator>
  <cp:lastModifiedBy>יעל חכמה</cp:lastModifiedBy>
  <cp:revision>126</cp:revision>
  <dcterms:created xsi:type="dcterms:W3CDTF">2006-03-04T12:36:52Z</dcterms:created>
  <dcterms:modified xsi:type="dcterms:W3CDTF">2020-05-13T17:18:55Z</dcterms:modified>
</cp:coreProperties>
</file>