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75785" autoAdjust="0"/>
  </p:normalViewPr>
  <p:slideViewPr>
    <p:cSldViewPr snapToGrid="0">
      <p:cViewPr varScale="1">
        <p:scale>
          <a:sx n="52" d="100"/>
          <a:sy n="52" d="100"/>
        </p:scale>
        <p:origin x="1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819520E-4610-4713-BC74-EDF2CD648057}" type="datetimeFigureOut">
              <a:rPr lang="he-IL" smtClean="0"/>
              <a:t>כ"ז/אייר/תש"ף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F2F0250-07EC-47EC-BE73-7C17AF8FF5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812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enmportal.com/#facebook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8901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ניהול היצור למערכות מידע- תשס"ו סמסטר ב'</a:t>
            </a:r>
            <a:endParaRPr kumimoji="0" lang="en-US" altLang="he-IL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2131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>
                <a:effectLst/>
              </a:rPr>
              <a:t>התחזית אם כן תתקבל כאשר נכפיל את הממוצע של התקופות הדומות בעונות הקודמות במקדם העונתיות.</a:t>
            </a:r>
          </a:p>
          <a:p>
            <a:r>
              <a:rPr lang="he-IL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acebook"/>
              </a:rPr>
              <a:t/>
            </a:r>
            <a:br>
              <a:rPr lang="he-IL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acebook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0250-07EC-47EC-BE73-7C17AF8FF50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03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>
                <a:latin typeface="Arial" panose="020B0604020202020204" pitchFamily="34" charset="0"/>
                <a:cs typeface="+mn-cs"/>
              </a:rPr>
              <a:t>ממוצע ערכים אבסולוטיים - </a:t>
            </a:r>
            <a:r>
              <a:rPr lang="en-US" altLang="he-IL" sz="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Absolute Deviation (MAD)</a:t>
            </a:r>
            <a:endParaRPr lang="he-IL" altLang="he-IL" sz="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>
                <a:latin typeface="Arial" panose="020B0604020202020204" pitchFamily="34" charset="0"/>
                <a:cs typeface="+mn-cs"/>
              </a:rPr>
              <a:t>ממוצע ריבועי הסטיות - </a:t>
            </a:r>
            <a:r>
              <a:rPr lang="en-US" altLang="he-IL" b="1" dirty="0" smtClean="0"/>
              <a:t>Mean Square Error (MSE)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>
                <a:latin typeface="Arial" panose="020B0604020202020204" pitchFamily="34" charset="0"/>
                <a:cs typeface="+mn-cs"/>
              </a:rPr>
              <a:t>ממוצע סטיות יחסיות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 Relative Deviation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>
                <a:latin typeface="Arial" panose="020B0604020202020204" pitchFamily="34" charset="0"/>
                <a:cs typeface="+mn-cs"/>
              </a:rPr>
              <a:t>טעות החיזוי המצטברת – </a:t>
            </a:r>
            <a:r>
              <a:rPr lang="en-US" altLang="he-IL" b="1" dirty="0" smtClean="0"/>
              <a:t>Cumulative Forecast Error (CFE)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>
              <a:latin typeface="Arial" panose="020B0604020202020204" pitchFamily="34" charset="0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he-IL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0250-07EC-47EC-BE73-7C17AF8FF50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611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latin typeface="Arial" panose="020B0604020202020204" pitchFamily="34" charset="0"/>
                <a:cs typeface="+mn-cs"/>
              </a:rPr>
              <a:t>ככל שערך המונה קרוב לאפס, כך אוכלוסיית הסטיות מפוזרת בצורה סימטרית יותר סביב לאפס.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>
                <a:latin typeface="Arial" panose="020B0604020202020204" pitchFamily="34" charset="0"/>
                <a:cs typeface="+mn-cs"/>
              </a:rPr>
              <a:t>ממוצע סטיות יחסיות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 Relative Deviation</a:t>
            </a:r>
            <a:endParaRPr lang="he-IL" dirty="0" smtClean="0">
              <a:latin typeface="Arial" panose="020B0604020202020204" pitchFamily="34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0250-07EC-47EC-BE73-7C17AF8FF50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38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/>
            <a:r>
              <a:rPr lang="he-IL" sz="2800" dirty="0"/>
              <a:t>השאלה- באיזה שוק אנו נמצאים: רווי או לא רווי?</a:t>
            </a:r>
          </a:p>
          <a:p>
            <a:pPr lvl="1" algn="r" rtl="1" eaLnBrk="1" hangingPunct="1"/>
            <a:r>
              <a:rPr lang="he-IL" sz="2400" dirty="0"/>
              <a:t>רווי: שוק שאינו זקוק לכמות מוצר גדולה יותר מהכמות המסופקת (שיפורים אפשריים: רק ברמת תשומות)</a:t>
            </a:r>
          </a:p>
          <a:p>
            <a:pPr lvl="1" algn="r" rtl="1" eaLnBrk="1" hangingPunct="1"/>
            <a:r>
              <a:rPr lang="he-IL" sz="2400" dirty="0"/>
              <a:t>לא רווי: שוק שזקוק לכמות מוצר גדולה יותר מהכמות הנוכחית (שיפורים אפשריים: הן תפוקות והן תשומות)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288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/>
            <a:r>
              <a:rPr lang="he-IL" sz="2800" dirty="0"/>
              <a:t>השאלה- באיזה שוק אנו נמצאים: רווי או לא רווי?</a:t>
            </a:r>
          </a:p>
          <a:p>
            <a:pPr lvl="1" algn="r" rtl="1" eaLnBrk="1" hangingPunct="1"/>
            <a:r>
              <a:rPr lang="he-IL" sz="2400" dirty="0"/>
              <a:t>רווי: שוק שאינו זקוק לכמות מוצר גדולה יותר מהכמות המסופקת (שיפורים אפשריים: רק ברמת תשומות)</a:t>
            </a:r>
          </a:p>
          <a:p>
            <a:pPr lvl="1" algn="r" rtl="1" eaLnBrk="1" hangingPunct="1"/>
            <a:r>
              <a:rPr lang="he-IL" sz="2400" dirty="0"/>
              <a:t>לא רווי: שוק שזקוק לכמות מוצר גדולה יותר מהכמות הנוכחית (שיפורים אפשריים: הן תפוקות והן תשומות)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3351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/>
            <a:r>
              <a:rPr lang="he-IL" sz="2800" dirty="0"/>
              <a:t>השאלה- באיזה שוק אנו נמצאים: רווי או לא רווי?</a:t>
            </a:r>
          </a:p>
          <a:p>
            <a:pPr lvl="1" algn="r" rtl="1" eaLnBrk="1" hangingPunct="1"/>
            <a:r>
              <a:rPr lang="he-IL" sz="2400" dirty="0"/>
              <a:t>רווי: שוק שאינו זקוק לכמות מוצר גדולה יותר מהכמות המסופקת (שיפורים אפשריים: רק ברמת תשומות)</a:t>
            </a:r>
          </a:p>
          <a:p>
            <a:pPr lvl="1" algn="r" rtl="1" eaLnBrk="1" hangingPunct="1"/>
            <a:r>
              <a:rPr lang="he-IL" sz="2400" dirty="0"/>
              <a:t>לא רווי: שוק שזקוק לכמות מוצר גדולה יותר מהכמות הנוכחית (שיפורים אפשריים: הן תפוקות והן תשומות)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30678-380D-4C8E-9258-AEDE8A6A8D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1323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2192903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579" y="1811864"/>
            <a:ext cx="7078488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579" y="3598328"/>
            <a:ext cx="7078488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7223" y="5054602"/>
            <a:ext cx="897701" cy="279400"/>
          </a:xfr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579" y="5054602"/>
            <a:ext cx="5419813" cy="279400"/>
          </a:xfr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9757" y="5054602"/>
            <a:ext cx="551311" cy="279400"/>
          </a:xfrm>
        </p:spPr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3101" y="3471329"/>
            <a:ext cx="681744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83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4815415"/>
            <a:ext cx="9064979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8347" y="1032934"/>
            <a:ext cx="9455309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5" y="5382153"/>
            <a:ext cx="9064979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837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906873"/>
            <a:ext cx="9064979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4275666"/>
            <a:ext cx="9064981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704621" y="4140199"/>
            <a:ext cx="88085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9373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111" y="982132"/>
            <a:ext cx="8533667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3600" y="3352800"/>
            <a:ext cx="7857064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1" y="4343401"/>
            <a:ext cx="906498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3293" y="90536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prstClr val="black"/>
                </a:solidFill>
                <a:latin typeface="Tahoma" pitchFamily="34" charset="0"/>
                <a:cs typeface="Arial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78005" y="2827870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prstClr val="black"/>
                </a:solidFill>
                <a:latin typeface="Tahoma" pitchFamily="34" charset="0"/>
                <a:cs typeface="Arial" pitchFamily="34" charset="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704622" y="4140199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93040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9" y="3308581"/>
            <a:ext cx="906497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8" y="4777381"/>
            <a:ext cx="906497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142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222" y="982132"/>
            <a:ext cx="8433557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569158" y="3639312"/>
            <a:ext cx="9064973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4529667"/>
            <a:ext cx="906498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0747" y="896895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8000" dirty="0">
                <a:solidFill>
                  <a:prstClr val="black"/>
                </a:solidFill>
                <a:latin typeface="Tahoma" pitchFamily="34" charset="0"/>
                <a:cs typeface="Arial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99729" y="260772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8000" dirty="0">
                <a:solidFill>
                  <a:prstClr val="black"/>
                </a:solidFill>
                <a:latin typeface="Tahoma" pitchFamily="34" charset="0"/>
                <a:cs typeface="Arial" pitchFamily="34" charset="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704622" y="342900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096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982132"/>
            <a:ext cx="9064979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569158" y="3566160"/>
            <a:ext cx="9064973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5" y="4470401"/>
            <a:ext cx="9064979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704626" y="3429000"/>
            <a:ext cx="880856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8917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9154" y="2490136"/>
            <a:ext cx="9064981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704622" y="2354670"/>
            <a:ext cx="880856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2452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5556" y="906874"/>
            <a:ext cx="2158573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9157" y="906874"/>
            <a:ext cx="6554012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327349" y="906874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7740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16E7-C04B-47FA-B68D-3582868BD63F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24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69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7FD81-02A3-4B4B-8198-085C2E358F03}" type="slidenum">
              <a:rPr lang="he-I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3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04620" y="235626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8880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04E7-E550-4502-8933-EEBBC5A21F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620" y="1641413"/>
            <a:ext cx="8794045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620" y="3734860"/>
            <a:ext cx="8794045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704622" y="3599392"/>
            <a:ext cx="879404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9426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704620" y="235626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155" y="2487168"/>
            <a:ext cx="445008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536" y="2487168"/>
            <a:ext cx="445008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938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7" y="2658533"/>
            <a:ext cx="4450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9157" y="3243263"/>
            <a:ext cx="445008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109" y="2658533"/>
            <a:ext cx="4450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109" y="3243263"/>
            <a:ext cx="445008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704622" y="235467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6276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4" y="915338"/>
            <a:ext cx="9064980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704622" y="2354670"/>
            <a:ext cx="879404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199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5823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1388534"/>
            <a:ext cx="3382397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417" y="982133"/>
            <a:ext cx="514071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3" y="3031065"/>
            <a:ext cx="338239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704621" y="2912533"/>
            <a:ext cx="311145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355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1883832"/>
            <a:ext cx="4842936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759" y="1032933"/>
            <a:ext cx="3905951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4" y="3255432"/>
            <a:ext cx="4842935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073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2203289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2490136"/>
            <a:ext cx="9064981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1" fontAlgn="base">
              <a:spcBef>
                <a:spcPct val="0"/>
              </a:spcBef>
              <a:spcAft>
                <a:spcPct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Arial" pitchFamily="34" charset="0"/>
              </a:rPr>
              <a:pPr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Worksheet%20in%20PS02-Forcasting%202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Worksheet%20in%20PS02-Forcasting.xlsx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2060849"/>
            <a:ext cx="6404570" cy="1871861"/>
          </a:xfrm>
        </p:spPr>
        <p:txBody>
          <a:bodyPr/>
          <a:lstStyle/>
          <a:p>
            <a:pPr algn="ctr" eaLnBrk="1" hangingPunct="1"/>
            <a:r>
              <a:rPr lang="he-IL" altLang="he-IL" sz="4000" dirty="0"/>
              <a:t>שיטות נומריות בתעשייה</a:t>
            </a:r>
            <a:br>
              <a:rPr lang="he-IL" altLang="he-IL" sz="4000" dirty="0"/>
            </a:br>
            <a:endParaRPr lang="en-US" altLang="he-IL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33217" y="3476466"/>
            <a:ext cx="6193432" cy="1857536"/>
          </a:xfrm>
        </p:spPr>
        <p:txBody>
          <a:bodyPr>
            <a:noAutofit/>
          </a:bodyPr>
          <a:lstStyle/>
          <a:p>
            <a:pPr algn="ctr" eaLnBrk="1" hangingPunct="1"/>
            <a:r>
              <a:rPr lang="he-IL" altLang="he-IL" sz="1800" dirty="0"/>
              <a:t> </a:t>
            </a:r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תרגול - חיזוי2</a:t>
            </a:r>
          </a:p>
          <a:p>
            <a:pPr algn="ctr" eaLnBrk="1" hangingPunct="1"/>
            <a:endParaRPr lang="he-IL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fld id="{59294B1D-91B8-4CD5-BF5D-35F3D69A46B8}" type="slidenum">
              <a:rPr lang="he-IL" altLang="he-IL" sz="1200" kern="0">
                <a:solidFill>
                  <a:srgbClr val="DADADA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None/>
              </a:pPr>
              <a:t>1</a:t>
            </a:fld>
            <a:endParaRPr lang="en-US" altLang="he-IL" sz="1200" kern="0">
              <a:solidFill>
                <a:srgbClr val="DADADA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866" y="915338"/>
            <a:ext cx="6798734" cy="100149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 rtl="1"/>
            <a:r>
              <a:rPr lang="he-IL" sz="3200" dirty="0">
                <a:solidFill>
                  <a:schemeClr val="accent1"/>
                </a:solidFill>
              </a:rPr>
              <a:t>מודל עונתיות - שלב שלישי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ביצוע ממוצע של המקדם העונתי: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r" rtl="1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r" rtl="1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r" rtl="1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- מספר השנים שעליהן יש נתונים.</a:t>
            </a:r>
          </a:p>
          <a:p>
            <a:pPr marL="609600" indent="-609600"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לאחר מכן ניתן לבצע את החיזוי: </a:t>
            </a:r>
          </a:p>
          <a:p>
            <a:pPr marL="609600" indent="-609600" algn="ctr" rtl="1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S̅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r" rt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>
            <p:extLst/>
          </p:nvPr>
        </p:nvGraphicFramePr>
        <p:xfrm>
          <a:off x="5283994" y="2996952"/>
          <a:ext cx="1624013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משוואה" r:id="rId3" imgW="774364" imgH="609336" progId="Equation.3">
                  <p:embed/>
                </p:oleObj>
              </mc:Choice>
              <mc:Fallback>
                <p:oleObj name="משוואה" r:id="rId3" imgW="774364" imgH="609336" progId="Equation.3">
                  <p:embed/>
                  <p:pic>
                    <p:nvPicPr>
                      <p:cNvPr id="307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994" y="2996952"/>
                        <a:ext cx="1624013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0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מודל עונתיות - תרגיל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43CECE17-8D5B-4F73-909E-C5F13A82C4A8}" type="slidenum">
              <a:rPr lang="he-IL" sz="1800" kern="0"/>
              <a:pPr eaLnBrk="1" hangingPunct="1"/>
              <a:t>11</a:t>
            </a:fld>
            <a:endParaRPr lang="en-US" sz="1800" kern="0"/>
          </a:p>
        </p:txBody>
      </p:sp>
      <p:graphicFrame>
        <p:nvGraphicFramePr>
          <p:cNvPr id="8" name="אובייקט 7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583572"/>
              </p:ext>
            </p:extLst>
          </p:nvPr>
        </p:nvGraphicFramePr>
        <p:xfrm>
          <a:off x="5055475" y="3025884"/>
          <a:ext cx="1881351" cy="158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5475" y="3025884"/>
                        <a:ext cx="1881351" cy="1587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2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מודל חזקתי – עקומת למידה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פוטנציאל לשיפור ביצועי המערכת</a:t>
            </a:r>
          </a:p>
          <a:p>
            <a:pPr algn="r" rtl="1" eaLnBrk="1" hangingPunct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המודל החזקתי:</a:t>
            </a:r>
          </a:p>
          <a:p>
            <a:pPr lvl="1" algn="r" rtl="1"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מספר המחזור</a:t>
            </a:r>
          </a:p>
          <a:p>
            <a:pPr lvl="1" algn="r" rtl="1"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T(S)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זמן הביצוע למחזור ה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זמן הביצוע הצפוי של המחזור הראשון</a:t>
            </a:r>
          </a:p>
          <a:p>
            <a:pPr lvl="1" algn="r" rtl="1"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מקדם השיפור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>
            <p:extLst/>
          </p:nvPr>
        </p:nvGraphicFramePr>
        <p:xfrm>
          <a:off x="2852910" y="3068960"/>
          <a:ext cx="227615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משוואה" r:id="rId3" imgW="901309" imgH="228501" progId="Equation.3">
                  <p:embed/>
                </p:oleObj>
              </mc:Choice>
              <mc:Fallback>
                <p:oleObj name="משוואה" r:id="rId3" imgW="901309" imgH="228501" progId="Equation.3">
                  <p:embed/>
                  <p:pic>
                    <p:nvPicPr>
                      <p:cNvPr id="3277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910" y="3068960"/>
                        <a:ext cx="2276155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4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610" y="584210"/>
            <a:ext cx="7793037" cy="1462087"/>
          </a:xfrm>
        </p:spPr>
        <p:txBody>
          <a:bodyPr/>
          <a:lstStyle/>
          <a:p>
            <a:r>
              <a:rPr lang="he-IL" dirty="0"/>
              <a:t>עקומת למידה - תרגיל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123112" cy="1487487"/>
          </a:xfrm>
        </p:spPr>
        <p:txBody>
          <a:bodyPr/>
          <a:lstStyle/>
          <a:p>
            <a:pPr algn="r" rtl="1" eaLnBrk="1" hangingPunct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על פי הנתונים הבאים, מהו זמן הביצוע הצפוי למחזור ה – 60?</a:t>
            </a:r>
          </a:p>
          <a:p>
            <a:pPr algn="r" rtl="1" eaLnBrk="1" hangingPunct="1"/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921" name="Group 3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2351584" y="3212977"/>
          <a:ext cx="7431088" cy="1350963"/>
        </p:xfrm>
        <a:graphic>
          <a:graphicData uri="http://schemas.openxmlformats.org/drawingml/2006/table">
            <a:tbl>
              <a:tblPr rtl="1"/>
              <a:tblGrid>
                <a:gridCol w="1563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92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מחזור מס'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30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40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זמן ביצוע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T(S)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148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99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88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66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62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אובייקט 1"/>
          <p:cNvGraphicFramePr>
            <a:graphicFrameLocks noChangeAspect="1"/>
          </p:cNvGraphicFramePr>
          <p:nvPr>
            <p:extLst/>
          </p:nvPr>
        </p:nvGraphicFramePr>
        <p:xfrm>
          <a:off x="2684498" y="5284564"/>
          <a:ext cx="3195478" cy="80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משוואה" r:id="rId3" imgW="901309" imgH="228501" progId="Equation.3">
                  <p:embed/>
                </p:oleObj>
              </mc:Choice>
              <mc:Fallback>
                <p:oleObj name="משוואה" r:id="rId3" imgW="901309" imgH="228501" progId="Equation.3">
                  <p:embed/>
                  <p:pic>
                    <p:nvPicPr>
                      <p:cNvPr id="2" name="אובייקט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98" y="5284564"/>
                        <a:ext cx="3195478" cy="808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מחבר חץ ישר 3"/>
          <p:cNvCxnSpPr/>
          <p:nvPr/>
        </p:nvCxnSpPr>
        <p:spPr>
          <a:xfrm>
            <a:off x="6168008" y="5733256"/>
            <a:ext cx="1584176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12224" y="5085184"/>
            <a:ext cx="136815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kern="0" dirty="0">
                <a:solidFill>
                  <a:sysClr val="windowText" lastClr="000000"/>
                </a:solidFill>
              </a:rPr>
              <a:t>a=?</a:t>
            </a:r>
          </a:p>
          <a:p>
            <a:pPr algn="ctr"/>
            <a:r>
              <a:rPr lang="en-US" sz="3200" b="1" kern="0" dirty="0">
                <a:solidFill>
                  <a:sysClr val="windowText" lastClr="000000"/>
                </a:solidFill>
              </a:rPr>
              <a:t>m=?</a:t>
            </a:r>
            <a:endParaRPr lang="he-IL" sz="32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490" y="1027664"/>
            <a:ext cx="7024744" cy="889168"/>
          </a:xfrm>
        </p:spPr>
        <p:txBody>
          <a:bodyPr/>
          <a:lstStyle/>
          <a:p>
            <a:r>
              <a:rPr lang="he-IL" dirty="0"/>
              <a:t>עקומת למידה – פתרון לתרגיל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נהפוך את המודל החזקתי ללוגריתמי:</a:t>
            </a: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נבצע רגרסיה על ה-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של הנתונים (בבסיס 10).</a:t>
            </a: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>
            <p:extLst/>
          </p:nvPr>
        </p:nvGraphicFramePr>
        <p:xfrm>
          <a:off x="2783633" y="3110358"/>
          <a:ext cx="2571751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משוואה" r:id="rId3" imgW="901309" imgH="228501" progId="Equation.3">
                  <p:embed/>
                </p:oleObj>
              </mc:Choice>
              <mc:Fallback>
                <p:oleObj name="משוואה" r:id="rId3" imgW="901309" imgH="228501" progId="Equation.3">
                  <p:embed/>
                  <p:pic>
                    <p:nvPicPr>
                      <p:cNvPr id="348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3" y="3110358"/>
                        <a:ext cx="2571751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/>
          </p:nvPr>
        </p:nvGraphicFramePr>
        <p:xfrm>
          <a:off x="6499245" y="3212977"/>
          <a:ext cx="3176047" cy="42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משוואה" r:id="rId5" imgW="1498320" imgH="203040" progId="Equation.3">
                  <p:embed/>
                </p:oleObj>
              </mc:Choice>
              <mc:Fallback>
                <p:oleObj name="משוואה" r:id="rId5" imgW="1498320" imgH="20304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45" y="3212977"/>
                        <a:ext cx="3176047" cy="429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5460479" y="3284984"/>
            <a:ext cx="785812" cy="2857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1"/>
          <a:lstStyle/>
          <a:p>
            <a:pPr>
              <a:defRPr/>
            </a:pPr>
            <a:endParaRPr lang="he-IL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/>
          </p:nvPr>
        </p:nvGraphicFramePr>
        <p:xfrm>
          <a:off x="2427825" y="4725144"/>
          <a:ext cx="7344816" cy="1296144"/>
        </p:xfrm>
        <a:graphic>
          <a:graphicData uri="http://schemas.openxmlformats.org/drawingml/2006/table">
            <a:tbl>
              <a:tblPr rtl="1" bandRow="1">
                <a:tableStyleId>{7DF18680-E054-41AD-8BC1-D1AEF772440D}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log(S)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u="none" strike="noStrike" dirty="0">
                          <a:effectLst/>
                        </a:rPr>
                        <a:t>0.69897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u="none" strike="noStrike" dirty="0">
                          <a:effectLst/>
                        </a:rPr>
                        <a:t>1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u="none" strike="noStrike">
                          <a:effectLst/>
                        </a:rPr>
                        <a:t>1.30103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u="none" strike="noStrike">
                          <a:effectLst/>
                        </a:rPr>
                        <a:t>1.477121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u="none" strike="noStrike" dirty="0">
                          <a:effectLst/>
                        </a:rPr>
                        <a:t>1.60206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log(T(S))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u="none" strike="noStrike" dirty="0">
                          <a:effectLst/>
                        </a:rPr>
                        <a:t>2.170262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u="none" strike="noStrike" dirty="0">
                          <a:effectLst/>
                        </a:rPr>
                        <a:t>1.995635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u="none" strike="noStrike" dirty="0">
                          <a:effectLst/>
                        </a:rPr>
                        <a:t>1.944483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u="none" strike="noStrike" dirty="0">
                          <a:effectLst/>
                        </a:rPr>
                        <a:t>1.819544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u="none" strike="noStrike" dirty="0">
                          <a:effectLst/>
                        </a:rPr>
                        <a:t>1.792392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3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490" y="1027664"/>
            <a:ext cx="7024744" cy="817160"/>
          </a:xfrm>
        </p:spPr>
        <p:txBody>
          <a:bodyPr>
            <a:normAutofit fontScale="90000"/>
          </a:bodyPr>
          <a:lstStyle/>
          <a:p>
            <a:r>
              <a:rPr lang="he-IL" dirty="0"/>
              <a:t>עקומת למידה – המשך פתרון לתרגיל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ctr" rtl="1" eaLnBrk="1" hangingPunct="1">
              <a:buFont typeface="Wingdings" pitchFamily="2" charset="2"/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 rtl="1" eaLnBrk="1" hangingPunct="1">
              <a:buFont typeface="Wingdings" pitchFamily="2" charset="2"/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 rtl="1" eaLnBrk="1" hangingPunct="1">
              <a:buFont typeface="Wingdings" pitchFamily="2" charset="2"/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 rtl="1" eaLnBrk="1" hangingPunct="1">
              <a:buFont typeface="Wingdings" pitchFamily="2" charset="2"/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 rtl="1" eaLnBrk="1" hangingPunct="1">
              <a:buFont typeface="Wingding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= 275 , m = 0.41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 rtl="1" eaLnBrk="1" hangingPunct="1">
              <a:buFont typeface="Wingdings" pitchFamily="2" charset="2"/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נציב: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T(S=60) = 51.3 </a:t>
            </a:r>
          </a:p>
          <a:p>
            <a:pPr lvl="1"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אובייקט 1"/>
          <p:cNvGraphicFramePr>
            <a:graphicFrameLocks noChangeAspect="1"/>
          </p:cNvGraphicFramePr>
          <p:nvPr>
            <p:extLst/>
          </p:nvPr>
        </p:nvGraphicFramePr>
        <p:xfrm>
          <a:off x="4234394" y="2452614"/>
          <a:ext cx="369093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משוואה" r:id="rId3" imgW="1625400" imgH="431640" progId="Equation.3">
                  <p:embed/>
                </p:oleObj>
              </mc:Choice>
              <mc:Fallback>
                <p:oleObj name="משוואה" r:id="rId3" imgW="1625400" imgH="431640" progId="Equation.3">
                  <p:embed/>
                  <p:pic>
                    <p:nvPicPr>
                      <p:cNvPr id="2" name="אובייקט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4394" y="2452614"/>
                        <a:ext cx="3690937" cy="98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אובייקט 2"/>
          <p:cNvGraphicFramePr>
            <a:graphicFrameLocks noChangeAspect="1"/>
          </p:cNvGraphicFramePr>
          <p:nvPr>
            <p:extLst/>
          </p:nvPr>
        </p:nvGraphicFramePr>
        <p:xfrm>
          <a:off x="2567491" y="5135452"/>
          <a:ext cx="2262587" cy="45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משוואה" r:id="rId5" imgW="901309" imgH="228501" progId="Equation.3">
                  <p:embed/>
                </p:oleObj>
              </mc:Choice>
              <mc:Fallback>
                <p:oleObj name="משוואה" r:id="rId5" imgW="901309" imgH="228501" progId="Equation.3">
                  <p:embed/>
                  <p:pic>
                    <p:nvPicPr>
                      <p:cNvPr id="3" name="אובייקט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491" y="5135452"/>
                        <a:ext cx="2262587" cy="453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 bwMode="auto">
          <a:xfrm rot="5400000">
            <a:off x="5670007" y="3685307"/>
            <a:ext cx="785812" cy="2857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1"/>
          <a:lstStyle/>
          <a:p>
            <a:pPr>
              <a:defRPr/>
            </a:pPr>
            <a:endParaRPr lang="he-IL" kern="0">
              <a:solidFill>
                <a:sysClr val="windowText" lastClr="000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094164" y="5219534"/>
            <a:ext cx="785812" cy="2857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1"/>
          <a:lstStyle/>
          <a:p>
            <a:pPr>
              <a:defRPr/>
            </a:pPr>
            <a:endParaRPr lang="he-IL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dirty="0"/>
              <a:t>השוואת מודלים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423592" y="2564905"/>
            <a:ext cx="7488832" cy="3508977"/>
          </a:xfrm>
        </p:spPr>
        <p:txBody>
          <a:bodyPr>
            <a:normAutofit fontScale="92500" lnSpcReduction="20000"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השוואת יכולת החיזוי מתבססת על ניתוח הסטיות שבין הערכים החזויים לבין הערכים הריאליים:</a:t>
            </a:r>
          </a:p>
          <a:p>
            <a:pPr algn="ctr" rt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>
                <a:latin typeface="Arial" pitchFamily="34" charset="0"/>
                <a:cs typeface="Arial" panose="020B0604020202020204" pitchFamily="34" charset="0"/>
              </a:rPr>
              <a:t>E</a:t>
            </a:r>
            <a:r>
              <a:rPr lang="en-US" sz="2800" baseline="-30000" dirty="0" err="1">
                <a:latin typeface="Arial" pitchFamily="34" charset="0"/>
                <a:cs typeface="Arial" panose="020B0604020202020204" pitchFamily="34" charset="0"/>
              </a:rPr>
              <a:t>i</a:t>
            </a:r>
            <a:r>
              <a:rPr lang="en-US" sz="2800" baseline="-30000" dirty="0">
                <a:latin typeface="Arial" pitchFamily="34" charset="0"/>
                <a:cs typeface="Arial" panose="020B0604020202020204" pitchFamily="34" charset="0"/>
              </a:rPr>
              <a:t> = </a:t>
            </a:r>
            <a:r>
              <a:rPr lang="en-US" sz="2800" dirty="0" err="1">
                <a:latin typeface="Arial" pitchFamily="34" charset="0"/>
                <a:cs typeface="Arial" panose="020B0604020202020204" pitchFamily="34" charset="0"/>
              </a:rPr>
              <a:t>R</a:t>
            </a:r>
            <a:r>
              <a:rPr lang="en-US" sz="2800" baseline="-30000" dirty="0" err="1">
                <a:latin typeface="Arial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itchFamily="34" charset="0"/>
                <a:cs typeface="Arial" panose="020B0604020202020204" pitchFamily="34" charset="0"/>
              </a:rPr>
              <a:t> - Y</a:t>
            </a:r>
            <a:r>
              <a:rPr lang="en-US" sz="2800" baseline="-30000" dirty="0">
                <a:latin typeface="Arial" pitchFamily="34" charset="0"/>
                <a:cs typeface="Arial" panose="020B0604020202020204" pitchFamily="34" charset="0"/>
              </a:rPr>
              <a:t>i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שתי גישות ליצירת אוכלוסיית סטיות: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התאמת המודל </a:t>
            </a:r>
            <a:r>
              <a:rPr lang="he-IL" sz="2400" u="sng" dirty="0">
                <a:latin typeface="Arial" panose="020B0604020202020204" pitchFamily="34" charset="0"/>
                <a:cs typeface="Arial" panose="020B0604020202020204" pitchFamily="34" charset="0"/>
              </a:rPr>
              <a:t>לכל הנתונים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הקיימים. אוכלוסיית הסטיות תהיה ההפרש בין הערך המחושב על ידי המודל לבין הנתונים הריאליים.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התאמת המודל </a:t>
            </a:r>
            <a:r>
              <a:rPr lang="he-IL" sz="2400" u="sng" dirty="0">
                <a:latin typeface="Arial" panose="020B0604020202020204" pitchFamily="34" charset="0"/>
                <a:cs typeface="Arial" panose="020B0604020202020204" pitchFamily="34" charset="0"/>
              </a:rPr>
              <a:t>לרוב הנתונים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, מלבד כמה תקופות אחרונות שייקראו "התקופה הנבחנת". אוכלוסיית הסטיות תיבנה עבור התקופה הנבחנת בלבד.</a:t>
            </a:r>
          </a:p>
          <a:p>
            <a:pPr lvl="1" algn="r" rtl="1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lnSpc>
                <a:spcPct val="9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3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490" y="1027664"/>
            <a:ext cx="7024744" cy="817160"/>
          </a:xfrm>
        </p:spPr>
        <p:txBody>
          <a:bodyPr/>
          <a:lstStyle/>
          <a:p>
            <a:pPr algn="ctr" eaLnBrk="1" hangingPunct="1"/>
            <a:r>
              <a:rPr lang="he-IL" dirty="0"/>
              <a:t>מדדים לבדיקת טיב החיזוי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495600" y="2490136"/>
            <a:ext cx="7096634" cy="3444997"/>
          </a:xfrm>
        </p:spPr>
        <p:txBody>
          <a:bodyPr>
            <a:normAutofit fontScale="92500" lnSpcReduction="20000"/>
          </a:bodyPr>
          <a:lstStyle/>
          <a:p>
            <a:pPr algn="r" rtl="1" eaLnBrk="1" hangingPunct="1"/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מדד 1:</a:t>
            </a:r>
          </a:p>
          <a:p>
            <a:pPr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ממוצע ערכים אבסולוטיים - </a:t>
            </a:r>
            <a:r>
              <a:rPr lang="en-US" altLang="he-IL" b="1" dirty="0">
                <a:cs typeface="+mj-cs"/>
              </a:rPr>
              <a:t>Mean Absolute Deviation (MAD)</a:t>
            </a:r>
            <a:endParaRPr lang="he-IL" altLang="he-IL" b="1" dirty="0">
              <a:cs typeface="+mj-cs"/>
            </a:endParaRPr>
          </a:p>
          <a:p>
            <a:pPr algn="r" rtl="1">
              <a:buNone/>
            </a:pPr>
            <a:r>
              <a:rPr lang="he-IL" altLang="he-IL" dirty="0">
                <a:cs typeface="+mj-cs"/>
              </a:rPr>
              <a:t>נקרא גם </a:t>
            </a:r>
            <a:r>
              <a:rPr lang="en-US" altLang="he-IL" dirty="0">
                <a:cs typeface="+mj-cs"/>
              </a:rPr>
              <a:t>Mean Absolute Error</a:t>
            </a:r>
            <a:r>
              <a:rPr lang="he-IL" altLang="he-IL" dirty="0">
                <a:cs typeface="+mj-cs"/>
              </a:rPr>
              <a:t>.</a:t>
            </a:r>
            <a:endParaRPr lang="en-US" altLang="he-IL" dirty="0">
              <a:cs typeface="+mj-cs"/>
            </a:endParaRPr>
          </a:p>
          <a:p>
            <a:pPr algn="r" rtl="1" eaLnBrk="1" hangingPunct="1">
              <a:buFont typeface="Wingdings" pitchFamily="2" charset="2"/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buFont typeface="Wingdings" pitchFamily="2" charset="2"/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כמות הנתונים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>
            <p:extLst/>
          </p:nvPr>
        </p:nvGraphicFramePr>
        <p:xfrm>
          <a:off x="4936862" y="3861048"/>
          <a:ext cx="22860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משוואה" r:id="rId3" imgW="1028700" imgH="469900" progId="Equation.3">
                  <p:embed/>
                </p:oleObj>
              </mc:Choice>
              <mc:Fallback>
                <p:oleObj name="משוואה" r:id="rId3" imgW="1028700" imgH="469900" progId="Equation.3">
                  <p:embed/>
                  <p:pic>
                    <p:nvPicPr>
                      <p:cNvPr id="368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862" y="3861048"/>
                        <a:ext cx="22860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0483270" y="2820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490" y="1027664"/>
            <a:ext cx="7024744" cy="745152"/>
          </a:xfrm>
        </p:spPr>
        <p:txBody>
          <a:bodyPr/>
          <a:lstStyle/>
          <a:p>
            <a:pPr algn="ctr" eaLnBrk="1" hangingPunct="1"/>
            <a:r>
              <a:rPr lang="he-IL" dirty="0"/>
              <a:t>מדדים לבדיקת טיב החיזוי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מדד 2:</a:t>
            </a: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ממוצע ריבועי הסטיות - </a:t>
            </a:r>
            <a:r>
              <a:rPr lang="en-US" altLang="he-IL" b="1" dirty="0"/>
              <a:t>Mean Square Error (MSE)</a:t>
            </a: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>
            <p:extLst/>
          </p:nvPr>
        </p:nvGraphicFramePr>
        <p:xfrm>
          <a:off x="4941888" y="4149081"/>
          <a:ext cx="23082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משוואה" r:id="rId3" imgW="1066800" imgH="469900" progId="Equation.3">
                  <p:embed/>
                </p:oleObj>
              </mc:Choice>
              <mc:Fallback>
                <p:oleObj name="משוואה" r:id="rId3" imgW="1066800" imgH="469900" progId="Equation.3">
                  <p:embed/>
                  <p:pic>
                    <p:nvPicPr>
                      <p:cNvPr id="378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4149081"/>
                        <a:ext cx="23082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0483270" y="2630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0483270" y="153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490" y="1027664"/>
            <a:ext cx="7024744" cy="745152"/>
          </a:xfrm>
        </p:spPr>
        <p:txBody>
          <a:bodyPr/>
          <a:lstStyle/>
          <a:p>
            <a:pPr algn="ctr" eaLnBrk="1" hangingPunct="1"/>
            <a:r>
              <a:rPr lang="he-IL" dirty="0"/>
              <a:t>מדדים לבדיקת טיב החיזוי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423592" y="2490136"/>
            <a:ext cx="7272808" cy="3531153"/>
          </a:xfrm>
        </p:spPr>
        <p:txBody>
          <a:bodyPr>
            <a:normAutofit/>
          </a:bodyPr>
          <a:lstStyle/>
          <a:p>
            <a:pPr algn="r" rtl="1"/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מדד 3:</a:t>
            </a: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ממוצע סטיות יחסיות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 Relative Deviation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מקובל להתייחס למדד זה כמדד מועדף, מחשב סטייה יחסית.</a:t>
            </a:r>
          </a:p>
          <a:p>
            <a:pPr algn="r" rtl="1"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>
            <p:extLst/>
          </p:nvPr>
        </p:nvGraphicFramePr>
        <p:xfrm>
          <a:off x="5097015" y="3573016"/>
          <a:ext cx="1997971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משוואה" r:id="rId3" imgW="1054100" imgH="647700" progId="Equation.3">
                  <p:embed/>
                </p:oleObj>
              </mc:Choice>
              <mc:Fallback>
                <p:oleObj name="משוואה" r:id="rId3" imgW="1054100" imgH="647700" progId="Equation.3">
                  <p:embed/>
                  <p:pic>
                    <p:nvPicPr>
                      <p:cNvPr id="389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015" y="3573016"/>
                        <a:ext cx="1997971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0483270" y="463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600" y="1052736"/>
            <a:ext cx="7024744" cy="114300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מה נלמד בנושא חיזוי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851140" y="2528901"/>
            <a:ext cx="5400600" cy="3672408"/>
          </a:xfrm>
        </p:spPr>
        <p:txBody>
          <a:bodyPr>
            <a:normAutofit fontScale="47500" lnSpcReduction="20000"/>
          </a:bodyPr>
          <a:lstStyle/>
          <a:p>
            <a:pPr marL="0" indent="0" algn="r" rtl="1">
              <a:buNone/>
            </a:pPr>
            <a:r>
              <a:rPr lang="he-IL" sz="3100" dirty="0">
                <a:latin typeface="Arial" panose="020B0604020202020204" pitchFamily="34" charset="0"/>
                <a:cs typeface="Arial" panose="020B0604020202020204" pitchFamily="34" charset="0"/>
              </a:rPr>
              <a:t>שיטות לחישוב קו נטייה:</a:t>
            </a:r>
          </a:p>
          <a:p>
            <a:pPr indent="-342900" algn="r" rtl="1">
              <a:buFont typeface="Wingdings" panose="05000000000000000000" pitchFamily="2" charset="2"/>
              <a:buChar char="ü"/>
            </a:pPr>
            <a:r>
              <a:rPr lang="he-IL" sz="3100" dirty="0">
                <a:latin typeface="Arial" panose="020B0604020202020204" pitchFamily="34" charset="0"/>
                <a:cs typeface="Arial" panose="020B0604020202020204" pitchFamily="34" charset="0"/>
              </a:rPr>
              <a:t>רגרסיה לינארית</a:t>
            </a:r>
          </a:p>
          <a:p>
            <a:pPr indent="-342900" algn="r" rtl="1">
              <a:buFont typeface="Wingdings" panose="05000000000000000000" pitchFamily="2" charset="2"/>
              <a:buChar char="ü"/>
            </a:pPr>
            <a:r>
              <a:rPr lang="he-IL" sz="3100" dirty="0">
                <a:latin typeface="Arial" panose="020B0604020202020204" pitchFamily="34" charset="0"/>
                <a:cs typeface="Arial" panose="020B0604020202020204" pitchFamily="34" charset="0"/>
              </a:rPr>
              <a:t>ממוצע פשוט</a:t>
            </a:r>
          </a:p>
          <a:p>
            <a:pPr indent="-342900" algn="r" rtl="1">
              <a:buFont typeface="Wingdings" panose="05000000000000000000" pitchFamily="2" charset="2"/>
              <a:buChar char="ü"/>
            </a:pPr>
            <a:r>
              <a:rPr lang="he-IL" sz="3100" dirty="0">
                <a:latin typeface="Arial" panose="020B0604020202020204" pitchFamily="34" charset="0"/>
                <a:cs typeface="Arial" panose="020B0604020202020204" pitchFamily="34" charset="0"/>
              </a:rPr>
              <a:t>ממוצע נע</a:t>
            </a:r>
          </a:p>
          <a:p>
            <a:pPr indent="-342900" algn="r" rtl="1">
              <a:buFont typeface="Wingdings" panose="05000000000000000000" pitchFamily="2" charset="2"/>
              <a:buChar char="ü"/>
            </a:pPr>
            <a:r>
              <a:rPr lang="he-IL" sz="3100" dirty="0">
                <a:latin typeface="Arial" panose="020B0604020202020204" pitchFamily="34" charset="0"/>
                <a:cs typeface="Arial" panose="020B0604020202020204" pitchFamily="34" charset="0"/>
              </a:rPr>
              <a:t>ממוצע נע משוקלל</a:t>
            </a:r>
          </a:p>
          <a:p>
            <a:pPr indent="-342900" algn="r" rtl="1">
              <a:buFont typeface="Wingdings" panose="05000000000000000000" pitchFamily="2" charset="2"/>
              <a:buChar char="ü"/>
            </a:pPr>
            <a:endParaRPr lang="he-IL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3100" dirty="0">
                <a:latin typeface="Arial" panose="020B0604020202020204" pitchFamily="34" charset="0"/>
                <a:cs typeface="Arial" panose="020B0604020202020204" pitchFamily="34" charset="0"/>
              </a:rPr>
              <a:t>ממוצע נע משוקלל </a:t>
            </a:r>
            <a:r>
              <a:rPr lang="he-IL" sz="3100" dirty="0" err="1">
                <a:latin typeface="Arial" panose="020B0604020202020204" pitchFamily="34" charset="0"/>
                <a:cs typeface="Arial" panose="020B0604020202020204" pitchFamily="34" charset="0"/>
              </a:rPr>
              <a:t>אקספוננציאלית</a:t>
            </a:r>
            <a:r>
              <a:rPr lang="he-IL" sz="3100" dirty="0">
                <a:latin typeface="Arial" panose="020B0604020202020204" pitchFamily="34" charset="0"/>
                <a:cs typeface="Arial" panose="020B0604020202020204" pitchFamily="34" charset="0"/>
              </a:rPr>
              <a:t> – החלקה </a:t>
            </a:r>
            <a:r>
              <a:rPr lang="he-IL" sz="3100" dirty="0" err="1">
                <a:latin typeface="Arial" panose="020B0604020202020204" pitchFamily="34" charset="0"/>
                <a:cs typeface="Arial" panose="020B0604020202020204" pitchFamily="34" charset="0"/>
              </a:rPr>
              <a:t>אקספוננציאלית</a:t>
            </a:r>
            <a:endParaRPr lang="he-IL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he-IL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3100" u="sng" dirty="0">
                <a:latin typeface="Arial" panose="020B0604020202020204" pitchFamily="34" charset="0"/>
                <a:cs typeface="Arial" panose="020B0604020202020204" pitchFamily="34" charset="0"/>
              </a:rPr>
              <a:t>נושאים נוספים:</a:t>
            </a:r>
          </a:p>
          <a:p>
            <a:pPr algn="r" rtl="1"/>
            <a:r>
              <a:rPr lang="he-IL" sz="3100" dirty="0">
                <a:latin typeface="Arial" panose="020B0604020202020204" pitchFamily="34" charset="0"/>
                <a:cs typeface="Arial" panose="020B0604020202020204" pitchFamily="34" charset="0"/>
              </a:rPr>
              <a:t>עקומת למידה</a:t>
            </a:r>
          </a:p>
          <a:p>
            <a:pPr algn="r" rtl="1"/>
            <a:r>
              <a:rPr lang="he-IL" sz="3100" dirty="0">
                <a:latin typeface="Arial" panose="020B0604020202020204" pitchFamily="34" charset="0"/>
                <a:cs typeface="Arial" panose="020B0604020202020204" pitchFamily="34" charset="0"/>
              </a:rPr>
              <a:t>השוואת מודלים</a:t>
            </a:r>
          </a:p>
          <a:p>
            <a:pPr algn="r" rtl="1"/>
            <a:r>
              <a:rPr lang="he-IL" sz="3100" dirty="0">
                <a:latin typeface="Arial" panose="020B0604020202020204" pitchFamily="34" charset="0"/>
                <a:cs typeface="Arial" panose="020B0604020202020204" pitchFamily="34" charset="0"/>
              </a:rPr>
              <a:t>שיפור שיטות - תשומה, תפוקה ופריון</a:t>
            </a:r>
          </a:p>
        </p:txBody>
      </p:sp>
      <p:sp>
        <p:nvSpPr>
          <p:cNvPr id="4" name="Right Arrow 3"/>
          <p:cNvSpPr/>
          <p:nvPr/>
        </p:nvSpPr>
        <p:spPr bwMode="auto">
          <a:xfrm rot="5400000">
            <a:off x="7311353" y="4013848"/>
            <a:ext cx="199363" cy="1817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1"/>
          <a:lstStyle/>
          <a:p>
            <a:pPr>
              <a:defRPr/>
            </a:pPr>
            <a:endParaRPr lang="he-IL" kern="0">
              <a:solidFill>
                <a:sysClr val="windowText" lastClr="000000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8319247" y="2578322"/>
            <a:ext cx="306034" cy="1368152"/>
          </a:xfrm>
          <a:prstGeom prst="rightBrace">
            <a:avLst>
              <a:gd name="adj1" fmla="val 889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0296" y="3046273"/>
            <a:ext cx="85953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e-IL" kern="0" dirty="0"/>
              <a:t>תרגול 1</a:t>
            </a:r>
            <a:endParaRPr lang="en-US" kern="0" dirty="0"/>
          </a:p>
        </p:txBody>
      </p:sp>
      <p:sp>
        <p:nvSpPr>
          <p:cNvPr id="7" name="Right Brace 6"/>
          <p:cNvSpPr/>
          <p:nvPr/>
        </p:nvSpPr>
        <p:spPr>
          <a:xfrm>
            <a:off x="8382254" y="4365105"/>
            <a:ext cx="180020" cy="1663973"/>
          </a:xfrm>
          <a:prstGeom prst="rightBrace">
            <a:avLst>
              <a:gd name="adj1" fmla="val 889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60297" y="4604698"/>
            <a:ext cx="85953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e-IL" kern="0" dirty="0"/>
              <a:t>תרגול 2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25240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490" y="1027664"/>
            <a:ext cx="7024744" cy="745152"/>
          </a:xfrm>
        </p:spPr>
        <p:txBody>
          <a:bodyPr/>
          <a:lstStyle/>
          <a:p>
            <a:pPr algn="ctr" eaLnBrk="1" hangingPunct="1"/>
            <a:r>
              <a:rPr lang="he-IL" dirty="0"/>
              <a:t>מדדים לבדיקת טיב החיזוי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07568" y="2490136"/>
            <a:ext cx="7560840" cy="3444997"/>
          </a:xfrm>
        </p:spPr>
        <p:txBody>
          <a:bodyPr/>
          <a:lstStyle/>
          <a:p>
            <a:pPr algn="r" rtl="1"/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מדד 4:</a:t>
            </a: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טעות החיזוי המצטברת – </a:t>
            </a:r>
            <a:r>
              <a:rPr lang="en-US" altLang="he-IL" b="1" dirty="0"/>
              <a:t>Cumulative Forecast Error (CFE)</a:t>
            </a: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buFont typeface="Wingdings" pitchFamily="2" charset="2"/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>
            <p:extLst/>
          </p:nvPr>
        </p:nvGraphicFramePr>
        <p:xfrm>
          <a:off x="5000303" y="4077072"/>
          <a:ext cx="2191394" cy="679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משוואה" r:id="rId3" imgW="812520" imgH="253800" progId="Equation.3">
                  <p:embed/>
                </p:oleObj>
              </mc:Choice>
              <mc:Fallback>
                <p:oleObj name="משוואה" r:id="rId3" imgW="812520" imgH="253800" progId="Equation.3">
                  <p:embed/>
                  <p:pic>
                    <p:nvPicPr>
                      <p:cNvPr id="389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03" y="4077072"/>
                        <a:ext cx="2191394" cy="679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0483270" y="463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/>
              <a:t>דוגמא – השוואה בין מודלים: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14033" y="2348880"/>
          <a:ext cx="7772400" cy="2022474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4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3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2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תקופה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56"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14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14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12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10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ביקוש</a:t>
                      </a:r>
                      <a:r>
                        <a:rPr lang="he-IL" sz="1800" baseline="0" dirty="0"/>
                        <a:t> - </a:t>
                      </a:r>
                      <a:r>
                        <a:rPr lang="en-US" sz="1800" baseline="0" dirty="0"/>
                        <a:t>R</a:t>
                      </a:r>
                      <a:endParaRPr lang="he-IL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15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13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11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11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Y1</a:t>
                      </a:r>
                      <a:r>
                        <a:rPr lang="en-US" sz="1800" baseline="0" dirty="0"/>
                        <a:t> </a:t>
                      </a:r>
                      <a:r>
                        <a:rPr lang="he-IL" sz="1800" baseline="0" dirty="0"/>
                        <a:t> - חיזוי לפי מודל 1</a:t>
                      </a:r>
                      <a:endParaRPr lang="he-IL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14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20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12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10</a:t>
                      </a:r>
                    </a:p>
                  </a:txBody>
                  <a:tcPr marT="45734" marB="45734"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Y2</a:t>
                      </a:r>
                      <a:r>
                        <a:rPr lang="en-US" sz="1800" baseline="0" dirty="0"/>
                        <a:t> </a:t>
                      </a:r>
                      <a:r>
                        <a:rPr lang="he-IL" sz="1800" baseline="0" dirty="0"/>
                        <a:t> - חיזוי לפי מודל 2</a:t>
                      </a:r>
                      <a:endParaRPr lang="he-IL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607846" y="5085184"/>
          <a:ext cx="6984775" cy="111283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39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CFE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MRD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MSE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MAD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0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0.08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מודל</a:t>
                      </a:r>
                      <a:r>
                        <a:rPr lang="he-IL" sz="1800" baseline="0" dirty="0"/>
                        <a:t> 1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-6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0.107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9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1.5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מודל 2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3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490" y="1027664"/>
            <a:ext cx="7024744" cy="745152"/>
          </a:xfrm>
        </p:spPr>
        <p:txBody>
          <a:bodyPr/>
          <a:lstStyle/>
          <a:p>
            <a:r>
              <a:rPr lang="he-IL" dirty="0"/>
              <a:t>קיום נטייה בסטיות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מדד 5:</a:t>
            </a:r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מתגלה על ידי פרמטר הנקרא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Tracking Signal (TS)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90000"/>
              </a:lnSpc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90000"/>
              </a:lnSpc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90000"/>
              </a:lnSpc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buFont typeface="Wingdings" pitchFamily="2" charset="2"/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0483270" y="463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06988" y="3631608"/>
          <a:ext cx="19780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משוואה" r:id="rId4" imgW="799753" imgH="469696" progId="Equation.3">
                  <p:embed/>
                </p:oleObj>
              </mc:Choice>
              <mc:Fallback>
                <p:oleObj name="משוואה" r:id="rId4" imgW="799753" imgH="469696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3631608"/>
                        <a:ext cx="19780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23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1" y="1124745"/>
            <a:ext cx="7793037" cy="866775"/>
          </a:xfrm>
        </p:spPr>
        <p:txBody>
          <a:bodyPr/>
          <a:lstStyle/>
          <a:p>
            <a:r>
              <a:rPr lang="he-IL" dirty="0"/>
              <a:t>תפוקה ותשומה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639616" y="2623258"/>
            <a:ext cx="6912768" cy="2663750"/>
          </a:xfrm>
        </p:spPr>
        <p:txBody>
          <a:bodyPr>
            <a:noAutofit/>
          </a:bodyPr>
          <a:lstStyle/>
          <a:p>
            <a:pPr algn="r" rtl="1"/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תפוקה -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סך ההכנסות של חברה/מפעל בפרק זמן מוגדר</a:t>
            </a:r>
          </a:p>
          <a:p>
            <a:pPr marL="0" indent="0" algn="ctr" rtl="1">
              <a:buNone/>
            </a:pPr>
            <a:r>
              <a:rPr lang="he-IL" sz="2600" dirty="0"/>
              <a:t>תפוקה = מחיר מכירה של מוצר * כמות מוצרים לפרק זמן</a:t>
            </a:r>
          </a:p>
          <a:p>
            <a:pPr algn="r" rtl="1"/>
            <a:endParaRPr lang="he-IL" sz="2600" dirty="0"/>
          </a:p>
          <a:p>
            <a:pPr algn="r" rtl="1"/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תשומה -</a:t>
            </a:r>
            <a:r>
              <a:rPr lang="he-IL" sz="2600" dirty="0"/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סך העלויות של חברה/מפעל בפרק זמן מוגדר</a:t>
            </a: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מורכבת למשל מעלות כח אדם, עלות מכונות, עלות חומרי הגלם, הוצאות קבועות כגון חשמל, שכירות, ועוד.</a:t>
            </a:r>
          </a:p>
        </p:txBody>
      </p:sp>
    </p:spTree>
    <p:extLst>
      <p:ext uri="{BB962C8B-B14F-4D97-AF65-F5344CB8AC3E}">
        <p14:creationId xmlns:p14="http://schemas.microsoft.com/office/powerpoint/2010/main" val="253371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1" y="1124745"/>
            <a:ext cx="7793037" cy="866775"/>
          </a:xfrm>
        </p:spPr>
        <p:txBody>
          <a:bodyPr/>
          <a:lstStyle/>
          <a:p>
            <a:r>
              <a:rPr lang="he-IL" altLang="en-US" dirty="0"/>
              <a:t>פריון כמדד לשיפור שיטות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582317" y="2623258"/>
            <a:ext cx="5751240" cy="2663750"/>
          </a:xfrm>
        </p:spPr>
        <p:txBody>
          <a:bodyPr>
            <a:noAutofit/>
          </a:bodyPr>
          <a:lstStyle/>
          <a:p>
            <a:pPr algn="r" rtl="1"/>
            <a:r>
              <a:rPr lang="he-IL" altLang="en-US" dirty="0">
                <a:latin typeface="Arial" panose="020B0604020202020204" pitchFamily="34" charset="0"/>
                <a:cs typeface="Arial" panose="020B0604020202020204" pitchFamily="34" charset="0"/>
              </a:rPr>
              <a:t>פריון: מדד רווחיות, היחס בין תפוקה לתשומה </a:t>
            </a:r>
          </a:p>
          <a:p>
            <a:pPr algn="r" rtl="1"/>
            <a:endParaRPr lang="he-IL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altLang="en-US" dirty="0">
                <a:latin typeface="Arial" panose="020B0604020202020204" pitchFamily="34" charset="0"/>
                <a:cs typeface="Arial" panose="020B0604020202020204" pitchFamily="34" charset="0"/>
              </a:rPr>
              <a:t>פריון גדול מ-1 : הארגון רווחי </a:t>
            </a:r>
          </a:p>
          <a:p>
            <a:pPr algn="r" rtl="1"/>
            <a:r>
              <a:rPr lang="he-IL" altLang="en-US" dirty="0">
                <a:latin typeface="Arial" panose="020B0604020202020204" pitchFamily="34" charset="0"/>
                <a:cs typeface="Arial" panose="020B0604020202020204" pitchFamily="34" charset="0"/>
              </a:rPr>
              <a:t>פריון שווה ל-1 : מצב אדיש </a:t>
            </a:r>
          </a:p>
          <a:p>
            <a:pPr algn="r" rtl="1"/>
            <a:r>
              <a:rPr lang="he-IL" altLang="en-US" dirty="0">
                <a:latin typeface="Arial" panose="020B0604020202020204" pitchFamily="34" charset="0"/>
                <a:cs typeface="Arial" panose="020B0604020202020204" pitchFamily="34" charset="0"/>
              </a:rPr>
              <a:t>פריון קטן מ-1 : הארגון מפסיד</a:t>
            </a:r>
          </a:p>
          <a:p>
            <a:pPr algn="r" rtl="1"/>
            <a:r>
              <a:rPr lang="he-IL" altLang="en-US" dirty="0">
                <a:latin typeface="Arial" panose="020B0604020202020204" pitchFamily="34" charset="0"/>
                <a:cs typeface="Arial" panose="020B0604020202020204" pitchFamily="34" charset="0"/>
              </a:rPr>
              <a:t>מדד לשיפור תהליך: גידול בפריון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2694334" y="3284984"/>
          <a:ext cx="1775967" cy="80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4" imgW="863280" imgH="393480" progId="Equation.3">
                  <p:embed/>
                </p:oleObj>
              </mc:Choice>
              <mc:Fallback>
                <p:oleObj name="Equation" r:id="rId4" imgW="863280" imgH="39348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334" y="3284984"/>
                        <a:ext cx="1775967" cy="80907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438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תפוקה, תשומה ופריון - 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79576" y="2564905"/>
            <a:ext cx="7560840" cy="344584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בשנת 2015 במפעל צעיפים (מיוחדים בעבודת יד): </a:t>
            </a:r>
          </a:p>
          <a:p>
            <a:pPr lvl="1"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תשומה: </a:t>
            </a:r>
          </a:p>
          <a:p>
            <a:pPr lvl="2" algn="r" rtl="1"/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450 משכורות </a:t>
            </a:r>
          </a:p>
          <a:p>
            <a:pPr lvl="2" algn="r" rtl="1"/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כאשר המשכורת הממוצעת היא 3,500 ש"ח</a:t>
            </a:r>
          </a:p>
          <a:p>
            <a:pPr lvl="1"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תפוקה:</a:t>
            </a:r>
          </a:p>
          <a:p>
            <a:pPr lvl="2" algn="r" rtl="1"/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7,000 צעיפים</a:t>
            </a:r>
          </a:p>
          <a:p>
            <a:pPr lvl="2" algn="r" rtl="1"/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שנמכרו במחיר של 240 ש"ח לצעיף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36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1" y="1124745"/>
            <a:ext cx="7793037" cy="866775"/>
          </a:xfrm>
        </p:spPr>
        <p:txBody>
          <a:bodyPr/>
          <a:lstStyle/>
          <a:p>
            <a:r>
              <a:rPr lang="he-IL" dirty="0"/>
              <a:t>תפוקה, תשומה ופריון – פתרון תרגיל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639616" y="2623258"/>
            <a:ext cx="6912768" cy="2663750"/>
          </a:xfrm>
        </p:spPr>
        <p:txBody>
          <a:bodyPr>
            <a:noAutofit/>
          </a:bodyPr>
          <a:lstStyle/>
          <a:p>
            <a:pPr algn="r" rtl="1"/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תפוקה -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סך ההכנסות של חברה/מפעל בפרק זמן מוגדר</a:t>
            </a:r>
          </a:p>
          <a:p>
            <a:pPr marL="0" indent="0" algn="ctr" rtl="1">
              <a:buNone/>
            </a:pPr>
            <a:r>
              <a:rPr lang="he-IL" sz="2600" dirty="0"/>
              <a:t>תפוקה = מחיר מכירה של מוצר * כמות מוצרים לפרק זמן</a:t>
            </a:r>
          </a:p>
          <a:p>
            <a:pPr marL="0" indent="0" algn="ctr" rtl="1">
              <a:buNone/>
            </a:pPr>
            <a:r>
              <a:rPr lang="he-IL" dirty="0"/>
              <a:t>תפוקה = 7,000 * 240 = 1,680,000 ש"ח</a:t>
            </a:r>
          </a:p>
          <a:p>
            <a:pPr algn="r" rtl="1"/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תשומה -</a:t>
            </a:r>
            <a:r>
              <a:rPr lang="he-IL" sz="2600" dirty="0"/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סך העלויות של חברה/מפעל בפרק זמן מוגדר</a:t>
            </a:r>
          </a:p>
          <a:p>
            <a:pPr marL="0" indent="0" algn="ctr" rtl="1">
              <a:buNone/>
            </a:pPr>
            <a:r>
              <a:rPr lang="he-IL" dirty="0"/>
              <a:t>תשומה = 450 * 3,500 = 1,575,000 ש"ח</a:t>
            </a:r>
          </a:p>
          <a:p>
            <a:pPr algn="r" rtl="1"/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פריון - </a:t>
            </a:r>
            <a:r>
              <a:rPr lang="he-IL" dirty="0"/>
              <a:t>1,575,000 \ 1,680,000 = 1.06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155195" y="5616373"/>
          <a:ext cx="1327463" cy="60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4" imgW="863280" imgH="393480" progId="Equation.3">
                  <p:embed/>
                </p:oleObj>
              </mc:Choice>
              <mc:Fallback>
                <p:oleObj name="Equation" r:id="rId4" imgW="863280" imgH="39348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95" y="5616373"/>
                        <a:ext cx="1327463" cy="604748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223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908721"/>
            <a:ext cx="7341344" cy="48829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z="1800" kern="0">
                <a:solidFill>
                  <a:sysClr val="windowText" lastClr="000000"/>
                </a:solidFill>
              </a:rPr>
              <a:pPr>
                <a:defRPr/>
              </a:pPr>
              <a:t>27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dirty="0"/>
              <a:t>החלקה </a:t>
            </a:r>
            <a:r>
              <a:rPr lang="he-IL" dirty="0" err="1"/>
              <a:t>אקספוננציאלית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567608" y="2971724"/>
            <a:ext cx="7128792" cy="2977556"/>
          </a:xfrm>
        </p:spPr>
        <p:txBody>
          <a:bodyPr/>
          <a:lstStyle/>
          <a:p>
            <a:pPr algn="r" rtl="1" eaLnBrk="1" hangingPunct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בגישה זו משתמשים בכל התקופות לחישוב קו הנטייה, אך במשקל יחסי הפוחת עם הזמן.</a:t>
            </a:r>
          </a:p>
          <a:p>
            <a:pPr algn="r" rtl="1" eaLnBrk="1" hangingPunct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התקופה האחרונה בנתונים משפיעה בצורה החזקה ביותר על החיזוי של התקופה הבאה.</a:t>
            </a:r>
          </a:p>
          <a:p>
            <a:pPr algn="r" rtl="1" eaLnBrk="1" hangingPunct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ככל שמרחיקים אל העבר ההשפעה קטנה בצורה אקספוננציאלית.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4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4518025" y="2065372"/>
          <a:ext cx="31559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משוואה" r:id="rId5" imgW="1308100" imgH="457200" progId="Equation.3">
                  <p:embed/>
                </p:oleObj>
              </mc:Choice>
              <mc:Fallback>
                <p:oleObj name="משוואה" r:id="rId5" imgW="1308100" imgH="457200" progId="Equation.3">
                  <p:embed/>
                  <p:pic>
                    <p:nvPicPr>
                      <p:cNvPr id="245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2065372"/>
                        <a:ext cx="315595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2063552" y="3429001"/>
            <a:ext cx="7772400" cy="2703513"/>
          </a:xfrm>
        </p:spPr>
        <p:txBody>
          <a:bodyPr>
            <a:normAutofit fontScale="85000" lnSpcReduction="20000"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שתי הנוסחאות זהות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הביקוש בפועל.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תחזית הביקוש.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היא מקדם ההחלקה, בין 0-1. זהו המשקל היחסי שניתן לתקופה האחרונה.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ככל שאלפא קרובה ל-1, יש לעבר הקרוב משקל רב יותר מאשר לעבר הרחוק.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עבור חיזוי יציב שיחליק תנודות אקראיות – נבחר אלפא קטנה.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עבור חיזוי המגיב במהירות לשינויים ריאליים – נבחר אלפא גדולה.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בשיטה זו אין צורך בנתונים היסטוריים רבים.</a:t>
            </a:r>
          </a:p>
          <a:p>
            <a:pPr algn="r" rtl="1" eaLnBrk="1" hangingPunct="1">
              <a:lnSpc>
                <a:spcPct val="9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0483270" y="701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700866" y="915338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/>
              <a:t>הנוסחה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07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החלקה אקספוננציאלית - הדגמה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5098008D-214E-4539-9B04-2390AD064E2F}" type="slidenum">
              <a:rPr lang="he-IL" sz="1800" kern="0"/>
              <a:pPr eaLnBrk="1" hangingPunct="1"/>
              <a:t>5</a:t>
            </a:fld>
            <a:endParaRPr lang="en-US" sz="1800" kern="0"/>
          </a:p>
        </p:txBody>
      </p:sp>
      <p:graphicFrame>
        <p:nvGraphicFramePr>
          <p:cNvPr id="2" name="אובייקט 1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73412"/>
              </p:ext>
            </p:extLst>
          </p:nvPr>
        </p:nvGraphicFramePr>
        <p:xfrm>
          <a:off x="4913585" y="3121572"/>
          <a:ext cx="2339726" cy="163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3585" y="3121572"/>
                        <a:ext cx="2339726" cy="1639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1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71665" y="2492897"/>
            <a:ext cx="6767735" cy="2398191"/>
          </a:xfrm>
        </p:spPr>
        <p:txBody>
          <a:bodyPr>
            <a:normAutofit fontScale="92500"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במצב בו הנטייה לא מספקת על מנת לחזות כראוי וישנה עונתיות יש לחשב את המקדם הזה ולשלבו בחיזוי.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תופעות רבות מתאפיינות בהתנהגות מחזורית בעלת אורך </a:t>
            </a:r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מחזור קבוע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, לדוגמא: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טמפרטורות לאורך השנה - בקיץ גבוהות ובחורף נמוכות.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צריכת מוצרים – בגדי ים וגלידה בקיץ, תנורים ומעילים בחורף.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781428"/>
            <a:ext cx="2627784" cy="180582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2063552" y="4761119"/>
            <a:ext cx="781337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sz="2000" kern="0" dirty="0"/>
              <a:t>פרק הזמן שבו התנודות חוזרות על עצמן אינו בהכרח שנה, למשל: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he-IL" u="sng" kern="0" dirty="0"/>
              <a:t>מחזור יומי</a:t>
            </a:r>
            <a:r>
              <a:rPr lang="he-IL" kern="0" dirty="0"/>
              <a:t>: עומס תנועה בדרכים המובילות לתל אביב - עומס גבוה בבוקר ואחה"צ.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he-IL" u="sng" kern="0" dirty="0"/>
              <a:t>מחזור שבועי</a:t>
            </a:r>
            <a:r>
              <a:rPr lang="he-IL" kern="0" dirty="0"/>
              <a:t>: מספר המבקרים בבתי קולנוע ובמסעדות - בסופי שבוע גבוה ובאמצע שבוע נמוך.</a:t>
            </a:r>
            <a:endParaRPr lang="en-US" kern="0" dirty="0"/>
          </a:p>
          <a:p>
            <a:pPr eaLnBrk="1" hangingPunct="1"/>
            <a:endParaRPr lang="he-IL" sz="16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מודל עונתיות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מקדם העונתיות-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מציין באיזו מידה העונה שבה מדובר היא חלשה או חזקה:</a:t>
            </a:r>
          </a:p>
          <a:p>
            <a:pPr marL="457200" lvl="1" indent="0" algn="r" rtl="1">
              <a:lnSpc>
                <a:spcPct val="9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S&gt;1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פירושו עונה חזקה,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S&lt;1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פירושו עונה חלשה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העונתיות מחושבת כמכפלה בין עוצמת התופעה בעונה המדוברת ובין ערך התופעה כמחושב על פי קו הנטייה.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בד"כ יש לנתח בנפרד את הנטייה ואת מקדם העונתיות על פי נתוני העבר ורק לאחר מכן להתחשב בשניהם לצורך ביצוע החיזוי: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F=Y*S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- הערך החזוי, משוקלל בנטייה ובעונתיות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- הערך החזוי שמתבסס על קו הנטייה בלבד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- מקדם העונתיות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מקדם העונתיות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567490" y="1027664"/>
            <a:ext cx="7024744" cy="745152"/>
          </a:xfrm>
        </p:spPr>
        <p:txBody>
          <a:bodyPr/>
          <a:lstStyle/>
          <a:p>
            <a:r>
              <a:rPr lang="he-IL" dirty="0"/>
              <a:t>מודל עונתיות - השלבים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814918" y="3356992"/>
            <a:ext cx="6777317" cy="1800200"/>
          </a:xfrm>
        </p:spPr>
        <p:txBody>
          <a:bodyPr>
            <a:normAutofit fontScale="92500" lnSpcReduction="10000"/>
          </a:bodyPr>
          <a:lstStyle/>
          <a:p>
            <a:pPr algn="r" rt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חישוב קו הנטייה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, כלומר חישוב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he-IL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עבור כל שנה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עבור כל עונה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endParaRPr lang="he-IL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67490" y="2276872"/>
            <a:ext cx="7024744" cy="68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200" dirty="0"/>
              <a:t>מודל עונתיות - שלב ראשון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21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0990" y="871836"/>
            <a:ext cx="6798734" cy="7854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 rtl="1"/>
            <a:r>
              <a:rPr lang="he-IL" sz="3200" dirty="0">
                <a:solidFill>
                  <a:schemeClr val="accent1"/>
                </a:solidFill>
              </a:rPr>
              <a:t>מודל עונתיות - שלב שני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718149" y="2492897"/>
            <a:ext cx="6777317" cy="3699773"/>
          </a:xfrm>
        </p:spPr>
        <p:txBody>
          <a:bodyPr/>
          <a:lstStyle/>
          <a:p>
            <a:pPr marL="533400" indent="-533400" algn="r" rtl="1">
              <a:lnSpc>
                <a:spcPct val="90000"/>
              </a:lnSpc>
              <a:buNone/>
            </a:pPr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חישוב מקדם העונתיות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עבור כל התקופות הנתונות: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 algn="r" rtl="1">
              <a:lnSpc>
                <a:spcPct val="90000"/>
              </a:lnSpc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 algn="r" rtl="1">
              <a:lnSpc>
                <a:spcPct val="90000"/>
              </a:lnSpc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 algn="r" rtl="1">
              <a:lnSpc>
                <a:spcPct val="9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r" rtl="1">
              <a:lnSpc>
                <a:spcPct val="9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Si,j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- מקדם העונתיות המחושב לעונה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בשנה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r" rtl="1">
              <a:lnSpc>
                <a:spcPct val="9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Ri,j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- הביקוש הריאלי בעונה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בשנה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r" rtl="1">
              <a:lnSpc>
                <a:spcPct val="9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Yi,j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- הביקוש המחושב עבור עונה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בשנה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תוך שימוש במודל הנטייה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>
            <p:extLst/>
          </p:nvPr>
        </p:nvGraphicFramePr>
        <p:xfrm>
          <a:off x="5344806" y="2996953"/>
          <a:ext cx="15240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משוואה" r:id="rId3" imgW="672808" imgH="469696" progId="Equation.3">
                  <p:embed/>
                </p:oleObj>
              </mc:Choice>
              <mc:Fallback>
                <p:oleObj name="משוואה" r:id="rId3" imgW="672808" imgH="469696" progId="Equation.3">
                  <p:embed/>
                  <p:pic>
                    <p:nvPicPr>
                      <p:cNvPr id="297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806" y="2996953"/>
                        <a:ext cx="15240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0483270" y="529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10483270" y="529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1243</Words>
  <Application>Microsoft Office PowerPoint</Application>
  <PresentationFormat>Widescreen</PresentationFormat>
  <Paragraphs>246</Paragraphs>
  <Slides>27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Garamond</vt:lpstr>
      <vt:lpstr>Tahoma</vt:lpstr>
      <vt:lpstr>Times New Roman</vt:lpstr>
      <vt:lpstr>Wingdings</vt:lpstr>
      <vt:lpstr>Wingdings 2</vt:lpstr>
      <vt:lpstr>Organic</vt:lpstr>
      <vt:lpstr>משוואה</vt:lpstr>
      <vt:lpstr>Worksheet</vt:lpstr>
      <vt:lpstr>Equation</vt:lpstr>
      <vt:lpstr>שיטות נומריות בתעשייה </vt:lpstr>
      <vt:lpstr>מה נלמד בנושא חיזוי</vt:lpstr>
      <vt:lpstr>החלקה אקספוננציאלית</vt:lpstr>
      <vt:lpstr>PowerPoint Presentation</vt:lpstr>
      <vt:lpstr>החלקה אקספוננציאלית - הדגמה</vt:lpstr>
      <vt:lpstr>מודל עונתיות</vt:lpstr>
      <vt:lpstr>מקדם העונתיות</vt:lpstr>
      <vt:lpstr>מודל עונתיות - השלבים</vt:lpstr>
      <vt:lpstr>מודל עונתיות - שלב שני</vt:lpstr>
      <vt:lpstr>מודל עונתיות - שלב שלישי</vt:lpstr>
      <vt:lpstr>מודל עונתיות - תרגיל</vt:lpstr>
      <vt:lpstr>מודל חזקתי – עקומת למידה</vt:lpstr>
      <vt:lpstr>עקומת למידה - תרגיל</vt:lpstr>
      <vt:lpstr>עקומת למידה – פתרון לתרגיל</vt:lpstr>
      <vt:lpstr>עקומת למידה – המשך פתרון לתרגיל</vt:lpstr>
      <vt:lpstr>השוואת מודלים</vt:lpstr>
      <vt:lpstr>מדדים לבדיקת טיב החיזוי</vt:lpstr>
      <vt:lpstr>מדדים לבדיקת טיב החיזוי</vt:lpstr>
      <vt:lpstr>מדדים לבדיקת טיב החיזוי</vt:lpstr>
      <vt:lpstr>מדדים לבדיקת טיב החיזוי</vt:lpstr>
      <vt:lpstr>דוגמא – השוואה בין מודלים:</vt:lpstr>
      <vt:lpstr>קיום נטייה בסטיות</vt:lpstr>
      <vt:lpstr>תפוקה ותשומה</vt:lpstr>
      <vt:lpstr>פריון כמדד לשיפור שיטות</vt:lpstr>
      <vt:lpstr>תפוקה, תשומה ופריון - תרגיל</vt:lpstr>
      <vt:lpstr>תפוקה, תשומה ופריון – פתרון תרגיל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Dana Behnam</dc:creator>
  <cp:lastModifiedBy>יעל חכמה</cp:lastModifiedBy>
  <cp:revision>15</cp:revision>
  <dcterms:created xsi:type="dcterms:W3CDTF">2017-03-23T10:00:24Z</dcterms:created>
  <dcterms:modified xsi:type="dcterms:W3CDTF">2020-05-21T06:16:18Z</dcterms:modified>
</cp:coreProperties>
</file>