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23" r:id="rId1"/>
  </p:sldMasterIdLst>
  <p:notesMasterIdLst>
    <p:notesMasterId r:id="rId36"/>
  </p:notesMasterIdLst>
  <p:sldIdLst>
    <p:sldId id="307" r:id="rId2"/>
    <p:sldId id="309" r:id="rId3"/>
    <p:sldId id="311" r:id="rId4"/>
    <p:sldId id="278" r:id="rId5"/>
    <p:sldId id="299" r:id="rId6"/>
    <p:sldId id="280" r:id="rId7"/>
    <p:sldId id="305" r:id="rId8"/>
    <p:sldId id="306" r:id="rId9"/>
    <p:sldId id="257" r:id="rId10"/>
    <p:sldId id="300" r:id="rId11"/>
    <p:sldId id="260" r:id="rId12"/>
    <p:sldId id="261" r:id="rId13"/>
    <p:sldId id="273" r:id="rId14"/>
    <p:sldId id="274" r:id="rId15"/>
    <p:sldId id="275" r:id="rId16"/>
    <p:sldId id="276" r:id="rId17"/>
    <p:sldId id="302" r:id="rId18"/>
    <p:sldId id="281" r:id="rId19"/>
    <p:sldId id="262" r:id="rId20"/>
    <p:sldId id="263" r:id="rId21"/>
    <p:sldId id="344" r:id="rId22"/>
    <p:sldId id="328" r:id="rId23"/>
    <p:sldId id="329" r:id="rId24"/>
    <p:sldId id="314" r:id="rId25"/>
    <p:sldId id="315" r:id="rId26"/>
    <p:sldId id="330" r:id="rId27"/>
    <p:sldId id="317" r:id="rId28"/>
    <p:sldId id="318" r:id="rId29"/>
    <p:sldId id="339" r:id="rId30"/>
    <p:sldId id="340" r:id="rId31"/>
    <p:sldId id="341" r:id="rId32"/>
    <p:sldId id="342" r:id="rId33"/>
    <p:sldId id="343" r:id="rId34"/>
    <p:sldId id="308" r:id="rId35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25" autoAdjust="0"/>
    <p:restoredTop sz="74346" autoAdjust="0"/>
  </p:normalViewPr>
  <p:slideViewPr>
    <p:cSldViewPr>
      <p:cViewPr>
        <p:scale>
          <a:sx n="66" d="100"/>
          <a:sy n="66" d="100"/>
        </p:scale>
        <p:origin x="1824" y="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C1889AB-419B-4035-80FA-6F094EC64F89}" type="datetimeFigureOut">
              <a:rPr lang="he-IL"/>
              <a:pPr>
                <a:defRPr/>
              </a:pPr>
              <a:t>י"ב/סיון/תש"פ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fld id="{58F14951-0012-4EC1-A67E-A55A46B3C5F4}" type="slidenum">
              <a:rPr lang="he-IL" altLang="en-US"/>
              <a:pPr/>
              <a:t>‹#›</a:t>
            </a:fld>
            <a:endParaRPr lang="he-I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14951-0012-4EC1-A67E-A55A46B3C5F4}" type="slidenum">
              <a:rPr lang="he-IL" altLang="en-US" smtClean="0"/>
              <a:pPr/>
              <a:t>1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875647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0F4B80-ECE3-4153-945E-E7FFE0725BC2}" type="slidenum">
              <a:rPr lang="en-US" altLang="en-US">
                <a:latin typeface="Calibri" panose="020F0502020204030204" pitchFamily="34" charset="0"/>
                <a:cs typeface="Times New Roman" panose="02020603050405020304" pitchFamily="18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he-IL"/>
              <a:t> 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14951-0012-4EC1-A67E-A55A46B3C5F4}" type="slidenum">
              <a:rPr lang="he-IL" altLang="en-US" smtClean="0"/>
              <a:pPr/>
              <a:t>22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442932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14951-0012-4EC1-A67E-A55A46B3C5F4}" type="slidenum">
              <a:rPr lang="he-IL" altLang="en-US" smtClean="0"/>
              <a:pPr/>
              <a:t>23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408294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אפשר להעלות את הביקוש ע"י הורדת מחירים.</a:t>
            </a:r>
          </a:p>
          <a:p>
            <a:r>
              <a:rPr lang="he-IL" dirty="0"/>
              <a:t>אפשר להעלות את הביקוש ע"י הורדת ביצוע הזמנות.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14951-0012-4EC1-A67E-A55A46B3C5F4}" type="slidenum">
              <a:rPr lang="he-IL" altLang="en-US" smtClean="0"/>
              <a:pPr/>
              <a:t>24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310465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14951-0012-4EC1-A67E-A55A46B3C5F4}" type="slidenum">
              <a:rPr lang="he-IL" altLang="en-US" smtClean="0"/>
              <a:pPr/>
              <a:t>25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679882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רודף ביקוש – למשל אם נדע שבחודש מסוים הביקוש יהיו 80 והחודש הבא אחריו 100 אז נתאים את הייצור כל </a:t>
            </a:r>
            <a:r>
              <a:rPr lang="he-IL"/>
              <a:t>חודש.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14951-0012-4EC1-A67E-A55A46B3C5F4}" type="slidenum">
              <a:rPr lang="he-IL" altLang="en-US" smtClean="0"/>
              <a:pPr/>
              <a:t>26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432881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solidFill>
                  <a:srgbClr val="7030A0"/>
                </a:solidFill>
              </a:rPr>
              <a:t>לא נתייחס לעלות השינוי ברמת הייצור מכיוון שעבדנו ברמת ייצור קבועה.</a:t>
            </a:r>
            <a:endParaRPr lang="en-US" sz="1200" kern="1200" dirty="0">
              <a:solidFill>
                <a:srgbClr val="7030A0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14951-0012-4EC1-A67E-A55A46B3C5F4}" type="slidenum">
              <a:rPr lang="he-IL" altLang="en-US" smtClean="0"/>
              <a:pPr/>
              <a:t>31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4110883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אין עלות שינוי לתקופה ראשונה. שינוי לפעם ראשונה אינו נחשב כשינוי.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14951-0012-4EC1-A67E-A55A46B3C5F4}" type="slidenum">
              <a:rPr lang="he-IL" altLang="en-US" smtClean="0"/>
              <a:pPr/>
              <a:t>32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295288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הערות:</a:t>
            </a:r>
          </a:p>
          <a:p>
            <a:r>
              <a:rPr lang="he-IL" dirty="0"/>
              <a:t>אילוצים- איך נתזמן את הייצור שעובר דרך צוואר הבקבוק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14951-0012-4EC1-A67E-A55A46B3C5F4}" type="slidenum">
              <a:rPr lang="he-IL" altLang="en-US" smtClean="0"/>
              <a:pPr/>
              <a:t>2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53285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226628-F0F4-4725-8469-B3F2FAD15196}" type="slidenum">
              <a:rPr lang="he-IL" altLang="en-US">
                <a:latin typeface="Calibri" panose="020F0502020204030204" pitchFamily="34" charset="0"/>
              </a:rPr>
              <a:pPr eaLnBrk="1" hangingPunct="1"/>
              <a:t>8</a:t>
            </a:fld>
            <a:endParaRPr lang="he-IL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B2A48B-601E-46A4-B2D1-4F7872CA3CDE}" type="slidenum">
              <a:rPr lang="en-US" altLang="en-US">
                <a:latin typeface="Calibri" panose="020F0502020204030204" pitchFamily="34" charset="0"/>
                <a:cs typeface="Times New Roman" panose="02020603050405020304" pitchFamily="18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he-IL" altLang="he-IL" dirty="0"/>
              <a:t>איך נסדר את המשימות בין המכונות (יש סדר למכונות) כך שסדר זה יביא לזמן אופטימלי.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59E898-5E26-4876-91C8-C395831D7269}" type="slidenum">
              <a:rPr lang="en-US" altLang="en-US">
                <a:latin typeface="Calibri" panose="020F0502020204030204" pitchFamily="34" charset="0"/>
                <a:cs typeface="Times New Roman" panose="02020603050405020304" pitchFamily="18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alt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בוחרים את זמן העיבוד הכי קצר בשתי המכונות, כלומר משימה </a:t>
            </a:r>
            <a:r>
              <a:rPr lang="en-US" dirty="0"/>
              <a:t>A</a:t>
            </a:r>
            <a:r>
              <a:rPr lang="he-IL" dirty="0"/>
              <a:t> היא עם זמן איבוד 2 במכונה 2 ולכן נתחיל איתה כלומר נשים אותה </a:t>
            </a:r>
            <a:r>
              <a:rPr lang="he-IL" b="1" dirty="0"/>
              <a:t>אחרונה</a:t>
            </a:r>
            <a:r>
              <a:rPr lang="he-IL" dirty="0"/>
              <a:t> בתור.</a:t>
            </a:r>
          </a:p>
          <a:p>
            <a:r>
              <a:rPr lang="he-IL" dirty="0"/>
              <a:t> אחר כך משימה </a:t>
            </a:r>
            <a:r>
              <a:rPr lang="en-US" dirty="0"/>
              <a:t>B</a:t>
            </a:r>
            <a:r>
              <a:rPr lang="he-IL" dirty="0"/>
              <a:t> היא עם הזמן הכולל הכי קצר – 3, במכונה 1 ולכן נבחר אותה ונשים אותה </a:t>
            </a:r>
            <a:r>
              <a:rPr lang="he-IL" b="1" dirty="0"/>
              <a:t>ראשונה</a:t>
            </a:r>
            <a:r>
              <a:rPr lang="he-IL" dirty="0"/>
              <a:t> בתור.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14951-0012-4EC1-A67E-A55A46B3C5F4}" type="slidenum">
              <a:rPr lang="he-IL" altLang="en-US" smtClean="0"/>
              <a:pPr/>
              <a:t>12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80370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b="1" dirty="0"/>
              <a:t>לזכור שבכלל ג'ונסון אין עדיפות לכל משימה.</a:t>
            </a:r>
          </a:p>
          <a:p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14951-0012-4EC1-A67E-A55A46B3C5F4}" type="slidenum">
              <a:rPr lang="he-IL" altLang="en-US" smtClean="0"/>
              <a:pPr/>
              <a:t>17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463689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14951-0012-4EC1-A67E-A55A46B3C5F4}" type="slidenum">
              <a:rPr lang="he-IL" altLang="en-US" smtClean="0"/>
              <a:pPr/>
              <a:t>18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29417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רואים שאכן יש פה זמן בטלה של המכונות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14951-0012-4EC1-A67E-A55A46B3C5F4}" type="slidenum">
              <a:rPr lang="he-IL" altLang="en-US" smtClean="0"/>
              <a:pPr/>
              <a:t>19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44202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5"/>
            <a:ext cx="5308866" cy="1515533"/>
          </a:xfrm>
        </p:spPr>
        <p:txBody>
          <a:bodyPr anchor="b">
            <a:noAutofit/>
          </a:bodyPr>
          <a:lstStyle>
            <a:lvl1pPr algn="ct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9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8" y="5054602"/>
            <a:ext cx="673276" cy="279400"/>
          </a:xfrm>
        </p:spPr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5" y="5054602"/>
            <a:ext cx="4064860" cy="279400"/>
          </a:xfrm>
        </p:spPr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8" y="5054602"/>
            <a:ext cx="413483" cy="279400"/>
          </a:xfrm>
        </p:spPr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  <a:cs typeface="Times New Roman" panose="02020603050405020304" pitchFamily="18" charset="0"/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6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45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1" y="1032935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7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  <a:cs typeface="Times New Roman" panose="02020603050405020304" pitchFamily="18" charset="0"/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34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  <a:cs typeface="Times New Roman" panose="02020603050405020304" pitchFamily="18" charset="0"/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6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53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4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800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2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  <a:cs typeface="Times New Roman" panose="02020603050405020304" pitchFamily="18" charset="0"/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9970" y="905362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marL="0" marR="0" lvl="0" indent="0" algn="r" defTabSz="6858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Arial" pitchFamily="3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4" y="2827870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marL="0" marR="0" lvl="0" indent="0" algn="r" defTabSz="6858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Arial" pitchFamily="34" charset="0"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7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05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70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9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  <a:cs typeface="Times New Roman" panose="02020603050405020304" pitchFamily="18" charset="0"/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282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7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9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  <a:cs typeface="Times New Roman" panose="02020603050405020304" pitchFamily="18" charset="0"/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8061" y="896895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marL="0" marR="0" lvl="0" indent="0" algn="r" defTabSz="6858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Arial" pitchFamily="34" charset="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7" y="260772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marL="0" marR="0" lvl="0" indent="0" algn="r" defTabSz="6858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Arial" pitchFamily="34" charset="0"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7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345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3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9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7" y="4470402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  <a:cs typeface="Times New Roman" panose="02020603050405020304" pitchFamily="18" charset="0"/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70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84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6" y="2490137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  <a:cs typeface="Times New Roman" panose="02020603050405020304" pitchFamily="18" charset="0"/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7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357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5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8" y="906875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  <a:cs typeface="Times New Roman" panose="02020603050405020304" pitchFamily="18" charset="0"/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5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565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ACA7FD81-02A3-4B4B-8198-085C2E358F03}" type="slidenum">
              <a:rPr lang="he-IL" smtClean="0">
                <a:solidFill>
                  <a:prstClr val="black"/>
                </a:solidFill>
                <a:cs typeface="Times New Roman" panose="02020603050405020304" pitchFamily="18" charset="0"/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261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090004E7-E550-4502-8933-EEBBC5A21FCE}" type="slidenum">
              <a:rPr lang="he-IL" smtClean="0">
                <a:solidFill>
                  <a:prstClr val="black"/>
                </a:solidFill>
                <a:cs typeface="Times New Roman" panose="02020603050405020304" pitchFamily="18" charset="0"/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39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  <a:cs typeface="Times New Roman" panose="02020603050405020304" pitchFamily="18" charset="0"/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260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C61716E7-C04B-47FA-B68D-3582868BD63F}" type="slidenum">
              <a:rPr lang="he-IL" smtClean="0">
                <a:solidFill>
                  <a:prstClr val="black"/>
                </a:solidFill>
                <a:cs typeface="Times New Roman" panose="02020603050405020304" pitchFamily="18" charset="0"/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513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2147888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BB96F6A-7736-499F-B074-1AB6C761E8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72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61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  <a:cs typeface="Times New Roman" panose="02020603050405020304" pitchFamily="18" charset="0"/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+mn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7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31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915339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  <a:cs typeface="Times New Roman" panose="02020603050405020304" pitchFamily="18" charset="0"/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97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  <a:cs typeface="Times New Roman" panose="02020603050405020304" pitchFamily="18" charset="0"/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+mn-c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7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6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9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  <a:cs typeface="Times New Roman" panose="02020603050405020304" pitchFamily="18" charset="0"/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7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96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  <a:cs typeface="Times New Roman" panose="02020603050405020304" pitchFamily="18" charset="0"/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90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3" y="982134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  <a:cs typeface="Times New Roman" panose="02020603050405020304" pitchFamily="18" charset="0"/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5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  <a:cs typeface="Times New Roman" panose="02020603050405020304" pitchFamily="18" charset="0"/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41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alphaModFix amt="8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7" y="915339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2490137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1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6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2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685800"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13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  <p:sldLayoutId id="2147483842" r:id="rId18"/>
    <p:sldLayoutId id="2147483843" r:id="rId19"/>
    <p:sldLayoutId id="2147483845" r:id="rId20"/>
    <p:sldLayoutId id="2147483846" r:id="rId21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736" y="2402887"/>
            <a:ext cx="4803428" cy="1403896"/>
          </a:xfrm>
        </p:spPr>
        <p:txBody>
          <a:bodyPr/>
          <a:lstStyle/>
          <a:p>
            <a:pPr algn="ctr" eaLnBrk="1" hangingPunct="1"/>
            <a:r>
              <a:rPr lang="he-IL" altLang="he-IL" sz="3000" dirty="0"/>
              <a:t>שיטות נומריות</a:t>
            </a:r>
            <a:br>
              <a:rPr lang="he-IL" altLang="he-IL" sz="3000" dirty="0"/>
            </a:br>
            <a:endParaRPr lang="en-US" altLang="he-IL" sz="30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74913" y="3645024"/>
            <a:ext cx="4645074" cy="1393152"/>
          </a:xfrm>
        </p:spPr>
        <p:txBody>
          <a:bodyPr>
            <a:noAutofit/>
          </a:bodyPr>
          <a:lstStyle/>
          <a:p>
            <a:pPr rtl="1"/>
            <a:r>
              <a:rPr lang="he-IL" altLang="he-IL" sz="1350" dirty="0"/>
              <a:t> </a:t>
            </a:r>
            <a:r>
              <a:rPr lang="he-IL" altLang="he-IL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תרגול – תזמון ותכנון מצרפי</a:t>
            </a:r>
          </a:p>
          <a:p>
            <a:pPr algn="ctr" eaLnBrk="1" hangingPunct="1"/>
            <a:endParaRPr lang="he-IL" altLang="he-IL" sz="1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/>
            <a:r>
              <a:rPr lang="he-IL" altLang="he-IL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סמסטר אביב 2020</a:t>
            </a:r>
            <a:endParaRPr lang="en-US" altLang="he-IL" sz="1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15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20688"/>
            <a:ext cx="8229600" cy="1065212"/>
          </a:xfrm>
        </p:spPr>
        <p:txBody>
          <a:bodyPr lIns="90475" tIns="44444" rIns="90475" bIns="44444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Johnson's Rule</a:t>
            </a:r>
            <a:br>
              <a:rPr lang="en-US" dirty="0">
                <a:solidFill>
                  <a:schemeClr val="tx1">
                    <a:alpha val="90000"/>
                  </a:schemeClr>
                </a:solidFill>
              </a:rPr>
            </a:br>
            <a:r>
              <a:rPr lang="he-IL" dirty="0">
                <a:solidFill>
                  <a:schemeClr val="tx1">
                    <a:alpha val="90000"/>
                  </a:schemeClr>
                </a:solidFill>
              </a:rPr>
              <a:t>אלגוריתם</a:t>
            </a:r>
            <a:endParaRPr lang="en-US" dirty="0">
              <a:solidFill>
                <a:schemeClr val="tx1">
                  <a:alpha val="90000"/>
                </a:schemeClr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85813" y="2420888"/>
            <a:ext cx="7458595" cy="3888431"/>
          </a:xfrm>
        </p:spPr>
        <p:txBody>
          <a:bodyPr lIns="90475" tIns="44444" rIns="90475" bIns="44444">
            <a:normAutofit fontScale="92500" lnSpcReduction="20000"/>
          </a:bodyPr>
          <a:lstStyle/>
          <a:p>
            <a:pPr marL="501650" indent="-457200" algn="r" rtl="1" eaLnBrk="1" hangingPunct="1">
              <a:buFont typeface="Wingdings 2" panose="05020102010507070707" pitchFamily="18" charset="2"/>
              <a:buAutoNum type="arabicPeriod"/>
              <a:defRPr/>
            </a:pPr>
            <a:r>
              <a:rPr lang="he-IL" dirty="0">
                <a:cs typeface="+mj-cs"/>
              </a:rPr>
              <a:t>רשמו את המשימות ואת זמן העיבוד שנדרש להן בכל מכונה.</a:t>
            </a:r>
          </a:p>
          <a:p>
            <a:pPr marL="501650" indent="-457200" algn="r" rtl="1" eaLnBrk="1" hangingPunct="1">
              <a:buFont typeface="Wingdings 2" panose="05020102010507070707" pitchFamily="18" charset="2"/>
              <a:buAutoNum type="arabicPeriod"/>
              <a:defRPr/>
            </a:pPr>
            <a:endParaRPr lang="he-IL" dirty="0">
              <a:cs typeface="+mj-cs"/>
            </a:endParaRPr>
          </a:p>
          <a:p>
            <a:pPr marL="501650" indent="-457200" algn="r" rtl="1" eaLnBrk="1" hangingPunct="1">
              <a:buFont typeface="Wingdings 2" panose="05020102010507070707" pitchFamily="18" charset="2"/>
              <a:buAutoNum type="arabicPeriod"/>
              <a:defRPr/>
            </a:pPr>
            <a:r>
              <a:rPr lang="he-IL" dirty="0">
                <a:cs typeface="+mj-cs"/>
              </a:rPr>
              <a:t>בחרו את המשימה עם זמן העיבוד הקצר ביותר.</a:t>
            </a:r>
          </a:p>
          <a:p>
            <a:pPr marL="501650" indent="-457200" algn="r" rtl="1" eaLnBrk="1" hangingPunct="1">
              <a:buFont typeface="Wingdings 2" panose="05020102010507070707" pitchFamily="18" charset="2"/>
              <a:buAutoNum type="arabicPeriod"/>
              <a:defRPr/>
            </a:pPr>
            <a:endParaRPr lang="he-IL" sz="1900" dirty="0">
              <a:cs typeface="+mj-cs"/>
            </a:endParaRPr>
          </a:p>
          <a:p>
            <a:pPr marL="593725" lvl="2" indent="0" algn="r" rtl="1" eaLnBrk="1" hangingPunct="1">
              <a:buFont typeface="Wingdings" panose="05000000000000000000" pitchFamily="2" charset="2"/>
              <a:buNone/>
              <a:defRPr/>
            </a:pPr>
            <a:r>
              <a:rPr lang="he-IL" sz="1400" dirty="0">
                <a:cs typeface="+mj-cs"/>
              </a:rPr>
              <a:t>2.1 האם זהו זמן העיבוד במכונה </a:t>
            </a:r>
            <a:r>
              <a:rPr lang="he-IL" sz="1400" dirty="0">
                <a:solidFill>
                  <a:srgbClr val="00B050"/>
                </a:solidFill>
                <a:cs typeface="+mj-cs"/>
              </a:rPr>
              <a:t>הראשונה</a:t>
            </a:r>
            <a:r>
              <a:rPr lang="he-IL" sz="1400" dirty="0">
                <a:cs typeface="+mj-cs"/>
              </a:rPr>
              <a:t>?  שבצו את המשימה כ</a:t>
            </a:r>
            <a:r>
              <a:rPr lang="he-IL" sz="1400" dirty="0">
                <a:solidFill>
                  <a:srgbClr val="00B050"/>
                </a:solidFill>
                <a:cs typeface="+mj-cs"/>
              </a:rPr>
              <a:t>ראשונה במערך</a:t>
            </a:r>
            <a:r>
              <a:rPr lang="he-IL" sz="1400" dirty="0">
                <a:cs typeface="+mj-cs"/>
              </a:rPr>
              <a:t>.</a:t>
            </a:r>
          </a:p>
          <a:p>
            <a:pPr marL="593725" lvl="2" indent="0" algn="r" rtl="1" eaLnBrk="1" hangingPunct="1">
              <a:buFont typeface="Wingdings" panose="05000000000000000000" pitchFamily="2" charset="2"/>
              <a:buNone/>
              <a:defRPr/>
            </a:pPr>
            <a:endParaRPr lang="he-IL" sz="1400" dirty="0">
              <a:cs typeface="+mj-cs"/>
            </a:endParaRPr>
          </a:p>
          <a:p>
            <a:pPr marL="593725" lvl="2" indent="0" algn="r" rtl="1" eaLnBrk="1" hangingPunct="1">
              <a:buFont typeface="Wingdings" panose="05000000000000000000" pitchFamily="2" charset="2"/>
              <a:buNone/>
              <a:defRPr/>
            </a:pPr>
            <a:r>
              <a:rPr lang="he-IL" sz="1400" dirty="0">
                <a:cs typeface="+mj-cs"/>
              </a:rPr>
              <a:t>2.2 האם זהו זמן העיבוד במכונה </a:t>
            </a:r>
            <a:r>
              <a:rPr lang="he-IL" sz="1400" dirty="0">
                <a:solidFill>
                  <a:schemeClr val="accent3"/>
                </a:solidFill>
                <a:cs typeface="+mj-cs"/>
              </a:rPr>
              <a:t>השניה</a:t>
            </a:r>
            <a:r>
              <a:rPr lang="he-IL" sz="1400" dirty="0">
                <a:cs typeface="+mj-cs"/>
              </a:rPr>
              <a:t>? שבצו את המשימה כ</a:t>
            </a:r>
            <a:r>
              <a:rPr lang="he-IL" sz="1400" dirty="0">
                <a:solidFill>
                  <a:schemeClr val="accent3"/>
                </a:solidFill>
                <a:cs typeface="+mj-cs"/>
              </a:rPr>
              <a:t>אחרונה במערך</a:t>
            </a:r>
            <a:r>
              <a:rPr lang="he-IL" sz="1400" dirty="0">
                <a:cs typeface="+mj-cs"/>
              </a:rPr>
              <a:t>.</a:t>
            </a:r>
          </a:p>
          <a:p>
            <a:pPr marL="593725" lvl="2" indent="0" algn="r" rtl="1" eaLnBrk="1" hangingPunct="1">
              <a:buFont typeface="Wingdings" panose="05000000000000000000" pitchFamily="2" charset="2"/>
              <a:buNone/>
              <a:defRPr/>
            </a:pPr>
            <a:endParaRPr lang="he-IL" sz="1400" dirty="0">
              <a:cs typeface="+mj-cs"/>
            </a:endParaRPr>
          </a:p>
          <a:p>
            <a:pPr marL="593725" lvl="2" indent="0" algn="r" rtl="1" eaLnBrk="1" hangingPunct="1">
              <a:buFont typeface="Wingdings" panose="05000000000000000000" pitchFamily="2" charset="2"/>
              <a:buNone/>
              <a:defRPr/>
            </a:pPr>
            <a:r>
              <a:rPr lang="he-IL" sz="1400" dirty="0">
                <a:cs typeface="+mj-cs"/>
              </a:rPr>
              <a:t>2.3 יש שוויון? בחרו באופן שרירותי.</a:t>
            </a:r>
          </a:p>
          <a:p>
            <a:pPr marL="593725" lvl="2" indent="0" algn="r" rtl="1" eaLnBrk="1" hangingPunct="1">
              <a:buFont typeface="Wingdings" panose="05000000000000000000" pitchFamily="2" charset="2"/>
              <a:buNone/>
              <a:defRPr/>
            </a:pPr>
            <a:endParaRPr lang="he-IL" dirty="0">
              <a:cs typeface="+mj-cs"/>
            </a:endParaRPr>
          </a:p>
          <a:p>
            <a:pPr marL="501650" indent="-457200" algn="r" rtl="1" eaLnBrk="1" hangingPunct="1">
              <a:buFont typeface="Wingdings 2" panose="05020102010507070707" pitchFamily="18" charset="2"/>
              <a:buAutoNum type="arabicPeriod"/>
              <a:defRPr/>
            </a:pPr>
            <a:r>
              <a:rPr lang="he-IL" dirty="0">
                <a:cs typeface="+mj-cs"/>
              </a:rPr>
              <a:t>לאחר ששובצה, מחקו את המשימה הזו.</a:t>
            </a:r>
          </a:p>
          <a:p>
            <a:pPr marL="501650" indent="-457200" algn="r" rtl="1" eaLnBrk="1" hangingPunct="1">
              <a:buFont typeface="Wingdings 2" panose="05020102010507070707" pitchFamily="18" charset="2"/>
              <a:buAutoNum type="arabicPeriod"/>
              <a:defRPr/>
            </a:pPr>
            <a:endParaRPr lang="he-IL" dirty="0">
              <a:cs typeface="+mj-cs"/>
            </a:endParaRPr>
          </a:p>
          <a:p>
            <a:pPr marL="501650" indent="-457200" algn="r" rtl="1" eaLnBrk="1" hangingPunct="1">
              <a:buFont typeface="Wingdings 2" panose="05020102010507070707" pitchFamily="18" charset="2"/>
              <a:buAutoNum type="arabicPeriod"/>
              <a:defRPr/>
            </a:pPr>
            <a:r>
              <a:rPr lang="he-IL" dirty="0">
                <a:cs typeface="+mj-cs"/>
              </a:rPr>
              <a:t>חזרו על שלבים 2,3 כאשר ממלאים את המערך, עד ששובצו כל המשימות.</a:t>
            </a:r>
          </a:p>
          <a:p>
            <a:pPr algn="r" rtl="1" eaLnBrk="1" hangingPunct="1">
              <a:defRPr/>
            </a:pPr>
            <a:endParaRPr lang="en-US" dirty="0"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pPr defTabSz="836613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Johnson’s Rule - Example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/>
        </p:nvGraphicFramePr>
        <p:xfrm>
          <a:off x="1524000" y="2781300"/>
          <a:ext cx="6096000" cy="3222684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4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4014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Job</a:t>
                      </a:r>
                    </a:p>
                  </a:txBody>
                  <a:tcPr marL="100008" marR="100008" marT="49987" marB="49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מכונה  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8" marR="100008" marT="49987" marB="49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מכונה 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8" marR="100008" marT="49987" marB="49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722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100008" marR="100008" marT="49987" marB="49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100008" marR="100008" marT="49987" marB="49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100008" marR="100008" marT="49987" marB="49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722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100008" marR="100008" marT="49987" marB="49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100008" marR="100008" marT="49987" marB="49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100008" marR="100008" marT="49987" marB="49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722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100008" marR="100008" marT="49987" marB="49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100008" marR="100008" marT="49987" marB="49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100008" marR="100008" marT="49987" marB="49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722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L="100008" marR="100008" marT="49987" marB="49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100008" marR="100008" marT="49987" marB="49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100008" marR="100008" marT="49987" marB="49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722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100008" marR="100008" marT="49987" marB="49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100008" marR="100008" marT="49987" marB="49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100008" marR="100008" marT="49987" marB="49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89863" y="1342673"/>
            <a:ext cx="2964274" cy="5539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fontAlgn="auto" latinLnBrk="0" hangingPunct="1">
              <a:spcAft>
                <a:spcPts val="0"/>
              </a:spcAft>
              <a:buNone/>
              <a:defRPr sz="3000" cap="none">
                <a:ln w="3175" cmpd="sng">
                  <a:noFill/>
                </a:ln>
                <a:solidFill>
                  <a:schemeClr val="tx1">
                    <a:alpha val="9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he-IL" dirty="0"/>
              <a:t>זמני עיבוד למכונות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7978" y="652033"/>
            <a:ext cx="6099635" cy="836528"/>
          </a:xfrm>
        </p:spPr>
        <p:txBody>
          <a:bodyPr>
            <a:normAutofit/>
          </a:bodyPr>
          <a:lstStyle/>
          <a:p>
            <a:pPr defTabSz="836613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Johnson’s Rule - Example</a:t>
            </a:r>
          </a:p>
        </p:txBody>
      </p:sp>
      <p:graphicFrame>
        <p:nvGraphicFramePr>
          <p:cNvPr id="522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258821"/>
              </p:ext>
            </p:extLst>
          </p:nvPr>
        </p:nvGraphicFramePr>
        <p:xfrm>
          <a:off x="1763690" y="3072209"/>
          <a:ext cx="3726505" cy="527050"/>
        </p:xfrm>
        <a:graphic>
          <a:graphicData uri="http://schemas.openxmlformats.org/drawingml/2006/table">
            <a:tbl>
              <a:tblPr/>
              <a:tblGrid>
                <a:gridCol w="745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722290" y="3118247"/>
            <a:ext cx="8794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08" tIns="50004" rIns="100008" bIns="50004">
            <a:spAutoFit/>
          </a:bodyPr>
          <a:lstStyle>
            <a:lvl1pPr defTabSz="1000125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defTabSz="10001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defTabSz="1000125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defTabSz="1000125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defTabSz="1000125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he-IL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Step 1</a:t>
            </a:r>
          </a:p>
        </p:txBody>
      </p:sp>
      <p:sp>
        <p:nvSpPr>
          <p:cNvPr id="26642" name="Text Box 32"/>
          <p:cNvSpPr txBox="1">
            <a:spLocks noChangeArrowheads="1"/>
          </p:cNvSpPr>
          <p:nvPr/>
        </p:nvSpPr>
        <p:spPr bwMode="auto">
          <a:xfrm>
            <a:off x="722290" y="2470547"/>
            <a:ext cx="87947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08" tIns="50004" rIns="100008" bIns="50004">
            <a:spAutoFit/>
          </a:bodyPr>
          <a:lstStyle>
            <a:lvl1pPr defTabSz="1000125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defTabSz="10001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defTabSz="1000125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defTabSz="1000125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defTabSz="1000125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he-IL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Step 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758816"/>
              </p:ext>
            </p:extLst>
          </p:nvPr>
        </p:nvGraphicFramePr>
        <p:xfrm>
          <a:off x="5652120" y="2276872"/>
          <a:ext cx="2679700" cy="3221148"/>
        </p:xfrm>
        <a:graphic>
          <a:graphicData uri="http://schemas.openxmlformats.org/drawingml/2006/table">
            <a:tbl>
              <a:tblPr/>
              <a:tblGrid>
                <a:gridCol w="402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7212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Job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מכונה  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מכונה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65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65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765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765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765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38318"/>
              </p:ext>
            </p:extLst>
          </p:nvPr>
        </p:nvGraphicFramePr>
        <p:xfrm>
          <a:off x="1763690" y="2411809"/>
          <a:ext cx="3726505" cy="527050"/>
        </p:xfrm>
        <a:graphic>
          <a:graphicData uri="http://schemas.openxmlformats.org/drawingml/2006/table">
            <a:tbl>
              <a:tblPr/>
              <a:tblGrid>
                <a:gridCol w="745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7452345" y="3527822"/>
            <a:ext cx="504825" cy="358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725145" y="3670697"/>
            <a:ext cx="2374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5364" y="5080839"/>
            <a:ext cx="506325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">
              <a:defRPr/>
            </a:pPr>
            <a:r>
              <a:rPr lang="he-IL" sz="1600" dirty="0"/>
              <a:t>בחרו את המשימה עם זמן העיבוד הקצר ביותר.</a:t>
            </a:r>
          </a:p>
          <a:p>
            <a:pPr marL="593725" lvl="2">
              <a:defRPr/>
            </a:pPr>
            <a:r>
              <a:rPr lang="he-IL" sz="1200" dirty="0"/>
              <a:t>האם זהו זמן העיבוד במכונה </a:t>
            </a:r>
            <a:r>
              <a:rPr lang="he-IL" sz="1200" dirty="0">
                <a:solidFill>
                  <a:srgbClr val="00B050"/>
                </a:solidFill>
              </a:rPr>
              <a:t>הראשונה</a:t>
            </a:r>
            <a:r>
              <a:rPr lang="he-IL" sz="1200" dirty="0"/>
              <a:t>?  שבצו את המשימה כ</a:t>
            </a:r>
            <a:r>
              <a:rPr lang="he-IL" sz="1200" dirty="0">
                <a:solidFill>
                  <a:srgbClr val="00B050"/>
                </a:solidFill>
              </a:rPr>
              <a:t>ראשונה במערך</a:t>
            </a:r>
            <a:r>
              <a:rPr lang="he-IL" sz="1200" dirty="0"/>
              <a:t>.</a:t>
            </a:r>
          </a:p>
          <a:p>
            <a:pPr marL="593725" lvl="2">
              <a:defRPr/>
            </a:pPr>
            <a:r>
              <a:rPr lang="he-IL" sz="1200" dirty="0"/>
              <a:t>האם זהו זמן העיבוד במכונה </a:t>
            </a:r>
            <a:r>
              <a:rPr lang="he-IL" sz="1200" dirty="0">
                <a:solidFill>
                  <a:schemeClr val="accent3"/>
                </a:solidFill>
              </a:rPr>
              <a:t>השניה</a:t>
            </a:r>
            <a:r>
              <a:rPr lang="he-IL" sz="1200" dirty="0"/>
              <a:t>? שבצו את המשימה כ</a:t>
            </a:r>
            <a:r>
              <a:rPr lang="he-IL" sz="1200" dirty="0">
                <a:solidFill>
                  <a:schemeClr val="accent3"/>
                </a:solidFill>
              </a:rPr>
              <a:t>אחרונה במערך</a:t>
            </a:r>
            <a:r>
              <a:rPr lang="he-IL" sz="1200" dirty="0"/>
              <a:t>.</a:t>
            </a:r>
          </a:p>
          <a:p>
            <a:pPr marL="593725" lvl="2">
              <a:defRPr/>
            </a:pPr>
            <a:r>
              <a:rPr lang="he-IL" sz="1200" dirty="0"/>
              <a:t>יש שוויון? בחרו באופן שרירותי.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1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898726"/>
              </p:ext>
            </p:extLst>
          </p:nvPr>
        </p:nvGraphicFramePr>
        <p:xfrm>
          <a:off x="1691678" y="3144217"/>
          <a:ext cx="3870525" cy="527050"/>
        </p:xfrm>
        <a:graphic>
          <a:graphicData uri="http://schemas.openxmlformats.org/drawingml/2006/table">
            <a:tbl>
              <a:tblPr/>
              <a:tblGrid>
                <a:gridCol w="77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605828" y="3178398"/>
            <a:ext cx="8794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08" tIns="50004" rIns="100008" bIns="50004">
            <a:spAutoFit/>
          </a:bodyPr>
          <a:lstStyle>
            <a:lvl1pPr defTabSz="1000125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defTabSz="10001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defTabSz="1000125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defTabSz="1000125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defTabSz="1000125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he-IL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Step 1</a:t>
            </a:r>
          </a:p>
        </p:txBody>
      </p:sp>
      <p:sp>
        <p:nvSpPr>
          <p:cNvPr id="27666" name="Text Box 32"/>
          <p:cNvSpPr txBox="1">
            <a:spLocks noChangeArrowheads="1"/>
          </p:cNvSpPr>
          <p:nvPr/>
        </p:nvSpPr>
        <p:spPr bwMode="auto">
          <a:xfrm>
            <a:off x="605828" y="2530698"/>
            <a:ext cx="87947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08" tIns="50004" rIns="100008" bIns="50004">
            <a:spAutoFit/>
          </a:bodyPr>
          <a:lstStyle>
            <a:lvl1pPr defTabSz="1000125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defTabSz="10001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defTabSz="1000125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defTabSz="1000125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defTabSz="1000125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he-IL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Step 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25567"/>
              </p:ext>
            </p:extLst>
          </p:nvPr>
        </p:nvGraphicFramePr>
        <p:xfrm>
          <a:off x="5724128" y="2348880"/>
          <a:ext cx="2679700" cy="3221148"/>
        </p:xfrm>
        <a:graphic>
          <a:graphicData uri="http://schemas.openxmlformats.org/drawingml/2006/table">
            <a:tbl>
              <a:tblPr/>
              <a:tblGrid>
                <a:gridCol w="402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7212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Job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מכונה  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מכונה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65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65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765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765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765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33217"/>
              </p:ext>
            </p:extLst>
          </p:nvPr>
        </p:nvGraphicFramePr>
        <p:xfrm>
          <a:off x="1691678" y="2483817"/>
          <a:ext cx="3870525" cy="527050"/>
        </p:xfrm>
        <a:graphic>
          <a:graphicData uri="http://schemas.openxmlformats.org/drawingml/2006/table">
            <a:tbl>
              <a:tblPr/>
              <a:tblGrid>
                <a:gridCol w="77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797153" y="3742705"/>
            <a:ext cx="2374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371828" y="3958605"/>
            <a:ext cx="504825" cy="360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53104"/>
              </p:ext>
            </p:extLst>
          </p:nvPr>
        </p:nvGraphicFramePr>
        <p:xfrm>
          <a:off x="1691678" y="3815730"/>
          <a:ext cx="3870525" cy="527050"/>
        </p:xfrm>
        <a:graphic>
          <a:graphicData uri="http://schemas.openxmlformats.org/drawingml/2006/table">
            <a:tbl>
              <a:tblPr/>
              <a:tblGrid>
                <a:gridCol w="77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607415" y="3910980"/>
            <a:ext cx="877888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08" tIns="50004" rIns="100008" bIns="50004">
            <a:spAutoFit/>
          </a:bodyPr>
          <a:lstStyle>
            <a:lvl1pPr defTabSz="1000125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defTabSz="10001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defTabSz="1000125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defTabSz="1000125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defTabSz="1000125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he-IL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Step 2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797153" y="4180855"/>
            <a:ext cx="2374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7978" y="692696"/>
            <a:ext cx="6099635" cy="836528"/>
          </a:xfrm>
        </p:spPr>
        <p:txBody>
          <a:bodyPr>
            <a:normAutofit/>
          </a:bodyPr>
          <a:lstStyle/>
          <a:p>
            <a:pPr defTabSz="836613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Johnson’s Rule - Example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5364" y="5080839"/>
            <a:ext cx="506325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">
              <a:defRPr/>
            </a:pPr>
            <a:r>
              <a:rPr lang="he-IL" sz="1600" dirty="0"/>
              <a:t>בחרו את המשימה עם זמן העיבוד הקצר ביותר.</a:t>
            </a:r>
          </a:p>
          <a:p>
            <a:pPr marL="593725" lvl="2">
              <a:defRPr/>
            </a:pPr>
            <a:r>
              <a:rPr lang="he-IL" sz="1200" dirty="0"/>
              <a:t>האם זהו זמן העיבוד במכונה </a:t>
            </a:r>
            <a:r>
              <a:rPr lang="he-IL" sz="1200" dirty="0">
                <a:solidFill>
                  <a:srgbClr val="00B050"/>
                </a:solidFill>
              </a:rPr>
              <a:t>הראשונה</a:t>
            </a:r>
            <a:r>
              <a:rPr lang="he-IL" sz="1200" dirty="0"/>
              <a:t>?  שבצו את המשימה כ</a:t>
            </a:r>
            <a:r>
              <a:rPr lang="he-IL" sz="1200" dirty="0">
                <a:solidFill>
                  <a:srgbClr val="00B050"/>
                </a:solidFill>
              </a:rPr>
              <a:t>ראשונה במערך</a:t>
            </a:r>
            <a:r>
              <a:rPr lang="he-IL" sz="1200" dirty="0"/>
              <a:t>.</a:t>
            </a:r>
          </a:p>
          <a:p>
            <a:pPr marL="593725" lvl="2">
              <a:defRPr/>
            </a:pPr>
            <a:r>
              <a:rPr lang="he-IL" sz="1200" dirty="0"/>
              <a:t>האם זהו זמן העיבוד במכונה </a:t>
            </a:r>
            <a:r>
              <a:rPr lang="he-IL" sz="1200" dirty="0">
                <a:solidFill>
                  <a:schemeClr val="accent3"/>
                </a:solidFill>
              </a:rPr>
              <a:t>השניה</a:t>
            </a:r>
            <a:r>
              <a:rPr lang="he-IL" sz="1200" dirty="0"/>
              <a:t>? שבצו את המשימה כ</a:t>
            </a:r>
            <a:r>
              <a:rPr lang="he-IL" sz="1200" dirty="0">
                <a:solidFill>
                  <a:schemeClr val="accent3"/>
                </a:solidFill>
              </a:rPr>
              <a:t>אחרונה במערך</a:t>
            </a:r>
            <a:r>
              <a:rPr lang="he-IL" sz="1200" dirty="0"/>
              <a:t>.</a:t>
            </a:r>
          </a:p>
          <a:p>
            <a:pPr marL="593725" lvl="2">
              <a:defRPr/>
            </a:pPr>
            <a:r>
              <a:rPr lang="he-IL" sz="1200" dirty="0"/>
              <a:t>יש שוויון? בחרו באופן שרירותי.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390032"/>
              </p:ext>
            </p:extLst>
          </p:nvPr>
        </p:nvGraphicFramePr>
        <p:xfrm>
          <a:off x="1691678" y="3072209"/>
          <a:ext cx="3870525" cy="527050"/>
        </p:xfrm>
        <a:graphic>
          <a:graphicData uri="http://schemas.openxmlformats.org/drawingml/2006/table">
            <a:tbl>
              <a:tblPr/>
              <a:tblGrid>
                <a:gridCol w="77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663772" y="3109515"/>
            <a:ext cx="8794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08" tIns="50004" rIns="100008" bIns="50004">
            <a:spAutoFit/>
          </a:bodyPr>
          <a:lstStyle>
            <a:lvl1pPr defTabSz="1000125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defTabSz="10001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defTabSz="1000125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defTabSz="1000125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defTabSz="1000125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he-IL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Step 1</a:t>
            </a:r>
          </a:p>
        </p:txBody>
      </p:sp>
      <p:sp>
        <p:nvSpPr>
          <p:cNvPr id="28690" name="Text Box 32"/>
          <p:cNvSpPr txBox="1">
            <a:spLocks noChangeArrowheads="1"/>
          </p:cNvSpPr>
          <p:nvPr/>
        </p:nvSpPr>
        <p:spPr bwMode="auto">
          <a:xfrm>
            <a:off x="663772" y="2461815"/>
            <a:ext cx="87947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08" tIns="50004" rIns="100008" bIns="50004">
            <a:spAutoFit/>
          </a:bodyPr>
          <a:lstStyle>
            <a:lvl1pPr defTabSz="1000125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defTabSz="10001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defTabSz="1000125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defTabSz="1000125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defTabSz="1000125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he-IL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Step 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71095"/>
              </p:ext>
            </p:extLst>
          </p:nvPr>
        </p:nvGraphicFramePr>
        <p:xfrm>
          <a:off x="5724128" y="2276872"/>
          <a:ext cx="2679700" cy="3221148"/>
        </p:xfrm>
        <a:graphic>
          <a:graphicData uri="http://schemas.openxmlformats.org/drawingml/2006/table">
            <a:tbl>
              <a:tblPr/>
              <a:tblGrid>
                <a:gridCol w="402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7212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Job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מכונה  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מכונה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65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65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765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765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765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157692"/>
              </p:ext>
            </p:extLst>
          </p:nvPr>
        </p:nvGraphicFramePr>
        <p:xfrm>
          <a:off x="1691678" y="2411809"/>
          <a:ext cx="3870525" cy="527050"/>
        </p:xfrm>
        <a:graphic>
          <a:graphicData uri="http://schemas.openxmlformats.org/drawingml/2006/table">
            <a:tbl>
              <a:tblPr/>
              <a:tblGrid>
                <a:gridCol w="77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797153" y="3670697"/>
            <a:ext cx="2374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524353" y="4319984"/>
            <a:ext cx="504825" cy="361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30391"/>
              </p:ext>
            </p:extLst>
          </p:nvPr>
        </p:nvGraphicFramePr>
        <p:xfrm>
          <a:off x="1691678" y="3743722"/>
          <a:ext cx="3870525" cy="527050"/>
        </p:xfrm>
        <a:graphic>
          <a:graphicData uri="http://schemas.openxmlformats.org/drawingml/2006/table">
            <a:tbl>
              <a:tblPr/>
              <a:tblGrid>
                <a:gridCol w="77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51" name="Text Box 17"/>
          <p:cNvSpPr txBox="1">
            <a:spLocks noChangeArrowheads="1"/>
          </p:cNvSpPr>
          <p:nvPr/>
        </p:nvSpPr>
        <p:spPr bwMode="auto">
          <a:xfrm>
            <a:off x="663772" y="3828652"/>
            <a:ext cx="877888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08" tIns="50004" rIns="100008" bIns="50004">
            <a:spAutoFit/>
          </a:bodyPr>
          <a:lstStyle>
            <a:lvl1pPr defTabSz="1000125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defTabSz="10001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defTabSz="1000125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defTabSz="1000125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defTabSz="1000125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he-IL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Step 2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797153" y="4108847"/>
            <a:ext cx="2374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78846"/>
              </p:ext>
            </p:extLst>
          </p:nvPr>
        </p:nvGraphicFramePr>
        <p:xfrm>
          <a:off x="1691678" y="4440634"/>
          <a:ext cx="3870525" cy="527050"/>
        </p:xfrm>
        <a:graphic>
          <a:graphicData uri="http://schemas.openxmlformats.org/drawingml/2006/table">
            <a:tbl>
              <a:tblPr/>
              <a:tblGrid>
                <a:gridCol w="77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663772" y="4477940"/>
            <a:ext cx="877888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08" tIns="50004" rIns="100008" bIns="50004">
            <a:spAutoFit/>
          </a:bodyPr>
          <a:lstStyle>
            <a:lvl1pPr defTabSz="1000125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defTabSz="10001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defTabSz="1000125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defTabSz="1000125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defTabSz="1000125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he-IL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Step 3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868590" y="4462859"/>
            <a:ext cx="23764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7978" y="652033"/>
            <a:ext cx="6099635" cy="836528"/>
          </a:xfrm>
        </p:spPr>
        <p:txBody>
          <a:bodyPr>
            <a:normAutofit/>
          </a:bodyPr>
          <a:lstStyle/>
          <a:p>
            <a:pPr defTabSz="836613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Johnson’s Rule - Example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5364" y="5080839"/>
            <a:ext cx="506325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">
              <a:defRPr/>
            </a:pPr>
            <a:r>
              <a:rPr lang="he-IL" sz="1600" dirty="0"/>
              <a:t>בחרו את המשימה עם זמן העיבוד הקצר ביותר.</a:t>
            </a:r>
          </a:p>
          <a:p>
            <a:pPr marL="593725" lvl="2">
              <a:defRPr/>
            </a:pPr>
            <a:r>
              <a:rPr lang="he-IL" sz="1200" dirty="0"/>
              <a:t>האם זהו זמן העיבוד במכונה </a:t>
            </a:r>
            <a:r>
              <a:rPr lang="he-IL" sz="1200" dirty="0">
                <a:solidFill>
                  <a:srgbClr val="00B050"/>
                </a:solidFill>
              </a:rPr>
              <a:t>הראשונה</a:t>
            </a:r>
            <a:r>
              <a:rPr lang="he-IL" sz="1200" dirty="0"/>
              <a:t>?  שבצו את המשימה כ</a:t>
            </a:r>
            <a:r>
              <a:rPr lang="he-IL" sz="1200" dirty="0">
                <a:solidFill>
                  <a:srgbClr val="00B050"/>
                </a:solidFill>
              </a:rPr>
              <a:t>ראשונה במערך</a:t>
            </a:r>
            <a:r>
              <a:rPr lang="he-IL" sz="1200" dirty="0"/>
              <a:t>.</a:t>
            </a:r>
          </a:p>
          <a:p>
            <a:pPr marL="593725" lvl="2">
              <a:defRPr/>
            </a:pPr>
            <a:r>
              <a:rPr lang="he-IL" sz="1200" dirty="0"/>
              <a:t>האם זהו זמן העיבוד במכונה </a:t>
            </a:r>
            <a:r>
              <a:rPr lang="he-IL" sz="1200" dirty="0">
                <a:solidFill>
                  <a:schemeClr val="accent3"/>
                </a:solidFill>
              </a:rPr>
              <a:t>השניה</a:t>
            </a:r>
            <a:r>
              <a:rPr lang="he-IL" sz="1200" dirty="0"/>
              <a:t>? שבצו את המשימה כ</a:t>
            </a:r>
            <a:r>
              <a:rPr lang="he-IL" sz="1200" dirty="0">
                <a:solidFill>
                  <a:schemeClr val="accent3"/>
                </a:solidFill>
              </a:rPr>
              <a:t>אחרונה במערך</a:t>
            </a:r>
            <a:r>
              <a:rPr lang="he-IL" sz="1200" dirty="0"/>
              <a:t>.</a:t>
            </a:r>
          </a:p>
          <a:p>
            <a:pPr marL="593725" lvl="2">
              <a:defRPr/>
            </a:pPr>
            <a:r>
              <a:rPr lang="he-IL" sz="1200" dirty="0"/>
              <a:t>יש שוויון? בחרו באופן שרירותי.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009769"/>
              </p:ext>
            </p:extLst>
          </p:nvPr>
        </p:nvGraphicFramePr>
        <p:xfrm>
          <a:off x="1601996" y="2974826"/>
          <a:ext cx="3924500" cy="527050"/>
        </p:xfrm>
        <a:graphic>
          <a:graphicData uri="http://schemas.openxmlformats.org/drawingml/2006/table">
            <a:tbl>
              <a:tblPr/>
              <a:tblGrid>
                <a:gridCol w="78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636215" y="3088234"/>
            <a:ext cx="8794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08" tIns="50004" rIns="100008" bIns="50004">
            <a:spAutoFit/>
          </a:bodyPr>
          <a:lstStyle>
            <a:lvl1pPr defTabSz="1000125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defTabSz="10001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defTabSz="1000125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defTabSz="1000125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defTabSz="1000125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he-IL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Step 1</a:t>
            </a:r>
          </a:p>
        </p:txBody>
      </p:sp>
      <p:sp>
        <p:nvSpPr>
          <p:cNvPr id="29714" name="Text Box 32"/>
          <p:cNvSpPr txBox="1">
            <a:spLocks noChangeArrowheads="1"/>
          </p:cNvSpPr>
          <p:nvPr/>
        </p:nvSpPr>
        <p:spPr bwMode="auto">
          <a:xfrm>
            <a:off x="636215" y="2440534"/>
            <a:ext cx="87947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08" tIns="50004" rIns="100008" bIns="50004">
            <a:spAutoFit/>
          </a:bodyPr>
          <a:lstStyle>
            <a:lvl1pPr defTabSz="1000125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defTabSz="10001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defTabSz="1000125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defTabSz="1000125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defTabSz="1000125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he-IL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Step 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62084"/>
              </p:ext>
            </p:extLst>
          </p:nvPr>
        </p:nvGraphicFramePr>
        <p:xfrm>
          <a:off x="5688421" y="2179489"/>
          <a:ext cx="2679700" cy="3221148"/>
        </p:xfrm>
        <a:graphic>
          <a:graphicData uri="http://schemas.openxmlformats.org/drawingml/2006/table">
            <a:tbl>
              <a:tblPr/>
              <a:tblGrid>
                <a:gridCol w="402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7212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Job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מכונה  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מכונה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65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65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765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765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765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42450"/>
              </p:ext>
            </p:extLst>
          </p:nvPr>
        </p:nvGraphicFramePr>
        <p:xfrm>
          <a:off x="1601996" y="2314426"/>
          <a:ext cx="3924500" cy="527050"/>
        </p:xfrm>
        <a:graphic>
          <a:graphicData uri="http://schemas.openxmlformats.org/drawingml/2006/table">
            <a:tbl>
              <a:tblPr/>
              <a:tblGrid>
                <a:gridCol w="78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761446" y="3573314"/>
            <a:ext cx="2374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2315"/>
              </p:ext>
            </p:extLst>
          </p:nvPr>
        </p:nvGraphicFramePr>
        <p:xfrm>
          <a:off x="1601996" y="3646339"/>
          <a:ext cx="3924500" cy="527050"/>
        </p:xfrm>
        <a:graphic>
          <a:graphicData uri="http://schemas.openxmlformats.org/drawingml/2006/table">
            <a:tbl>
              <a:tblPr/>
              <a:tblGrid>
                <a:gridCol w="78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74" name="Text Box 17"/>
          <p:cNvSpPr txBox="1">
            <a:spLocks noChangeArrowheads="1"/>
          </p:cNvSpPr>
          <p:nvPr/>
        </p:nvSpPr>
        <p:spPr bwMode="auto">
          <a:xfrm>
            <a:off x="637802" y="3708238"/>
            <a:ext cx="877888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08" tIns="50004" rIns="100008" bIns="50004">
            <a:spAutoFit/>
          </a:bodyPr>
          <a:lstStyle>
            <a:lvl1pPr defTabSz="1000125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defTabSz="10001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defTabSz="1000125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defTabSz="1000125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defTabSz="1000125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he-IL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Step 2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761446" y="4011464"/>
            <a:ext cx="2374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17867"/>
              </p:ext>
            </p:extLst>
          </p:nvPr>
        </p:nvGraphicFramePr>
        <p:xfrm>
          <a:off x="1601996" y="4343251"/>
          <a:ext cx="3924500" cy="527050"/>
        </p:xfrm>
        <a:graphic>
          <a:graphicData uri="http://schemas.openxmlformats.org/drawingml/2006/table">
            <a:tbl>
              <a:tblPr/>
              <a:tblGrid>
                <a:gridCol w="78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90" name="Text Box 17"/>
          <p:cNvSpPr txBox="1">
            <a:spLocks noChangeArrowheads="1"/>
          </p:cNvSpPr>
          <p:nvPr/>
        </p:nvSpPr>
        <p:spPr bwMode="auto">
          <a:xfrm>
            <a:off x="637802" y="4355938"/>
            <a:ext cx="877888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08" tIns="50004" rIns="100008" bIns="50004">
            <a:spAutoFit/>
          </a:bodyPr>
          <a:lstStyle>
            <a:lvl1pPr defTabSz="1000125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defTabSz="10001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defTabSz="1000125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defTabSz="1000125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defTabSz="1000125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he-IL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Step 3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832883" y="4365476"/>
            <a:ext cx="23764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758077"/>
              </p:ext>
            </p:extLst>
          </p:nvPr>
        </p:nvGraphicFramePr>
        <p:xfrm>
          <a:off x="1619672" y="5013176"/>
          <a:ext cx="3925875" cy="527050"/>
        </p:xfrm>
        <a:graphic>
          <a:graphicData uri="http://schemas.openxmlformats.org/drawingml/2006/table">
            <a:tbl>
              <a:tblPr/>
              <a:tblGrid>
                <a:gridCol w="78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38" marR="100038" marT="50035" marB="500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38" marR="100038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38" marR="100038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100038" marR="100038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100038" marR="100038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37802" y="4979825"/>
            <a:ext cx="87788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08" tIns="50004" rIns="100008" bIns="50004">
            <a:spAutoFit/>
          </a:bodyPr>
          <a:lstStyle>
            <a:lvl1pPr defTabSz="1000125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defTabSz="10001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defTabSz="1000125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defTabSz="1000125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defTabSz="1000125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he-IL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Step 4</a:t>
            </a:r>
          </a:p>
        </p:txBody>
      </p:sp>
      <p:sp>
        <p:nvSpPr>
          <p:cNvPr id="20" name="Oval 19"/>
          <p:cNvSpPr/>
          <p:nvPr/>
        </p:nvSpPr>
        <p:spPr>
          <a:xfrm>
            <a:off x="7488646" y="4581376"/>
            <a:ext cx="504825" cy="363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21" name="Straight Connector 20"/>
          <p:cNvCxnSpPr/>
          <p:nvPr/>
        </p:nvCxnSpPr>
        <p:spPr>
          <a:xfrm>
            <a:off x="5832883" y="4797276"/>
            <a:ext cx="23764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67978" y="652033"/>
            <a:ext cx="6099635" cy="836528"/>
          </a:xfrm>
        </p:spPr>
        <p:txBody>
          <a:bodyPr>
            <a:normAutofit/>
          </a:bodyPr>
          <a:lstStyle/>
          <a:p>
            <a:pPr defTabSz="836613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Johnson’s Rule -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6605" y="620688"/>
            <a:ext cx="6099635" cy="88446"/>
          </a:xfrm>
        </p:spPr>
        <p:txBody>
          <a:bodyPr>
            <a:normAutofit fontScale="90000"/>
          </a:bodyPr>
          <a:lstStyle/>
          <a:p>
            <a:pPr defTabSz="836613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alpha val="90000"/>
                  </a:schemeClr>
                </a:solidFill>
              </a:rPr>
              <a:t>Johnson’s Rule - Example</a:t>
            </a:r>
          </a:p>
        </p:txBody>
      </p:sp>
      <p:graphicFrame>
        <p:nvGraphicFramePr>
          <p:cNvPr id="522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81293"/>
              </p:ext>
            </p:extLst>
          </p:nvPr>
        </p:nvGraphicFramePr>
        <p:xfrm>
          <a:off x="1691678" y="2780382"/>
          <a:ext cx="3869955" cy="527050"/>
        </p:xfrm>
        <a:graphic>
          <a:graphicData uri="http://schemas.openxmlformats.org/drawingml/2006/table">
            <a:tbl>
              <a:tblPr/>
              <a:tblGrid>
                <a:gridCol w="773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630543" y="2804195"/>
            <a:ext cx="8794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08" tIns="50004" rIns="100008" bIns="50004">
            <a:spAutoFit/>
          </a:bodyPr>
          <a:lstStyle>
            <a:lvl1pPr defTabSz="1000125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defTabSz="10001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defTabSz="1000125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defTabSz="1000125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defTabSz="1000125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he-IL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Step 1</a:t>
            </a:r>
          </a:p>
        </p:txBody>
      </p:sp>
      <p:sp>
        <p:nvSpPr>
          <p:cNvPr id="30738" name="Text Box 32"/>
          <p:cNvSpPr txBox="1">
            <a:spLocks noChangeArrowheads="1"/>
          </p:cNvSpPr>
          <p:nvPr/>
        </p:nvSpPr>
        <p:spPr bwMode="auto">
          <a:xfrm>
            <a:off x="630543" y="2156495"/>
            <a:ext cx="87947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08" tIns="50004" rIns="100008" bIns="50004">
            <a:spAutoFit/>
          </a:bodyPr>
          <a:lstStyle>
            <a:lvl1pPr defTabSz="1000125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defTabSz="10001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defTabSz="1000125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defTabSz="1000125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defTabSz="1000125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he-IL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Step 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050426"/>
              </p:ext>
            </p:extLst>
          </p:nvPr>
        </p:nvGraphicFramePr>
        <p:xfrm>
          <a:off x="5723558" y="1985045"/>
          <a:ext cx="2679700" cy="3221148"/>
        </p:xfrm>
        <a:graphic>
          <a:graphicData uri="http://schemas.openxmlformats.org/drawingml/2006/table">
            <a:tbl>
              <a:tblPr/>
              <a:tblGrid>
                <a:gridCol w="402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7212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Job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מכונה  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מכונה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65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65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765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765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765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027028"/>
              </p:ext>
            </p:extLst>
          </p:nvPr>
        </p:nvGraphicFramePr>
        <p:xfrm>
          <a:off x="1691678" y="2119982"/>
          <a:ext cx="3869955" cy="527050"/>
        </p:xfrm>
        <a:graphic>
          <a:graphicData uri="http://schemas.openxmlformats.org/drawingml/2006/table">
            <a:tbl>
              <a:tblPr/>
              <a:tblGrid>
                <a:gridCol w="773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796583" y="3378870"/>
            <a:ext cx="2374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39661"/>
              </p:ext>
            </p:extLst>
          </p:nvPr>
        </p:nvGraphicFramePr>
        <p:xfrm>
          <a:off x="1691678" y="3451895"/>
          <a:ext cx="3869955" cy="527050"/>
        </p:xfrm>
        <a:graphic>
          <a:graphicData uri="http://schemas.openxmlformats.org/drawingml/2006/table">
            <a:tbl>
              <a:tblPr/>
              <a:tblGrid>
                <a:gridCol w="773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100003" marR="100003" marT="49937" marB="499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98" name="Text Box 17"/>
          <p:cNvSpPr txBox="1">
            <a:spLocks noChangeArrowheads="1"/>
          </p:cNvSpPr>
          <p:nvPr/>
        </p:nvSpPr>
        <p:spPr bwMode="auto">
          <a:xfrm>
            <a:off x="630543" y="3524920"/>
            <a:ext cx="877888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08" tIns="50004" rIns="100008" bIns="50004">
            <a:spAutoFit/>
          </a:bodyPr>
          <a:lstStyle>
            <a:lvl1pPr defTabSz="1000125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defTabSz="10001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defTabSz="1000125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defTabSz="1000125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defTabSz="1000125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he-IL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Step 2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796583" y="3817020"/>
            <a:ext cx="2374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981981"/>
              </p:ext>
            </p:extLst>
          </p:nvPr>
        </p:nvGraphicFramePr>
        <p:xfrm>
          <a:off x="1691678" y="4148807"/>
          <a:ext cx="3869955" cy="527050"/>
        </p:xfrm>
        <a:graphic>
          <a:graphicData uri="http://schemas.openxmlformats.org/drawingml/2006/table">
            <a:tbl>
              <a:tblPr/>
              <a:tblGrid>
                <a:gridCol w="773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814" name="Text Box 17"/>
          <p:cNvSpPr txBox="1">
            <a:spLocks noChangeArrowheads="1"/>
          </p:cNvSpPr>
          <p:nvPr/>
        </p:nvSpPr>
        <p:spPr bwMode="auto">
          <a:xfrm>
            <a:off x="630543" y="4172620"/>
            <a:ext cx="877888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08" tIns="50004" rIns="100008" bIns="50004">
            <a:spAutoFit/>
          </a:bodyPr>
          <a:lstStyle>
            <a:lvl1pPr defTabSz="1000125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defTabSz="10001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defTabSz="1000125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defTabSz="1000125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defTabSz="1000125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he-IL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Step 3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868020" y="4171032"/>
            <a:ext cx="23764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338522"/>
              </p:ext>
            </p:extLst>
          </p:nvPr>
        </p:nvGraphicFramePr>
        <p:xfrm>
          <a:off x="1709370" y="4818732"/>
          <a:ext cx="3871315" cy="527050"/>
        </p:xfrm>
        <a:graphic>
          <a:graphicData uri="http://schemas.openxmlformats.org/drawingml/2006/table">
            <a:tbl>
              <a:tblPr/>
              <a:tblGrid>
                <a:gridCol w="774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38" marR="100038" marT="50035" marB="500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38" marR="100038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38" marR="100038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100038" marR="100038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100038" marR="100038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830" name="Text Box 17"/>
          <p:cNvSpPr txBox="1">
            <a:spLocks noChangeArrowheads="1"/>
          </p:cNvSpPr>
          <p:nvPr/>
        </p:nvSpPr>
        <p:spPr bwMode="auto">
          <a:xfrm>
            <a:off x="630543" y="4796507"/>
            <a:ext cx="87788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08" tIns="50004" rIns="100008" bIns="50004">
            <a:spAutoFit/>
          </a:bodyPr>
          <a:lstStyle>
            <a:lvl1pPr defTabSz="1000125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defTabSz="10001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defTabSz="1000125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defTabSz="1000125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defTabSz="1000125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he-IL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Step 4</a:t>
            </a:r>
          </a:p>
        </p:txBody>
      </p:sp>
      <p:sp>
        <p:nvSpPr>
          <p:cNvPr id="20" name="Oval 19"/>
          <p:cNvSpPr/>
          <p:nvPr/>
        </p:nvSpPr>
        <p:spPr>
          <a:xfrm>
            <a:off x="6371258" y="4815557"/>
            <a:ext cx="504825" cy="363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21" name="Straight Connector 20"/>
          <p:cNvCxnSpPr/>
          <p:nvPr/>
        </p:nvCxnSpPr>
        <p:spPr>
          <a:xfrm>
            <a:off x="5868020" y="4602832"/>
            <a:ext cx="23764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3592"/>
              </p:ext>
            </p:extLst>
          </p:nvPr>
        </p:nvGraphicFramePr>
        <p:xfrm>
          <a:off x="1691678" y="5517232"/>
          <a:ext cx="3869955" cy="527050"/>
        </p:xfrm>
        <a:graphic>
          <a:graphicData uri="http://schemas.openxmlformats.org/drawingml/2006/table">
            <a:tbl>
              <a:tblPr/>
              <a:tblGrid>
                <a:gridCol w="773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630543" y="5517232"/>
            <a:ext cx="87788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08" tIns="50004" rIns="100008" bIns="50004">
            <a:spAutoFit/>
          </a:bodyPr>
          <a:lstStyle>
            <a:lvl1pPr defTabSz="1000125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defTabSz="10001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defTabSz="1000125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defTabSz="1000125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defTabSz="1000125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he-IL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Step 5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868020" y="5036220"/>
            <a:ext cx="23764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1467978" y="652033"/>
            <a:ext cx="6099635" cy="8365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836613" fontAlgn="auto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alpha val="90000"/>
                  </a:schemeClr>
                </a:solidFill>
              </a:rPr>
              <a:t>Johnson’s Rule - Example</a:t>
            </a:r>
            <a:endParaRPr lang="en-US" dirty="0">
              <a:solidFill>
                <a:schemeClr val="tx1">
                  <a:alpha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Johnson’s Rule</a:t>
            </a:r>
            <a:endParaRPr lang="he-I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4450" indent="0" algn="r" rtl="1" eaLnBrk="1" hangingPunct="1">
              <a:buFont typeface="Wingdings 2" panose="05020102010507070707" pitchFamily="18" charset="2"/>
              <a:buNone/>
              <a:defRPr/>
            </a:pPr>
            <a:r>
              <a:rPr lang="he-IL" dirty="0">
                <a:solidFill>
                  <a:srgbClr val="7030A0"/>
                </a:solidFill>
                <a:cs typeface="+mj-cs"/>
              </a:rPr>
              <a:t>כלל ג'ונסון – יתרונות:</a:t>
            </a:r>
          </a:p>
          <a:p>
            <a:pPr algn="r" rtl="1" eaLnBrk="1" hangingPunct="1">
              <a:defRPr/>
            </a:pPr>
            <a:r>
              <a:rPr lang="he-IL" dirty="0">
                <a:cs typeface="+mj-cs"/>
              </a:rPr>
              <a:t> מייעל את הזמן הכולל שלוקח לכל המשימות לסיים</a:t>
            </a:r>
          </a:p>
          <a:p>
            <a:pPr algn="r" rtl="1" eaLnBrk="1" hangingPunct="1">
              <a:defRPr/>
            </a:pPr>
            <a:r>
              <a:rPr lang="he-IL" dirty="0">
                <a:cs typeface="+mj-cs"/>
              </a:rPr>
              <a:t>מוריד את הזמן שבו המכונות הן </a:t>
            </a:r>
            <a:r>
              <a:rPr lang="en-US" sz="2000" dirty="0">
                <a:cs typeface="+mj-cs"/>
              </a:rPr>
              <a:t>idle</a:t>
            </a:r>
            <a:r>
              <a:rPr lang="he-IL" sz="2000" dirty="0">
                <a:cs typeface="+mj-cs"/>
              </a:rPr>
              <a:t> (בבטלה)</a:t>
            </a:r>
          </a:p>
          <a:p>
            <a:pPr algn="r" rtl="1" eaLnBrk="1" hangingPunct="1">
              <a:defRPr/>
            </a:pPr>
            <a:endParaRPr lang="he-IL" dirty="0">
              <a:solidFill>
                <a:srgbClr val="7030A0"/>
              </a:solidFill>
              <a:cs typeface="+mj-cs"/>
            </a:endParaRPr>
          </a:p>
          <a:p>
            <a:pPr marL="44450" indent="0" algn="r" rtl="1" eaLnBrk="1" hangingPunct="1">
              <a:buFont typeface="Wingdings 2" panose="05020102010507070707" pitchFamily="18" charset="2"/>
              <a:buNone/>
              <a:defRPr/>
            </a:pPr>
            <a:r>
              <a:rPr lang="he-IL" dirty="0">
                <a:solidFill>
                  <a:srgbClr val="7030A0"/>
                </a:solidFill>
                <a:cs typeface="+mj-cs"/>
              </a:rPr>
              <a:t>תנאים שחייבים להתקיים כאשר משתמשים בכלל ג'ונסון:</a:t>
            </a:r>
          </a:p>
          <a:p>
            <a:pPr algn="r" rtl="1" eaLnBrk="1" hangingPunct="1">
              <a:defRPr/>
            </a:pPr>
            <a:r>
              <a:rPr lang="he-IL" dirty="0">
                <a:cs typeface="+mj-cs"/>
              </a:rPr>
              <a:t>2 מכונות בלבד</a:t>
            </a:r>
          </a:p>
          <a:p>
            <a:pPr algn="r" rtl="1" eaLnBrk="1" hangingPunct="1">
              <a:defRPr/>
            </a:pPr>
            <a:r>
              <a:rPr lang="he-IL" dirty="0">
                <a:cs typeface="+mj-cs"/>
              </a:rPr>
              <a:t>הזמנים של כל משימה בכל מכונה חייבים להיות קבועים וידועים</a:t>
            </a:r>
          </a:p>
          <a:p>
            <a:pPr algn="r" rtl="1" eaLnBrk="1" hangingPunct="1">
              <a:defRPr/>
            </a:pPr>
            <a:r>
              <a:rPr lang="he-IL" dirty="0">
                <a:cs typeface="+mj-cs"/>
              </a:rPr>
              <a:t>כל המשימות חייבות להתבצע קודם במכונה הראשונה ורק אז בשניה</a:t>
            </a:r>
          </a:p>
          <a:p>
            <a:pPr algn="r" rtl="1" eaLnBrk="1" hangingPunct="1">
              <a:defRPr/>
            </a:pPr>
            <a:r>
              <a:rPr lang="he-IL" dirty="0">
                <a:cs typeface="+mj-cs"/>
              </a:rPr>
              <a:t>אין עדיפויות למשימות</a:t>
            </a:r>
          </a:p>
          <a:p>
            <a:pPr algn="r" rtl="1" eaLnBrk="1" hangingPunct="1">
              <a:defRPr/>
            </a:pPr>
            <a:endParaRPr lang="en-US" dirty="0">
              <a:cs typeface="+mj-cs"/>
            </a:endParaRPr>
          </a:p>
          <a:p>
            <a:pPr algn="r" rtl="1" eaLnBrk="1" hangingPunct="1">
              <a:defRPr/>
            </a:pPr>
            <a:endParaRPr lang="he-IL" dirty="0">
              <a:cs typeface="+mj-cs"/>
            </a:endParaRPr>
          </a:p>
          <a:p>
            <a:pPr algn="r" rtl="1" eaLnBrk="1" hangingPunct="1">
              <a:defRPr/>
            </a:pPr>
            <a:endParaRPr lang="he-IL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e-IL" dirty="0"/>
              <a:t>כלל ג'ונסון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76866" y="2780928"/>
            <a:ext cx="6798735" cy="3334122"/>
          </a:xfrm>
          <a:prstGeom prst="rect">
            <a:avLst/>
          </a:prstGeom>
        </p:spPr>
        <p:txBody>
          <a:bodyPr/>
          <a:lstStyle>
            <a:lvl1pPr marL="27305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"/>
              <a:defRPr sz="2000" kern="1200" spc="15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1825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ern="1200" spc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1825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8B70"/>
              </a:buClr>
              <a:buFont typeface="Wingdings" pitchFamily="2" charset="2"/>
              <a:buChar char="§"/>
              <a:defRPr sz="1600" kern="1200" spc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6963" indent="-1825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7706B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79525" indent="-1825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itchFamily="2" charset="2"/>
              <a:buChar char="§"/>
              <a:defRPr sz="1300" kern="1200" spc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6613">
              <a:buFont typeface="Wingdings 2" pitchFamily="18" charset="2"/>
              <a:buNone/>
              <a:defRPr/>
            </a:pPr>
            <a:r>
              <a:rPr lang="he-IL" altLang="he-IL" dirty="0">
                <a:solidFill>
                  <a:srgbClr val="7030A0"/>
                </a:solidFill>
                <a:cs typeface="+mj-cs"/>
              </a:rPr>
              <a:t>האם בסידור לפי כלל ג'ונסון יכולים להיות זמנים שבהם המכונה/ות </a:t>
            </a:r>
            <a:r>
              <a:rPr lang="en-US" altLang="he-IL" dirty="0">
                <a:solidFill>
                  <a:srgbClr val="7030A0"/>
                </a:solidFill>
                <a:cs typeface="+mj-cs"/>
              </a:rPr>
              <a:t>?idle</a:t>
            </a:r>
            <a:endParaRPr lang="he-IL" altLang="he-IL" dirty="0">
              <a:solidFill>
                <a:srgbClr val="7030A0"/>
              </a:solidFill>
              <a:cs typeface="+mj-cs"/>
            </a:endParaRPr>
          </a:p>
          <a:p>
            <a:pPr marL="0" indent="0" defTabSz="836613">
              <a:buFont typeface="Wingdings 2" pitchFamily="18" charset="2"/>
              <a:buNone/>
              <a:defRPr/>
            </a:pPr>
            <a:r>
              <a:rPr lang="he-IL" altLang="he-IL" u="sng" dirty="0">
                <a:cs typeface="+mj-cs"/>
              </a:rPr>
              <a:t>כן!</a:t>
            </a:r>
            <a:endParaRPr lang="he-IL" altLang="he-IL" dirty="0">
              <a:cs typeface="+mj-cs"/>
            </a:endParaRPr>
          </a:p>
          <a:p>
            <a:pPr marL="0" indent="0" defTabSz="836613">
              <a:buFont typeface="Wingdings 2" pitchFamily="18" charset="2"/>
              <a:buNone/>
              <a:defRPr/>
            </a:pPr>
            <a:r>
              <a:rPr lang="he-IL" altLang="he-IL" dirty="0">
                <a:cs typeface="+mj-cs"/>
              </a:rPr>
              <a:t>יכולים להיות מקרים בהם המכונות לא יעבדו.  אך עדיין, כלל ג'ונסון מבטיח ניצולת גבוהה וזמנים אופטימליים לסיום כלל המשימות.</a:t>
            </a:r>
            <a:endParaRPr lang="en-US" altLang="he-IL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393" y="2549698"/>
            <a:ext cx="8568952" cy="2952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8094" y="665706"/>
            <a:ext cx="4454921" cy="1416050"/>
          </a:xfrm>
        </p:spPr>
        <p:txBody>
          <a:bodyPr/>
          <a:lstStyle/>
          <a:p>
            <a:pPr defTabSz="836613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Graphical Depiction of </a:t>
            </a:r>
            <a:br>
              <a:rPr lang="en-US" dirty="0">
                <a:solidFill>
                  <a:schemeClr val="tx1">
                    <a:alpha val="90000"/>
                  </a:schemeClr>
                </a:solidFill>
              </a:rPr>
            </a:br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Job Flow</a:t>
            </a:r>
          </a:p>
        </p:txBody>
      </p:sp>
      <p:graphicFrame>
        <p:nvGraphicFramePr>
          <p:cNvPr id="5325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94989"/>
              </p:ext>
            </p:extLst>
          </p:nvPr>
        </p:nvGraphicFramePr>
        <p:xfrm>
          <a:off x="1365140" y="2918569"/>
          <a:ext cx="7387484" cy="1295400"/>
        </p:xfrm>
        <a:graphic>
          <a:graphicData uri="http://schemas.openxmlformats.org/drawingml/2006/table">
            <a:tbl>
              <a:tblPr/>
              <a:tblGrid>
                <a:gridCol w="605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7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4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7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45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58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100008" marR="100008" marT="50004" marB="500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100008" marR="100008" marT="50004" marB="50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L="100008" marR="100008" marT="50004" marB="50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100008" marR="100008" marT="50004" marB="50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100008" marR="100008" marT="50004" marB="50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8" marR="100008" marT="50004" marB="50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8" marR="100008" marT="50004" marB="500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100008" marR="100008" marT="50004" marB="50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8" marR="100008" marT="50004" marB="50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100008" marR="100008" marT="50004" marB="50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L="100008" marR="100008" marT="50004" marB="50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100008" marR="100008" marT="50004" marB="50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100008" marR="100008" marT="50004" marB="50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8" marR="100008" marT="50004" marB="50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1518847" y="5628771"/>
            <a:ext cx="919850" cy="5287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008" tIns="50004" rIns="100008" bIns="50004" anchor="ctr"/>
          <a:lstStyle>
            <a:lvl1pPr defTabSz="1000125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defTabSz="10001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defTabSz="1000125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defTabSz="1000125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defTabSz="1000125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he-IL" altLang="he-IL" sz="260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5DF939-35CA-412D-AC53-08451DE60B8D}"/>
              </a:ext>
            </a:extLst>
          </p:cNvPr>
          <p:cNvGrpSpPr/>
          <p:nvPr/>
        </p:nvGrpSpPr>
        <p:grpSpPr>
          <a:xfrm>
            <a:off x="317400" y="2621706"/>
            <a:ext cx="8452127" cy="2836863"/>
            <a:chOff x="317400" y="2621706"/>
            <a:chExt cx="8452127" cy="2836863"/>
          </a:xfrm>
        </p:grpSpPr>
        <p:sp>
          <p:nvSpPr>
            <p:cNvPr id="35877" name="Text Box 34"/>
            <p:cNvSpPr txBox="1">
              <a:spLocks noChangeArrowheads="1"/>
            </p:cNvSpPr>
            <p:nvPr/>
          </p:nvSpPr>
          <p:spPr bwMode="auto">
            <a:xfrm>
              <a:off x="317400" y="3029888"/>
              <a:ext cx="843105" cy="331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08" tIns="50004" rIns="100008" bIns="50004">
              <a:spAutoFit/>
            </a:bodyPr>
            <a:lstStyle>
              <a:lvl1pPr defTabSz="1000125" eaLnBrk="0" hangingPunct="0">
                <a:spcBef>
                  <a:spcPct val="20000"/>
                </a:spcBef>
                <a:buClr>
                  <a:schemeClr val="accent1"/>
                </a:buClr>
                <a:buFont typeface="Wingdings 2" panose="05020102010507070707" pitchFamily="18" charset="2"/>
                <a:buChar char=""/>
                <a:defRPr sz="20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1pPr>
              <a:lvl2pPr marL="742950" indent="-285750" defTabSz="1000125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2pPr>
              <a:lvl3pPr marL="1143000" indent="-228600" defTabSz="1000125" eaLnBrk="0" hangingPunct="0">
                <a:spcBef>
                  <a:spcPct val="20000"/>
                </a:spcBef>
                <a:buClr>
                  <a:srgbClr val="928B7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3pPr>
              <a:lvl4pPr marL="1600200" indent="-228600" defTabSz="1000125" eaLnBrk="0" hangingPunct="0">
                <a:spcBef>
                  <a:spcPct val="20000"/>
                </a:spcBef>
                <a:buClr>
                  <a:srgbClr val="87706B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4pPr>
              <a:lvl5pPr marL="2057400" indent="-228600" defTabSz="1000125" eaLnBrk="0" hangingPunct="0">
                <a:spcBef>
                  <a:spcPct val="20000"/>
                </a:spcBef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5pPr>
              <a:lvl6pPr marL="2514600" indent="-228600" algn="r" defTabSz="1000125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6pPr>
              <a:lvl7pPr marL="2971800" indent="-228600" algn="r" defTabSz="1000125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7pPr>
              <a:lvl8pPr marL="3429000" indent="-228600" algn="r" defTabSz="1000125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8pPr>
              <a:lvl9pPr marL="3886200" indent="-228600" algn="r" defTabSz="1000125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he-IL" altLang="he-IL" sz="1500">
                  <a:solidFill>
                    <a:schemeClr val="tx1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מכונה 1</a:t>
              </a:r>
              <a:endParaRPr lang="en-US" altLang="he-IL" sz="15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878" name="Text Box 35"/>
            <p:cNvSpPr txBox="1">
              <a:spLocks noChangeArrowheads="1"/>
            </p:cNvSpPr>
            <p:nvPr/>
          </p:nvSpPr>
          <p:spPr bwMode="auto">
            <a:xfrm>
              <a:off x="317400" y="3699986"/>
              <a:ext cx="843105" cy="331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08" tIns="50004" rIns="100008" bIns="50004">
              <a:spAutoFit/>
            </a:bodyPr>
            <a:lstStyle>
              <a:lvl1pPr defTabSz="1000125" eaLnBrk="0" hangingPunct="0">
                <a:spcBef>
                  <a:spcPct val="20000"/>
                </a:spcBef>
                <a:buClr>
                  <a:schemeClr val="accent1"/>
                </a:buClr>
                <a:buFont typeface="Wingdings 2" panose="05020102010507070707" pitchFamily="18" charset="2"/>
                <a:buChar char=""/>
                <a:defRPr sz="20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1pPr>
              <a:lvl2pPr marL="742950" indent="-285750" defTabSz="1000125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2pPr>
              <a:lvl3pPr marL="1143000" indent="-228600" defTabSz="1000125" eaLnBrk="0" hangingPunct="0">
                <a:spcBef>
                  <a:spcPct val="20000"/>
                </a:spcBef>
                <a:buClr>
                  <a:srgbClr val="928B7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3pPr>
              <a:lvl4pPr marL="1600200" indent="-228600" defTabSz="1000125" eaLnBrk="0" hangingPunct="0">
                <a:spcBef>
                  <a:spcPct val="20000"/>
                </a:spcBef>
                <a:buClr>
                  <a:srgbClr val="87706B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4pPr>
              <a:lvl5pPr marL="2057400" indent="-228600" defTabSz="1000125" eaLnBrk="0" hangingPunct="0">
                <a:spcBef>
                  <a:spcPct val="20000"/>
                </a:spcBef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5pPr>
              <a:lvl6pPr marL="2514600" indent="-228600" algn="r" defTabSz="1000125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6pPr>
              <a:lvl7pPr marL="2971800" indent="-228600" algn="r" defTabSz="1000125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7pPr>
              <a:lvl8pPr marL="3429000" indent="-228600" algn="r" defTabSz="1000125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8pPr>
              <a:lvl9pPr marL="3886200" indent="-228600" algn="r" defTabSz="1000125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he-IL" altLang="he-IL" sz="1500">
                  <a:solidFill>
                    <a:schemeClr val="tx1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מכונה 2</a:t>
              </a:r>
              <a:endParaRPr lang="en-US" altLang="he-IL" sz="15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1181583" y="2621706"/>
              <a:ext cx="7587944" cy="331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08" tIns="50004" rIns="100008" bIns="50004">
              <a:spAutoFit/>
            </a:bodyPr>
            <a:lstStyle>
              <a:lvl1pPr defTabSz="1000125" eaLnBrk="0" hangingPunct="0">
                <a:spcBef>
                  <a:spcPct val="20000"/>
                </a:spcBef>
                <a:buClr>
                  <a:schemeClr val="accent1"/>
                </a:buClr>
                <a:buFont typeface="Wingdings 2" panose="05020102010507070707" pitchFamily="18" charset="2"/>
                <a:buChar char=""/>
                <a:defRPr sz="20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1pPr>
              <a:lvl2pPr marL="742950" indent="-285750" defTabSz="1000125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2pPr>
              <a:lvl3pPr marL="1143000" indent="-228600" defTabSz="1000125" eaLnBrk="0" hangingPunct="0">
                <a:spcBef>
                  <a:spcPct val="20000"/>
                </a:spcBef>
                <a:buClr>
                  <a:srgbClr val="928B7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3pPr>
              <a:lvl4pPr marL="1600200" indent="-228600" defTabSz="1000125" eaLnBrk="0" hangingPunct="0">
                <a:spcBef>
                  <a:spcPct val="20000"/>
                </a:spcBef>
                <a:buClr>
                  <a:srgbClr val="87706B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4pPr>
              <a:lvl5pPr marL="2057400" indent="-228600" defTabSz="1000125" eaLnBrk="0" hangingPunct="0">
                <a:spcBef>
                  <a:spcPct val="20000"/>
                </a:spcBef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5pPr>
              <a:lvl6pPr marL="2514600" indent="-228600" algn="r" defTabSz="1000125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6pPr>
              <a:lvl7pPr marL="2971800" indent="-228600" algn="r" defTabSz="1000125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7pPr>
              <a:lvl8pPr marL="3429000" indent="-228600" algn="r" defTabSz="1000125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8pPr>
              <a:lvl9pPr marL="3886200" indent="-228600" algn="r" defTabSz="1000125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he-IL" sz="1500" dirty="0">
                  <a:solidFill>
                    <a:schemeClr val="tx1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0           3                           10                                      20                             28                                                   </a:t>
              </a:r>
            </a:p>
          </p:txBody>
        </p:sp>
        <p:sp>
          <p:nvSpPr>
            <p:cNvPr id="35880" name="Text Box 37"/>
            <p:cNvSpPr txBox="1">
              <a:spLocks noChangeArrowheads="1"/>
            </p:cNvSpPr>
            <p:nvPr/>
          </p:nvSpPr>
          <p:spPr bwMode="auto">
            <a:xfrm>
              <a:off x="1160505" y="4336069"/>
              <a:ext cx="7587944" cy="331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08" tIns="50004" rIns="100008" bIns="50004">
              <a:spAutoFit/>
            </a:bodyPr>
            <a:lstStyle>
              <a:lvl1pPr defTabSz="1000125" eaLnBrk="0" hangingPunct="0">
                <a:spcBef>
                  <a:spcPct val="20000"/>
                </a:spcBef>
                <a:buClr>
                  <a:schemeClr val="accent1"/>
                </a:buClr>
                <a:buFont typeface="Wingdings 2" panose="05020102010507070707" pitchFamily="18" charset="2"/>
                <a:buChar char=""/>
                <a:defRPr sz="20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1pPr>
              <a:lvl2pPr marL="742950" indent="-285750" defTabSz="1000125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2pPr>
              <a:lvl3pPr marL="1143000" indent="-228600" defTabSz="1000125" eaLnBrk="0" hangingPunct="0">
                <a:spcBef>
                  <a:spcPct val="20000"/>
                </a:spcBef>
                <a:buClr>
                  <a:srgbClr val="928B7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3pPr>
              <a:lvl4pPr marL="1600200" indent="-228600" defTabSz="1000125" eaLnBrk="0" hangingPunct="0">
                <a:spcBef>
                  <a:spcPct val="20000"/>
                </a:spcBef>
                <a:buClr>
                  <a:srgbClr val="87706B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4pPr>
              <a:lvl5pPr marL="2057400" indent="-228600" defTabSz="1000125" eaLnBrk="0" hangingPunct="0">
                <a:spcBef>
                  <a:spcPct val="20000"/>
                </a:spcBef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5pPr>
              <a:lvl6pPr marL="2514600" indent="-228600" algn="r" defTabSz="1000125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6pPr>
              <a:lvl7pPr marL="2971800" indent="-228600" algn="r" defTabSz="1000125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7pPr>
              <a:lvl8pPr marL="3429000" indent="-228600" algn="r" defTabSz="1000125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8pPr>
              <a:lvl9pPr marL="3886200" indent="-228600" algn="r" defTabSz="1000125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9pPr>
            </a:lstStyle>
            <a:p>
              <a:pPr algn="l" rtl="0">
                <a:spcBef>
                  <a:spcPct val="50000"/>
                </a:spcBef>
                <a:buClrTx/>
                <a:buFontTx/>
                <a:buNone/>
              </a:pPr>
              <a:r>
                <a:rPr lang="en-US" altLang="he-IL" sz="1500" dirty="0">
                  <a:solidFill>
                    <a:schemeClr val="tx1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0           3                        9  10                                           20     22                 28      29             33      35</a:t>
              </a:r>
            </a:p>
          </p:txBody>
        </p:sp>
        <p:sp>
          <p:nvSpPr>
            <p:cNvPr id="35881" name="Text Box 38"/>
            <p:cNvSpPr txBox="1">
              <a:spLocks noChangeArrowheads="1"/>
            </p:cNvSpPr>
            <p:nvPr/>
          </p:nvSpPr>
          <p:spPr bwMode="auto">
            <a:xfrm>
              <a:off x="317400" y="4315660"/>
              <a:ext cx="927415" cy="360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08" tIns="50004" rIns="100008" bIns="50004">
              <a:spAutoFit/>
            </a:bodyPr>
            <a:lstStyle>
              <a:lvl1pPr defTabSz="1000125" eaLnBrk="0" hangingPunct="0">
                <a:spcBef>
                  <a:spcPct val="20000"/>
                </a:spcBef>
                <a:buClr>
                  <a:schemeClr val="accent1"/>
                </a:buClr>
                <a:buFont typeface="Wingdings 2" panose="05020102010507070707" pitchFamily="18" charset="2"/>
                <a:buChar char=""/>
                <a:defRPr sz="20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1pPr>
              <a:lvl2pPr marL="742950" indent="-285750" defTabSz="1000125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2pPr>
              <a:lvl3pPr marL="1143000" indent="-228600" defTabSz="1000125" eaLnBrk="0" hangingPunct="0">
                <a:spcBef>
                  <a:spcPct val="20000"/>
                </a:spcBef>
                <a:buClr>
                  <a:srgbClr val="928B7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3pPr>
              <a:lvl4pPr marL="1600200" indent="-228600" defTabSz="1000125" eaLnBrk="0" hangingPunct="0">
                <a:spcBef>
                  <a:spcPct val="20000"/>
                </a:spcBef>
                <a:buClr>
                  <a:srgbClr val="87706B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4pPr>
              <a:lvl5pPr marL="2057400" indent="-228600" defTabSz="1000125" eaLnBrk="0" hangingPunct="0">
                <a:spcBef>
                  <a:spcPct val="20000"/>
                </a:spcBef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5pPr>
              <a:lvl6pPr marL="2514600" indent="-228600" algn="r" defTabSz="1000125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6pPr>
              <a:lvl7pPr marL="2971800" indent="-228600" algn="r" defTabSz="1000125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7pPr>
              <a:lvl8pPr marL="3429000" indent="-228600" algn="r" defTabSz="1000125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8pPr>
              <a:lvl9pPr marL="3886200" indent="-228600" algn="r" defTabSz="1000125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he-IL" sz="1700">
                  <a:solidFill>
                    <a:schemeClr val="tx1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Time =&gt;</a:t>
              </a:r>
            </a:p>
          </p:txBody>
        </p:sp>
        <p:sp>
          <p:nvSpPr>
            <p:cNvPr id="35882" name="Text Box 39"/>
            <p:cNvSpPr txBox="1">
              <a:spLocks noChangeArrowheads="1"/>
            </p:cNvSpPr>
            <p:nvPr/>
          </p:nvSpPr>
          <p:spPr bwMode="auto">
            <a:xfrm>
              <a:off x="317400" y="2621706"/>
              <a:ext cx="927415" cy="360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08" tIns="50004" rIns="100008" bIns="50004">
              <a:spAutoFit/>
            </a:bodyPr>
            <a:lstStyle>
              <a:lvl1pPr defTabSz="1000125" eaLnBrk="0" hangingPunct="0">
                <a:spcBef>
                  <a:spcPct val="20000"/>
                </a:spcBef>
                <a:buClr>
                  <a:schemeClr val="accent1"/>
                </a:buClr>
                <a:buFont typeface="Wingdings 2" panose="05020102010507070707" pitchFamily="18" charset="2"/>
                <a:buChar char=""/>
                <a:defRPr sz="20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1pPr>
              <a:lvl2pPr marL="742950" indent="-285750" defTabSz="1000125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2pPr>
              <a:lvl3pPr marL="1143000" indent="-228600" defTabSz="1000125" eaLnBrk="0" hangingPunct="0">
                <a:spcBef>
                  <a:spcPct val="20000"/>
                </a:spcBef>
                <a:buClr>
                  <a:srgbClr val="928B7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3pPr>
              <a:lvl4pPr marL="1600200" indent="-228600" defTabSz="1000125" eaLnBrk="0" hangingPunct="0">
                <a:spcBef>
                  <a:spcPct val="20000"/>
                </a:spcBef>
                <a:buClr>
                  <a:srgbClr val="87706B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4pPr>
              <a:lvl5pPr marL="2057400" indent="-228600" defTabSz="1000125" eaLnBrk="0" hangingPunct="0">
                <a:spcBef>
                  <a:spcPct val="20000"/>
                </a:spcBef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5pPr>
              <a:lvl6pPr marL="2514600" indent="-228600" algn="r" defTabSz="1000125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6pPr>
              <a:lvl7pPr marL="2971800" indent="-228600" algn="r" defTabSz="1000125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7pPr>
              <a:lvl8pPr marL="3429000" indent="-228600" algn="r" defTabSz="1000125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8pPr>
              <a:lvl9pPr marL="3886200" indent="-228600" algn="r" defTabSz="1000125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F777D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2"/>
                  </a:solidFill>
                  <a:latin typeface="Franklin Gothic Medium" panose="020B0603020102020204" pitchFamily="34" charset="0"/>
                  <a:cs typeface="Arial Bold" panose="020B07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he-IL" sz="1700" dirty="0">
                  <a:solidFill>
                    <a:schemeClr val="tx1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Time =&gt;</a:t>
              </a:r>
            </a:p>
          </p:txBody>
        </p:sp>
        <p:grpSp>
          <p:nvGrpSpPr>
            <p:cNvPr id="35883" name="Group 40"/>
            <p:cNvGrpSpPr>
              <a:grpSpLocks/>
            </p:cNvGrpSpPr>
            <p:nvPr/>
          </p:nvGrpSpPr>
          <p:grpSpPr bwMode="auto">
            <a:xfrm>
              <a:off x="2825637" y="4662615"/>
              <a:ext cx="421552" cy="775545"/>
              <a:chOff x="1572" y="2208"/>
              <a:chExt cx="240" cy="456"/>
            </a:xfrm>
          </p:grpSpPr>
          <p:sp>
            <p:nvSpPr>
              <p:cNvPr id="35896" name="Line 41"/>
              <p:cNvSpPr>
                <a:spLocks noChangeShapeType="1"/>
              </p:cNvSpPr>
              <p:nvPr/>
            </p:nvSpPr>
            <p:spPr bwMode="auto">
              <a:xfrm flipV="1">
                <a:off x="1680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7" name="Text Box 42"/>
              <p:cNvSpPr txBox="1">
                <a:spLocks noChangeArrowheads="1"/>
              </p:cNvSpPr>
              <p:nvPr/>
            </p:nvSpPr>
            <p:spPr bwMode="auto">
              <a:xfrm>
                <a:off x="1572" y="23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008" tIns="50004" rIns="100008" bIns="50004">
                <a:spAutoFit/>
              </a:bodyPr>
              <a:lstStyle>
                <a:lvl1pPr defTabSz="1000125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"/>
                  <a:defRPr sz="20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1pPr>
                <a:lvl2pPr marL="742950" indent="-285750" defTabSz="1000125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2pPr>
                <a:lvl3pPr marL="1143000" indent="-228600" defTabSz="1000125" eaLnBrk="0" hangingPunct="0">
                  <a:spcBef>
                    <a:spcPct val="20000"/>
                  </a:spcBef>
                  <a:buClr>
                    <a:srgbClr val="928B7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3pPr>
                <a:lvl4pPr marL="1600200" indent="-228600" defTabSz="1000125" eaLnBrk="0" hangingPunct="0">
                  <a:spcBef>
                    <a:spcPct val="20000"/>
                  </a:spcBef>
                  <a:buClr>
                    <a:srgbClr val="87706B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4pPr>
                <a:lvl5pPr marL="2057400" indent="-228600" defTabSz="1000125" eaLnBrk="0" hangingPunct="0">
                  <a:spcBef>
                    <a:spcPct val="20000"/>
                  </a:spcBef>
                  <a:buClr>
                    <a:srgbClr val="6F777D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5pPr>
                <a:lvl6pPr marL="2514600" indent="-228600" algn="r" defTabSz="1000125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F777D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6pPr>
                <a:lvl7pPr marL="2971800" indent="-228600" algn="r" defTabSz="1000125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F777D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7pPr>
                <a:lvl8pPr marL="3429000" indent="-228600" algn="r" defTabSz="1000125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F777D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8pPr>
                <a:lvl9pPr marL="3886200" indent="-228600" algn="r" defTabSz="1000125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F777D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he-IL" sz="260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35884" name="Group 43"/>
            <p:cNvGrpSpPr>
              <a:grpSpLocks/>
            </p:cNvGrpSpPr>
            <p:nvPr/>
          </p:nvGrpSpPr>
          <p:grpSpPr bwMode="auto">
            <a:xfrm>
              <a:off x="5354952" y="4683024"/>
              <a:ext cx="421552" cy="775545"/>
              <a:chOff x="1572" y="2208"/>
              <a:chExt cx="240" cy="456"/>
            </a:xfrm>
          </p:grpSpPr>
          <p:sp>
            <p:nvSpPr>
              <p:cNvPr id="35894" name="Line 44"/>
              <p:cNvSpPr>
                <a:spLocks noChangeShapeType="1"/>
              </p:cNvSpPr>
              <p:nvPr/>
            </p:nvSpPr>
            <p:spPr bwMode="auto">
              <a:xfrm flipV="1">
                <a:off x="1680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5" name="Text Box 45"/>
              <p:cNvSpPr txBox="1">
                <a:spLocks noChangeArrowheads="1"/>
              </p:cNvSpPr>
              <p:nvPr/>
            </p:nvSpPr>
            <p:spPr bwMode="auto">
              <a:xfrm>
                <a:off x="1572" y="23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008" tIns="50004" rIns="100008" bIns="50004">
                <a:spAutoFit/>
              </a:bodyPr>
              <a:lstStyle>
                <a:lvl1pPr defTabSz="1000125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"/>
                  <a:defRPr sz="20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1pPr>
                <a:lvl2pPr marL="742950" indent="-285750" defTabSz="1000125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2pPr>
                <a:lvl3pPr marL="1143000" indent="-228600" defTabSz="1000125" eaLnBrk="0" hangingPunct="0">
                  <a:spcBef>
                    <a:spcPct val="20000"/>
                  </a:spcBef>
                  <a:buClr>
                    <a:srgbClr val="928B7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3pPr>
                <a:lvl4pPr marL="1600200" indent="-228600" defTabSz="1000125" eaLnBrk="0" hangingPunct="0">
                  <a:spcBef>
                    <a:spcPct val="20000"/>
                  </a:spcBef>
                  <a:buClr>
                    <a:srgbClr val="87706B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4pPr>
                <a:lvl5pPr marL="2057400" indent="-228600" defTabSz="1000125" eaLnBrk="0" hangingPunct="0">
                  <a:spcBef>
                    <a:spcPct val="20000"/>
                  </a:spcBef>
                  <a:buClr>
                    <a:srgbClr val="6F777D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5pPr>
                <a:lvl6pPr marL="2514600" indent="-228600" algn="r" defTabSz="1000125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F777D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6pPr>
                <a:lvl7pPr marL="2971800" indent="-228600" algn="r" defTabSz="1000125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F777D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7pPr>
                <a:lvl8pPr marL="3429000" indent="-228600" algn="r" defTabSz="1000125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F777D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8pPr>
                <a:lvl9pPr marL="3886200" indent="-228600" algn="r" defTabSz="1000125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F777D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he-IL" sz="260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</p:grpSp>
        <p:grpSp>
          <p:nvGrpSpPr>
            <p:cNvPr id="35885" name="Group 46"/>
            <p:cNvGrpSpPr>
              <a:grpSpLocks/>
            </p:cNvGrpSpPr>
            <p:nvPr/>
          </p:nvGrpSpPr>
          <p:grpSpPr bwMode="auto">
            <a:xfrm>
              <a:off x="6703920" y="4683024"/>
              <a:ext cx="421552" cy="775545"/>
              <a:chOff x="1572" y="2208"/>
              <a:chExt cx="240" cy="456"/>
            </a:xfrm>
          </p:grpSpPr>
          <p:sp>
            <p:nvSpPr>
              <p:cNvPr id="35892" name="Line 47"/>
              <p:cNvSpPr>
                <a:spLocks noChangeShapeType="1"/>
              </p:cNvSpPr>
              <p:nvPr/>
            </p:nvSpPr>
            <p:spPr bwMode="auto">
              <a:xfrm flipV="1">
                <a:off x="1680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3" name="Text Box 48"/>
              <p:cNvSpPr txBox="1">
                <a:spLocks noChangeArrowheads="1"/>
              </p:cNvSpPr>
              <p:nvPr/>
            </p:nvSpPr>
            <p:spPr bwMode="auto">
              <a:xfrm>
                <a:off x="1572" y="23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008" tIns="50004" rIns="100008" bIns="50004">
                <a:spAutoFit/>
              </a:bodyPr>
              <a:lstStyle>
                <a:lvl1pPr defTabSz="1000125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"/>
                  <a:defRPr sz="20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1pPr>
                <a:lvl2pPr marL="742950" indent="-285750" defTabSz="1000125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2pPr>
                <a:lvl3pPr marL="1143000" indent="-228600" defTabSz="1000125" eaLnBrk="0" hangingPunct="0">
                  <a:spcBef>
                    <a:spcPct val="20000"/>
                  </a:spcBef>
                  <a:buClr>
                    <a:srgbClr val="928B7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3pPr>
                <a:lvl4pPr marL="1600200" indent="-228600" defTabSz="1000125" eaLnBrk="0" hangingPunct="0">
                  <a:spcBef>
                    <a:spcPct val="20000"/>
                  </a:spcBef>
                  <a:buClr>
                    <a:srgbClr val="87706B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4pPr>
                <a:lvl5pPr marL="2057400" indent="-228600" defTabSz="1000125" eaLnBrk="0" hangingPunct="0">
                  <a:spcBef>
                    <a:spcPct val="20000"/>
                  </a:spcBef>
                  <a:buClr>
                    <a:srgbClr val="6F777D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5pPr>
                <a:lvl6pPr marL="2514600" indent="-228600" algn="r" defTabSz="1000125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F777D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6pPr>
                <a:lvl7pPr marL="2971800" indent="-228600" algn="r" defTabSz="1000125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F777D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7pPr>
                <a:lvl8pPr marL="3429000" indent="-228600" algn="r" defTabSz="1000125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F777D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8pPr>
                <a:lvl9pPr marL="3886200" indent="-228600" algn="r" defTabSz="1000125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F777D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he-IL" sz="260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grpSp>
          <p:nvGrpSpPr>
            <p:cNvPr id="35886" name="Group 49"/>
            <p:cNvGrpSpPr>
              <a:grpSpLocks/>
            </p:cNvGrpSpPr>
            <p:nvPr/>
          </p:nvGrpSpPr>
          <p:grpSpPr bwMode="auto">
            <a:xfrm>
              <a:off x="7483792" y="4683024"/>
              <a:ext cx="421552" cy="775545"/>
              <a:chOff x="1572" y="2208"/>
              <a:chExt cx="240" cy="456"/>
            </a:xfrm>
          </p:grpSpPr>
          <p:sp>
            <p:nvSpPr>
              <p:cNvPr id="35890" name="Line 50"/>
              <p:cNvSpPr>
                <a:spLocks noChangeShapeType="1"/>
              </p:cNvSpPr>
              <p:nvPr/>
            </p:nvSpPr>
            <p:spPr bwMode="auto">
              <a:xfrm flipV="1">
                <a:off x="1680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1" name="Text Box 51"/>
              <p:cNvSpPr txBox="1">
                <a:spLocks noChangeArrowheads="1"/>
              </p:cNvSpPr>
              <p:nvPr/>
            </p:nvSpPr>
            <p:spPr bwMode="auto">
              <a:xfrm>
                <a:off x="1572" y="23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008" tIns="50004" rIns="100008" bIns="50004">
                <a:spAutoFit/>
              </a:bodyPr>
              <a:lstStyle>
                <a:lvl1pPr defTabSz="1000125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"/>
                  <a:defRPr sz="20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1pPr>
                <a:lvl2pPr marL="742950" indent="-285750" defTabSz="1000125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2pPr>
                <a:lvl3pPr marL="1143000" indent="-228600" defTabSz="1000125" eaLnBrk="0" hangingPunct="0">
                  <a:spcBef>
                    <a:spcPct val="20000"/>
                  </a:spcBef>
                  <a:buClr>
                    <a:srgbClr val="928B7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3pPr>
                <a:lvl4pPr marL="1600200" indent="-228600" defTabSz="1000125" eaLnBrk="0" hangingPunct="0">
                  <a:spcBef>
                    <a:spcPct val="20000"/>
                  </a:spcBef>
                  <a:buClr>
                    <a:srgbClr val="87706B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4pPr>
                <a:lvl5pPr marL="2057400" indent="-228600" defTabSz="1000125" eaLnBrk="0" hangingPunct="0">
                  <a:spcBef>
                    <a:spcPct val="20000"/>
                  </a:spcBef>
                  <a:buClr>
                    <a:srgbClr val="6F777D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5pPr>
                <a:lvl6pPr marL="2514600" indent="-228600" algn="r" defTabSz="1000125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F777D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6pPr>
                <a:lvl7pPr marL="2971800" indent="-228600" algn="r" defTabSz="1000125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F777D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7pPr>
                <a:lvl8pPr marL="3429000" indent="-228600" algn="r" defTabSz="1000125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F777D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8pPr>
                <a:lvl9pPr marL="3886200" indent="-228600" algn="r" defTabSz="1000125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F777D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he-IL" sz="260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35887" name="Group 52"/>
            <p:cNvGrpSpPr>
              <a:grpSpLocks/>
            </p:cNvGrpSpPr>
            <p:nvPr/>
          </p:nvGrpSpPr>
          <p:grpSpPr bwMode="auto">
            <a:xfrm>
              <a:off x="7947500" y="4683024"/>
              <a:ext cx="421552" cy="775545"/>
              <a:chOff x="1572" y="2208"/>
              <a:chExt cx="240" cy="456"/>
            </a:xfrm>
          </p:grpSpPr>
          <p:sp>
            <p:nvSpPr>
              <p:cNvPr id="35888" name="Line 53"/>
              <p:cNvSpPr>
                <a:spLocks noChangeShapeType="1"/>
              </p:cNvSpPr>
              <p:nvPr/>
            </p:nvSpPr>
            <p:spPr bwMode="auto">
              <a:xfrm flipV="1">
                <a:off x="1680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9" name="Text Box 54"/>
              <p:cNvSpPr txBox="1">
                <a:spLocks noChangeArrowheads="1"/>
              </p:cNvSpPr>
              <p:nvPr/>
            </p:nvSpPr>
            <p:spPr bwMode="auto">
              <a:xfrm>
                <a:off x="1572" y="23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008" tIns="50004" rIns="100008" bIns="50004">
                <a:spAutoFit/>
              </a:bodyPr>
              <a:lstStyle>
                <a:lvl1pPr defTabSz="1000125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"/>
                  <a:defRPr sz="20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1pPr>
                <a:lvl2pPr marL="742950" indent="-285750" defTabSz="1000125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2pPr>
                <a:lvl3pPr marL="1143000" indent="-228600" defTabSz="1000125" eaLnBrk="0" hangingPunct="0">
                  <a:spcBef>
                    <a:spcPct val="20000"/>
                  </a:spcBef>
                  <a:buClr>
                    <a:srgbClr val="928B7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3pPr>
                <a:lvl4pPr marL="1600200" indent="-228600" defTabSz="1000125" eaLnBrk="0" hangingPunct="0">
                  <a:spcBef>
                    <a:spcPct val="20000"/>
                  </a:spcBef>
                  <a:buClr>
                    <a:srgbClr val="87706B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4pPr>
                <a:lvl5pPr marL="2057400" indent="-228600" defTabSz="1000125" eaLnBrk="0" hangingPunct="0">
                  <a:spcBef>
                    <a:spcPct val="20000"/>
                  </a:spcBef>
                  <a:buClr>
                    <a:srgbClr val="6F777D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5pPr>
                <a:lvl6pPr marL="2514600" indent="-228600" algn="r" defTabSz="1000125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F777D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6pPr>
                <a:lvl7pPr marL="2971800" indent="-228600" algn="r" defTabSz="1000125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F777D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7pPr>
                <a:lvl8pPr marL="3429000" indent="-228600" algn="r" defTabSz="1000125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F777D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8pPr>
                <a:lvl9pPr marL="3886200" indent="-228600" algn="r" defTabSz="1000125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F777D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2"/>
                    </a:solidFill>
                    <a:latin typeface="Franklin Gothic Medium" panose="020B0603020102020204" pitchFamily="34" charset="0"/>
                    <a:cs typeface="Arial Bold" panose="020B07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he-IL" sz="260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</p:grpSp>
      <p:sp>
        <p:nvSpPr>
          <p:cNvPr id="35874" name="Line 55"/>
          <p:cNvSpPr>
            <a:spLocks noChangeShapeType="1"/>
          </p:cNvSpPr>
          <p:nvPr/>
        </p:nvSpPr>
        <p:spPr bwMode="auto">
          <a:xfrm>
            <a:off x="5645993" y="5759603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Text Box 56"/>
          <p:cNvSpPr txBox="1">
            <a:spLocks noChangeArrowheads="1"/>
          </p:cNvSpPr>
          <p:nvPr/>
        </p:nvSpPr>
        <p:spPr bwMode="auto">
          <a:xfrm>
            <a:off x="5266757" y="5759603"/>
            <a:ext cx="2624138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08" tIns="50004" rIns="100008" bIns="50004">
            <a:spAutoFit/>
          </a:bodyPr>
          <a:lstStyle>
            <a:lvl1pPr defTabSz="1000125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defTabSz="10001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defTabSz="1000125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defTabSz="1000125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defTabSz="1000125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he-IL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= Job completed</a:t>
            </a:r>
          </a:p>
        </p:txBody>
      </p:sp>
      <p:sp>
        <p:nvSpPr>
          <p:cNvPr id="35876" name="Text Box 57"/>
          <p:cNvSpPr txBox="1">
            <a:spLocks noChangeArrowheads="1"/>
          </p:cNvSpPr>
          <p:nvPr/>
        </p:nvSpPr>
        <p:spPr bwMode="auto">
          <a:xfrm>
            <a:off x="2465266" y="5657104"/>
            <a:ext cx="11001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08" tIns="50004" rIns="100008" bIns="50004">
            <a:spAutoFit/>
          </a:bodyPr>
          <a:lstStyle>
            <a:lvl1pPr defTabSz="1000125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defTabSz="10001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defTabSz="1000125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defTabSz="1000125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defTabSz="1000125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defTabSz="1000125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he-IL" sz="26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= Idle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27025"/>
              </p:ext>
            </p:extLst>
          </p:nvPr>
        </p:nvGraphicFramePr>
        <p:xfrm>
          <a:off x="7528507" y="68983"/>
          <a:ext cx="1512738" cy="2672508"/>
        </p:xfrm>
        <a:graphic>
          <a:graphicData uri="http://schemas.openxmlformats.org/drawingml/2006/table">
            <a:tbl>
              <a:tblPr/>
              <a:tblGrid>
                <a:gridCol w="227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482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Job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מכונה  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מכונה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he-I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347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347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347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347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347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100040" marR="100040" marT="49989" marB="499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100040" marR="100040" marT="49989" marB="499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896327"/>
              </p:ext>
            </p:extLst>
          </p:nvPr>
        </p:nvGraphicFramePr>
        <p:xfrm>
          <a:off x="164695" y="141549"/>
          <a:ext cx="2160240" cy="526790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3742"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6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100003" marR="100003" marT="50035" marB="50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altLang="en-US" sz="4000" dirty="0"/>
              <a:t>כושר הביצוע - </a:t>
            </a:r>
            <a:r>
              <a:rPr lang="en-US" altLang="en-US" sz="4000" dirty="0"/>
              <a:t>Capacity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01613" algn="r" rtl="1">
              <a:buFontTx/>
              <a:buNone/>
            </a:pPr>
            <a:r>
              <a:rPr lang="he-IL" altLang="en-US" sz="3600" b="1" dirty="0">
                <a:solidFill>
                  <a:srgbClr val="BA0000"/>
                </a:solidFill>
              </a:rPr>
              <a:t>הגדרה:</a:t>
            </a:r>
            <a:endParaRPr lang="en-US" altLang="en-US" dirty="0"/>
          </a:p>
          <a:p>
            <a:pPr marL="0" indent="201613" algn="r" rtl="1">
              <a:buFontTx/>
              <a:buNone/>
            </a:pPr>
            <a:r>
              <a:rPr lang="he-IL" altLang="en-US" dirty="0">
                <a:cs typeface="+mj-cs"/>
              </a:rPr>
              <a:t>התאמת יכולת הארגון לספק הביקוש לתוצריו,</a:t>
            </a:r>
            <a:endParaRPr lang="en-US" altLang="en-US" dirty="0">
              <a:cs typeface="+mj-cs"/>
            </a:endParaRPr>
          </a:p>
          <a:p>
            <a:pPr marL="0" indent="201613" algn="r" rtl="1">
              <a:buFontTx/>
              <a:buNone/>
            </a:pPr>
            <a:r>
              <a:rPr lang="he-IL" altLang="en-US" dirty="0">
                <a:cs typeface="+mj-cs"/>
              </a:rPr>
              <a:t>על פי מדיניותו ובכפיפות לאילוצי משאביו.</a:t>
            </a:r>
            <a:endParaRPr lang="en-US" altLang="en-US" dirty="0">
              <a:cs typeface="+mj-cs"/>
            </a:endParaRPr>
          </a:p>
          <a:p>
            <a:pPr marL="0" indent="201613" algn="r" rtl="1">
              <a:buFontTx/>
              <a:buNone/>
            </a:pPr>
            <a:endParaRPr lang="en-US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4212635"/>
            <a:ext cx="7543800" cy="2190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5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3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 rtl="1" fontAlgn="auto">
              <a:buNone/>
            </a:pPr>
            <a:r>
              <a:rPr lang="he-IL" altLang="en-US" u="sng" dirty="0">
                <a:cs typeface="+mj-cs"/>
              </a:rPr>
              <a:t>רמות היררכיות בניהול כושר הביצוע</a:t>
            </a:r>
            <a:endParaRPr lang="he-IL" altLang="en-US" u="sng" dirty="0">
              <a:latin typeface="Times New Roman (Hebrew)" pitchFamily="26" charset="0"/>
              <a:cs typeface="+mj-cs"/>
            </a:endParaRPr>
          </a:p>
          <a:p>
            <a:pPr marL="0" indent="0" algn="r" rtl="1" fontAlgn="auto"/>
            <a:r>
              <a:rPr lang="he-IL" altLang="en-US" dirty="0">
                <a:latin typeface="Times New Roman (Hebrew)" pitchFamily="26" charset="0"/>
                <a:cs typeface="+mj-cs"/>
              </a:rPr>
              <a:t>תזמון - ניהול כושר הביצוע בטווח קצר.</a:t>
            </a:r>
            <a:endParaRPr lang="en-US" altLang="en-US" dirty="0">
              <a:latin typeface="Times New Roman (Hebrew)" pitchFamily="26" charset="0"/>
              <a:cs typeface="+mj-cs"/>
            </a:endParaRPr>
          </a:p>
          <a:p>
            <a:pPr marL="0" indent="0" algn="r" rtl="1" fontAlgn="auto"/>
            <a:r>
              <a:rPr lang="he-IL" altLang="en-US" dirty="0">
                <a:latin typeface="Times New Roman (Hebrew)" pitchFamily="26" charset="0"/>
                <a:cs typeface="+mj-cs"/>
              </a:rPr>
              <a:t>תכנון מצרפי - ניהול כושר הביצוע בטווח בינוני.</a:t>
            </a:r>
            <a:endParaRPr lang="en-US" altLang="en-US" dirty="0">
              <a:latin typeface="Times New Roman (Hebrew)" pitchFamily="26" charset="0"/>
              <a:cs typeface="+mj-cs"/>
            </a:endParaRPr>
          </a:p>
          <a:p>
            <a:pPr marL="0" indent="0" algn="r" rtl="1" fontAlgn="auto"/>
            <a:r>
              <a:rPr lang="he-IL" altLang="en-US" dirty="0">
                <a:latin typeface="Times New Roman (Hebrew)" pitchFamily="26" charset="0"/>
                <a:cs typeface="+mj-cs"/>
              </a:rPr>
              <a:t>תכנון מתקנים - ניהול כושר הביצוע בטווח ארוך</a:t>
            </a:r>
            <a:r>
              <a:rPr lang="he-IL" altLang="en-US" dirty="0">
                <a:latin typeface="Times New Roman (Hebrew)" pitchFamily="26" charset="0"/>
              </a:rPr>
              <a:t>.</a:t>
            </a:r>
            <a:endParaRPr lang="en-US" altLang="en-US" dirty="0">
              <a:latin typeface="Times New Roman (Hebrew)" pitchFamily="26" charset="0"/>
            </a:endParaRPr>
          </a:p>
          <a:p>
            <a:pPr marL="0" indent="0" algn="r" rtl="1" fontAlgn="auto"/>
            <a:endParaRPr lang="he-IL" alt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7052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pPr defTabSz="836613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he-IL" dirty="0">
                <a:solidFill>
                  <a:schemeClr val="tx1"/>
                </a:solidFill>
              </a:rPr>
              <a:t>כלל ג'ונסון - מגבלות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2636912"/>
            <a:ext cx="6912768" cy="3478138"/>
          </a:xfrm>
        </p:spPr>
        <p:txBody>
          <a:bodyPr>
            <a:normAutofit/>
          </a:bodyPr>
          <a:lstStyle/>
          <a:p>
            <a:pPr marL="342900" indent="-342900" algn="r" defTabSz="836613" rtl="1" eaLnBrk="1" hangingPunct="1">
              <a:defRPr/>
            </a:pPr>
            <a:r>
              <a:rPr lang="he-IL" altLang="he-IL" sz="2000" dirty="0">
                <a:cs typeface="+mj-cs"/>
              </a:rPr>
              <a:t>כל המוצרים מתחילים תזמון מזמן 0. </a:t>
            </a:r>
          </a:p>
          <a:p>
            <a:pPr marL="342900" indent="-342900" algn="r" defTabSz="836613" rtl="1" eaLnBrk="1" hangingPunct="1">
              <a:defRPr/>
            </a:pPr>
            <a:r>
              <a:rPr lang="he-IL" altLang="he-IL" sz="2000" dirty="0">
                <a:cs typeface="+mj-cs"/>
              </a:rPr>
              <a:t>כלל ג'ונסון לא יודע לזהות זמני בטלה של מכונות, צווארי בקבוק וכו'</a:t>
            </a:r>
          </a:p>
          <a:p>
            <a:pPr marL="342900" indent="-342900" algn="r" defTabSz="836613" rtl="1" eaLnBrk="1" hangingPunct="1">
              <a:defRPr/>
            </a:pPr>
            <a:r>
              <a:rPr lang="he-IL" altLang="he-IL" sz="2000" dirty="0">
                <a:cs typeface="+mj-cs"/>
              </a:rPr>
              <a:t>לא מתחשבים בעלות מלאי </a:t>
            </a:r>
          </a:p>
          <a:p>
            <a:pPr marL="342900" indent="-342900" algn="r" defTabSz="836613" rtl="1" eaLnBrk="1" hangingPunct="1">
              <a:defRPr/>
            </a:pPr>
            <a:r>
              <a:rPr lang="he-IL" altLang="he-IL" sz="2000" dirty="0">
                <a:cs typeface="+mj-cs"/>
              </a:rPr>
              <a:t>לא מתחשבים בדד-ליין</a:t>
            </a:r>
            <a:endParaRPr lang="en-US" altLang="he-IL" sz="2000" dirty="0">
              <a:solidFill>
                <a:schemeClr val="accent3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תכנון מצרפי</a:t>
            </a:r>
            <a:br>
              <a:rPr lang="en-US" dirty="0"/>
            </a:br>
            <a:r>
              <a:rPr lang="en-US" dirty="0"/>
              <a:t>Aggregate Planning</a:t>
            </a:r>
            <a:endParaRPr lang="he-IL" dirty="0"/>
          </a:p>
        </p:txBody>
      </p:sp>
      <p:pic>
        <p:nvPicPr>
          <p:cNvPr id="5" name="Picture 2" descr="Image result for people building a pla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32" y="3068960"/>
            <a:ext cx="4479404" cy="219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436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defTabSz="762000" eaLnBrk="1" hangingPunct="1"/>
            <a:r>
              <a:rPr lang="he-IL" dirty="0"/>
              <a:t>מהו תכנון מצרפי?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algn="r" defTabSz="762000" rtl="1" eaLnBrk="1" hangingPunct="1">
              <a:buFont typeface="Wingdings" pitchFamily="2" charset="2"/>
              <a:buNone/>
            </a:pPr>
            <a:r>
              <a:rPr lang="he-IL" dirty="0">
                <a:cs typeface="+mj-cs"/>
              </a:rPr>
              <a:t>פיתוח תוכנית כוח אדם (כמה עובדים להעסיק) </a:t>
            </a:r>
          </a:p>
          <a:p>
            <a:pPr algn="r" defTabSz="762000" rtl="1" eaLnBrk="1" hangingPunct="1">
              <a:buFont typeface="Wingdings" pitchFamily="2" charset="2"/>
              <a:buNone/>
            </a:pPr>
            <a:r>
              <a:rPr lang="he-IL" dirty="0">
                <a:cs typeface="+mj-cs"/>
              </a:rPr>
              <a:t>ותוכנית ייצור (כמה לייצר, מתי לייצר) </a:t>
            </a:r>
          </a:p>
          <a:p>
            <a:pPr algn="r" defTabSz="762000" rtl="1" eaLnBrk="1" hangingPunct="1">
              <a:buFont typeface="Wingdings" pitchFamily="2" charset="2"/>
              <a:buNone/>
            </a:pPr>
            <a:r>
              <a:rPr lang="he-IL" dirty="0">
                <a:cs typeface="+mj-cs"/>
              </a:rPr>
              <a:t>ברמה כוללנית (מצרפית) </a:t>
            </a:r>
          </a:p>
          <a:p>
            <a:pPr algn="r" defTabSz="762000" rtl="1" eaLnBrk="1" hangingPunct="1">
              <a:buFont typeface="Wingdings" pitchFamily="2" charset="2"/>
              <a:buNone/>
            </a:pPr>
            <a:r>
              <a:rPr lang="he-IL" dirty="0">
                <a:cs typeface="+mj-cs"/>
              </a:rPr>
              <a:t>במטרה למצוא </a:t>
            </a:r>
            <a:r>
              <a:rPr lang="he-IL" u="sng" dirty="0">
                <a:cs typeface="+mj-cs"/>
              </a:rPr>
              <a:t>איזון נכון בין ההיצע והביקוש</a:t>
            </a:r>
            <a:r>
              <a:rPr lang="he-IL" dirty="0">
                <a:cs typeface="+mj-cs"/>
              </a:rPr>
              <a:t>.</a:t>
            </a:r>
            <a:endParaRPr lang="en-US" dirty="0">
              <a:cs typeface="+mj-cs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094905" y="4509120"/>
            <a:ext cx="6880696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 eaLnBrk="0" hangingPunct="0"/>
            <a:r>
              <a:rPr lang="he-IL" sz="2000" dirty="0">
                <a:latin typeface="Times New Roman" pitchFamily="18" charset="0"/>
              </a:rPr>
              <a:t>התכנון נעשה על פי יחידת ייצור מצרפית = יחידה המייצגת את המוצר</a:t>
            </a:r>
          </a:p>
          <a:p>
            <a:pPr defTabSz="762000" eaLnBrk="0" hangingPunct="0"/>
            <a:r>
              <a:rPr lang="he-IL" sz="2000" dirty="0">
                <a:latin typeface="Times New Roman" pitchFamily="18" charset="0"/>
              </a:rPr>
              <a:t> הממוצע. יחידה זו </a:t>
            </a:r>
            <a:r>
              <a:rPr lang="he-IL" sz="2000" b="1" dirty="0">
                <a:latin typeface="Times New Roman" pitchFamily="18" charset="0"/>
              </a:rPr>
              <a:t>אינה</a:t>
            </a:r>
            <a:r>
              <a:rPr lang="he-IL" sz="2000" dirty="0">
                <a:latin typeface="Times New Roman" pitchFamily="18" charset="0"/>
              </a:rPr>
              <a:t> בהכרח יחידת מוצר או יחידת ייצור קיימת. </a:t>
            </a:r>
            <a:endParaRPr lang="en-US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243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defTabSz="762000" eaLnBrk="1" hangingPunct="1"/>
            <a:r>
              <a:rPr lang="he-IL"/>
              <a:t>איזון בין היצע וביקוש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>
            <a:normAutofit/>
          </a:bodyPr>
          <a:lstStyle/>
          <a:p>
            <a:pPr algn="r" defTabSz="762000" rtl="1" eaLnBrk="1" hangingPunct="1">
              <a:buFont typeface="Wingdings" pitchFamily="2" charset="2"/>
              <a:buNone/>
            </a:pPr>
            <a:r>
              <a:rPr lang="he-IL" sz="2000" dirty="0">
                <a:cs typeface="+mj-cs"/>
              </a:rPr>
              <a:t>	קיימים שני סוגי מדיניות להשגת איזון:</a:t>
            </a:r>
            <a:endParaRPr lang="en-US" sz="2000" dirty="0">
              <a:cs typeface="+mj-cs"/>
            </a:endParaRPr>
          </a:p>
          <a:p>
            <a:pPr algn="r" defTabSz="762000" rtl="1" eaLnBrk="1" hangingPunct="1">
              <a:buFont typeface="Wingdings" pitchFamily="2" charset="2"/>
              <a:buNone/>
            </a:pPr>
            <a:endParaRPr lang="en-US" sz="2000" dirty="0">
              <a:cs typeface="+mj-cs"/>
            </a:endParaRPr>
          </a:p>
          <a:p>
            <a:pPr lvl="1" algn="r" defTabSz="762000" rtl="1" eaLnBrk="1" hangingPunct="1"/>
            <a:r>
              <a:rPr lang="he-IL" sz="2000" dirty="0">
                <a:cs typeface="+mj-cs"/>
              </a:rPr>
              <a:t>	השפעה על הביקוש</a:t>
            </a:r>
            <a:endParaRPr lang="en-US" sz="2000" dirty="0">
              <a:cs typeface="+mj-cs"/>
            </a:endParaRPr>
          </a:p>
          <a:p>
            <a:pPr lvl="1" algn="r" defTabSz="762000" rtl="1" eaLnBrk="1" hangingPunct="1">
              <a:buFont typeface="Wingdings" pitchFamily="2" charset="2"/>
              <a:buNone/>
            </a:pPr>
            <a:endParaRPr lang="en-US" sz="2000" dirty="0">
              <a:cs typeface="+mj-cs"/>
            </a:endParaRPr>
          </a:p>
          <a:p>
            <a:pPr lvl="1" algn="r" defTabSz="762000" rtl="1" eaLnBrk="1" hangingPunct="1"/>
            <a:r>
              <a:rPr lang="he-IL" sz="2000" dirty="0">
                <a:cs typeface="+mj-cs"/>
              </a:rPr>
              <a:t>	השפעה על כושר הייצור</a:t>
            </a:r>
            <a:endParaRPr lang="en-US" sz="20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0967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0034" y="908720"/>
            <a:ext cx="7772400" cy="1143000"/>
          </a:xfrm>
        </p:spPr>
        <p:txBody>
          <a:bodyPr>
            <a:normAutofit/>
          </a:bodyPr>
          <a:lstStyle/>
          <a:p>
            <a:pPr defTabSz="762000" rtl="1"/>
            <a:r>
              <a:rPr lang="he-IL" sz="3200" dirty="0"/>
              <a:t>שני סוגי מדיניות להשגת איזון</a:t>
            </a:r>
            <a:br>
              <a:rPr lang="en-US" sz="3200" dirty="0"/>
            </a:br>
            <a:r>
              <a:rPr lang="he-IL" sz="3200" dirty="0"/>
              <a:t>1. השפעה על הביקוש</a:t>
            </a:r>
            <a:endParaRPr lang="en-US" sz="3200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2924944"/>
            <a:ext cx="6798736" cy="3444997"/>
          </a:xfrm>
        </p:spPr>
        <p:txBody>
          <a:bodyPr>
            <a:normAutofit/>
          </a:bodyPr>
          <a:lstStyle/>
          <a:p>
            <a:pPr algn="r" rtl="1"/>
            <a:r>
              <a:rPr lang="he-IL" altLang="en-US" sz="2000" dirty="0">
                <a:cs typeface="+mj-cs"/>
              </a:rPr>
              <a:t>התאמת מחירים.</a:t>
            </a:r>
          </a:p>
          <a:p>
            <a:pPr algn="r" rtl="1"/>
            <a:r>
              <a:rPr lang="he-IL" altLang="en-US" sz="2000" dirty="0">
                <a:cs typeface="+mj-cs"/>
              </a:rPr>
              <a:t>פרסום וקידום מכירות.</a:t>
            </a:r>
          </a:p>
          <a:p>
            <a:pPr algn="r" rtl="1"/>
            <a:r>
              <a:rPr lang="he-IL" altLang="en-US" sz="2000" dirty="0">
                <a:cs typeface="+mj-cs"/>
              </a:rPr>
              <a:t>דחיית ביצוע הזמנות או הקדמתן.</a:t>
            </a:r>
          </a:p>
          <a:p>
            <a:pPr algn="r" rtl="1"/>
            <a:r>
              <a:rPr lang="he-IL" altLang="en-US" sz="2000" dirty="0">
                <a:cs typeface="+mj-cs"/>
              </a:rPr>
              <a:t>פיתוח מוצר משלים / חלופי.</a:t>
            </a:r>
            <a:endParaRPr lang="en-US" altLang="en-US" sz="20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88137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90034" y="908720"/>
            <a:ext cx="7772400" cy="1143000"/>
          </a:xfrm>
        </p:spPr>
        <p:txBody>
          <a:bodyPr>
            <a:normAutofit/>
          </a:bodyPr>
          <a:lstStyle/>
          <a:p>
            <a:pPr defTabSz="762000" rtl="1"/>
            <a:r>
              <a:rPr lang="he-IL" sz="3200" dirty="0"/>
              <a:t>שני סוגי מדיניות להשגת איזון</a:t>
            </a:r>
            <a:br>
              <a:rPr lang="en-US" sz="3200" dirty="0"/>
            </a:br>
            <a:r>
              <a:rPr lang="he-IL" sz="3200" dirty="0"/>
              <a:t>2. השפעה על כושר הייצור</a:t>
            </a:r>
            <a:endParaRPr lang="en-US" sz="3200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2636912"/>
            <a:ext cx="6798736" cy="3444997"/>
          </a:xfrm>
        </p:spPr>
        <p:txBody>
          <a:bodyPr/>
          <a:lstStyle/>
          <a:p>
            <a:pPr algn="r" rtl="1"/>
            <a:r>
              <a:rPr lang="he-IL" altLang="en-US" dirty="0">
                <a:cs typeface="+mj-cs"/>
              </a:rPr>
              <a:t>גיוס או פיטורים של עובדים.</a:t>
            </a:r>
          </a:p>
          <a:p>
            <a:pPr algn="r" rtl="1"/>
            <a:r>
              <a:rPr lang="he-IL" altLang="en-US" dirty="0">
                <a:cs typeface="+mj-cs"/>
              </a:rPr>
              <a:t>שעות נוספות או חופשות יזומות ("הדממה" למשל).</a:t>
            </a:r>
          </a:p>
          <a:p>
            <a:pPr algn="r" rtl="1"/>
            <a:r>
              <a:rPr lang="he-IL" altLang="en-US" dirty="0">
                <a:cs typeface="+mj-cs"/>
              </a:rPr>
              <a:t>עובדים זמניים או חלקיים.</a:t>
            </a:r>
          </a:p>
          <a:p>
            <a:pPr algn="r" rtl="1"/>
            <a:r>
              <a:rPr lang="he-IL" altLang="en-US" dirty="0">
                <a:cs typeface="+mj-cs"/>
              </a:rPr>
              <a:t>ייצור למלאי.</a:t>
            </a:r>
          </a:p>
          <a:p>
            <a:pPr algn="r" rtl="1"/>
            <a:r>
              <a:rPr lang="he-IL" altLang="en-US" dirty="0">
                <a:cs typeface="+mj-cs"/>
              </a:rPr>
              <a:t>קבלנות משנה.</a:t>
            </a:r>
          </a:p>
          <a:p>
            <a:pPr algn="r" rtl="1"/>
            <a:r>
              <a:rPr lang="he-IL" altLang="en-US" dirty="0">
                <a:cs typeface="+mj-cs"/>
              </a:rPr>
              <a:t>שיתוף פעולה בין חברות.</a:t>
            </a:r>
            <a:endParaRPr lang="en-US" alt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0860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defTabSz="762000" eaLnBrk="1" hangingPunct="1"/>
            <a:r>
              <a:rPr lang="he-IL"/>
              <a:t>אסטרטגיות בסיסיות לתכנון מיצרפי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2492896"/>
            <a:ext cx="7246417" cy="3672408"/>
          </a:xfrm>
        </p:spPr>
        <p:txBody>
          <a:bodyPr lIns="92075" tIns="46038" rIns="92075" bIns="46038">
            <a:noAutofit/>
          </a:bodyPr>
          <a:lstStyle/>
          <a:p>
            <a:pPr marL="0" indent="0" algn="r" defTabSz="762000" rtl="1" eaLnBrk="1" hangingPunct="1">
              <a:buNone/>
            </a:pPr>
            <a:r>
              <a:rPr lang="he-IL" sz="1600" dirty="0">
                <a:cs typeface="+mj-cs"/>
              </a:rPr>
              <a:t>מדיניות הייצור:</a:t>
            </a:r>
          </a:p>
          <a:p>
            <a:pPr marL="514350" indent="-514350" algn="r" defTabSz="762000" rtl="1" eaLnBrk="1" hangingPunct="1">
              <a:buFont typeface="+mj-lt"/>
              <a:buAutoNum type="arabicPeriod"/>
            </a:pPr>
            <a:r>
              <a:rPr lang="he-IL" sz="1600" dirty="0">
                <a:cs typeface="+mj-cs"/>
              </a:rPr>
              <a:t>ייצור ברמה קבועה </a:t>
            </a:r>
            <a:r>
              <a:rPr lang="en-US" sz="1600" dirty="0">
                <a:cs typeface="+mj-cs"/>
              </a:rPr>
              <a:t>(level production) </a:t>
            </a:r>
          </a:p>
          <a:p>
            <a:pPr marL="514350" indent="-514350" algn="r" defTabSz="762000" rtl="1" eaLnBrk="1" hangingPunct="1">
              <a:buFont typeface="+mj-lt"/>
              <a:buAutoNum type="arabicPeriod"/>
            </a:pPr>
            <a:r>
              <a:rPr lang="he-IL" sz="1600" dirty="0">
                <a:cs typeface="+mj-cs"/>
              </a:rPr>
              <a:t>התאמת הייצור לביקוש (רודף ביקוש)</a:t>
            </a:r>
            <a:r>
              <a:rPr lang="en-US" sz="1600" dirty="0">
                <a:cs typeface="+mj-cs"/>
              </a:rPr>
              <a:t>(chase demand) </a:t>
            </a:r>
            <a:endParaRPr lang="he-IL" sz="1600" dirty="0">
              <a:cs typeface="+mj-cs"/>
            </a:endParaRPr>
          </a:p>
          <a:p>
            <a:pPr marL="0" indent="0" algn="r" defTabSz="762000" rtl="1" eaLnBrk="1" hangingPunct="1">
              <a:buNone/>
            </a:pPr>
            <a:endParaRPr lang="he-IL" sz="1600" dirty="0">
              <a:cs typeface="+mj-cs"/>
            </a:endParaRPr>
          </a:p>
          <a:p>
            <a:pPr marL="0" indent="0" algn="r" defTabSz="762000" rtl="1">
              <a:buNone/>
            </a:pPr>
            <a:r>
              <a:rPr lang="he-IL" sz="1600" dirty="0">
                <a:cs typeface="+mj-cs"/>
              </a:rPr>
              <a:t>מדיניות העסקת עובדים:</a:t>
            </a:r>
          </a:p>
          <a:p>
            <a:pPr marL="514350" indent="-514350" algn="r" defTabSz="762000" rtl="1">
              <a:buFont typeface="+mj-lt"/>
              <a:buAutoNum type="arabicPeriod" startAt="3"/>
            </a:pPr>
            <a:r>
              <a:rPr lang="he-IL" sz="1600" dirty="0">
                <a:cs typeface="+mj-cs"/>
              </a:rPr>
              <a:t>ייצור עם רמת כוח אדם קבועה</a:t>
            </a:r>
            <a:r>
              <a:rPr lang="en-US" sz="1600" dirty="0"/>
              <a:t>(level work force) </a:t>
            </a:r>
          </a:p>
          <a:p>
            <a:pPr marL="514350" indent="-514350" algn="r" defTabSz="762000" rtl="1" eaLnBrk="1" hangingPunct="1">
              <a:buFont typeface="+mj-lt"/>
              <a:buAutoNum type="arabicPeriod" startAt="3"/>
            </a:pPr>
            <a:r>
              <a:rPr lang="he-IL" sz="1600" dirty="0">
                <a:cs typeface="+mj-cs"/>
              </a:rPr>
              <a:t>כוח אדם מזערי קבוע</a:t>
            </a:r>
          </a:p>
          <a:p>
            <a:pPr marL="514350" indent="-514350" algn="r" defTabSz="762000" rtl="1" eaLnBrk="1" hangingPunct="1">
              <a:buFont typeface="+mj-lt"/>
              <a:buAutoNum type="arabicPeriod" startAt="3"/>
            </a:pPr>
            <a:endParaRPr lang="he-IL" sz="1600" dirty="0">
              <a:cs typeface="+mj-cs"/>
            </a:endParaRPr>
          </a:p>
          <a:p>
            <a:pPr marL="514350" indent="-514350" algn="r" defTabSz="762000" rtl="1" eaLnBrk="1" hangingPunct="1">
              <a:buFont typeface="+mj-lt"/>
              <a:buAutoNum type="arabicPeriod" startAt="3"/>
            </a:pPr>
            <a:r>
              <a:rPr lang="he-IL" sz="1600" dirty="0">
                <a:cs typeface="+mj-cs"/>
              </a:rPr>
              <a:t>אסטרטגיה מעורבת </a:t>
            </a:r>
            <a:r>
              <a:rPr lang="en-US" sz="1600" dirty="0">
                <a:cs typeface="+mj-cs"/>
              </a:rPr>
              <a:t>(mixed strategy)</a:t>
            </a:r>
          </a:p>
          <a:p>
            <a:pPr marL="514350" indent="-514350" algn="r" defTabSz="762000" rtl="1" eaLnBrk="1" hangingPunct="1">
              <a:buFont typeface="+mj-lt"/>
              <a:buAutoNum type="arabicPeriod" startAt="3"/>
            </a:pPr>
            <a:endParaRPr lang="en-US" sz="1600" dirty="0">
              <a:cs typeface="+mj-cs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843808" y="2469628"/>
            <a:ext cx="360040" cy="1152128"/>
          </a:xfrm>
          <a:prstGeom prst="leftBrace">
            <a:avLst>
              <a:gd name="adj1" fmla="val 36039"/>
              <a:gd name="adj2" fmla="val 50722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6448" y="2636912"/>
            <a:ext cx="1778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7030A0"/>
                </a:solidFill>
              </a:rPr>
              <a:t>בתרגול נראה דוגמה למדיניות הייצור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2843804" y="3895446"/>
            <a:ext cx="360040" cy="1152128"/>
          </a:xfrm>
          <a:prstGeom prst="leftBrace">
            <a:avLst>
              <a:gd name="adj1" fmla="val 36039"/>
              <a:gd name="adj2" fmla="val 50722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6448" y="3933056"/>
            <a:ext cx="1778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7030A0"/>
                </a:solidFill>
              </a:rPr>
              <a:t>בתרגיל הבית  נראה דוגמה למדיניות העסקת עובדים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6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8128000" y="6530975"/>
            <a:ext cx="11001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-508000" y="6530975"/>
            <a:ext cx="32178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-121632" y="728451"/>
            <a:ext cx="93980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967" tIns="48615" rIns="98967" bIns="48615" anchor="ctr"/>
          <a:lstStyle>
            <a:lvl1pPr defTabSz="10001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25413" defTabSz="10001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49238" defTabSz="10001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74650" defTabSz="10001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500063" defTabSz="10001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57263" algn="r" defTabSz="100012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414463" algn="r" defTabSz="100012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71663" algn="r" defTabSz="100012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328863" algn="r" defTabSz="100012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0"/>
            <a:r>
              <a:rPr lang="he-IL" sz="3600" dirty="0">
                <a:cs typeface="+mj-cs"/>
              </a:rPr>
              <a:t>ייצור ברמה קבועה </a:t>
            </a:r>
            <a:endParaRPr lang="en-US" sz="3600" dirty="0">
              <a:cs typeface="+mj-cs"/>
            </a:endParaRPr>
          </a:p>
          <a:p>
            <a:pPr algn="ctr" rtl="0"/>
            <a:r>
              <a:rPr lang="en-US" altLang="en-US" sz="3600" i="1" dirty="0">
                <a:solidFill>
                  <a:schemeClr val="tx2"/>
                </a:solidFill>
                <a:cs typeface="+mj-cs"/>
              </a:rPr>
              <a:t>Level Production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11560" y="1985963"/>
            <a:ext cx="7874864" cy="4066574"/>
            <a:chOff x="758825" y="1573670"/>
            <a:chExt cx="8150225" cy="4219118"/>
          </a:xfrm>
        </p:grpSpPr>
        <p:sp>
          <p:nvSpPr>
            <p:cNvPr id="188421" name="Rectangle 5"/>
            <p:cNvSpPr>
              <a:spLocks noChangeArrowheads="1"/>
            </p:cNvSpPr>
            <p:nvPr/>
          </p:nvSpPr>
          <p:spPr bwMode="auto">
            <a:xfrm>
              <a:off x="3441700" y="5359400"/>
              <a:ext cx="1096963" cy="433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967" tIns="48615" rIns="98967" bIns="48615">
              <a:spAutoFit/>
            </a:bodyPr>
            <a:lstStyle>
              <a:lvl1pPr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0063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00125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00188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00250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574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146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3718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290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rtl="0">
                <a:spcBef>
                  <a:spcPct val="50000"/>
                </a:spcBef>
              </a:pPr>
              <a:r>
                <a:rPr lang="en-US" altLang="en-US" sz="2200">
                  <a:latin typeface="Arial" panose="020B0604020202020204" pitchFamily="34" charset="0"/>
                </a:rPr>
                <a:t>Time</a:t>
              </a:r>
            </a:p>
          </p:txBody>
        </p:sp>
        <p:sp>
          <p:nvSpPr>
            <p:cNvPr id="188422" name="Rectangle 6"/>
            <p:cNvSpPr>
              <a:spLocks noChangeArrowheads="1"/>
            </p:cNvSpPr>
            <p:nvPr/>
          </p:nvSpPr>
          <p:spPr bwMode="auto">
            <a:xfrm>
              <a:off x="7261225" y="2544763"/>
              <a:ext cx="1647825" cy="433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967" tIns="48615" rIns="98967" bIns="48615">
              <a:spAutoFit/>
            </a:bodyPr>
            <a:lstStyle>
              <a:lvl1pPr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0063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00125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00188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00250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574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146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3718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290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rtl="0">
                <a:spcBef>
                  <a:spcPct val="50000"/>
                </a:spcBef>
              </a:pPr>
              <a:r>
                <a:rPr lang="en-US" altLang="en-US" sz="2200" dirty="0">
                  <a:solidFill>
                    <a:srgbClr val="BA0000"/>
                  </a:solidFill>
                  <a:latin typeface="Arial" panose="020B0604020202020204" pitchFamily="34" charset="0"/>
                </a:rPr>
                <a:t>Production</a:t>
              </a:r>
            </a:p>
          </p:txBody>
        </p:sp>
        <p:sp>
          <p:nvSpPr>
            <p:cNvPr id="188423" name="Line 7"/>
            <p:cNvSpPr>
              <a:spLocks noChangeShapeType="1"/>
            </p:cNvSpPr>
            <p:nvPr/>
          </p:nvSpPr>
          <p:spPr bwMode="auto">
            <a:xfrm>
              <a:off x="1585913" y="1971675"/>
              <a:ext cx="0" cy="31321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424" name="Line 8"/>
            <p:cNvSpPr>
              <a:spLocks noChangeShapeType="1"/>
            </p:cNvSpPr>
            <p:nvPr/>
          </p:nvSpPr>
          <p:spPr bwMode="auto">
            <a:xfrm>
              <a:off x="1603375" y="5119688"/>
              <a:ext cx="6530975" cy="3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425" name="Line 9"/>
            <p:cNvSpPr>
              <a:spLocks noChangeShapeType="1"/>
            </p:cNvSpPr>
            <p:nvPr/>
          </p:nvSpPr>
          <p:spPr bwMode="auto">
            <a:xfrm>
              <a:off x="1677988" y="3490913"/>
              <a:ext cx="5910262" cy="0"/>
            </a:xfrm>
            <a:prstGeom prst="line">
              <a:avLst/>
            </a:prstGeom>
            <a:noFill/>
            <a:ln w="28575">
              <a:solidFill>
                <a:srgbClr val="BA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426" name="Freeform 10"/>
            <p:cNvSpPr>
              <a:spLocks/>
            </p:cNvSpPr>
            <p:nvPr/>
          </p:nvSpPr>
          <p:spPr bwMode="auto">
            <a:xfrm>
              <a:off x="4773613" y="2284413"/>
              <a:ext cx="1600200" cy="2370137"/>
            </a:xfrm>
            <a:custGeom>
              <a:avLst/>
              <a:gdLst>
                <a:gd name="T0" fmla="*/ 907 w 908"/>
                <a:gd name="T1" fmla="*/ 0 h 1394"/>
                <a:gd name="T2" fmla="*/ 857 w 908"/>
                <a:gd name="T3" fmla="*/ 5 h 1394"/>
                <a:gd name="T4" fmla="*/ 777 w 908"/>
                <a:gd name="T5" fmla="*/ 2 h 1394"/>
                <a:gd name="T6" fmla="*/ 687 w 908"/>
                <a:gd name="T7" fmla="*/ 33 h 1394"/>
                <a:gd name="T8" fmla="*/ 630 w 908"/>
                <a:gd name="T9" fmla="*/ 97 h 1394"/>
                <a:gd name="T10" fmla="*/ 607 w 908"/>
                <a:gd name="T11" fmla="*/ 158 h 1394"/>
                <a:gd name="T12" fmla="*/ 267 w 908"/>
                <a:gd name="T13" fmla="*/ 1256 h 1394"/>
                <a:gd name="T14" fmla="*/ 247 w 908"/>
                <a:gd name="T15" fmla="*/ 1314 h 1394"/>
                <a:gd name="T16" fmla="*/ 193 w 908"/>
                <a:gd name="T17" fmla="*/ 1357 h 1394"/>
                <a:gd name="T18" fmla="*/ 117 w 908"/>
                <a:gd name="T19" fmla="*/ 1388 h 1394"/>
                <a:gd name="T20" fmla="*/ 0 w 908"/>
                <a:gd name="T21" fmla="*/ 1393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8" h="1394">
                  <a:moveTo>
                    <a:pt x="907" y="0"/>
                  </a:moveTo>
                  <a:lnTo>
                    <a:pt x="857" y="5"/>
                  </a:lnTo>
                  <a:lnTo>
                    <a:pt x="777" y="2"/>
                  </a:lnTo>
                  <a:lnTo>
                    <a:pt x="687" y="33"/>
                  </a:lnTo>
                  <a:lnTo>
                    <a:pt x="630" y="97"/>
                  </a:lnTo>
                  <a:lnTo>
                    <a:pt x="607" y="158"/>
                  </a:lnTo>
                  <a:lnTo>
                    <a:pt x="267" y="1256"/>
                  </a:lnTo>
                  <a:lnTo>
                    <a:pt x="247" y="1314"/>
                  </a:lnTo>
                  <a:lnTo>
                    <a:pt x="193" y="1357"/>
                  </a:lnTo>
                  <a:lnTo>
                    <a:pt x="117" y="1388"/>
                  </a:lnTo>
                  <a:lnTo>
                    <a:pt x="0" y="1393"/>
                  </a:lnTo>
                </a:path>
              </a:pathLst>
            </a:custGeom>
            <a:noFill/>
            <a:ln w="25400" cap="rnd" cmpd="sng">
              <a:solidFill>
                <a:srgbClr val="000066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427" name="Freeform 11"/>
            <p:cNvSpPr>
              <a:spLocks/>
            </p:cNvSpPr>
            <p:nvPr/>
          </p:nvSpPr>
          <p:spPr bwMode="auto">
            <a:xfrm>
              <a:off x="2187575" y="2284413"/>
              <a:ext cx="1309688" cy="2357437"/>
            </a:xfrm>
            <a:custGeom>
              <a:avLst/>
              <a:gdLst>
                <a:gd name="T0" fmla="*/ 742 w 743"/>
                <a:gd name="T1" fmla="*/ 3 h 1386"/>
                <a:gd name="T2" fmla="*/ 662 w 743"/>
                <a:gd name="T3" fmla="*/ 0 h 1386"/>
                <a:gd name="T4" fmla="*/ 575 w 743"/>
                <a:gd name="T5" fmla="*/ 31 h 1386"/>
                <a:gd name="T6" fmla="*/ 518 w 743"/>
                <a:gd name="T7" fmla="*/ 96 h 1386"/>
                <a:gd name="T8" fmla="*/ 491 w 743"/>
                <a:gd name="T9" fmla="*/ 156 h 1386"/>
                <a:gd name="T10" fmla="*/ 150 w 743"/>
                <a:gd name="T11" fmla="*/ 1253 h 1386"/>
                <a:gd name="T12" fmla="*/ 134 w 743"/>
                <a:gd name="T13" fmla="*/ 1311 h 1386"/>
                <a:gd name="T14" fmla="*/ 77 w 743"/>
                <a:gd name="T15" fmla="*/ 1354 h 1386"/>
                <a:gd name="T16" fmla="*/ 0 w 743"/>
                <a:gd name="T17" fmla="*/ 1385 h 1386"/>
                <a:gd name="T18" fmla="*/ 7 w 743"/>
                <a:gd name="T19" fmla="*/ 1383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3" h="1386">
                  <a:moveTo>
                    <a:pt x="742" y="3"/>
                  </a:moveTo>
                  <a:lnTo>
                    <a:pt x="662" y="0"/>
                  </a:lnTo>
                  <a:lnTo>
                    <a:pt x="575" y="31"/>
                  </a:lnTo>
                  <a:lnTo>
                    <a:pt x="518" y="96"/>
                  </a:lnTo>
                  <a:lnTo>
                    <a:pt x="491" y="156"/>
                  </a:lnTo>
                  <a:lnTo>
                    <a:pt x="150" y="1253"/>
                  </a:lnTo>
                  <a:lnTo>
                    <a:pt x="134" y="1311"/>
                  </a:lnTo>
                  <a:lnTo>
                    <a:pt x="77" y="1354"/>
                  </a:lnTo>
                  <a:lnTo>
                    <a:pt x="0" y="1385"/>
                  </a:lnTo>
                  <a:lnTo>
                    <a:pt x="7" y="1383"/>
                  </a:lnTo>
                </a:path>
              </a:pathLst>
            </a:custGeom>
            <a:noFill/>
            <a:ln w="19050" cap="rnd" cmpd="sng">
              <a:solidFill>
                <a:srgbClr val="000066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428" name="Freeform 12"/>
            <p:cNvSpPr>
              <a:spLocks/>
            </p:cNvSpPr>
            <p:nvPr/>
          </p:nvSpPr>
          <p:spPr bwMode="auto">
            <a:xfrm>
              <a:off x="3430588" y="2286000"/>
              <a:ext cx="1508125" cy="2365375"/>
            </a:xfrm>
            <a:custGeom>
              <a:avLst/>
              <a:gdLst>
                <a:gd name="T0" fmla="*/ 0 w 855"/>
                <a:gd name="T1" fmla="*/ 0 h 1391"/>
                <a:gd name="T2" fmla="*/ 80 w 855"/>
                <a:gd name="T3" fmla="*/ 3 h 1391"/>
                <a:gd name="T4" fmla="*/ 167 w 855"/>
                <a:gd name="T5" fmla="*/ 35 h 1391"/>
                <a:gd name="T6" fmla="*/ 224 w 855"/>
                <a:gd name="T7" fmla="*/ 99 h 1391"/>
                <a:gd name="T8" fmla="*/ 248 w 855"/>
                <a:gd name="T9" fmla="*/ 160 h 1391"/>
                <a:gd name="T10" fmla="*/ 589 w 855"/>
                <a:gd name="T11" fmla="*/ 1257 h 1391"/>
                <a:gd name="T12" fmla="*/ 610 w 855"/>
                <a:gd name="T13" fmla="*/ 1314 h 1391"/>
                <a:gd name="T14" fmla="*/ 666 w 855"/>
                <a:gd name="T15" fmla="*/ 1357 h 1391"/>
                <a:gd name="T16" fmla="*/ 740 w 855"/>
                <a:gd name="T17" fmla="*/ 1388 h 1391"/>
                <a:gd name="T18" fmla="*/ 854 w 855"/>
                <a:gd name="T19" fmla="*/ 1390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5" h="1391">
                  <a:moveTo>
                    <a:pt x="0" y="0"/>
                  </a:moveTo>
                  <a:lnTo>
                    <a:pt x="80" y="3"/>
                  </a:lnTo>
                  <a:lnTo>
                    <a:pt x="167" y="35"/>
                  </a:lnTo>
                  <a:lnTo>
                    <a:pt x="224" y="99"/>
                  </a:lnTo>
                  <a:lnTo>
                    <a:pt x="248" y="160"/>
                  </a:lnTo>
                  <a:lnTo>
                    <a:pt x="589" y="1257"/>
                  </a:lnTo>
                  <a:lnTo>
                    <a:pt x="610" y="1314"/>
                  </a:lnTo>
                  <a:lnTo>
                    <a:pt x="666" y="1357"/>
                  </a:lnTo>
                  <a:lnTo>
                    <a:pt x="740" y="1388"/>
                  </a:lnTo>
                  <a:lnTo>
                    <a:pt x="854" y="1390"/>
                  </a:lnTo>
                </a:path>
              </a:pathLst>
            </a:custGeom>
            <a:noFill/>
            <a:ln w="25400" cap="rnd" cmpd="sng">
              <a:solidFill>
                <a:srgbClr val="000066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429" name="Freeform 13"/>
            <p:cNvSpPr>
              <a:spLocks/>
            </p:cNvSpPr>
            <p:nvPr/>
          </p:nvSpPr>
          <p:spPr bwMode="auto">
            <a:xfrm>
              <a:off x="6240463" y="2287588"/>
              <a:ext cx="1606550" cy="2389187"/>
            </a:xfrm>
            <a:custGeom>
              <a:avLst/>
              <a:gdLst>
                <a:gd name="T0" fmla="*/ 0 w 911"/>
                <a:gd name="T1" fmla="*/ 0 h 1405"/>
                <a:gd name="T2" fmla="*/ 54 w 911"/>
                <a:gd name="T3" fmla="*/ 3 h 1405"/>
                <a:gd name="T4" fmla="*/ 137 w 911"/>
                <a:gd name="T5" fmla="*/ 0 h 1405"/>
                <a:gd name="T6" fmla="*/ 224 w 911"/>
                <a:gd name="T7" fmla="*/ 31 h 1405"/>
                <a:gd name="T8" fmla="*/ 281 w 911"/>
                <a:gd name="T9" fmla="*/ 96 h 1405"/>
                <a:gd name="T10" fmla="*/ 308 w 911"/>
                <a:gd name="T11" fmla="*/ 157 h 1405"/>
                <a:gd name="T12" fmla="*/ 646 w 911"/>
                <a:gd name="T13" fmla="*/ 1254 h 1405"/>
                <a:gd name="T14" fmla="*/ 659 w 911"/>
                <a:gd name="T15" fmla="*/ 1312 h 1405"/>
                <a:gd name="T16" fmla="*/ 723 w 911"/>
                <a:gd name="T17" fmla="*/ 1355 h 1405"/>
                <a:gd name="T18" fmla="*/ 796 w 911"/>
                <a:gd name="T19" fmla="*/ 1386 h 1405"/>
                <a:gd name="T20" fmla="*/ 910 w 911"/>
                <a:gd name="T21" fmla="*/ 1404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1" h="1405">
                  <a:moveTo>
                    <a:pt x="0" y="0"/>
                  </a:moveTo>
                  <a:lnTo>
                    <a:pt x="54" y="3"/>
                  </a:lnTo>
                  <a:lnTo>
                    <a:pt x="137" y="0"/>
                  </a:lnTo>
                  <a:lnTo>
                    <a:pt x="224" y="31"/>
                  </a:lnTo>
                  <a:lnTo>
                    <a:pt x="281" y="96"/>
                  </a:lnTo>
                  <a:lnTo>
                    <a:pt x="308" y="157"/>
                  </a:lnTo>
                  <a:lnTo>
                    <a:pt x="646" y="1254"/>
                  </a:lnTo>
                  <a:lnTo>
                    <a:pt x="659" y="1312"/>
                  </a:lnTo>
                  <a:lnTo>
                    <a:pt x="723" y="1355"/>
                  </a:lnTo>
                  <a:lnTo>
                    <a:pt x="796" y="1386"/>
                  </a:lnTo>
                  <a:lnTo>
                    <a:pt x="910" y="1404"/>
                  </a:lnTo>
                </a:path>
              </a:pathLst>
            </a:custGeom>
            <a:noFill/>
            <a:ln w="25400" cap="rnd" cmpd="sng">
              <a:solidFill>
                <a:srgbClr val="000066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430" name="Freeform 14"/>
            <p:cNvSpPr>
              <a:spLocks/>
            </p:cNvSpPr>
            <p:nvPr/>
          </p:nvSpPr>
          <p:spPr bwMode="auto">
            <a:xfrm>
              <a:off x="1633538" y="3752850"/>
              <a:ext cx="585787" cy="896938"/>
            </a:xfrm>
            <a:custGeom>
              <a:avLst/>
              <a:gdLst>
                <a:gd name="T0" fmla="*/ 0 w 332"/>
                <a:gd name="T1" fmla="*/ 0 h 527"/>
                <a:gd name="T2" fmla="*/ 100 w 332"/>
                <a:gd name="T3" fmla="*/ 393 h 527"/>
                <a:gd name="T4" fmla="*/ 111 w 332"/>
                <a:gd name="T5" fmla="*/ 444 h 527"/>
                <a:gd name="T6" fmla="*/ 167 w 332"/>
                <a:gd name="T7" fmla="*/ 482 h 527"/>
                <a:gd name="T8" fmla="*/ 231 w 332"/>
                <a:gd name="T9" fmla="*/ 510 h 527"/>
                <a:gd name="T10" fmla="*/ 308 w 332"/>
                <a:gd name="T11" fmla="*/ 522 h 527"/>
                <a:gd name="T12" fmla="*/ 331 w 332"/>
                <a:gd name="T13" fmla="*/ 526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" h="527">
                  <a:moveTo>
                    <a:pt x="0" y="0"/>
                  </a:moveTo>
                  <a:lnTo>
                    <a:pt x="100" y="393"/>
                  </a:lnTo>
                  <a:lnTo>
                    <a:pt x="111" y="444"/>
                  </a:lnTo>
                  <a:lnTo>
                    <a:pt x="167" y="482"/>
                  </a:lnTo>
                  <a:lnTo>
                    <a:pt x="231" y="510"/>
                  </a:lnTo>
                  <a:lnTo>
                    <a:pt x="308" y="522"/>
                  </a:lnTo>
                  <a:lnTo>
                    <a:pt x="331" y="526"/>
                  </a:lnTo>
                </a:path>
              </a:pathLst>
            </a:custGeom>
            <a:noFill/>
            <a:ln w="19050" cap="rnd" cmpd="sng">
              <a:solidFill>
                <a:srgbClr val="000066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431" name="Freeform 15"/>
            <p:cNvSpPr>
              <a:spLocks/>
            </p:cNvSpPr>
            <p:nvPr/>
          </p:nvSpPr>
          <p:spPr bwMode="auto">
            <a:xfrm>
              <a:off x="2322513" y="2287588"/>
              <a:ext cx="1204912" cy="2306637"/>
            </a:xfrm>
            <a:custGeom>
              <a:avLst/>
              <a:gdLst>
                <a:gd name="T0" fmla="*/ 682 w 683"/>
                <a:gd name="T1" fmla="*/ 3 h 1356"/>
                <a:gd name="T2" fmla="*/ 665 w 683"/>
                <a:gd name="T3" fmla="*/ 3 h 1356"/>
                <a:gd name="T4" fmla="*/ 585 w 683"/>
                <a:gd name="T5" fmla="*/ 0 h 1356"/>
                <a:gd name="T6" fmla="*/ 498 w 683"/>
                <a:gd name="T7" fmla="*/ 31 h 1356"/>
                <a:gd name="T8" fmla="*/ 441 w 683"/>
                <a:gd name="T9" fmla="*/ 96 h 1356"/>
                <a:gd name="T10" fmla="*/ 415 w 683"/>
                <a:gd name="T11" fmla="*/ 157 h 1356"/>
                <a:gd name="T12" fmla="*/ 74 w 683"/>
                <a:gd name="T13" fmla="*/ 1254 h 1356"/>
                <a:gd name="T14" fmla="*/ 57 w 683"/>
                <a:gd name="T15" fmla="*/ 1312 h 1356"/>
                <a:gd name="T16" fmla="*/ 0 w 683"/>
                <a:gd name="T17" fmla="*/ 1355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3" h="1356">
                  <a:moveTo>
                    <a:pt x="682" y="3"/>
                  </a:moveTo>
                  <a:lnTo>
                    <a:pt x="665" y="3"/>
                  </a:lnTo>
                  <a:lnTo>
                    <a:pt x="585" y="0"/>
                  </a:lnTo>
                  <a:lnTo>
                    <a:pt x="498" y="31"/>
                  </a:lnTo>
                  <a:lnTo>
                    <a:pt x="441" y="96"/>
                  </a:lnTo>
                  <a:lnTo>
                    <a:pt x="415" y="157"/>
                  </a:lnTo>
                  <a:lnTo>
                    <a:pt x="74" y="1254"/>
                  </a:lnTo>
                  <a:lnTo>
                    <a:pt x="57" y="1312"/>
                  </a:lnTo>
                  <a:lnTo>
                    <a:pt x="0" y="1355"/>
                  </a:lnTo>
                </a:path>
              </a:pathLst>
            </a:custGeom>
            <a:noFill/>
            <a:ln w="25400" cap="rnd" cmpd="sng">
              <a:solidFill>
                <a:srgbClr val="000066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432" name="Rectangle 16"/>
            <p:cNvSpPr>
              <a:spLocks noChangeArrowheads="1"/>
            </p:cNvSpPr>
            <p:nvPr/>
          </p:nvSpPr>
          <p:spPr bwMode="auto">
            <a:xfrm>
              <a:off x="3949700" y="1889125"/>
              <a:ext cx="1827213" cy="433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967" tIns="48615" rIns="98967" bIns="48615">
              <a:spAutoFit/>
            </a:bodyPr>
            <a:lstStyle>
              <a:lvl1pPr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0063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00125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00188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00250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574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146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3718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290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rtl="0">
                <a:spcBef>
                  <a:spcPct val="50000"/>
                </a:spcBef>
              </a:pPr>
              <a:r>
                <a:rPr lang="en-US" altLang="en-US" sz="2200">
                  <a:solidFill>
                    <a:srgbClr val="000066"/>
                  </a:solidFill>
                  <a:latin typeface="Arial" panose="020B0604020202020204" pitchFamily="34" charset="0"/>
                </a:rPr>
                <a:t>Demand</a:t>
              </a:r>
            </a:p>
          </p:txBody>
        </p:sp>
        <p:sp>
          <p:nvSpPr>
            <p:cNvPr id="188433" name="Line 17"/>
            <p:cNvSpPr>
              <a:spLocks noChangeShapeType="1"/>
            </p:cNvSpPr>
            <p:nvPr/>
          </p:nvSpPr>
          <p:spPr bwMode="auto">
            <a:xfrm flipV="1">
              <a:off x="4051300" y="2239963"/>
              <a:ext cx="407988" cy="563562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434" name="Line 18"/>
            <p:cNvSpPr>
              <a:spLocks noChangeShapeType="1"/>
            </p:cNvSpPr>
            <p:nvPr/>
          </p:nvSpPr>
          <p:spPr bwMode="auto">
            <a:xfrm flipV="1">
              <a:off x="7375525" y="2873375"/>
              <a:ext cx="406400" cy="561975"/>
            </a:xfrm>
            <a:prstGeom prst="line">
              <a:avLst/>
            </a:prstGeom>
            <a:noFill/>
            <a:ln w="12700">
              <a:solidFill>
                <a:srgbClr val="BA0000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435" name="Rectangle 19"/>
            <p:cNvSpPr>
              <a:spLocks noChangeArrowheads="1"/>
            </p:cNvSpPr>
            <p:nvPr/>
          </p:nvSpPr>
          <p:spPr bwMode="auto">
            <a:xfrm>
              <a:off x="758825" y="1573670"/>
              <a:ext cx="874713" cy="433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967" tIns="48615" rIns="98967" bIns="48615">
              <a:spAutoFit/>
            </a:bodyPr>
            <a:lstStyle>
              <a:lvl1pPr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0063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00125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00188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00250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574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146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3718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290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rtl="0">
                <a:spcBef>
                  <a:spcPct val="50000"/>
                </a:spcBef>
              </a:pPr>
              <a:r>
                <a:rPr lang="en-US" altLang="en-US" sz="2200" dirty="0">
                  <a:latin typeface="Arial" panose="020B0604020202020204" pitchFamily="34" charset="0"/>
                </a:rPr>
                <a:t>Units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6334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8128000" y="6530975"/>
            <a:ext cx="11001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-508000" y="6530975"/>
            <a:ext cx="32178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45443" y="484187"/>
            <a:ext cx="93980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967" tIns="48615" rIns="98967" bIns="48615" anchor="ctr"/>
          <a:lstStyle>
            <a:lvl1pPr defTabSz="10001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25413" defTabSz="10001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49238" defTabSz="10001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74650" defTabSz="10001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500063" defTabSz="10001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57263" algn="r" defTabSz="100012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414463" algn="r" defTabSz="100012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71663" algn="r" defTabSz="100012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328863" algn="r" defTabSz="100012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0"/>
            <a:r>
              <a:rPr lang="he-IL" sz="3200" dirty="0">
                <a:cs typeface="+mj-cs"/>
              </a:rPr>
              <a:t>התאמת הייצור לביקוש (רודף ביקוש)</a:t>
            </a:r>
            <a:endParaRPr lang="en-US" altLang="en-US" sz="3200" i="1" dirty="0">
              <a:solidFill>
                <a:schemeClr val="tx2"/>
              </a:solidFill>
              <a:cs typeface="+mj-cs"/>
            </a:endParaRPr>
          </a:p>
          <a:p>
            <a:pPr algn="ctr" rtl="0"/>
            <a:r>
              <a:rPr lang="en-US" altLang="en-US" sz="3200" i="1" dirty="0">
                <a:solidFill>
                  <a:schemeClr val="tx2"/>
                </a:solidFill>
                <a:cs typeface="+mj-cs"/>
              </a:rPr>
              <a:t>Chase Demand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3568" y="1914525"/>
            <a:ext cx="7816229" cy="4383087"/>
            <a:chOff x="584605" y="1712913"/>
            <a:chExt cx="8152995" cy="4383087"/>
          </a:xfrm>
        </p:grpSpPr>
        <p:sp>
          <p:nvSpPr>
            <p:cNvPr id="189445" name="Line 5"/>
            <p:cNvSpPr>
              <a:spLocks noChangeShapeType="1"/>
            </p:cNvSpPr>
            <p:nvPr/>
          </p:nvSpPr>
          <p:spPr bwMode="auto">
            <a:xfrm>
              <a:off x="1397000" y="2257425"/>
              <a:ext cx="0" cy="3109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46" name="Line 6"/>
            <p:cNvSpPr>
              <a:spLocks noChangeShapeType="1"/>
            </p:cNvSpPr>
            <p:nvPr/>
          </p:nvSpPr>
          <p:spPr bwMode="auto">
            <a:xfrm>
              <a:off x="1423988" y="5370513"/>
              <a:ext cx="73136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47" name="Freeform 7"/>
            <p:cNvSpPr>
              <a:spLocks/>
            </p:cNvSpPr>
            <p:nvPr/>
          </p:nvSpPr>
          <p:spPr bwMode="auto">
            <a:xfrm>
              <a:off x="5100638" y="2592388"/>
              <a:ext cx="1597025" cy="2333625"/>
            </a:xfrm>
            <a:custGeom>
              <a:avLst/>
              <a:gdLst>
                <a:gd name="T0" fmla="*/ 904 w 905"/>
                <a:gd name="T1" fmla="*/ 0 h 1372"/>
                <a:gd name="T2" fmla="*/ 848 w 905"/>
                <a:gd name="T3" fmla="*/ 5 h 1372"/>
                <a:gd name="T4" fmla="*/ 760 w 905"/>
                <a:gd name="T5" fmla="*/ 2 h 1372"/>
                <a:gd name="T6" fmla="*/ 659 w 905"/>
                <a:gd name="T7" fmla="*/ 33 h 1372"/>
                <a:gd name="T8" fmla="*/ 596 w 905"/>
                <a:gd name="T9" fmla="*/ 96 h 1372"/>
                <a:gd name="T10" fmla="*/ 571 w 905"/>
                <a:gd name="T11" fmla="*/ 156 h 1372"/>
                <a:gd name="T12" fmla="*/ 193 w 905"/>
                <a:gd name="T13" fmla="*/ 1241 h 1372"/>
                <a:gd name="T14" fmla="*/ 170 w 905"/>
                <a:gd name="T15" fmla="*/ 1298 h 1372"/>
                <a:gd name="T16" fmla="*/ 111 w 905"/>
                <a:gd name="T17" fmla="*/ 1340 h 1372"/>
                <a:gd name="T18" fmla="*/ 26 w 905"/>
                <a:gd name="T19" fmla="*/ 1371 h 1372"/>
                <a:gd name="T20" fmla="*/ 0 w 905"/>
                <a:gd name="T21" fmla="*/ 1360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5" h="1372">
                  <a:moveTo>
                    <a:pt x="904" y="0"/>
                  </a:moveTo>
                  <a:lnTo>
                    <a:pt x="848" y="5"/>
                  </a:lnTo>
                  <a:lnTo>
                    <a:pt x="760" y="2"/>
                  </a:lnTo>
                  <a:lnTo>
                    <a:pt x="659" y="33"/>
                  </a:lnTo>
                  <a:lnTo>
                    <a:pt x="596" y="96"/>
                  </a:lnTo>
                  <a:lnTo>
                    <a:pt x="571" y="156"/>
                  </a:lnTo>
                  <a:lnTo>
                    <a:pt x="193" y="1241"/>
                  </a:lnTo>
                  <a:lnTo>
                    <a:pt x="170" y="1298"/>
                  </a:lnTo>
                  <a:lnTo>
                    <a:pt x="111" y="1340"/>
                  </a:lnTo>
                  <a:lnTo>
                    <a:pt x="26" y="1371"/>
                  </a:lnTo>
                  <a:lnTo>
                    <a:pt x="0" y="1360"/>
                  </a:lnTo>
                </a:path>
              </a:pathLst>
            </a:custGeom>
            <a:noFill/>
            <a:ln w="25400" cap="rnd" cmpd="sng">
              <a:solidFill>
                <a:srgbClr val="000066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48" name="Freeform 8"/>
            <p:cNvSpPr>
              <a:spLocks/>
            </p:cNvSpPr>
            <p:nvPr/>
          </p:nvSpPr>
          <p:spPr bwMode="auto">
            <a:xfrm>
              <a:off x="6724650" y="2597150"/>
              <a:ext cx="1784350" cy="2360613"/>
            </a:xfrm>
            <a:custGeom>
              <a:avLst/>
              <a:gdLst>
                <a:gd name="T0" fmla="*/ 0 w 1012"/>
                <a:gd name="T1" fmla="*/ 0 h 1388"/>
                <a:gd name="T2" fmla="*/ 59 w 1012"/>
                <a:gd name="T3" fmla="*/ 3 h 1388"/>
                <a:gd name="T4" fmla="*/ 152 w 1012"/>
                <a:gd name="T5" fmla="*/ 0 h 1388"/>
                <a:gd name="T6" fmla="*/ 249 w 1012"/>
                <a:gd name="T7" fmla="*/ 31 h 1388"/>
                <a:gd name="T8" fmla="*/ 312 w 1012"/>
                <a:gd name="T9" fmla="*/ 94 h 1388"/>
                <a:gd name="T10" fmla="*/ 342 w 1012"/>
                <a:gd name="T11" fmla="*/ 155 h 1388"/>
                <a:gd name="T12" fmla="*/ 717 w 1012"/>
                <a:gd name="T13" fmla="*/ 1239 h 1388"/>
                <a:gd name="T14" fmla="*/ 732 w 1012"/>
                <a:gd name="T15" fmla="*/ 1296 h 1388"/>
                <a:gd name="T16" fmla="*/ 803 w 1012"/>
                <a:gd name="T17" fmla="*/ 1338 h 1388"/>
                <a:gd name="T18" fmla="*/ 885 w 1012"/>
                <a:gd name="T19" fmla="*/ 1369 h 1388"/>
                <a:gd name="T20" fmla="*/ 1011 w 1012"/>
                <a:gd name="T21" fmla="*/ 1387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2" h="1388">
                  <a:moveTo>
                    <a:pt x="0" y="0"/>
                  </a:moveTo>
                  <a:lnTo>
                    <a:pt x="59" y="3"/>
                  </a:lnTo>
                  <a:lnTo>
                    <a:pt x="152" y="0"/>
                  </a:lnTo>
                  <a:lnTo>
                    <a:pt x="249" y="31"/>
                  </a:lnTo>
                  <a:lnTo>
                    <a:pt x="312" y="94"/>
                  </a:lnTo>
                  <a:lnTo>
                    <a:pt x="342" y="155"/>
                  </a:lnTo>
                  <a:lnTo>
                    <a:pt x="717" y="1239"/>
                  </a:lnTo>
                  <a:lnTo>
                    <a:pt x="732" y="1296"/>
                  </a:lnTo>
                  <a:lnTo>
                    <a:pt x="803" y="1338"/>
                  </a:lnTo>
                  <a:lnTo>
                    <a:pt x="885" y="1369"/>
                  </a:lnTo>
                  <a:lnTo>
                    <a:pt x="1011" y="1387"/>
                  </a:lnTo>
                </a:path>
              </a:pathLst>
            </a:custGeom>
            <a:noFill/>
            <a:ln w="25400" cap="rnd" cmpd="sng">
              <a:solidFill>
                <a:srgbClr val="000066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49" name="Freeform 9"/>
            <p:cNvSpPr>
              <a:spLocks/>
            </p:cNvSpPr>
            <p:nvPr/>
          </p:nvSpPr>
          <p:spPr bwMode="auto">
            <a:xfrm>
              <a:off x="1455738" y="3925888"/>
              <a:ext cx="746125" cy="995362"/>
            </a:xfrm>
            <a:custGeom>
              <a:avLst/>
              <a:gdLst>
                <a:gd name="T0" fmla="*/ 0 w 423"/>
                <a:gd name="T1" fmla="*/ 0 h 585"/>
                <a:gd name="T2" fmla="*/ 137 w 423"/>
                <a:gd name="T3" fmla="*/ 440 h 585"/>
                <a:gd name="T4" fmla="*/ 153 w 423"/>
                <a:gd name="T5" fmla="*/ 498 h 585"/>
                <a:gd name="T6" fmla="*/ 229 w 423"/>
                <a:gd name="T7" fmla="*/ 540 h 585"/>
                <a:gd name="T8" fmla="*/ 318 w 423"/>
                <a:gd name="T9" fmla="*/ 571 h 585"/>
                <a:gd name="T10" fmla="*/ 422 w 423"/>
                <a:gd name="T11" fmla="*/ 584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585">
                  <a:moveTo>
                    <a:pt x="0" y="0"/>
                  </a:moveTo>
                  <a:lnTo>
                    <a:pt x="137" y="440"/>
                  </a:lnTo>
                  <a:lnTo>
                    <a:pt x="153" y="498"/>
                  </a:lnTo>
                  <a:lnTo>
                    <a:pt x="229" y="540"/>
                  </a:lnTo>
                  <a:lnTo>
                    <a:pt x="318" y="571"/>
                  </a:lnTo>
                  <a:lnTo>
                    <a:pt x="422" y="584"/>
                  </a:lnTo>
                </a:path>
              </a:pathLst>
            </a:custGeom>
            <a:noFill/>
            <a:ln w="25400" cap="rnd" cmpd="sng">
              <a:solidFill>
                <a:srgbClr val="000066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50" name="Freeform 10"/>
            <p:cNvSpPr>
              <a:spLocks/>
            </p:cNvSpPr>
            <p:nvPr/>
          </p:nvSpPr>
          <p:spPr bwMode="auto">
            <a:xfrm>
              <a:off x="5038725" y="2692400"/>
              <a:ext cx="1781175" cy="2341563"/>
            </a:xfrm>
            <a:custGeom>
              <a:avLst/>
              <a:gdLst>
                <a:gd name="T0" fmla="*/ 1008 w 1009"/>
                <a:gd name="T1" fmla="*/ 0 h 1377"/>
                <a:gd name="T2" fmla="*/ 952 w 1009"/>
                <a:gd name="T3" fmla="*/ 5 h 1377"/>
                <a:gd name="T4" fmla="*/ 863 w 1009"/>
                <a:gd name="T5" fmla="*/ 2 h 1377"/>
                <a:gd name="T6" fmla="*/ 763 w 1009"/>
                <a:gd name="T7" fmla="*/ 33 h 1377"/>
                <a:gd name="T8" fmla="*/ 700 w 1009"/>
                <a:gd name="T9" fmla="*/ 96 h 1377"/>
                <a:gd name="T10" fmla="*/ 674 w 1009"/>
                <a:gd name="T11" fmla="*/ 156 h 1377"/>
                <a:gd name="T12" fmla="*/ 296 w 1009"/>
                <a:gd name="T13" fmla="*/ 1241 h 1377"/>
                <a:gd name="T14" fmla="*/ 274 w 1009"/>
                <a:gd name="T15" fmla="*/ 1298 h 1377"/>
                <a:gd name="T16" fmla="*/ 215 w 1009"/>
                <a:gd name="T17" fmla="*/ 1340 h 1377"/>
                <a:gd name="T18" fmla="*/ 130 w 1009"/>
                <a:gd name="T19" fmla="*/ 1371 h 1377"/>
                <a:gd name="T20" fmla="*/ 0 w 1009"/>
                <a:gd name="T21" fmla="*/ 1376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9" h="1377">
                  <a:moveTo>
                    <a:pt x="1008" y="0"/>
                  </a:moveTo>
                  <a:lnTo>
                    <a:pt x="952" y="5"/>
                  </a:lnTo>
                  <a:lnTo>
                    <a:pt x="863" y="2"/>
                  </a:lnTo>
                  <a:lnTo>
                    <a:pt x="763" y="33"/>
                  </a:lnTo>
                  <a:lnTo>
                    <a:pt x="700" y="96"/>
                  </a:lnTo>
                  <a:lnTo>
                    <a:pt x="674" y="156"/>
                  </a:lnTo>
                  <a:lnTo>
                    <a:pt x="296" y="1241"/>
                  </a:lnTo>
                  <a:lnTo>
                    <a:pt x="274" y="1298"/>
                  </a:lnTo>
                  <a:lnTo>
                    <a:pt x="215" y="1340"/>
                  </a:lnTo>
                  <a:lnTo>
                    <a:pt x="130" y="1371"/>
                  </a:lnTo>
                  <a:lnTo>
                    <a:pt x="0" y="1376"/>
                  </a:lnTo>
                </a:path>
              </a:pathLst>
            </a:custGeom>
            <a:noFill/>
            <a:ln w="25400" cap="rnd" cmpd="sng">
              <a:solidFill>
                <a:srgbClr val="BA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51" name="Freeform 11"/>
            <p:cNvSpPr>
              <a:spLocks/>
            </p:cNvSpPr>
            <p:nvPr/>
          </p:nvSpPr>
          <p:spPr bwMode="auto">
            <a:xfrm>
              <a:off x="2168525" y="2692400"/>
              <a:ext cx="1454150" cy="2327275"/>
            </a:xfrm>
            <a:custGeom>
              <a:avLst/>
              <a:gdLst>
                <a:gd name="T0" fmla="*/ 824 w 825"/>
                <a:gd name="T1" fmla="*/ 3 h 1369"/>
                <a:gd name="T2" fmla="*/ 735 w 825"/>
                <a:gd name="T3" fmla="*/ 0 h 1369"/>
                <a:gd name="T4" fmla="*/ 638 w 825"/>
                <a:gd name="T5" fmla="*/ 31 h 1369"/>
                <a:gd name="T6" fmla="*/ 575 w 825"/>
                <a:gd name="T7" fmla="*/ 94 h 1369"/>
                <a:gd name="T8" fmla="*/ 546 w 825"/>
                <a:gd name="T9" fmla="*/ 155 h 1369"/>
                <a:gd name="T10" fmla="*/ 167 w 825"/>
                <a:gd name="T11" fmla="*/ 1238 h 1369"/>
                <a:gd name="T12" fmla="*/ 148 w 825"/>
                <a:gd name="T13" fmla="*/ 1295 h 1369"/>
                <a:gd name="T14" fmla="*/ 85 w 825"/>
                <a:gd name="T15" fmla="*/ 1337 h 1369"/>
                <a:gd name="T16" fmla="*/ 0 w 825"/>
                <a:gd name="T17" fmla="*/ 1368 h 1369"/>
                <a:gd name="T18" fmla="*/ 7 w 825"/>
                <a:gd name="T19" fmla="*/ 1366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5" h="1369">
                  <a:moveTo>
                    <a:pt x="824" y="3"/>
                  </a:moveTo>
                  <a:lnTo>
                    <a:pt x="735" y="0"/>
                  </a:lnTo>
                  <a:lnTo>
                    <a:pt x="638" y="31"/>
                  </a:lnTo>
                  <a:lnTo>
                    <a:pt x="575" y="94"/>
                  </a:lnTo>
                  <a:lnTo>
                    <a:pt x="546" y="155"/>
                  </a:lnTo>
                  <a:lnTo>
                    <a:pt x="167" y="1238"/>
                  </a:lnTo>
                  <a:lnTo>
                    <a:pt x="148" y="1295"/>
                  </a:lnTo>
                  <a:lnTo>
                    <a:pt x="85" y="1337"/>
                  </a:lnTo>
                  <a:lnTo>
                    <a:pt x="0" y="1368"/>
                  </a:lnTo>
                  <a:lnTo>
                    <a:pt x="7" y="1366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52" name="Freeform 12"/>
            <p:cNvSpPr>
              <a:spLocks/>
            </p:cNvSpPr>
            <p:nvPr/>
          </p:nvSpPr>
          <p:spPr bwMode="auto">
            <a:xfrm>
              <a:off x="3549650" y="2693988"/>
              <a:ext cx="1674813" cy="2336800"/>
            </a:xfrm>
            <a:custGeom>
              <a:avLst/>
              <a:gdLst>
                <a:gd name="T0" fmla="*/ 0 w 950"/>
                <a:gd name="T1" fmla="*/ 0 h 1374"/>
                <a:gd name="T2" fmla="*/ 89 w 950"/>
                <a:gd name="T3" fmla="*/ 3 h 1374"/>
                <a:gd name="T4" fmla="*/ 186 w 950"/>
                <a:gd name="T5" fmla="*/ 34 h 1374"/>
                <a:gd name="T6" fmla="*/ 249 w 950"/>
                <a:gd name="T7" fmla="*/ 98 h 1374"/>
                <a:gd name="T8" fmla="*/ 275 w 950"/>
                <a:gd name="T9" fmla="*/ 158 h 1374"/>
                <a:gd name="T10" fmla="*/ 655 w 950"/>
                <a:gd name="T11" fmla="*/ 1241 h 1374"/>
                <a:gd name="T12" fmla="*/ 677 w 950"/>
                <a:gd name="T13" fmla="*/ 1298 h 1374"/>
                <a:gd name="T14" fmla="*/ 741 w 950"/>
                <a:gd name="T15" fmla="*/ 1340 h 1374"/>
                <a:gd name="T16" fmla="*/ 822 w 950"/>
                <a:gd name="T17" fmla="*/ 1371 h 1374"/>
                <a:gd name="T18" fmla="*/ 949 w 950"/>
                <a:gd name="T19" fmla="*/ 1373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0" h="1374">
                  <a:moveTo>
                    <a:pt x="0" y="0"/>
                  </a:moveTo>
                  <a:lnTo>
                    <a:pt x="89" y="3"/>
                  </a:lnTo>
                  <a:lnTo>
                    <a:pt x="186" y="34"/>
                  </a:lnTo>
                  <a:lnTo>
                    <a:pt x="249" y="98"/>
                  </a:lnTo>
                  <a:lnTo>
                    <a:pt x="275" y="158"/>
                  </a:lnTo>
                  <a:lnTo>
                    <a:pt x="655" y="1241"/>
                  </a:lnTo>
                  <a:lnTo>
                    <a:pt x="677" y="1298"/>
                  </a:lnTo>
                  <a:lnTo>
                    <a:pt x="741" y="1340"/>
                  </a:lnTo>
                  <a:lnTo>
                    <a:pt x="822" y="1371"/>
                  </a:lnTo>
                  <a:lnTo>
                    <a:pt x="949" y="1373"/>
                  </a:lnTo>
                </a:path>
              </a:pathLst>
            </a:custGeom>
            <a:noFill/>
            <a:ln w="25400" cap="rnd" cmpd="sng">
              <a:solidFill>
                <a:srgbClr val="BA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53" name="Freeform 13"/>
            <p:cNvSpPr>
              <a:spLocks/>
            </p:cNvSpPr>
            <p:nvPr/>
          </p:nvSpPr>
          <p:spPr bwMode="auto">
            <a:xfrm>
              <a:off x="6669088" y="2695575"/>
              <a:ext cx="1785937" cy="2359025"/>
            </a:xfrm>
            <a:custGeom>
              <a:avLst/>
              <a:gdLst>
                <a:gd name="T0" fmla="*/ 0 w 1012"/>
                <a:gd name="T1" fmla="*/ 0 h 1387"/>
                <a:gd name="T2" fmla="*/ 59 w 1012"/>
                <a:gd name="T3" fmla="*/ 3 h 1387"/>
                <a:gd name="T4" fmla="*/ 152 w 1012"/>
                <a:gd name="T5" fmla="*/ 0 h 1387"/>
                <a:gd name="T6" fmla="*/ 249 w 1012"/>
                <a:gd name="T7" fmla="*/ 31 h 1387"/>
                <a:gd name="T8" fmla="*/ 312 w 1012"/>
                <a:gd name="T9" fmla="*/ 94 h 1387"/>
                <a:gd name="T10" fmla="*/ 342 w 1012"/>
                <a:gd name="T11" fmla="*/ 155 h 1387"/>
                <a:gd name="T12" fmla="*/ 717 w 1012"/>
                <a:gd name="T13" fmla="*/ 1238 h 1387"/>
                <a:gd name="T14" fmla="*/ 732 w 1012"/>
                <a:gd name="T15" fmla="*/ 1295 h 1387"/>
                <a:gd name="T16" fmla="*/ 803 w 1012"/>
                <a:gd name="T17" fmla="*/ 1337 h 1387"/>
                <a:gd name="T18" fmla="*/ 885 w 1012"/>
                <a:gd name="T19" fmla="*/ 1368 h 1387"/>
                <a:gd name="T20" fmla="*/ 1011 w 1012"/>
                <a:gd name="T21" fmla="*/ 1386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2" h="1387">
                  <a:moveTo>
                    <a:pt x="0" y="0"/>
                  </a:moveTo>
                  <a:lnTo>
                    <a:pt x="59" y="3"/>
                  </a:lnTo>
                  <a:lnTo>
                    <a:pt x="152" y="0"/>
                  </a:lnTo>
                  <a:lnTo>
                    <a:pt x="249" y="31"/>
                  </a:lnTo>
                  <a:lnTo>
                    <a:pt x="312" y="94"/>
                  </a:lnTo>
                  <a:lnTo>
                    <a:pt x="342" y="155"/>
                  </a:lnTo>
                  <a:lnTo>
                    <a:pt x="717" y="1238"/>
                  </a:lnTo>
                  <a:lnTo>
                    <a:pt x="732" y="1295"/>
                  </a:lnTo>
                  <a:lnTo>
                    <a:pt x="803" y="1337"/>
                  </a:lnTo>
                  <a:lnTo>
                    <a:pt x="885" y="1368"/>
                  </a:lnTo>
                  <a:lnTo>
                    <a:pt x="1011" y="1386"/>
                  </a:lnTo>
                </a:path>
              </a:pathLst>
            </a:custGeom>
            <a:noFill/>
            <a:ln w="25400" cap="rnd" cmpd="sng">
              <a:solidFill>
                <a:srgbClr val="BA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54" name="Freeform 14"/>
            <p:cNvSpPr>
              <a:spLocks/>
            </p:cNvSpPr>
            <p:nvPr/>
          </p:nvSpPr>
          <p:spPr bwMode="auto">
            <a:xfrm>
              <a:off x="1430338" y="4008438"/>
              <a:ext cx="773112" cy="1020762"/>
            </a:xfrm>
            <a:custGeom>
              <a:avLst/>
              <a:gdLst>
                <a:gd name="T0" fmla="*/ 0 w 438"/>
                <a:gd name="T1" fmla="*/ 0 h 600"/>
                <a:gd name="T2" fmla="*/ 131 w 438"/>
                <a:gd name="T3" fmla="*/ 448 h 600"/>
                <a:gd name="T4" fmla="*/ 147 w 438"/>
                <a:gd name="T5" fmla="*/ 506 h 600"/>
                <a:gd name="T6" fmla="*/ 220 w 438"/>
                <a:gd name="T7" fmla="*/ 549 h 600"/>
                <a:gd name="T8" fmla="*/ 306 w 438"/>
                <a:gd name="T9" fmla="*/ 581 h 600"/>
                <a:gd name="T10" fmla="*/ 406 w 438"/>
                <a:gd name="T11" fmla="*/ 594 h 600"/>
                <a:gd name="T12" fmla="*/ 437 w 438"/>
                <a:gd name="T13" fmla="*/ 599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8" h="600">
                  <a:moveTo>
                    <a:pt x="0" y="0"/>
                  </a:moveTo>
                  <a:lnTo>
                    <a:pt x="131" y="448"/>
                  </a:lnTo>
                  <a:lnTo>
                    <a:pt x="147" y="506"/>
                  </a:lnTo>
                  <a:lnTo>
                    <a:pt x="220" y="549"/>
                  </a:lnTo>
                  <a:lnTo>
                    <a:pt x="306" y="581"/>
                  </a:lnTo>
                  <a:lnTo>
                    <a:pt x="406" y="594"/>
                  </a:lnTo>
                  <a:lnTo>
                    <a:pt x="437" y="599"/>
                  </a:lnTo>
                </a:path>
              </a:pathLst>
            </a:custGeom>
            <a:noFill/>
            <a:ln w="25400" cap="rnd" cmpd="sng">
              <a:solidFill>
                <a:srgbClr val="BA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55" name="Freeform 15"/>
            <p:cNvSpPr>
              <a:spLocks/>
            </p:cNvSpPr>
            <p:nvPr/>
          </p:nvSpPr>
          <p:spPr bwMode="auto">
            <a:xfrm>
              <a:off x="2317750" y="2695575"/>
              <a:ext cx="1338263" cy="2276475"/>
            </a:xfrm>
            <a:custGeom>
              <a:avLst/>
              <a:gdLst>
                <a:gd name="T0" fmla="*/ 758 w 759"/>
                <a:gd name="T1" fmla="*/ 3 h 1339"/>
                <a:gd name="T2" fmla="*/ 739 w 759"/>
                <a:gd name="T3" fmla="*/ 3 h 1339"/>
                <a:gd name="T4" fmla="*/ 650 w 759"/>
                <a:gd name="T5" fmla="*/ 0 h 1339"/>
                <a:gd name="T6" fmla="*/ 554 w 759"/>
                <a:gd name="T7" fmla="*/ 31 h 1339"/>
                <a:gd name="T8" fmla="*/ 490 w 759"/>
                <a:gd name="T9" fmla="*/ 94 h 1339"/>
                <a:gd name="T10" fmla="*/ 461 w 759"/>
                <a:gd name="T11" fmla="*/ 155 h 1339"/>
                <a:gd name="T12" fmla="*/ 82 w 759"/>
                <a:gd name="T13" fmla="*/ 1239 h 1339"/>
                <a:gd name="T14" fmla="*/ 63 w 759"/>
                <a:gd name="T15" fmla="*/ 1296 h 1339"/>
                <a:gd name="T16" fmla="*/ 0 w 759"/>
                <a:gd name="T17" fmla="*/ 133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9" h="1339">
                  <a:moveTo>
                    <a:pt x="758" y="3"/>
                  </a:moveTo>
                  <a:lnTo>
                    <a:pt x="739" y="3"/>
                  </a:lnTo>
                  <a:lnTo>
                    <a:pt x="650" y="0"/>
                  </a:lnTo>
                  <a:lnTo>
                    <a:pt x="554" y="31"/>
                  </a:lnTo>
                  <a:lnTo>
                    <a:pt x="490" y="94"/>
                  </a:lnTo>
                  <a:lnTo>
                    <a:pt x="461" y="155"/>
                  </a:lnTo>
                  <a:lnTo>
                    <a:pt x="82" y="1239"/>
                  </a:lnTo>
                  <a:lnTo>
                    <a:pt x="63" y="1296"/>
                  </a:lnTo>
                  <a:lnTo>
                    <a:pt x="0" y="1338"/>
                  </a:lnTo>
                </a:path>
              </a:pathLst>
            </a:custGeom>
            <a:noFill/>
            <a:ln w="25400" cap="rnd" cmpd="sng">
              <a:solidFill>
                <a:srgbClr val="BA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56" name="Freeform 16"/>
            <p:cNvSpPr>
              <a:spLocks/>
            </p:cNvSpPr>
            <p:nvPr/>
          </p:nvSpPr>
          <p:spPr bwMode="auto">
            <a:xfrm>
              <a:off x="3508375" y="2587625"/>
              <a:ext cx="1597025" cy="2333625"/>
            </a:xfrm>
            <a:custGeom>
              <a:avLst/>
              <a:gdLst>
                <a:gd name="T0" fmla="*/ 0 w 905"/>
                <a:gd name="T1" fmla="*/ 0 h 1372"/>
                <a:gd name="T2" fmla="*/ 56 w 905"/>
                <a:gd name="T3" fmla="*/ 5 h 1372"/>
                <a:gd name="T4" fmla="*/ 144 w 905"/>
                <a:gd name="T5" fmla="*/ 2 h 1372"/>
                <a:gd name="T6" fmla="*/ 245 w 905"/>
                <a:gd name="T7" fmla="*/ 33 h 1372"/>
                <a:gd name="T8" fmla="*/ 308 w 905"/>
                <a:gd name="T9" fmla="*/ 96 h 1372"/>
                <a:gd name="T10" fmla="*/ 333 w 905"/>
                <a:gd name="T11" fmla="*/ 156 h 1372"/>
                <a:gd name="T12" fmla="*/ 711 w 905"/>
                <a:gd name="T13" fmla="*/ 1241 h 1372"/>
                <a:gd name="T14" fmla="*/ 734 w 905"/>
                <a:gd name="T15" fmla="*/ 1298 h 1372"/>
                <a:gd name="T16" fmla="*/ 793 w 905"/>
                <a:gd name="T17" fmla="*/ 1340 h 1372"/>
                <a:gd name="T18" fmla="*/ 878 w 905"/>
                <a:gd name="T19" fmla="*/ 1371 h 1372"/>
                <a:gd name="T20" fmla="*/ 904 w 905"/>
                <a:gd name="T21" fmla="*/ 1360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5" h="1372">
                  <a:moveTo>
                    <a:pt x="0" y="0"/>
                  </a:moveTo>
                  <a:lnTo>
                    <a:pt x="56" y="5"/>
                  </a:lnTo>
                  <a:lnTo>
                    <a:pt x="144" y="2"/>
                  </a:lnTo>
                  <a:lnTo>
                    <a:pt x="245" y="33"/>
                  </a:lnTo>
                  <a:lnTo>
                    <a:pt x="308" y="96"/>
                  </a:lnTo>
                  <a:lnTo>
                    <a:pt x="333" y="156"/>
                  </a:lnTo>
                  <a:lnTo>
                    <a:pt x="711" y="1241"/>
                  </a:lnTo>
                  <a:lnTo>
                    <a:pt x="734" y="1298"/>
                  </a:lnTo>
                  <a:lnTo>
                    <a:pt x="793" y="1340"/>
                  </a:lnTo>
                  <a:lnTo>
                    <a:pt x="878" y="1371"/>
                  </a:lnTo>
                  <a:lnTo>
                    <a:pt x="904" y="1360"/>
                  </a:lnTo>
                </a:path>
              </a:pathLst>
            </a:custGeom>
            <a:noFill/>
            <a:ln w="25400" cap="rnd" cmpd="sng">
              <a:solidFill>
                <a:srgbClr val="000066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57" name="Freeform 17"/>
            <p:cNvSpPr>
              <a:spLocks/>
            </p:cNvSpPr>
            <p:nvPr/>
          </p:nvSpPr>
          <p:spPr bwMode="auto">
            <a:xfrm>
              <a:off x="2066925" y="2592388"/>
              <a:ext cx="1597025" cy="2333625"/>
            </a:xfrm>
            <a:custGeom>
              <a:avLst/>
              <a:gdLst>
                <a:gd name="T0" fmla="*/ 904 w 905"/>
                <a:gd name="T1" fmla="*/ 0 h 1372"/>
                <a:gd name="T2" fmla="*/ 848 w 905"/>
                <a:gd name="T3" fmla="*/ 5 h 1372"/>
                <a:gd name="T4" fmla="*/ 760 w 905"/>
                <a:gd name="T5" fmla="*/ 2 h 1372"/>
                <a:gd name="T6" fmla="*/ 659 w 905"/>
                <a:gd name="T7" fmla="*/ 33 h 1372"/>
                <a:gd name="T8" fmla="*/ 596 w 905"/>
                <a:gd name="T9" fmla="*/ 96 h 1372"/>
                <a:gd name="T10" fmla="*/ 571 w 905"/>
                <a:gd name="T11" fmla="*/ 156 h 1372"/>
                <a:gd name="T12" fmla="*/ 193 w 905"/>
                <a:gd name="T13" fmla="*/ 1241 h 1372"/>
                <a:gd name="T14" fmla="*/ 170 w 905"/>
                <a:gd name="T15" fmla="*/ 1298 h 1372"/>
                <a:gd name="T16" fmla="*/ 111 w 905"/>
                <a:gd name="T17" fmla="*/ 1340 h 1372"/>
                <a:gd name="T18" fmla="*/ 26 w 905"/>
                <a:gd name="T19" fmla="*/ 1371 h 1372"/>
                <a:gd name="T20" fmla="*/ 0 w 905"/>
                <a:gd name="T21" fmla="*/ 1360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5" h="1372">
                  <a:moveTo>
                    <a:pt x="904" y="0"/>
                  </a:moveTo>
                  <a:lnTo>
                    <a:pt x="848" y="5"/>
                  </a:lnTo>
                  <a:lnTo>
                    <a:pt x="760" y="2"/>
                  </a:lnTo>
                  <a:lnTo>
                    <a:pt x="659" y="33"/>
                  </a:lnTo>
                  <a:lnTo>
                    <a:pt x="596" y="96"/>
                  </a:lnTo>
                  <a:lnTo>
                    <a:pt x="571" y="156"/>
                  </a:lnTo>
                  <a:lnTo>
                    <a:pt x="193" y="1241"/>
                  </a:lnTo>
                  <a:lnTo>
                    <a:pt x="170" y="1298"/>
                  </a:lnTo>
                  <a:lnTo>
                    <a:pt x="111" y="1340"/>
                  </a:lnTo>
                  <a:lnTo>
                    <a:pt x="26" y="1371"/>
                  </a:lnTo>
                  <a:lnTo>
                    <a:pt x="0" y="1360"/>
                  </a:lnTo>
                </a:path>
              </a:pathLst>
            </a:custGeom>
            <a:noFill/>
            <a:ln w="25400" cap="rnd" cmpd="sng">
              <a:solidFill>
                <a:srgbClr val="000066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58" name="Rectangle 18"/>
            <p:cNvSpPr>
              <a:spLocks noChangeArrowheads="1"/>
            </p:cNvSpPr>
            <p:nvPr/>
          </p:nvSpPr>
          <p:spPr bwMode="auto">
            <a:xfrm>
              <a:off x="4206875" y="5662613"/>
              <a:ext cx="2170113" cy="433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967" tIns="48615" rIns="98967" bIns="48615">
              <a:spAutoFit/>
            </a:bodyPr>
            <a:lstStyle>
              <a:lvl1pPr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0063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00125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00188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00250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574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146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3718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290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rtl="0">
                <a:spcBef>
                  <a:spcPct val="50000"/>
                </a:spcBef>
              </a:pPr>
              <a:r>
                <a:rPr lang="en-US" altLang="en-US" sz="2200">
                  <a:latin typeface="Arial" panose="020B0604020202020204" pitchFamily="34" charset="0"/>
                </a:rPr>
                <a:t>Time</a:t>
              </a:r>
            </a:p>
          </p:txBody>
        </p:sp>
        <p:sp>
          <p:nvSpPr>
            <p:cNvPr id="189459" name="Rectangle 19"/>
            <p:cNvSpPr>
              <a:spLocks noChangeArrowheads="1"/>
            </p:cNvSpPr>
            <p:nvPr/>
          </p:nvSpPr>
          <p:spPr bwMode="auto">
            <a:xfrm>
              <a:off x="584605" y="1902173"/>
              <a:ext cx="1068387" cy="433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967" tIns="48615" rIns="98967" bIns="48615">
              <a:spAutoFit/>
            </a:bodyPr>
            <a:lstStyle>
              <a:lvl1pPr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0063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00125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00188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00250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574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146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3718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290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rtl="0">
                <a:spcBef>
                  <a:spcPct val="50000"/>
                </a:spcBef>
              </a:pPr>
              <a:r>
                <a:rPr lang="en-US" altLang="en-US" sz="2200" dirty="0">
                  <a:latin typeface="Arial" panose="020B0604020202020204" pitchFamily="34" charset="0"/>
                </a:rPr>
                <a:t>Units</a:t>
              </a:r>
            </a:p>
          </p:txBody>
        </p:sp>
        <p:sp>
          <p:nvSpPr>
            <p:cNvPr id="189460" name="Rectangle 20"/>
            <p:cNvSpPr>
              <a:spLocks noChangeArrowheads="1"/>
            </p:cNvSpPr>
            <p:nvPr/>
          </p:nvSpPr>
          <p:spPr bwMode="auto">
            <a:xfrm>
              <a:off x="6118225" y="4348163"/>
              <a:ext cx="1647825" cy="433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967" tIns="48615" rIns="98967" bIns="48615">
              <a:spAutoFit/>
            </a:bodyPr>
            <a:lstStyle>
              <a:lvl1pPr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0063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00125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00188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00250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574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146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3718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290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rtl="0">
                <a:spcBef>
                  <a:spcPct val="50000"/>
                </a:spcBef>
              </a:pPr>
              <a:r>
                <a:rPr lang="en-US" altLang="en-US" sz="2200">
                  <a:solidFill>
                    <a:srgbClr val="BA0000"/>
                  </a:solidFill>
                  <a:latin typeface="Arial" panose="020B0604020202020204" pitchFamily="34" charset="0"/>
                </a:rPr>
                <a:t>Production</a:t>
              </a:r>
            </a:p>
          </p:txBody>
        </p:sp>
        <p:sp>
          <p:nvSpPr>
            <p:cNvPr id="189461" name="Rectangle 21"/>
            <p:cNvSpPr>
              <a:spLocks noChangeArrowheads="1"/>
            </p:cNvSpPr>
            <p:nvPr/>
          </p:nvSpPr>
          <p:spPr bwMode="auto">
            <a:xfrm>
              <a:off x="3906838" y="1712913"/>
              <a:ext cx="1827212" cy="433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967" tIns="48615" rIns="98967" bIns="48615">
              <a:spAutoFit/>
            </a:bodyPr>
            <a:lstStyle>
              <a:lvl1pPr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0063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00125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00188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00250" defTabSz="10001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574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146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3718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29050" algn="r" defTabSz="1000125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rtl="0">
                <a:spcBef>
                  <a:spcPct val="50000"/>
                </a:spcBef>
              </a:pPr>
              <a:r>
                <a:rPr lang="en-US" altLang="en-US" sz="2200">
                  <a:solidFill>
                    <a:srgbClr val="000066"/>
                  </a:solidFill>
                  <a:latin typeface="Arial" panose="020B0604020202020204" pitchFamily="34" charset="0"/>
                </a:rPr>
                <a:t>Demand</a:t>
              </a:r>
            </a:p>
          </p:txBody>
        </p:sp>
        <p:sp>
          <p:nvSpPr>
            <p:cNvPr id="189462" name="Line 22"/>
            <p:cNvSpPr>
              <a:spLocks noChangeShapeType="1"/>
            </p:cNvSpPr>
            <p:nvPr/>
          </p:nvSpPr>
          <p:spPr bwMode="auto">
            <a:xfrm flipV="1">
              <a:off x="4010025" y="2063750"/>
              <a:ext cx="406400" cy="563563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63" name="Line 23"/>
            <p:cNvSpPr>
              <a:spLocks noChangeShapeType="1"/>
            </p:cNvSpPr>
            <p:nvPr/>
          </p:nvSpPr>
          <p:spPr bwMode="auto">
            <a:xfrm>
              <a:off x="6030913" y="3965575"/>
              <a:ext cx="555625" cy="393700"/>
            </a:xfrm>
            <a:prstGeom prst="line">
              <a:avLst/>
            </a:prstGeom>
            <a:noFill/>
            <a:ln w="12700">
              <a:solidFill>
                <a:srgbClr val="BA0000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1960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2069" y="542316"/>
            <a:ext cx="7793037" cy="1462087"/>
          </a:xfrm>
        </p:spPr>
        <p:txBody>
          <a:bodyPr/>
          <a:lstStyle/>
          <a:p>
            <a:pPr eaLnBrk="1" hangingPunct="1"/>
            <a:r>
              <a:rPr lang="he-IL" b="1" u="sng" dirty="0"/>
              <a:t>דוגמה</a:t>
            </a:r>
            <a:r>
              <a:rPr lang="he-IL" dirty="0"/>
              <a:t> לייצור ברמה קבועה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2004403"/>
            <a:ext cx="7566025" cy="4114800"/>
          </a:xfrm>
        </p:spPr>
        <p:txBody>
          <a:bodyPr>
            <a:normAutofit/>
          </a:bodyPr>
          <a:lstStyle/>
          <a:p>
            <a:pPr marL="533400" indent="-533400" algn="ctr" rtl="1" eaLnBrk="1" hangingPunct="1">
              <a:buFont typeface="Wingdings" pitchFamily="2" charset="2"/>
              <a:buNone/>
            </a:pPr>
            <a:r>
              <a:rPr lang="he-IL" sz="2000" u="sng" dirty="0">
                <a:cs typeface="+mj-cs"/>
              </a:rPr>
              <a:t>תקופה  	1 		2		3		4		5		סה"כ</a:t>
            </a:r>
            <a:endParaRPr lang="en-US" sz="2000" u="sng" dirty="0">
              <a:cs typeface="+mj-cs"/>
            </a:endParaRPr>
          </a:p>
          <a:p>
            <a:pPr marL="533400" indent="-533400" algn="ctr" rtl="1" eaLnBrk="1" hangingPunct="1">
              <a:buFont typeface="Wingdings" pitchFamily="2" charset="2"/>
              <a:buNone/>
            </a:pPr>
            <a:r>
              <a:rPr lang="he-IL" sz="2000" dirty="0">
                <a:cs typeface="+mj-cs"/>
              </a:rPr>
              <a:t>תחזית  	110  	120	130	120	120	600</a:t>
            </a:r>
            <a:endParaRPr lang="en-US" sz="2000" dirty="0">
              <a:cs typeface="+mj-cs"/>
            </a:endParaRPr>
          </a:p>
          <a:p>
            <a:pPr marL="0" indent="0" algn="r" rtl="1">
              <a:buNone/>
            </a:pPr>
            <a:endParaRPr lang="he-IL" sz="2000" dirty="0">
              <a:cs typeface="+mj-cs"/>
            </a:endParaRPr>
          </a:p>
          <a:p>
            <a:pPr marL="0" indent="0" algn="r" rtl="1">
              <a:buNone/>
            </a:pPr>
            <a:r>
              <a:rPr lang="he-IL" sz="2000" dirty="0">
                <a:cs typeface="+mj-cs"/>
              </a:rPr>
              <a:t>חברת "המדפיסה" מספקת שירותי הדפסה לפי הזמנה. לחברה צבר הזמנות (מלאי) של 100 יח' והיא רוצה להפחיתו ל-80 יח' בסוף תקופת התכנון.</a:t>
            </a:r>
          </a:p>
          <a:p>
            <a:pPr marL="533400" indent="-533400" algn="r" rtl="1" eaLnBrk="1" hangingPunct="1">
              <a:buFont typeface="Wingdings" pitchFamily="2" charset="2"/>
              <a:buAutoNum type="arabicPeriod"/>
            </a:pPr>
            <a:r>
              <a:rPr lang="he-IL" sz="2000" dirty="0">
                <a:cs typeface="+mj-cs"/>
              </a:rPr>
              <a:t>כמה יחידות יש לייצר בכל חודש?</a:t>
            </a:r>
            <a:endParaRPr lang="en-US" sz="2000" dirty="0">
              <a:cs typeface="+mj-cs"/>
            </a:endParaRPr>
          </a:p>
          <a:p>
            <a:pPr marL="533400" indent="-533400" algn="r" rtl="1" eaLnBrk="1" hangingPunct="1">
              <a:buFont typeface="Wingdings" pitchFamily="2" charset="2"/>
              <a:buAutoNum type="arabicPeriod"/>
            </a:pPr>
            <a:r>
              <a:rPr lang="he-IL" sz="2000" dirty="0">
                <a:cs typeface="+mj-cs"/>
              </a:rPr>
              <a:t>מהו המלאי הסופי בכל חודש?</a:t>
            </a:r>
            <a:endParaRPr lang="en-US" sz="2000" dirty="0">
              <a:cs typeface="+mj-cs"/>
            </a:endParaRPr>
          </a:p>
          <a:p>
            <a:pPr marL="533400" indent="-533400" algn="r" rtl="1" eaLnBrk="1" hangingPunct="1">
              <a:buFont typeface="Wingdings" pitchFamily="2" charset="2"/>
              <a:buAutoNum type="arabicPeriod"/>
            </a:pPr>
            <a:r>
              <a:rPr lang="he-IL" sz="2000" dirty="0">
                <a:cs typeface="+mj-cs"/>
              </a:rPr>
              <a:t>אם עלות החזקת המלאי היא 5$ ליחידה לחודש ועלות השינוי ברמת הייצור היא 20$ ליחידה, מהי עלות תוכנית הייצור?</a:t>
            </a:r>
          </a:p>
          <a:p>
            <a:pPr lvl="1" algn="r" rtl="1"/>
            <a:r>
              <a:rPr lang="he-IL" sz="1700" dirty="0">
                <a:cs typeface="+mj-cs"/>
              </a:rPr>
              <a:t>הערה:</a:t>
            </a:r>
            <a:r>
              <a:rPr lang="en-US" sz="1700" dirty="0">
                <a:cs typeface="+mj-cs"/>
              </a:rPr>
              <a:t> </a:t>
            </a:r>
            <a:r>
              <a:rPr lang="he-IL" sz="1700" dirty="0">
                <a:cs typeface="+mj-cs"/>
              </a:rPr>
              <a:t>יש לשמור על רמת מלאי של 80 יח</a:t>
            </a:r>
            <a:r>
              <a:rPr lang="he-IL" sz="1700">
                <a:cs typeface="+mj-cs"/>
              </a:rPr>
              <a:t>' בכל חודש.</a:t>
            </a:r>
            <a:endParaRPr lang="he-IL" sz="17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765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91870"/>
            <a:ext cx="8077200" cy="1066800"/>
          </a:xfrm>
        </p:spPr>
        <p:txBody>
          <a:bodyPr/>
          <a:lstStyle/>
          <a:p>
            <a:pPr rtl="1"/>
            <a:r>
              <a:rPr lang="he-IL" altLang="en-US" sz="4000" dirty="0"/>
              <a:t>רמות היררכיות בניהול </a:t>
            </a:r>
            <a:r>
              <a:rPr lang="en-US" altLang="en-US" sz="4000" dirty="0"/>
              <a:t>Capacity</a:t>
            </a:r>
            <a:endParaRPr lang="en-US" altLang="en-US" u="sng" dirty="0"/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 flipV="1">
            <a:off x="6483350" y="5584825"/>
            <a:ext cx="0" cy="3016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1289050" y="2679432"/>
            <a:ext cx="7131050" cy="1194068"/>
          </a:xfrm>
          <a:prstGeom prst="rect">
            <a:avLst/>
          </a:prstGeom>
          <a:noFill/>
          <a:ln w="12700">
            <a:solidFill>
              <a:srgbClr val="F39FD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V="1">
            <a:off x="3416300" y="5584825"/>
            <a:ext cx="0" cy="3016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766763" y="5903913"/>
            <a:ext cx="6778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he-IL" altLang="en-US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היום</a:t>
            </a: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2768600" y="5903913"/>
            <a:ext cx="12557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he-IL" altLang="en-US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3 חודשים</a:t>
            </a: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4648200" y="5903913"/>
            <a:ext cx="6429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he-IL" altLang="en-US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שנה</a:t>
            </a: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7593013" y="5903913"/>
            <a:ext cx="9667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he-IL" altLang="en-US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5 שנים</a:t>
            </a: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5130800" y="2397785"/>
            <a:ext cx="3135313" cy="64376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/>
          <a:p>
            <a:pPr algn="ctr"/>
            <a:r>
              <a:rPr lang="he-IL" altLang="en-US" b="1" u="sng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טווח ארוך</a:t>
            </a:r>
            <a:endParaRPr lang="en-US" altLang="en-US" b="1" u="sng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algn="ctr"/>
            <a:r>
              <a:rPr lang="he-IL" altLang="en-US" b="1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מתקנים</a:t>
            </a:r>
            <a:endParaRPr lang="en-US" altLang="en-US" b="1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 flipV="1">
            <a:off x="5130800" y="5584825"/>
            <a:ext cx="0" cy="3016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 flipV="1">
            <a:off x="7918450" y="5584825"/>
            <a:ext cx="0" cy="3016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5" name="Rectangle 15"/>
          <p:cNvSpPr>
            <a:spLocks noChangeArrowheads="1"/>
          </p:cNvSpPr>
          <p:nvPr/>
        </p:nvSpPr>
        <p:spPr bwMode="auto">
          <a:xfrm>
            <a:off x="1289050" y="3878263"/>
            <a:ext cx="7131050" cy="979487"/>
          </a:xfrm>
          <a:prstGeom prst="rect">
            <a:avLst/>
          </a:prstGeom>
          <a:noFill/>
          <a:ln w="12700">
            <a:solidFill>
              <a:srgbClr val="F39FD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Rectangle 16"/>
          <p:cNvSpPr>
            <a:spLocks noChangeArrowheads="1"/>
          </p:cNvSpPr>
          <p:nvPr/>
        </p:nvSpPr>
        <p:spPr bwMode="auto">
          <a:xfrm>
            <a:off x="3416300" y="3582988"/>
            <a:ext cx="3055938" cy="64376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/>
          <a:p>
            <a:pPr algn="ctr"/>
            <a:r>
              <a:rPr lang="he-IL" altLang="en-US" b="1" u="sng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טווח בינוני</a:t>
            </a:r>
            <a:endParaRPr lang="en-US" altLang="en-US" b="1" u="sng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algn="ctr"/>
            <a:r>
              <a:rPr lang="he-IL" altLang="en-US" b="1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תכנון מצרפי</a:t>
            </a:r>
            <a:endParaRPr lang="en-US" altLang="en-US" b="1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2657" name="Rectangle 17"/>
          <p:cNvSpPr>
            <a:spLocks noChangeArrowheads="1"/>
          </p:cNvSpPr>
          <p:nvPr/>
        </p:nvSpPr>
        <p:spPr bwMode="auto">
          <a:xfrm>
            <a:off x="1289050" y="4852988"/>
            <a:ext cx="7131050" cy="836612"/>
          </a:xfrm>
          <a:prstGeom prst="rect">
            <a:avLst/>
          </a:prstGeom>
          <a:noFill/>
          <a:ln w="12700">
            <a:solidFill>
              <a:srgbClr val="F39FD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8"/>
          <p:cNvSpPr>
            <a:spLocks noChangeArrowheads="1"/>
          </p:cNvSpPr>
          <p:nvPr/>
        </p:nvSpPr>
        <p:spPr bwMode="auto">
          <a:xfrm>
            <a:off x="1296988" y="4645025"/>
            <a:ext cx="2097087" cy="64376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/>
          <a:p>
            <a:pPr algn="ctr"/>
            <a:r>
              <a:rPr lang="he-IL" altLang="en-US" b="1" u="sng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טווח קצר</a:t>
            </a:r>
            <a:endParaRPr lang="en-US" altLang="en-US" b="1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algn="ctr"/>
            <a:r>
              <a:rPr lang="he-IL" altLang="en-US" b="1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תזמון</a:t>
            </a:r>
            <a:endParaRPr lang="en-US" altLang="en-US" b="1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383381" y="1728165"/>
            <a:ext cx="21224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e-IL" altLang="en-US" sz="28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רמה ניהולית</a:t>
            </a:r>
            <a:endParaRPr lang="en-US" altLang="en-US" sz="2800" b="1"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12660" name="Rectangle 20"/>
          <p:cNvSpPr>
            <a:spLocks noChangeArrowheads="1"/>
          </p:cNvSpPr>
          <p:nvPr/>
        </p:nvSpPr>
        <p:spPr bwMode="auto">
          <a:xfrm>
            <a:off x="139700" y="2297113"/>
            <a:ext cx="10382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he-IL" altLang="en-US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גבוה</a:t>
            </a: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12661" name="Rectangle 21"/>
          <p:cNvSpPr>
            <a:spLocks noChangeArrowheads="1"/>
          </p:cNvSpPr>
          <p:nvPr/>
        </p:nvSpPr>
        <p:spPr bwMode="auto">
          <a:xfrm>
            <a:off x="139700" y="5129213"/>
            <a:ext cx="10382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he-IL" altLang="en-US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זוטר</a:t>
            </a: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12662" name="Freeform 22"/>
          <p:cNvSpPr>
            <a:spLocks/>
          </p:cNvSpPr>
          <p:nvPr/>
        </p:nvSpPr>
        <p:spPr bwMode="auto">
          <a:xfrm>
            <a:off x="1271588" y="2276475"/>
            <a:ext cx="7123112" cy="3506788"/>
          </a:xfrm>
          <a:custGeom>
            <a:avLst/>
            <a:gdLst>
              <a:gd name="T0" fmla="*/ 0 w 4487"/>
              <a:gd name="T1" fmla="*/ 0 h 2209"/>
              <a:gd name="T2" fmla="*/ 0 w 4487"/>
              <a:gd name="T3" fmla="*/ 2160 h 2209"/>
              <a:gd name="T4" fmla="*/ 1663 w 4487"/>
              <a:gd name="T5" fmla="*/ 2160 h 2209"/>
              <a:gd name="T6" fmla="*/ 1714 w 4487"/>
              <a:gd name="T7" fmla="*/ 2064 h 2209"/>
              <a:gd name="T8" fmla="*/ 1714 w 4487"/>
              <a:gd name="T9" fmla="*/ 2208 h 2209"/>
              <a:gd name="T10" fmla="*/ 1764 w 4487"/>
              <a:gd name="T11" fmla="*/ 2160 h 2209"/>
              <a:gd name="T12" fmla="*/ 3377 w 4487"/>
              <a:gd name="T13" fmla="*/ 2160 h 2209"/>
              <a:gd name="T14" fmla="*/ 3428 w 4487"/>
              <a:gd name="T15" fmla="*/ 2064 h 2209"/>
              <a:gd name="T16" fmla="*/ 3428 w 4487"/>
              <a:gd name="T17" fmla="*/ 2208 h 2209"/>
              <a:gd name="T18" fmla="*/ 3528 w 4487"/>
              <a:gd name="T19" fmla="*/ 2160 h 2209"/>
              <a:gd name="T20" fmla="*/ 4486 w 4487"/>
              <a:gd name="T21" fmla="*/ 2160 h 2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87" h="2209">
                <a:moveTo>
                  <a:pt x="0" y="0"/>
                </a:moveTo>
                <a:lnTo>
                  <a:pt x="0" y="2160"/>
                </a:lnTo>
                <a:lnTo>
                  <a:pt x="1663" y="2160"/>
                </a:lnTo>
                <a:lnTo>
                  <a:pt x="1714" y="2064"/>
                </a:lnTo>
                <a:lnTo>
                  <a:pt x="1714" y="2208"/>
                </a:lnTo>
                <a:lnTo>
                  <a:pt x="1764" y="2160"/>
                </a:lnTo>
                <a:lnTo>
                  <a:pt x="3377" y="2160"/>
                </a:lnTo>
                <a:lnTo>
                  <a:pt x="3428" y="2064"/>
                </a:lnTo>
                <a:lnTo>
                  <a:pt x="3428" y="2208"/>
                </a:lnTo>
                <a:lnTo>
                  <a:pt x="3528" y="2160"/>
                </a:lnTo>
                <a:lnTo>
                  <a:pt x="4486" y="216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3" name="Rectangle 23"/>
          <p:cNvSpPr>
            <a:spLocks noChangeArrowheads="1"/>
          </p:cNvSpPr>
          <p:nvPr/>
        </p:nvSpPr>
        <p:spPr bwMode="auto">
          <a:xfrm>
            <a:off x="5967226" y="3001908"/>
            <a:ext cx="146245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e-IL" altLang="en-US" b="1" dirty="0">
                <a:solidFill>
                  <a:schemeClr val="tx2"/>
                </a:solidFill>
                <a:cs typeface="Times New Roman" panose="02020603050405020304" pitchFamily="18" charset="0"/>
              </a:rPr>
              <a:t>הנהלה בכירה</a:t>
            </a:r>
            <a:endParaRPr lang="en-US" altLang="en-US" b="1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112664" name="Rectangle 24"/>
          <p:cNvSpPr>
            <a:spLocks noChangeArrowheads="1"/>
          </p:cNvSpPr>
          <p:nvPr/>
        </p:nvSpPr>
        <p:spPr bwMode="auto">
          <a:xfrm>
            <a:off x="1576933" y="5208587"/>
            <a:ext cx="15371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e-IL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מנהלי עבודה</a:t>
            </a:r>
            <a:endParaRPr lang="en-US" altLang="en-US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12665" name="Rectangle 25"/>
          <p:cNvSpPr>
            <a:spLocks noChangeArrowheads="1"/>
          </p:cNvSpPr>
          <p:nvPr/>
        </p:nvSpPr>
        <p:spPr bwMode="auto">
          <a:xfrm>
            <a:off x="4244578" y="4155436"/>
            <a:ext cx="117713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e-IL" altLang="en-US" b="1" dirty="0">
                <a:solidFill>
                  <a:schemeClr val="tx2"/>
                </a:solidFill>
                <a:cs typeface="Times New Roman" panose="02020603050405020304" pitchFamily="18" charset="0"/>
              </a:rPr>
              <a:t>מנהלי ייצור</a:t>
            </a:r>
            <a:endParaRPr lang="en-US" altLang="en-US" b="1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112666" name="Rectangle 26"/>
          <p:cNvSpPr>
            <a:spLocks noChangeArrowheads="1"/>
          </p:cNvSpPr>
          <p:nvPr/>
        </p:nvSpPr>
        <p:spPr bwMode="auto">
          <a:xfrm>
            <a:off x="5880100" y="5903913"/>
            <a:ext cx="11572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he-IL" altLang="en-US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18 חודש</a:t>
            </a: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12667" name="Line 27"/>
          <p:cNvSpPr>
            <a:spLocks noChangeShapeType="1"/>
          </p:cNvSpPr>
          <p:nvPr/>
        </p:nvSpPr>
        <p:spPr bwMode="auto">
          <a:xfrm flipV="1">
            <a:off x="1273175" y="5594350"/>
            <a:ext cx="0" cy="3016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38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2069" y="542316"/>
            <a:ext cx="7793037" cy="1462087"/>
          </a:xfrm>
        </p:spPr>
        <p:txBody>
          <a:bodyPr/>
          <a:lstStyle/>
          <a:p>
            <a:pPr eaLnBrk="1" hangingPunct="1"/>
            <a:r>
              <a:rPr lang="he-IL" dirty="0"/>
              <a:t>דוגמה לייצור ברמה קבועה – פתרון</a:t>
            </a:r>
            <a:br>
              <a:rPr lang="he-IL" dirty="0"/>
            </a:br>
            <a:r>
              <a:rPr lang="he-IL" dirty="0"/>
              <a:t>כמה נייצר בכל חודש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2004403"/>
            <a:ext cx="7566025" cy="4114800"/>
          </a:xfrm>
        </p:spPr>
        <p:txBody>
          <a:bodyPr>
            <a:normAutofit fontScale="92500"/>
          </a:bodyPr>
          <a:lstStyle/>
          <a:p>
            <a:pPr marL="533400" indent="-533400" algn="ctr" rtl="1" eaLnBrk="1" hangingPunct="1">
              <a:buFont typeface="Wingdings" pitchFamily="2" charset="2"/>
              <a:buNone/>
            </a:pPr>
            <a:r>
              <a:rPr lang="he-IL" sz="2000" u="sng" dirty="0">
                <a:cs typeface="+mj-cs"/>
              </a:rPr>
              <a:t>תקופה  	1 		2		3		4		5		סה"כ	</a:t>
            </a:r>
            <a:r>
              <a:rPr lang="he-IL" sz="2000" u="sng" dirty="0">
                <a:solidFill>
                  <a:schemeClr val="accent4"/>
                </a:solidFill>
                <a:cs typeface="+mj-cs"/>
              </a:rPr>
              <a:t>ממוצע</a:t>
            </a:r>
            <a:endParaRPr lang="en-US" sz="2000" u="sng" dirty="0">
              <a:solidFill>
                <a:schemeClr val="accent4"/>
              </a:solidFill>
              <a:cs typeface="+mj-cs"/>
            </a:endParaRPr>
          </a:p>
          <a:p>
            <a:pPr marL="533400" indent="-533400" algn="ctr" rtl="1" eaLnBrk="1" hangingPunct="1">
              <a:buFont typeface="Wingdings" pitchFamily="2" charset="2"/>
              <a:buNone/>
            </a:pPr>
            <a:r>
              <a:rPr lang="he-IL" sz="2000" dirty="0">
                <a:cs typeface="+mj-cs"/>
              </a:rPr>
              <a:t>תחזית  	110  	120	130	120	120	600	</a:t>
            </a:r>
            <a:r>
              <a:rPr lang="he-IL" sz="2000" dirty="0">
                <a:solidFill>
                  <a:schemeClr val="accent4"/>
                </a:solidFill>
                <a:cs typeface="+mj-cs"/>
              </a:rPr>
              <a:t>120</a:t>
            </a:r>
            <a:endParaRPr lang="en-US" sz="2000" dirty="0">
              <a:solidFill>
                <a:schemeClr val="accent4"/>
              </a:solidFill>
              <a:cs typeface="+mj-cs"/>
            </a:endParaRPr>
          </a:p>
          <a:p>
            <a:pPr marL="0" indent="0" algn="r" rtl="1">
              <a:buNone/>
            </a:pPr>
            <a:endParaRPr lang="he-IL" sz="2000" dirty="0">
              <a:cs typeface="+mj-cs"/>
            </a:endParaRPr>
          </a:p>
          <a:p>
            <a:pPr marL="0" indent="0" algn="r" rtl="1">
              <a:buNone/>
            </a:pPr>
            <a:r>
              <a:rPr lang="he-IL" sz="2000" dirty="0">
                <a:cs typeface="+mj-cs"/>
              </a:rPr>
              <a:t>בייצור קבוע ללא מלאי התחלתי, נייצר בממוצע 120 יח' לתקופה, </a:t>
            </a:r>
          </a:p>
          <a:p>
            <a:pPr marL="0" indent="0" algn="r" rtl="1">
              <a:buNone/>
            </a:pPr>
            <a:r>
              <a:rPr lang="he-IL" sz="2000" dirty="0">
                <a:cs typeface="+mj-cs"/>
              </a:rPr>
              <a:t>כאשר בתקופה 1 נצבור מלאי של 10 יח' אשר יכסו את עודף הביקוש בתקופה 3.</a:t>
            </a:r>
          </a:p>
          <a:p>
            <a:pPr marL="0" indent="0" algn="r" rtl="1">
              <a:buNone/>
            </a:pPr>
            <a:endParaRPr lang="he-IL" sz="2000" dirty="0">
              <a:cs typeface="+mj-cs"/>
            </a:endParaRPr>
          </a:p>
          <a:p>
            <a:pPr marL="0" indent="0" algn="r" rtl="1">
              <a:buNone/>
            </a:pPr>
            <a:r>
              <a:rPr lang="he-IL" sz="2000" dirty="0">
                <a:cs typeface="+mj-cs"/>
              </a:rPr>
              <a:t>עבור ביקוש של 600 יח' עם רמות מלאי הפתיחה והסיום הנתונות, יש לייצר:</a:t>
            </a:r>
          </a:p>
          <a:p>
            <a:pPr marL="0" indent="0" algn="ctr" rtl="1">
              <a:buNone/>
            </a:pPr>
            <a:r>
              <a:rPr lang="he-IL" sz="2000" dirty="0">
                <a:cs typeface="+mj-cs"/>
              </a:rPr>
              <a:t>600 + 80 = </a:t>
            </a:r>
            <a:r>
              <a:rPr lang="en-US" sz="2000" dirty="0">
                <a:cs typeface="+mj-cs"/>
              </a:rPr>
              <a:t>P</a:t>
            </a:r>
            <a:r>
              <a:rPr lang="he-IL" sz="2000" dirty="0">
                <a:cs typeface="+mj-cs"/>
              </a:rPr>
              <a:t> + 100</a:t>
            </a:r>
          </a:p>
          <a:p>
            <a:pPr marL="0" indent="0" algn="ctr" rtl="1">
              <a:buNone/>
            </a:pPr>
            <a:r>
              <a:rPr lang="he-IL" sz="2000" dirty="0">
                <a:cs typeface="+mj-cs"/>
              </a:rPr>
              <a:t>580 = </a:t>
            </a:r>
            <a:r>
              <a:rPr lang="en-US" sz="2000" dirty="0">
                <a:cs typeface="+mj-cs"/>
              </a:rPr>
              <a:t>P</a:t>
            </a:r>
            <a:endParaRPr lang="he-IL" sz="2000" dirty="0">
              <a:cs typeface="+mj-cs"/>
            </a:endParaRPr>
          </a:p>
          <a:p>
            <a:pPr marL="0" indent="0" algn="r" rtl="1">
              <a:buNone/>
            </a:pPr>
            <a:r>
              <a:rPr lang="he-IL" sz="2000" dirty="0">
                <a:cs typeface="+mj-cs"/>
              </a:rPr>
              <a:t>על כן בייצור קבוע עם מלאי התחלתי כמצוין, נייצר 116 יח' בכל תקופה (580/5).</a:t>
            </a:r>
          </a:p>
        </p:txBody>
      </p:sp>
    </p:spTree>
    <p:extLst>
      <p:ext uri="{BB962C8B-B14F-4D97-AF65-F5344CB8AC3E}">
        <p14:creationId xmlns:p14="http://schemas.microsoft.com/office/powerpoint/2010/main" val="2998452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2069" y="542316"/>
            <a:ext cx="7793037" cy="1462087"/>
          </a:xfrm>
        </p:spPr>
        <p:txBody>
          <a:bodyPr/>
          <a:lstStyle/>
          <a:p>
            <a:pPr eaLnBrk="1" hangingPunct="1"/>
            <a:r>
              <a:rPr lang="he-IL" dirty="0"/>
              <a:t>דוגמה לייצור ברמה קבועה - פתרון</a:t>
            </a:r>
            <a:br>
              <a:rPr lang="he-IL" dirty="0"/>
            </a:br>
            <a:r>
              <a:rPr lang="he-IL" dirty="0"/>
              <a:t>חישוב עלויות מלאי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1916832"/>
            <a:ext cx="7566025" cy="4464496"/>
          </a:xfrm>
        </p:spPr>
        <p:txBody>
          <a:bodyPr>
            <a:normAutofit lnSpcReduction="10000"/>
          </a:bodyPr>
          <a:lstStyle/>
          <a:p>
            <a:pPr marL="533400" indent="-533400" algn="ctr" rtl="1" eaLnBrk="1" hangingPunct="1">
              <a:buFont typeface="Wingdings" pitchFamily="2" charset="2"/>
              <a:buNone/>
            </a:pPr>
            <a:r>
              <a:rPr lang="he-IL" sz="2000" u="sng" dirty="0">
                <a:cs typeface="+mj-cs"/>
              </a:rPr>
              <a:t>תקופה  		1 		2		3		4		5		סה"כ</a:t>
            </a:r>
            <a:endParaRPr lang="en-US" sz="2000" u="sng" dirty="0">
              <a:solidFill>
                <a:schemeClr val="accent4"/>
              </a:solidFill>
              <a:cs typeface="+mj-cs"/>
            </a:endParaRPr>
          </a:p>
          <a:p>
            <a:pPr marL="533400" indent="-533400" algn="ctr" rtl="1" eaLnBrk="1" hangingPunct="1">
              <a:buFont typeface="Wingdings" pitchFamily="2" charset="2"/>
              <a:buNone/>
            </a:pPr>
            <a:r>
              <a:rPr lang="he-IL" sz="2000" dirty="0">
                <a:cs typeface="+mj-cs"/>
              </a:rPr>
              <a:t>תחזית  		110  	120	130	120	120	600</a:t>
            </a:r>
          </a:p>
          <a:p>
            <a:pPr marL="533400" indent="-533400" algn="ctr" rtl="1" eaLnBrk="1" hangingPunct="1">
              <a:buFont typeface="Wingdings" pitchFamily="2" charset="2"/>
              <a:buNone/>
            </a:pPr>
            <a:r>
              <a:rPr lang="he-IL" sz="2000" dirty="0">
                <a:solidFill>
                  <a:schemeClr val="accent4"/>
                </a:solidFill>
                <a:cs typeface="+mj-cs"/>
              </a:rPr>
              <a:t>ייצור				116	116	116	116	116	580</a:t>
            </a:r>
          </a:p>
          <a:p>
            <a:pPr marL="533400" indent="-533400" algn="ctr" rtl="1">
              <a:buNone/>
            </a:pPr>
            <a:r>
              <a:rPr lang="he-IL" sz="2000" dirty="0">
                <a:solidFill>
                  <a:schemeClr val="tx1"/>
                </a:solidFill>
              </a:rPr>
              <a:t>מלאי התחלה	100	106	102	88		84			</a:t>
            </a:r>
          </a:p>
          <a:p>
            <a:pPr marL="533400" indent="-533400" algn="ctr" rtl="1">
              <a:buNone/>
            </a:pPr>
            <a:r>
              <a:rPr lang="he-IL" sz="2000" dirty="0">
                <a:solidFill>
                  <a:schemeClr val="tx1"/>
                </a:solidFill>
              </a:rPr>
              <a:t>מלאי סיום		106	102	88		84		80		460</a:t>
            </a:r>
          </a:p>
          <a:p>
            <a:pPr marL="533400" indent="-533400" algn="ctr" rtl="1" eaLnBrk="1" hangingPunct="1">
              <a:buFont typeface="Wingdings" pitchFamily="2" charset="2"/>
              <a:buNone/>
            </a:pPr>
            <a:endParaRPr lang="he-IL" sz="2000" dirty="0">
              <a:solidFill>
                <a:schemeClr val="accent4"/>
              </a:solidFill>
              <a:cs typeface="+mj-cs"/>
            </a:endParaRPr>
          </a:p>
          <a:p>
            <a:pPr marL="533400" indent="-533400" algn="r" rtl="1" eaLnBrk="1" hangingPunct="1">
              <a:buFont typeface="Wingdings" pitchFamily="2" charset="2"/>
              <a:buNone/>
            </a:pPr>
            <a:r>
              <a:rPr lang="he-IL" sz="2000" dirty="0">
                <a:solidFill>
                  <a:schemeClr val="tx1"/>
                </a:solidFill>
                <a:cs typeface="+mj-cs"/>
              </a:rPr>
              <a:t>לא ירדנו מרמת מלאי של 80 יח'.</a:t>
            </a:r>
          </a:p>
          <a:p>
            <a:pPr marL="533400" indent="-533400" algn="r" rtl="1" eaLnBrk="1" hangingPunct="1">
              <a:buFont typeface="Wingdings" pitchFamily="2" charset="2"/>
              <a:buNone/>
            </a:pPr>
            <a:r>
              <a:rPr lang="he-IL" sz="2000" dirty="0">
                <a:solidFill>
                  <a:schemeClr val="tx1"/>
                </a:solidFill>
                <a:cs typeface="+mj-cs"/>
              </a:rPr>
              <a:t>לצורך חישוב עלות החזקת מלאי לא נתייחס למלאי ההתחלתי אלא למלאי הסיום בכל תקופה:</a:t>
            </a:r>
          </a:p>
          <a:p>
            <a:pPr marL="533400" indent="-533400" algn="r" rtl="1" eaLnBrk="1" hangingPunct="1">
              <a:buFont typeface="Wingdings" pitchFamily="2" charset="2"/>
              <a:buNone/>
            </a:pPr>
            <a:r>
              <a:rPr lang="he-IL" sz="2000" dirty="0">
                <a:solidFill>
                  <a:schemeClr val="tx1"/>
                </a:solidFill>
                <a:cs typeface="+mj-cs"/>
              </a:rPr>
              <a:t>סה"כ מלאי ביח' לחודש: 	106+102+88+84+80 = 460</a:t>
            </a:r>
          </a:p>
          <a:p>
            <a:pPr marL="533400" indent="-533400" algn="r" rtl="1" eaLnBrk="1" hangingPunct="1">
              <a:buFont typeface="Wingdings" pitchFamily="2" charset="2"/>
              <a:buNone/>
            </a:pPr>
            <a:r>
              <a:rPr lang="he-IL" sz="2000" dirty="0">
                <a:solidFill>
                  <a:schemeClr val="tx1"/>
                </a:solidFill>
                <a:cs typeface="+mj-cs"/>
              </a:rPr>
              <a:t>נכפיל בעלות ליח' מלאי: 	460 * $5 = $2,300</a:t>
            </a:r>
          </a:p>
          <a:p>
            <a:pPr marL="533400" indent="-533400" rtl="1">
              <a:buNone/>
            </a:pPr>
            <a:endParaRPr lang="he-IL" sz="2000" dirty="0">
              <a:solidFill>
                <a:srgbClr val="7030A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835696" y="3068960"/>
            <a:ext cx="5400600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6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דוגמה – ייצור בתוכנית רודפת ביקוש</a:t>
            </a:r>
            <a:endParaRPr lang="en-US" altLang="en-US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55576" y="2460360"/>
            <a:ext cx="7566025" cy="4114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5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3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33400" indent="-533400" algn="ctr" rtl="1" fontAlgn="auto">
              <a:buFont typeface="Wingdings" pitchFamily="2" charset="2"/>
              <a:buNone/>
            </a:pPr>
            <a:r>
              <a:rPr lang="he-IL" sz="2000" u="sng" dirty="0">
                <a:cs typeface="+mj-cs"/>
              </a:rPr>
              <a:t>תקופה  		1 		2		3		4		5		סה"כ</a:t>
            </a:r>
            <a:endParaRPr lang="en-US" sz="2000" u="sng" dirty="0">
              <a:solidFill>
                <a:schemeClr val="accent4"/>
              </a:solidFill>
              <a:cs typeface="+mj-cs"/>
            </a:endParaRPr>
          </a:p>
          <a:p>
            <a:pPr marL="533400" indent="-533400" algn="ctr" rtl="1" fontAlgn="auto">
              <a:buFont typeface="Wingdings" pitchFamily="2" charset="2"/>
              <a:buNone/>
            </a:pPr>
            <a:r>
              <a:rPr lang="he-IL" sz="2000" dirty="0">
                <a:cs typeface="+mj-cs"/>
              </a:rPr>
              <a:t>ביקוש   		110  	120	130	120	120	600</a:t>
            </a:r>
          </a:p>
          <a:p>
            <a:pPr marL="533400" indent="-533400" algn="ctr" rtl="1" fontAlgn="auto">
              <a:buFont typeface="Wingdings" pitchFamily="2" charset="2"/>
              <a:buNone/>
            </a:pPr>
            <a:r>
              <a:rPr lang="he-IL" sz="2000" dirty="0">
                <a:solidFill>
                  <a:schemeClr val="accent4"/>
                </a:solidFill>
                <a:cs typeface="+mj-cs"/>
              </a:rPr>
              <a:t>ייצור			90		120	130	120	120	580</a:t>
            </a:r>
          </a:p>
          <a:p>
            <a:pPr marL="533400" indent="-533400" algn="ctr" rtl="1" fontAlgn="auto">
              <a:buFont typeface="Arial"/>
              <a:buNone/>
            </a:pPr>
            <a:r>
              <a:rPr lang="he-IL" sz="2000" dirty="0">
                <a:solidFill>
                  <a:schemeClr val="tx1"/>
                </a:solidFill>
              </a:rPr>
              <a:t>שינוי						30		10		10		0			</a:t>
            </a:r>
          </a:p>
          <a:p>
            <a:pPr marL="533400" indent="-533400" algn="ctr" rtl="1" fontAlgn="auto">
              <a:buFont typeface="Arial"/>
              <a:buNone/>
            </a:pPr>
            <a:r>
              <a:rPr lang="he-IL" sz="2000" dirty="0">
                <a:solidFill>
                  <a:schemeClr val="tx1"/>
                </a:solidFill>
              </a:rPr>
              <a:t>מלאי 				80		80		80		80		80			</a:t>
            </a:r>
          </a:p>
          <a:p>
            <a:pPr marL="533400" indent="-533400" algn="ctr" rtl="1" fontAlgn="auto">
              <a:buFont typeface="Wingdings" pitchFamily="2" charset="2"/>
              <a:buNone/>
            </a:pPr>
            <a:endParaRPr lang="he-IL" sz="2000" dirty="0">
              <a:solidFill>
                <a:schemeClr val="accent4"/>
              </a:solidFill>
              <a:cs typeface="+mj-cs"/>
            </a:endParaRPr>
          </a:p>
          <a:p>
            <a:pPr marL="533400" indent="-533400" algn="r" rtl="1" fontAlgn="auto">
              <a:buFont typeface="Wingdings" pitchFamily="2" charset="2"/>
              <a:buNone/>
            </a:pPr>
            <a:r>
              <a:rPr lang="he-IL" sz="2000" dirty="0">
                <a:solidFill>
                  <a:schemeClr val="tx1"/>
                </a:solidFill>
                <a:cs typeface="+mj-cs"/>
              </a:rPr>
              <a:t>כאן היה חשוב להקפיד שלא לרדת מרמת מלאי של 80 יח'.</a:t>
            </a:r>
          </a:p>
          <a:p>
            <a:pPr marL="533400" indent="-533400" algn="r" rtl="1" fontAlgn="auto">
              <a:buFont typeface="Wingdings" pitchFamily="2" charset="2"/>
              <a:buNone/>
            </a:pPr>
            <a:r>
              <a:rPr lang="he-IL" sz="2000" dirty="0">
                <a:solidFill>
                  <a:schemeClr val="tx1"/>
                </a:solidFill>
                <a:cs typeface="+mj-cs"/>
              </a:rPr>
              <a:t>לצורך חישוב עלות החזקת מלאי לא נתייחס למלאי ההתחלתי אלא למלאי בכל תקופה:</a:t>
            </a:r>
          </a:p>
          <a:p>
            <a:pPr marL="533400" indent="-533400" algn="r" rtl="1" fontAlgn="auto">
              <a:buFont typeface="Wingdings" pitchFamily="2" charset="2"/>
              <a:buNone/>
            </a:pPr>
            <a:r>
              <a:rPr lang="he-IL" sz="2000" dirty="0">
                <a:solidFill>
                  <a:schemeClr val="tx1"/>
                </a:solidFill>
                <a:cs typeface="+mj-cs"/>
              </a:rPr>
              <a:t>סה"כ מלאי ביח' לחודש: 	80+80+80+80+80 = 400</a:t>
            </a:r>
          </a:p>
          <a:p>
            <a:pPr marL="533400" indent="-533400" algn="r" rtl="1" fontAlgn="auto">
              <a:buFont typeface="Wingdings" pitchFamily="2" charset="2"/>
              <a:buNone/>
            </a:pPr>
            <a:r>
              <a:rPr lang="he-IL" sz="2000" dirty="0">
                <a:solidFill>
                  <a:schemeClr val="tx1"/>
                </a:solidFill>
                <a:cs typeface="+mj-cs"/>
              </a:rPr>
              <a:t>נכפיל בעלות ליח' מלאי: 	400 * $5 = $2,000</a:t>
            </a:r>
          </a:p>
          <a:p>
            <a:pPr marL="533400" indent="-533400" algn="r" rtl="1" fontAlgn="auto">
              <a:buFont typeface="Wingdings" pitchFamily="2" charset="2"/>
              <a:buNone/>
            </a:pPr>
            <a:r>
              <a:rPr lang="he-IL" sz="2000" dirty="0">
                <a:solidFill>
                  <a:schemeClr val="tx1"/>
                </a:solidFill>
                <a:cs typeface="+mj-cs"/>
              </a:rPr>
              <a:t>סה"כ עלות השינוי ברמת הייצור: 30+10+10=50, 	50 * $20 = $1,000</a:t>
            </a:r>
          </a:p>
          <a:p>
            <a:pPr marL="533400" indent="-533400" algn="r" rtl="1" fontAlgn="auto">
              <a:buFont typeface="Wingdings" pitchFamily="2" charset="2"/>
              <a:buNone/>
            </a:pPr>
            <a:r>
              <a:rPr lang="he-IL" sz="2000" dirty="0">
                <a:solidFill>
                  <a:schemeClr val="tx1"/>
                </a:solidFill>
                <a:cs typeface="+mj-cs"/>
              </a:rPr>
              <a:t>סה"כ עלות התוכנית: $3,000</a:t>
            </a:r>
          </a:p>
          <a:p>
            <a:pPr marL="0" indent="0" algn="r" rtl="1" fontAlgn="auto">
              <a:buFont typeface="Arial"/>
              <a:buNone/>
            </a:pPr>
            <a:endParaRPr lang="he-IL" sz="2000" dirty="0"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6BE78-A630-4BD8-81AE-E5842ACEB046}"/>
              </a:ext>
            </a:extLst>
          </p:cNvPr>
          <p:cNvSpPr txBox="1"/>
          <p:nvPr/>
        </p:nvSpPr>
        <p:spPr>
          <a:xfrm>
            <a:off x="6300192" y="392376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* בסיום תקופה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6460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he-IL" altLang="en-US" dirty="0"/>
              <a:t>השוואה בין שתי האסטרטגיות</a:t>
            </a:r>
            <a:endParaRPr lang="en-US" altLang="en-US" dirty="0"/>
          </a:p>
        </p:txBody>
      </p:sp>
      <p:graphicFrame>
        <p:nvGraphicFramePr>
          <p:cNvPr id="19046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147567352"/>
              </p:ext>
            </p:extLst>
          </p:nvPr>
        </p:nvGraphicFramePr>
        <p:xfrm>
          <a:off x="1028700" y="2060848"/>
          <a:ext cx="7086600" cy="2743200"/>
        </p:xfrm>
        <a:graphic>
          <a:graphicData uri="http://schemas.openxmlformats.org/drawingml/2006/table">
            <a:tbl>
              <a:tblPr rtl="1"/>
              <a:tblGrid>
                <a:gridCol w="3962400">
                  <a:extLst>
                    <a:ext uri="{9D8B030D-6E8A-4147-A177-3AD203B41FA5}">
                      <a16:colId xmlns:a16="http://schemas.microsoft.com/office/drawing/2014/main" val="66363971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83733422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744449269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pitchFamily="2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 (Hebrew)" pitchFamily="2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pitchFamily="2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 (Hebrew)" pitchFamily="26" charset="0"/>
                        </a:rPr>
                        <a:t>Chase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pitchFamily="2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 (Hebrew)" pitchFamily="26" charset="0"/>
                        </a:rPr>
                        <a:t>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484005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pitchFamily="2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 (Hebrew)" pitchFamily="26" charset="0"/>
                        </a:rPr>
                        <a:t>תנאי עבודה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 (Hebrew)" pitchFamily="2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pitchFamily="2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 (Hebrew)" pitchFamily="26" charset="0"/>
                        </a:rPr>
                        <a:t>פחות נעימים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 (Hebrew)" pitchFamily="2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pitchFamily="2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 (Hebrew)" pitchFamily="26" charset="0"/>
                        </a:rPr>
                        <a:t>נעימים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 (Hebrew)" pitchFamily="2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299036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pitchFamily="2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 (Hebrew)" pitchFamily="26" charset="0"/>
                        </a:rPr>
                        <a:t>תחלופת כח אדם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 (Hebrew)" pitchFamily="2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pitchFamily="2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 (Hebrew)" pitchFamily="26" charset="0"/>
                        </a:rPr>
                        <a:t>גבוהה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 (Hebrew)" pitchFamily="2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pitchFamily="2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 (Hebrew)" pitchFamily="26" charset="0"/>
                        </a:rPr>
                        <a:t>נמוכה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 (Hebrew)" pitchFamily="2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267425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pitchFamily="2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 (Hebrew)" pitchFamily="26" charset="0"/>
                        </a:rPr>
                        <a:t>עלות העסקה ופיטורין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 (Hebrew)" pitchFamily="2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pitchFamily="2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 (Hebrew)" pitchFamily="26" charset="0"/>
                        </a:rPr>
                        <a:t>גבוהה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 (Hebrew)" pitchFamily="2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pitchFamily="2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 (Hebrew)" pitchFamily="26" charset="0"/>
                        </a:rPr>
                        <a:t>נמוכה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 (Hebrew)" pitchFamily="2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93623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pitchFamily="2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 (Hebrew)" pitchFamily="26" charset="0"/>
                        </a:rPr>
                        <a:t>שיעור טעויות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 (Hebrew)" pitchFamily="2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pitchFamily="2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 (Hebrew)" pitchFamily="26" charset="0"/>
                        </a:rPr>
                        <a:t>גבוהה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 (Hebrew)" pitchFamily="2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pitchFamily="2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 (Hebrew)" pitchFamily="26" charset="0"/>
                        </a:rPr>
                        <a:t>נמוכה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 (Hebrew)" pitchFamily="2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941739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pitchFamily="2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 (Hebrew)" pitchFamily="26" charset="0"/>
                        </a:rPr>
                        <a:t>כמות המפקחים הנדרשת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 (Hebrew)" pitchFamily="2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pitchFamily="2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 (Hebrew)" pitchFamily="26" charset="0"/>
                        </a:rPr>
                        <a:t>גבוהה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 (Hebrew)" pitchFamily="2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pitchFamily="2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 (Hebrew)" pitchFamily="26" charset="0"/>
                        </a:rPr>
                        <a:t>נמוכה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 (Hebrew)" pitchFamily="2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57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561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63" y="1555980"/>
            <a:ext cx="5616624" cy="3735768"/>
          </a:xfrm>
        </p:spPr>
      </p:pic>
    </p:spTree>
    <p:extLst>
      <p:ext uri="{BB962C8B-B14F-4D97-AF65-F5344CB8AC3E}">
        <p14:creationId xmlns:p14="http://schemas.microsoft.com/office/powerpoint/2010/main" val="320710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e-IL" dirty="0"/>
              <a:t>מה נראה היום 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 eaLnBrk="1" hangingPunct="1">
              <a:defRPr/>
            </a:pPr>
            <a:r>
              <a:rPr lang="en-US" sz="2400" dirty="0">
                <a:cs typeface="+mj-cs"/>
              </a:rPr>
              <a:t> </a:t>
            </a:r>
            <a:r>
              <a:rPr lang="he-IL" sz="2400" dirty="0">
                <a:cs typeface="+mj-cs"/>
              </a:rPr>
              <a:t>תזמון </a:t>
            </a:r>
          </a:p>
          <a:p>
            <a:pPr lvl="1" algn="r" rtl="1">
              <a:defRPr/>
            </a:pPr>
            <a:r>
              <a:rPr lang="he-IL" sz="1800" dirty="0">
                <a:cs typeface="+mj-cs"/>
              </a:rPr>
              <a:t>מדדים</a:t>
            </a:r>
          </a:p>
          <a:p>
            <a:pPr lvl="1" algn="r" rtl="1">
              <a:defRPr/>
            </a:pPr>
            <a:r>
              <a:rPr lang="he-IL" sz="1800" dirty="0">
                <a:cs typeface="+mj-cs"/>
              </a:rPr>
              <a:t>חוקי סידור</a:t>
            </a:r>
          </a:p>
          <a:p>
            <a:pPr lvl="1" algn="r" rtl="1">
              <a:defRPr/>
            </a:pPr>
            <a:r>
              <a:rPr lang="he-IL" sz="1800" dirty="0">
                <a:cs typeface="+mj-cs"/>
              </a:rPr>
              <a:t>כלל ג'ונסון</a:t>
            </a:r>
          </a:p>
          <a:p>
            <a:pPr lvl="1" algn="r" rtl="1">
              <a:defRPr/>
            </a:pPr>
            <a:endParaRPr lang="he-IL" sz="1800" dirty="0">
              <a:cs typeface="+mj-cs"/>
            </a:endParaRPr>
          </a:p>
          <a:p>
            <a:pPr algn="r" rtl="1">
              <a:defRPr/>
            </a:pPr>
            <a:r>
              <a:rPr lang="he-IL" sz="2400" dirty="0">
                <a:cs typeface="+mj-cs"/>
              </a:rPr>
              <a:t>תכנון מצרפי</a:t>
            </a:r>
          </a:p>
          <a:p>
            <a:pPr algn="r" rtl="1" eaLnBrk="1" hangingPunct="1">
              <a:defRPr/>
            </a:pPr>
            <a:endParaRPr lang="he-IL" sz="2400" dirty="0">
              <a:cs typeface="+mj-cs"/>
            </a:endParaRPr>
          </a:p>
          <a:p>
            <a:pPr algn="r" rtl="1" eaLnBrk="1" hangingPunct="1">
              <a:defRPr/>
            </a:pPr>
            <a:endParaRPr lang="he-IL" sz="2400" dirty="0">
              <a:cs typeface="+mj-cs"/>
            </a:endParaRPr>
          </a:p>
          <a:p>
            <a:pPr algn="r" rtl="1" eaLnBrk="1" hangingPunct="1">
              <a:defRPr/>
            </a:pPr>
            <a:endParaRPr lang="he-IL" sz="2400" dirty="0">
              <a:cs typeface="+mj-cs"/>
            </a:endParaRPr>
          </a:p>
          <a:p>
            <a:pPr algn="r" rtl="1" eaLnBrk="1" hangingPunct="1">
              <a:defRPr/>
            </a:pPr>
            <a:endParaRPr lang="he-IL" sz="2400" dirty="0"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תזמון</a:t>
            </a:r>
            <a:br>
              <a:rPr lang="en-US" dirty="0"/>
            </a:br>
            <a:r>
              <a:rPr lang="en-US" dirty="0"/>
              <a:t>Scheduling</a:t>
            </a:r>
            <a:endParaRPr lang="he-IL" dirty="0"/>
          </a:p>
        </p:txBody>
      </p:sp>
      <p:pic>
        <p:nvPicPr>
          <p:cNvPr id="20483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3531" y="2490788"/>
            <a:ext cx="3444875" cy="34448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>
                <a:solidFill>
                  <a:schemeClr val="tx1">
                    <a:alpha val="90000"/>
                  </a:schemeClr>
                </a:solidFill>
              </a:rPr>
              <a:t>תזמון - מדדים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 eaLnBrk="1" hangingPunct="1">
              <a:defRPr/>
            </a:pPr>
            <a:r>
              <a:rPr lang="he-IL" altLang="he-IL" sz="2000" dirty="0">
                <a:cs typeface="+mj-cs"/>
              </a:rPr>
              <a:t>עמידה בלוח זמנים</a:t>
            </a:r>
          </a:p>
          <a:p>
            <a:pPr algn="r" rtl="1" eaLnBrk="1" hangingPunct="1">
              <a:defRPr/>
            </a:pPr>
            <a:r>
              <a:rPr lang="he-IL" altLang="he-IL" sz="2000" dirty="0">
                <a:cs typeface="+mj-cs"/>
              </a:rPr>
              <a:t>מזעור רמת מלאי</a:t>
            </a:r>
          </a:p>
          <a:p>
            <a:pPr algn="r" rtl="1" eaLnBrk="1" hangingPunct="1">
              <a:defRPr/>
            </a:pPr>
            <a:r>
              <a:rPr lang="he-IL" altLang="he-IL" sz="2000" dirty="0">
                <a:cs typeface="+mj-cs"/>
              </a:rPr>
              <a:t>מזעור זמן זרימה ממוצע במערכת</a:t>
            </a:r>
          </a:p>
          <a:p>
            <a:pPr algn="r" rtl="1" eaLnBrk="1" hangingPunct="1">
              <a:defRPr/>
            </a:pPr>
            <a:r>
              <a:rPr lang="he-IL" altLang="he-IL" sz="2000" dirty="0">
                <a:cs typeface="+mj-cs"/>
              </a:rPr>
              <a:t>מזעור זמן המתנה</a:t>
            </a:r>
          </a:p>
          <a:p>
            <a:pPr algn="r" rtl="1" eaLnBrk="1" hangingPunct="1">
              <a:defRPr/>
            </a:pPr>
            <a:r>
              <a:rPr lang="he-IL" altLang="he-IL" sz="2000" dirty="0">
                <a:cs typeface="+mj-cs"/>
              </a:rPr>
              <a:t>מזעור זמן מטלה</a:t>
            </a:r>
          </a:p>
          <a:p>
            <a:pPr algn="r" rtl="1" eaLnBrk="1" hangingPunct="1">
              <a:defRPr/>
            </a:pPr>
            <a:r>
              <a:rPr lang="he-IL" altLang="he-IL" sz="2000" dirty="0">
                <a:cs typeface="+mj-cs"/>
              </a:rPr>
              <a:t>ניצולת גבוהה</a:t>
            </a:r>
          </a:p>
          <a:p>
            <a:pPr algn="r" rtl="1" eaLnBrk="1" hangingPunct="1">
              <a:defRPr/>
            </a:pPr>
            <a:r>
              <a:rPr lang="he-IL" altLang="he-IL" sz="2000" dirty="0">
                <a:cs typeface="+mj-cs"/>
              </a:rPr>
              <a:t>מזעור עלויות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141131" y="908720"/>
            <a:ext cx="6798734" cy="130386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>
                <a:solidFill>
                  <a:schemeClr val="tx1">
                    <a:alpha val="90000"/>
                  </a:schemeClr>
                </a:solidFill>
              </a:rPr>
              <a:t>תזמון - חוקי סידור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 eaLnBrk="1" hangingPunct="1">
              <a:buNone/>
              <a:defRPr/>
            </a:pPr>
            <a:r>
              <a:rPr lang="en-US" altLang="he-IL" sz="2000" dirty="0">
                <a:solidFill>
                  <a:srgbClr val="7030A0"/>
                </a:solidFill>
                <a:cs typeface="+mj-cs"/>
              </a:rPr>
              <a:t>FIFO – (FCFS) – first come first served</a:t>
            </a:r>
          </a:p>
          <a:p>
            <a:pPr algn="r" rtl="1" eaLnBrk="1" hangingPunct="1">
              <a:defRPr/>
            </a:pPr>
            <a:r>
              <a:rPr lang="he-IL" altLang="he-IL" sz="2000" dirty="0">
                <a:cs typeface="+mj-cs"/>
              </a:rPr>
              <a:t>בד"כ ייתן ערכים ממוצעים במדדים השונים</a:t>
            </a:r>
          </a:p>
          <a:p>
            <a:pPr algn="r" rtl="1" eaLnBrk="1" hangingPunct="1">
              <a:defRPr/>
            </a:pPr>
            <a:r>
              <a:rPr lang="he-IL" altLang="he-IL" sz="2000" dirty="0">
                <a:cs typeface="+mj-cs"/>
              </a:rPr>
              <a:t>לקוחות רואים בו משהו הגיוני והוגן</a:t>
            </a:r>
          </a:p>
          <a:p>
            <a:pPr algn="r" rtl="1" eaLnBrk="1" hangingPunct="1">
              <a:defRPr/>
            </a:pPr>
            <a:endParaRPr lang="he-IL" altLang="he-IL" sz="2000" dirty="0">
              <a:cs typeface="+mj-cs"/>
            </a:endParaRPr>
          </a:p>
          <a:p>
            <a:pPr marL="0" indent="0" algn="r" rtl="1">
              <a:buNone/>
              <a:defRPr/>
            </a:pPr>
            <a:r>
              <a:rPr lang="en-US" altLang="he-IL" sz="2000" dirty="0">
                <a:solidFill>
                  <a:srgbClr val="7030A0"/>
                </a:solidFill>
                <a:cs typeface="+mj-cs"/>
              </a:rPr>
              <a:t>SPT – shortest processing time</a:t>
            </a:r>
          </a:p>
          <a:p>
            <a:pPr algn="r" rtl="1" eaLnBrk="1" hangingPunct="1">
              <a:defRPr/>
            </a:pPr>
            <a:r>
              <a:rPr lang="he-IL" altLang="he-IL" sz="2000" dirty="0">
                <a:cs typeface="+mj-cs"/>
              </a:rPr>
              <a:t>עבודות קצרות נכנסות ראשונות</a:t>
            </a:r>
          </a:p>
          <a:p>
            <a:pPr algn="r" rtl="1" eaLnBrk="1" hangingPunct="1">
              <a:defRPr/>
            </a:pPr>
            <a:r>
              <a:rPr lang="he-IL" altLang="he-IL" sz="2000" dirty="0">
                <a:cs typeface="+mj-cs"/>
              </a:rPr>
              <a:t>יתרון: מביא את משך הזרימה הממוצע למינימום</a:t>
            </a:r>
          </a:p>
          <a:p>
            <a:pPr algn="r" rtl="1" eaLnBrk="1" hangingPunct="1">
              <a:defRPr/>
            </a:pPr>
            <a:r>
              <a:rPr lang="he-IL" altLang="he-IL" sz="2000" dirty="0">
                <a:cs typeface="+mj-cs"/>
              </a:rPr>
              <a:t>חיסרון: עבודות ארוכות יתבצעו בסוף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1115616" y="908720"/>
            <a:ext cx="6798734" cy="1303867"/>
          </a:xfrm>
        </p:spPr>
        <p:txBody>
          <a:bodyPr/>
          <a:lstStyle/>
          <a:p>
            <a:pPr>
              <a:defRPr/>
            </a:pPr>
            <a:r>
              <a:rPr lang="he-IL" dirty="0">
                <a:solidFill>
                  <a:schemeClr val="tx1">
                    <a:alpha val="90000"/>
                  </a:schemeClr>
                </a:solidFill>
              </a:rPr>
              <a:t>תזמון - חוקי סידור (המשך)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467544" y="2348880"/>
            <a:ext cx="7704087" cy="375867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r" rtl="1">
              <a:buNone/>
            </a:pPr>
            <a:r>
              <a:rPr lang="en-US" altLang="he-IL" dirty="0">
                <a:solidFill>
                  <a:srgbClr val="7030A0"/>
                </a:solidFill>
                <a:cs typeface="+mj-cs"/>
              </a:rPr>
              <a:t>LPT – longest process time</a:t>
            </a:r>
          </a:p>
          <a:p>
            <a:pPr algn="r" rtl="1"/>
            <a:r>
              <a:rPr lang="he-IL" altLang="he-IL" sz="1400" dirty="0">
                <a:cs typeface="+mj-cs"/>
              </a:rPr>
              <a:t>העבודות הארוכות ביותר יתבצעו בהתחלה</a:t>
            </a:r>
            <a:endParaRPr lang="en-US" altLang="he-IL" sz="1400" dirty="0">
              <a:cs typeface="+mj-cs"/>
            </a:endParaRPr>
          </a:p>
          <a:p>
            <a:pPr algn="r" rtl="1"/>
            <a:endParaRPr lang="en-US" altLang="he-IL" dirty="0">
              <a:cs typeface="+mj-cs"/>
            </a:endParaRPr>
          </a:p>
          <a:p>
            <a:pPr marL="0" indent="0" algn="r" rtl="1">
              <a:buNone/>
            </a:pPr>
            <a:r>
              <a:rPr lang="en-US" altLang="he-IL" dirty="0">
                <a:solidFill>
                  <a:srgbClr val="7030A0"/>
                </a:solidFill>
                <a:cs typeface="+mj-cs"/>
              </a:rPr>
              <a:t>EDD – earliest due date</a:t>
            </a:r>
          </a:p>
          <a:p>
            <a:pPr algn="r" rtl="1"/>
            <a:r>
              <a:rPr lang="he-IL" altLang="he-IL" sz="1400" dirty="0">
                <a:cs typeface="+mj-cs"/>
              </a:rPr>
              <a:t>לפי זמן שבו צריכים למסור את המוצר</a:t>
            </a:r>
          </a:p>
          <a:p>
            <a:pPr algn="r" rtl="1"/>
            <a:r>
              <a:rPr lang="he-IL" altLang="he-IL" sz="1400" dirty="0">
                <a:cs typeface="+mj-cs"/>
              </a:rPr>
              <a:t>משתמשים כשזמן המסירה חשוב</a:t>
            </a:r>
          </a:p>
          <a:p>
            <a:pPr algn="r" rtl="1"/>
            <a:r>
              <a:rPr lang="he-IL" altLang="he-IL" sz="1400" dirty="0">
                <a:cs typeface="+mj-cs"/>
              </a:rPr>
              <a:t>ממזער איחור מקסימלי</a:t>
            </a:r>
          </a:p>
          <a:p>
            <a:pPr algn="r" rtl="1"/>
            <a:endParaRPr lang="he-IL" altLang="he-IL" dirty="0">
              <a:cs typeface="+mj-cs"/>
            </a:endParaRPr>
          </a:p>
          <a:p>
            <a:pPr marL="0" indent="0" algn="r" rtl="1">
              <a:buNone/>
            </a:pPr>
            <a:r>
              <a:rPr lang="en-US" altLang="he-IL" dirty="0">
                <a:solidFill>
                  <a:srgbClr val="7030A0"/>
                </a:solidFill>
                <a:cs typeface="+mj-cs"/>
              </a:rPr>
              <a:t>CR – Critical Ratio</a:t>
            </a:r>
          </a:p>
          <a:p>
            <a:pPr marL="0" indent="0" algn="r" rtl="1">
              <a:buNone/>
            </a:pPr>
            <a:r>
              <a:rPr lang="he-IL" altLang="he-IL" sz="1400" dirty="0">
                <a:cs typeface="+mj-cs"/>
              </a:rPr>
              <a:t>הזמן הנותר לביצוע המשימה (עוד כמה זמן הדד-ליין)</a:t>
            </a:r>
          </a:p>
          <a:p>
            <a:pPr marL="0" indent="0" algn="r" rtl="1">
              <a:buNone/>
            </a:pPr>
            <a:r>
              <a:rPr lang="he-IL" altLang="he-IL" sz="1400" dirty="0">
                <a:cs typeface="+mj-cs"/>
              </a:rPr>
              <a:t>הזמן המצופה לביצוע המשימה (כמה זמן יקח לבצע) 		</a:t>
            </a:r>
            <a:r>
              <a:rPr lang="he-IL" altLang="he-IL" sz="1400" dirty="0">
                <a:cs typeface="+mj-cs"/>
                <a:sym typeface="Wingdings" panose="05000000000000000000" pitchFamily="2" charset="2"/>
              </a:rPr>
              <a:t> </a:t>
            </a:r>
            <a:r>
              <a:rPr lang="he-IL" altLang="he-IL" sz="1400" dirty="0">
                <a:cs typeface="+mj-cs"/>
              </a:rPr>
              <a:t>וניקח את המינימלי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427984" y="5877272"/>
            <a:ext cx="3744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Johnson’s Rule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2492896"/>
            <a:ext cx="7594601" cy="3744392"/>
          </a:xfrm>
        </p:spPr>
        <p:txBody>
          <a:bodyPr>
            <a:normAutofit/>
          </a:bodyPr>
          <a:lstStyle/>
          <a:p>
            <a:pPr marL="44450" indent="0" algn="r" rtl="1" eaLnBrk="1" hangingPunct="1">
              <a:buFont typeface="Wingdings 2" panose="05020102010507070707" pitchFamily="18" charset="2"/>
              <a:buNone/>
              <a:defRPr/>
            </a:pPr>
            <a:r>
              <a:rPr lang="he-IL" sz="2000" dirty="0">
                <a:cs typeface="+mj-cs"/>
              </a:rPr>
              <a:t>מוטיבציה: </a:t>
            </a:r>
          </a:p>
          <a:p>
            <a:pPr marL="44450" indent="0" algn="r" rtl="1" eaLnBrk="1" hangingPunct="1">
              <a:buFont typeface="Wingdings 2" panose="05020102010507070707" pitchFamily="18" charset="2"/>
              <a:buNone/>
              <a:defRPr/>
            </a:pPr>
            <a:r>
              <a:rPr lang="he-IL" altLang="he-IL" sz="2000" dirty="0">
                <a:cs typeface="+mj-cs"/>
              </a:rPr>
              <a:t>יש </a:t>
            </a:r>
            <a:r>
              <a:rPr lang="en-US" altLang="he-IL" sz="2000" dirty="0">
                <a:cs typeface="+mj-cs"/>
              </a:rPr>
              <a:t>N</a:t>
            </a:r>
            <a:r>
              <a:rPr lang="he-IL" altLang="he-IL" sz="2000" dirty="0">
                <a:cs typeface="+mj-cs"/>
              </a:rPr>
              <a:t> משימות, אשר צריכות לעבור ב-2 מכונות, לפי סדר מסוים.</a:t>
            </a:r>
          </a:p>
          <a:p>
            <a:pPr marL="44450" indent="0" algn="r" rtl="1" eaLnBrk="1" hangingPunct="1">
              <a:buFont typeface="Wingdings 2" panose="05020102010507070707" pitchFamily="18" charset="2"/>
              <a:buNone/>
              <a:defRPr/>
            </a:pPr>
            <a:endParaRPr lang="he-IL" altLang="he-IL" sz="2000" dirty="0">
              <a:cs typeface="+mj-cs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7151688" y="5900738"/>
            <a:ext cx="1182687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4" rIns="90475" bIns="44444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1000">
                <a:solidFill>
                  <a:srgbClr val="CECECE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© 1995 Corel Corp.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706938" y="5675313"/>
            <a:ext cx="9667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5" tIns="44444" rIns="90475" bIns="44444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he-IL" sz="1000">
                <a:solidFill>
                  <a:srgbClr val="CECECE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© 1995 Corel Corp.</a:t>
            </a: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3995738" y="3570288"/>
            <a:ext cx="1352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5" tIns="44444" rIns="90475" bIns="44444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he-IL" altLang="he-IL" sz="2600" b="1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מכונה א</a:t>
            </a:r>
            <a:endParaRPr lang="en-US" altLang="he-IL" sz="2600" b="1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6970713" y="3570288"/>
            <a:ext cx="1352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5" tIns="44444" rIns="90475" bIns="44444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he-IL" altLang="he-IL" sz="2600" b="1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מכונה ב</a:t>
            </a:r>
            <a:endParaRPr lang="en-US" altLang="he-IL" sz="2600" b="1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9" name="AutoShape 10"/>
          <p:cNvSpPr>
            <a:spLocks noChangeArrowheads="1"/>
          </p:cNvSpPr>
          <p:nvPr/>
        </p:nvSpPr>
        <p:spPr bwMode="auto">
          <a:xfrm>
            <a:off x="5918200" y="4506913"/>
            <a:ext cx="741363" cy="801687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he-IL" altLang="he-IL" sz="180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0" name="AutoShape 11"/>
          <p:cNvSpPr>
            <a:spLocks noChangeArrowheads="1"/>
          </p:cNvSpPr>
          <p:nvPr/>
        </p:nvSpPr>
        <p:spPr bwMode="auto">
          <a:xfrm>
            <a:off x="2833688" y="4506913"/>
            <a:ext cx="741362" cy="801687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he-IL" altLang="he-IL" sz="180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8" name="AutoShape 12"/>
          <p:cNvSpPr>
            <a:spLocks noChangeArrowheads="1"/>
          </p:cNvSpPr>
          <p:nvPr/>
        </p:nvSpPr>
        <p:spPr bwMode="auto">
          <a:xfrm>
            <a:off x="877888" y="4005263"/>
            <a:ext cx="1417637" cy="647700"/>
          </a:xfrm>
          <a:prstGeom prst="cube">
            <a:avLst>
              <a:gd name="adj" fmla="val 24995"/>
            </a:avLst>
          </a:prstGeom>
          <a:solidFill>
            <a:srgbClr val="00B7A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5" tIns="44444" rIns="90475" bIns="44444" anchor="ctr" anchorCtr="1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  <a:cs typeface="+mn-cs"/>
              </a:rPr>
              <a:t>Job A</a:t>
            </a:r>
          </a:p>
        </p:txBody>
      </p:sp>
      <p:sp>
        <p:nvSpPr>
          <p:cNvPr id="45069" name="AutoShape 13"/>
          <p:cNvSpPr>
            <a:spLocks noChangeArrowheads="1"/>
          </p:cNvSpPr>
          <p:nvPr/>
        </p:nvSpPr>
        <p:spPr bwMode="auto">
          <a:xfrm>
            <a:off x="952500" y="4652963"/>
            <a:ext cx="1417638" cy="655637"/>
          </a:xfrm>
          <a:prstGeom prst="cube">
            <a:avLst>
              <a:gd name="adj" fmla="val 2499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5" tIns="44444" rIns="90475" bIns="44444" anchor="ctr" anchorCtr="1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  <a:cs typeface="+mn-cs"/>
              </a:rPr>
              <a:t>Job B</a:t>
            </a:r>
          </a:p>
        </p:txBody>
      </p:sp>
      <p:sp>
        <p:nvSpPr>
          <p:cNvPr id="45070" name="AutoShape 14"/>
          <p:cNvSpPr>
            <a:spLocks noChangeArrowheads="1"/>
          </p:cNvSpPr>
          <p:nvPr/>
        </p:nvSpPr>
        <p:spPr bwMode="auto">
          <a:xfrm>
            <a:off x="1042988" y="5308600"/>
            <a:ext cx="1403350" cy="676275"/>
          </a:xfrm>
          <a:prstGeom prst="cube">
            <a:avLst>
              <a:gd name="adj" fmla="val 24995"/>
            </a:avLst>
          </a:prstGeom>
          <a:solidFill>
            <a:srgbClr val="FE9B0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5" tIns="44444" rIns="90475" bIns="44444" anchor="ctr" anchorCtr="1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  <a:cs typeface="+mn-cs"/>
              </a:rPr>
              <a:t>Job C</a:t>
            </a:r>
          </a:p>
        </p:txBody>
      </p:sp>
      <p:sp>
        <p:nvSpPr>
          <p:cNvPr id="7184" name="Rectangle 15"/>
          <p:cNvSpPr>
            <a:spLocks noChangeArrowheads="1"/>
          </p:cNvSpPr>
          <p:nvPr/>
        </p:nvSpPr>
        <p:spPr bwMode="auto">
          <a:xfrm>
            <a:off x="484188" y="3497263"/>
            <a:ext cx="22050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5" tIns="44444" rIns="90475" bIns="44444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he-IL" sz="26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Jobs (N = 3)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47" y="4021567"/>
            <a:ext cx="1447800" cy="2190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67" y="4032288"/>
            <a:ext cx="1811237" cy="21779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  <p:bldP spid="7178" grpId="0"/>
      <p:bldP spid="7179" grpId="0" animBg="1"/>
      <p:bldP spid="7180" grpId="0" animBg="1"/>
      <p:bldP spid="45068" grpId="0" animBg="1"/>
      <p:bldP spid="45069" grpId="0" animBg="1"/>
      <p:bldP spid="45070" grpId="0" animBg="1"/>
      <p:bldP spid="718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6603</TotalTime>
  <Words>1376</Words>
  <Application>Microsoft Office PowerPoint</Application>
  <PresentationFormat>‫הצגה על המסך (4:3)</PresentationFormat>
  <Paragraphs>492</Paragraphs>
  <Slides>34</Slides>
  <Notes>17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10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34</vt:i4>
      </vt:variant>
    </vt:vector>
  </HeadingPairs>
  <TitlesOfParts>
    <vt:vector size="45" baseType="lpstr">
      <vt:lpstr>Arial</vt:lpstr>
      <vt:lpstr>Arial Narrow</vt:lpstr>
      <vt:lpstr>Bookman Old Style</vt:lpstr>
      <vt:lpstr>Calibri</vt:lpstr>
      <vt:lpstr>Garamond</vt:lpstr>
      <vt:lpstr>Tahoma</vt:lpstr>
      <vt:lpstr>Times New Roman</vt:lpstr>
      <vt:lpstr>Times New Roman (Hebrew)</vt:lpstr>
      <vt:lpstr>Wingdings</vt:lpstr>
      <vt:lpstr>Wingdings 2</vt:lpstr>
      <vt:lpstr>Organic</vt:lpstr>
      <vt:lpstr>שיטות נומריות </vt:lpstr>
      <vt:lpstr>כושר הביצוע - Capacity</vt:lpstr>
      <vt:lpstr>רמות היררכיות בניהול Capacity</vt:lpstr>
      <vt:lpstr>מה נראה היום ?</vt:lpstr>
      <vt:lpstr>תזמון Scheduling</vt:lpstr>
      <vt:lpstr>תזמון - מדדים</vt:lpstr>
      <vt:lpstr>תזמון - חוקי סידור</vt:lpstr>
      <vt:lpstr>תזמון - חוקי סידור (המשך)</vt:lpstr>
      <vt:lpstr>Johnson’s Rule</vt:lpstr>
      <vt:lpstr>Johnson's Rule אלגוריתם</vt:lpstr>
      <vt:lpstr>Johnson’s Rule - Example</vt:lpstr>
      <vt:lpstr>Johnson’s Rule - Example</vt:lpstr>
      <vt:lpstr>Johnson’s Rule - Example</vt:lpstr>
      <vt:lpstr>Johnson’s Rule - Example</vt:lpstr>
      <vt:lpstr>Johnson’s Rule - Example</vt:lpstr>
      <vt:lpstr>Johnson’s Rule - Example</vt:lpstr>
      <vt:lpstr>Johnson’s Rule</vt:lpstr>
      <vt:lpstr>כלל ג'ונסון</vt:lpstr>
      <vt:lpstr>Graphical Depiction of  Job Flow</vt:lpstr>
      <vt:lpstr>כלל ג'ונסון - מגבלות</vt:lpstr>
      <vt:lpstr>תכנון מצרפי Aggregate Planning</vt:lpstr>
      <vt:lpstr>מהו תכנון מצרפי?</vt:lpstr>
      <vt:lpstr>איזון בין היצע וביקוש</vt:lpstr>
      <vt:lpstr>שני סוגי מדיניות להשגת איזון 1. השפעה על הביקוש</vt:lpstr>
      <vt:lpstr>שני סוגי מדיניות להשגת איזון 2. השפעה על כושר הייצור</vt:lpstr>
      <vt:lpstr>אסטרטגיות בסיסיות לתכנון מיצרפי</vt:lpstr>
      <vt:lpstr>מצגת של PowerPoint‏</vt:lpstr>
      <vt:lpstr>מצגת של PowerPoint‏</vt:lpstr>
      <vt:lpstr>דוגמה לייצור ברמה קבועה</vt:lpstr>
      <vt:lpstr>דוגמה לייצור ברמה קבועה – פתרון כמה נייצר בכל חודש</vt:lpstr>
      <vt:lpstr>דוגמה לייצור ברמה קבועה - פתרון חישוב עלויות מלאי</vt:lpstr>
      <vt:lpstr>דוגמה – ייצור בתוכנית רודפת ביקוש</vt:lpstr>
      <vt:lpstr>השוואה בין שתי האסטרטגיות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זרימה</dc:title>
  <dc:creator>elimam</dc:creator>
  <cp:lastModifiedBy>עדן יבין</cp:lastModifiedBy>
  <cp:revision>133</cp:revision>
  <dcterms:created xsi:type="dcterms:W3CDTF">2010-02-24T12:32:25Z</dcterms:created>
  <dcterms:modified xsi:type="dcterms:W3CDTF">2020-06-04T07:44:11Z</dcterms:modified>
</cp:coreProperties>
</file>