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432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4935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9224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16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84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10750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7848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1463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683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669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1897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6295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7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092452"/>
          </a:xfrm>
        </p:spPr>
        <p:txBody>
          <a:bodyPr>
            <a:normAutofit fontScale="90000"/>
          </a:bodyPr>
          <a:lstStyle/>
          <a:p>
            <a:r>
              <a:rPr lang="ru-RU" dirty="0"/>
              <a:t>Технологии разработки веб-приложений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9848" y="3565346"/>
            <a:ext cx="7315200" cy="914400"/>
          </a:xfrm>
        </p:spPr>
        <p:txBody>
          <a:bodyPr/>
          <a:lstStyle/>
          <a:p>
            <a:pPr algn="r"/>
            <a:r>
              <a:rPr lang="ru-RU" dirty="0">
                <a:latin typeface="Magistral Bold" panose="00000400000000000000" pitchFamily="2" charset="0"/>
                <a:cs typeface="Magistral Bold" panose="00000400000000000000" pitchFamily="2" charset="0"/>
              </a:rPr>
              <a:t>Никитина Валерия</a:t>
            </a:r>
          </a:p>
          <a:p>
            <a:pPr algn="r"/>
            <a:r>
              <a:rPr lang="ru-RU" dirty="0">
                <a:latin typeface="Magistral Bold" panose="00000400000000000000" pitchFamily="2" charset="0"/>
                <a:cs typeface="Magistral Bold" panose="00000400000000000000" pitchFamily="2" charset="0"/>
              </a:rPr>
              <a:t>ИКБО-02-21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1D800C6-36DD-E1A3-F8A2-F21479C4F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33725" y="1737732"/>
            <a:ext cx="5335169" cy="338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989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825" y="1556084"/>
            <a:ext cx="3219450" cy="748966"/>
          </a:xfrm>
        </p:spPr>
        <p:txBody>
          <a:bodyPr>
            <a:noAutofit/>
          </a:bodyPr>
          <a:lstStyle/>
          <a:p>
            <a:r>
              <a:rPr lang="en-US" sz="4400" dirty="0"/>
              <a:t>SPA </a:t>
            </a:r>
            <a:r>
              <a:rPr lang="ru-RU" sz="4400" dirty="0"/>
              <a:t>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5310" y="753979"/>
            <a:ext cx="7315200" cy="5197642"/>
          </a:xfrm>
        </p:spPr>
        <p:txBody>
          <a:bodyPr>
            <a:normAutofit/>
          </a:bodyPr>
          <a:lstStyle/>
          <a:p>
            <a:pPr marL="0" indent="450000" algn="just">
              <a:buNone/>
            </a:pPr>
            <a:r>
              <a:rPr lang="ru-RU" sz="2800" dirty="0"/>
              <a:t>Single </a:t>
            </a:r>
            <a:r>
              <a:rPr lang="ru-RU" sz="2800" dirty="0" err="1"/>
              <a:t>page</a:t>
            </a:r>
            <a:r>
              <a:rPr lang="ru-RU" sz="2800" dirty="0"/>
              <a:t> </a:t>
            </a:r>
            <a:r>
              <a:rPr lang="ru-RU" sz="2800" dirty="0" err="1"/>
              <a:t>application</a:t>
            </a:r>
            <a:r>
              <a:rPr lang="ru-RU" sz="2800" dirty="0"/>
              <a:t> (SPA, одностраничные веб-приложения) реализуют сложный функционал в рамках одного окна браузера без перезагрузки. </a:t>
            </a:r>
          </a:p>
          <a:p>
            <a:pPr marL="0" indent="450000" algn="just">
              <a:buNone/>
            </a:pPr>
            <a:r>
              <a:rPr lang="ru-RU" sz="2800" dirty="0"/>
              <a:t>В ответ на действия пользователя (прокрутка страницы, нажатие кнопок, заполнение формы, движение ползунка и т.п.) содержание страницы будет меняться.</a:t>
            </a:r>
          </a:p>
          <a:p>
            <a:pPr marL="0" indent="450000" algn="just">
              <a:buNone/>
            </a:pPr>
            <a:r>
              <a:rPr lang="ru-RU" sz="2800" dirty="0"/>
              <a:t>Практически все </a:t>
            </a:r>
            <a:r>
              <a:rPr lang="ru-RU" sz="2800" b="1" dirty="0"/>
              <a:t>почтовые сервисы </a:t>
            </a:r>
            <a:r>
              <a:rPr lang="ru-RU" sz="2800" dirty="0"/>
              <a:t>являются SPA.</a:t>
            </a:r>
          </a:p>
        </p:txBody>
      </p:sp>
    </p:spTree>
    <p:extLst>
      <p:ext uri="{BB962C8B-B14F-4D97-AF65-F5344CB8AC3E}">
        <p14:creationId xmlns:p14="http://schemas.microsoft.com/office/powerpoint/2010/main" val="40671840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825" y="1556084"/>
            <a:ext cx="3219450" cy="748966"/>
          </a:xfrm>
        </p:spPr>
        <p:txBody>
          <a:bodyPr>
            <a:noAutofit/>
          </a:bodyPr>
          <a:lstStyle/>
          <a:p>
            <a:r>
              <a:rPr lang="en-US" sz="4400" dirty="0"/>
              <a:t>MPA  </a:t>
            </a:r>
            <a:r>
              <a:rPr lang="ru-RU" sz="4400" dirty="0"/>
              <a:t>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5310" y="753979"/>
            <a:ext cx="7315200" cy="5197642"/>
          </a:xfrm>
        </p:spPr>
        <p:txBody>
          <a:bodyPr>
            <a:normAutofit fontScale="92500" lnSpcReduction="10000"/>
          </a:bodyPr>
          <a:lstStyle/>
          <a:p>
            <a:pPr marL="0" indent="450000" algn="just">
              <a:buNone/>
            </a:pPr>
            <a:r>
              <a:rPr lang="ru-RU" sz="2800" dirty="0"/>
              <a:t>Multi Page Application (MPA, многостраничные </a:t>
            </a:r>
            <a:r>
              <a:rPr lang="ru-RU" sz="2800" dirty="0" err="1"/>
              <a:t>web</a:t>
            </a:r>
            <a:r>
              <a:rPr lang="ru-RU" sz="2800" dirty="0"/>
              <a:t>-приложения) применяются для построения сложных систем. </a:t>
            </a:r>
          </a:p>
          <a:p>
            <a:pPr marL="0" indent="450000" algn="just">
              <a:buNone/>
            </a:pPr>
            <a:r>
              <a:rPr lang="ru-RU" sz="2800" dirty="0"/>
              <a:t>В данном случае любые изменения в данных приводят к полной перезагрузке страницы.</a:t>
            </a:r>
          </a:p>
          <a:p>
            <a:pPr marL="0" indent="450000" algn="just">
              <a:buNone/>
            </a:pPr>
            <a:r>
              <a:rPr lang="ru-RU" sz="2800" dirty="0"/>
              <a:t>Несмотря на то, что они требуют больших объемов ресурсов для реализации и существенно дороже, другие виды </a:t>
            </a:r>
            <a:r>
              <a:rPr lang="ru-RU" sz="2800" dirty="0" err="1"/>
              <a:t>web</a:t>
            </a:r>
            <a:r>
              <a:rPr lang="ru-RU" sz="2800" dirty="0"/>
              <a:t>-приложений их заменить не могут. </a:t>
            </a:r>
          </a:p>
          <a:p>
            <a:pPr marL="0" indent="450000" algn="just">
              <a:buNone/>
            </a:pPr>
            <a:r>
              <a:rPr lang="ru-RU" sz="2800" dirty="0"/>
              <a:t>Однако тенденции показывают, что общая доля MPA постепенно снижается.</a:t>
            </a:r>
          </a:p>
          <a:p>
            <a:pPr marL="0" indent="450000" algn="just">
              <a:buNone/>
            </a:pPr>
            <a:r>
              <a:rPr lang="ru-RU" sz="2800" dirty="0"/>
              <a:t>Пример такого приложения – </a:t>
            </a:r>
            <a:r>
              <a:rPr lang="ru-RU" sz="2800" b="1" dirty="0"/>
              <a:t>интернет-магазины</a:t>
            </a:r>
            <a:r>
              <a:rPr lang="ru-RU" sz="2800" dirty="0"/>
              <a:t> с большим массивом товаров.</a:t>
            </a:r>
          </a:p>
        </p:txBody>
      </p:sp>
    </p:spTree>
    <p:extLst>
      <p:ext uri="{BB962C8B-B14F-4D97-AF65-F5344CB8AC3E}">
        <p14:creationId xmlns:p14="http://schemas.microsoft.com/office/powerpoint/2010/main" val="7352737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825" y="1556084"/>
            <a:ext cx="3219450" cy="748966"/>
          </a:xfrm>
        </p:spPr>
        <p:txBody>
          <a:bodyPr>
            <a:noAutofit/>
          </a:bodyPr>
          <a:lstStyle/>
          <a:p>
            <a:r>
              <a:rPr lang="en-US" sz="4400" dirty="0"/>
              <a:t>PWA  </a:t>
            </a:r>
            <a:r>
              <a:rPr lang="ru-RU" sz="4400" dirty="0"/>
              <a:t>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5310" y="753978"/>
            <a:ext cx="7315200" cy="5646821"/>
          </a:xfrm>
        </p:spPr>
        <p:txBody>
          <a:bodyPr>
            <a:normAutofit fontScale="92500"/>
          </a:bodyPr>
          <a:lstStyle/>
          <a:p>
            <a:pPr marL="0" indent="450000" algn="just">
              <a:buNone/>
            </a:pPr>
            <a:r>
              <a:rPr lang="ru-RU" sz="2800" dirty="0"/>
              <a:t>Progressive Web Application (PWA, прогрессивные </a:t>
            </a:r>
            <a:r>
              <a:rPr lang="ru-RU" sz="2800" dirty="0" err="1"/>
              <a:t>web</a:t>
            </a:r>
            <a:r>
              <a:rPr lang="ru-RU" sz="2800" dirty="0"/>
              <a:t>-приложения) – способ «подачи» </a:t>
            </a:r>
            <a:r>
              <a:rPr lang="ru-RU" sz="2800" dirty="0" err="1"/>
              <a:t>web</a:t>
            </a:r>
            <a:r>
              <a:rPr lang="ru-RU" sz="2800" dirty="0"/>
              <a:t>-сервисов, который сближает их с привычным десктопным приложением, но на более качественном уровне.</a:t>
            </a:r>
          </a:p>
          <a:p>
            <a:pPr marL="0" indent="450000" algn="just">
              <a:buNone/>
            </a:pPr>
            <a:r>
              <a:rPr lang="ru-RU" sz="2800" dirty="0"/>
              <a:t>Главная область применения таких приложений – мобильные устройства.</a:t>
            </a:r>
          </a:p>
          <a:p>
            <a:pPr marL="0" indent="450000" algn="just">
              <a:buNone/>
            </a:pPr>
            <a:r>
              <a:rPr lang="ru-RU" sz="2800" dirty="0"/>
              <a:t>Пользователю больше не нужно скачивать программу – все сделает браузер автоматически (а еще создаст ярлык на рабочем столе, позволит работать с собой без доступа к сети и т.д.).</a:t>
            </a:r>
          </a:p>
          <a:p>
            <a:pPr marL="0" indent="450000" algn="just">
              <a:buNone/>
            </a:pPr>
            <a:r>
              <a:rPr lang="ru-RU" sz="2800" dirty="0"/>
              <a:t>Фактически, мы получаем аналог обычного приложения с тем же функционалом и множеством плюсов.</a:t>
            </a:r>
          </a:p>
        </p:txBody>
      </p:sp>
    </p:spTree>
    <p:extLst>
      <p:ext uri="{BB962C8B-B14F-4D97-AF65-F5344CB8AC3E}">
        <p14:creationId xmlns:p14="http://schemas.microsoft.com/office/powerpoint/2010/main" val="192239958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546" y="-385010"/>
            <a:ext cx="3208422" cy="5855367"/>
          </a:xfrm>
        </p:spPr>
        <p:txBody>
          <a:bodyPr>
            <a:noAutofit/>
          </a:bodyPr>
          <a:lstStyle/>
          <a:p>
            <a:r>
              <a:rPr lang="ru-RU" sz="4400" dirty="0"/>
              <a:t>Недостатки SPA, </a:t>
            </a:r>
            <a:br>
              <a:rPr lang="ru-RU" sz="4400" dirty="0"/>
            </a:br>
            <a:r>
              <a:rPr lang="ru-RU" sz="4400" dirty="0"/>
              <a:t>MPA </a:t>
            </a:r>
            <a:br>
              <a:rPr lang="ru-RU" sz="4400" dirty="0"/>
            </a:br>
            <a:r>
              <a:rPr lang="ru-RU" sz="4400" dirty="0"/>
              <a:t>и PWA </a:t>
            </a:r>
            <a:br>
              <a:rPr lang="ru-RU" sz="4400" dirty="0"/>
            </a:br>
            <a:r>
              <a:rPr lang="ru-RU" sz="4400" dirty="0"/>
              <a:t>приложений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D632386-3F54-68F0-F2F3-2EE6D9E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1983605-2E74-34C4-8F9D-9153D32D0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770" y="1064057"/>
            <a:ext cx="7708195" cy="472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8952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825" y="1556083"/>
            <a:ext cx="3219450" cy="1604211"/>
          </a:xfrm>
        </p:spPr>
        <p:txBody>
          <a:bodyPr>
            <a:noAutofit/>
          </a:bodyPr>
          <a:lstStyle/>
          <a:p>
            <a:r>
              <a:rPr lang="ru-RU" sz="4400" dirty="0"/>
              <a:t>Принцип работы </a:t>
            </a:r>
            <a:br>
              <a:rPr lang="ru-RU" sz="4400" dirty="0"/>
            </a:br>
            <a:r>
              <a:rPr lang="en-US" sz="4400" dirty="0"/>
              <a:t>web-</a:t>
            </a:r>
            <a:r>
              <a:rPr lang="ru-RU" sz="4400" dirty="0"/>
              <a:t>приложений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5310" y="753979"/>
            <a:ext cx="7315200" cy="3882190"/>
          </a:xfrm>
        </p:spPr>
        <p:txBody>
          <a:bodyPr>
            <a:normAutofit/>
          </a:bodyPr>
          <a:lstStyle/>
          <a:p>
            <a:pPr marL="0" indent="450000" algn="just">
              <a:buNone/>
            </a:pPr>
            <a:r>
              <a:rPr lang="ru-RU" sz="2800" dirty="0"/>
              <a:t>Чтобы описать работу сетевых приложений следует разделить узлы на серверы и клиенты. За серверную часть отвечает </a:t>
            </a:r>
            <a:r>
              <a:rPr lang="ru-RU" sz="2800" dirty="0" err="1"/>
              <a:t>backend</a:t>
            </a:r>
            <a:r>
              <a:rPr lang="ru-RU" sz="2800" dirty="0"/>
              <a:t>-разработка, а за клиентскую – </a:t>
            </a:r>
            <a:r>
              <a:rPr lang="ru-RU" sz="2800" dirty="0" err="1"/>
              <a:t>frontend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300064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825" y="465221"/>
            <a:ext cx="3219450" cy="2566737"/>
          </a:xfrm>
        </p:spPr>
        <p:txBody>
          <a:bodyPr>
            <a:noAutofit/>
          </a:bodyPr>
          <a:lstStyle/>
          <a:p>
            <a:r>
              <a:rPr lang="en-US" sz="4400" dirty="0"/>
              <a:t>Frontend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5310" y="753978"/>
            <a:ext cx="7315200" cy="4684295"/>
          </a:xfrm>
        </p:spPr>
        <p:txBody>
          <a:bodyPr>
            <a:normAutofit/>
          </a:bodyPr>
          <a:lstStyle/>
          <a:p>
            <a:pPr marL="0" indent="450000" algn="just">
              <a:buNone/>
            </a:pPr>
            <a:r>
              <a:rPr lang="ru-RU" sz="2800" dirty="0"/>
              <a:t>Frontend подразумевает создание визуальной части приложения, которая выполняет функции на стороне пользователя.</a:t>
            </a:r>
          </a:p>
          <a:p>
            <a:pPr marL="0" indent="450000" algn="just">
              <a:buNone/>
            </a:pPr>
            <a:r>
              <a:rPr lang="ru-RU" sz="2800" dirty="0"/>
              <a:t>Это все то, что посетитель сайта видит своими глазами, с чем он может напрямую взаимодействовать.</a:t>
            </a:r>
          </a:p>
        </p:txBody>
      </p:sp>
    </p:spTree>
    <p:extLst>
      <p:ext uri="{BB962C8B-B14F-4D97-AF65-F5344CB8AC3E}">
        <p14:creationId xmlns:p14="http://schemas.microsoft.com/office/powerpoint/2010/main" val="11736152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825" y="465221"/>
            <a:ext cx="3219450" cy="2566737"/>
          </a:xfrm>
        </p:spPr>
        <p:txBody>
          <a:bodyPr>
            <a:noAutofit/>
          </a:bodyPr>
          <a:lstStyle/>
          <a:p>
            <a:r>
              <a:rPr lang="en-US" sz="4400" dirty="0"/>
              <a:t>Backend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5310" y="753979"/>
            <a:ext cx="7315200" cy="3256548"/>
          </a:xfrm>
        </p:spPr>
        <p:txBody>
          <a:bodyPr>
            <a:normAutofit/>
          </a:bodyPr>
          <a:lstStyle/>
          <a:p>
            <a:pPr marL="0" indent="450000" algn="just">
              <a:buNone/>
            </a:pPr>
            <a:r>
              <a:rPr lang="ru-RU" sz="2800" dirty="0"/>
              <a:t>Backend связан с тем, что пользователь визуально никак оценить не может и к чему не имеет доступа. </a:t>
            </a:r>
          </a:p>
          <a:p>
            <a:pPr marL="0" indent="450000" algn="just">
              <a:buNone/>
            </a:pPr>
            <a:r>
              <a:rPr lang="ru-RU" sz="2800" dirty="0"/>
              <a:t>Это логика работы приложения, осуществляемая на удаленном сервере.</a:t>
            </a:r>
          </a:p>
        </p:txBody>
      </p:sp>
    </p:spTree>
    <p:extLst>
      <p:ext uri="{BB962C8B-B14F-4D97-AF65-F5344CB8AC3E}">
        <p14:creationId xmlns:p14="http://schemas.microsoft.com/office/powerpoint/2010/main" val="411747152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422" y="625643"/>
            <a:ext cx="3433010" cy="2679032"/>
          </a:xfrm>
        </p:spPr>
        <p:txBody>
          <a:bodyPr>
            <a:noAutofit/>
          </a:bodyPr>
          <a:lstStyle/>
          <a:p>
            <a:r>
              <a:rPr lang="ru-RU" sz="4600" dirty="0"/>
              <a:t>Клиент- </a:t>
            </a:r>
            <a:br>
              <a:rPr lang="ru-RU" sz="4600" dirty="0"/>
            </a:br>
            <a:r>
              <a:rPr lang="ru-RU" sz="4600" dirty="0"/>
              <a:t>браузер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5310" y="753979"/>
            <a:ext cx="7315200" cy="5438274"/>
          </a:xfrm>
        </p:spPr>
        <p:txBody>
          <a:bodyPr>
            <a:normAutofit lnSpcReduction="10000"/>
          </a:bodyPr>
          <a:lstStyle/>
          <a:p>
            <a:pPr marL="0" indent="450000" algn="just">
              <a:buNone/>
            </a:pPr>
            <a:r>
              <a:rPr lang="ru-RU" sz="2800" dirty="0"/>
              <a:t>От клиента через браузер поступает запрос на сервер (для этого используется HTTP-протокол).</a:t>
            </a:r>
          </a:p>
          <a:p>
            <a:pPr marL="0" indent="450000" algn="just">
              <a:buNone/>
            </a:pPr>
            <a:r>
              <a:rPr lang="ru-RU" sz="2800" dirty="0"/>
              <a:t>Сервер получает этот запрос, обрабатывает его, достает из базы данных соответствующие сведения и отправляет обратно клиенту.</a:t>
            </a:r>
          </a:p>
          <a:p>
            <a:pPr marL="0" indent="450000" algn="just">
              <a:buNone/>
            </a:pPr>
            <a:r>
              <a:rPr lang="ru-RU" sz="2800" dirty="0"/>
              <a:t>На стороне клиента загружается страница, которая представляется в необходимом виде при помощи HTML, JS и CSS.</a:t>
            </a:r>
          </a:p>
          <a:p>
            <a:pPr marL="0" indent="450000" algn="just">
              <a:buNone/>
            </a:pPr>
            <a:r>
              <a:rPr lang="ru-RU" sz="2800" dirty="0"/>
              <a:t>Такая связь между клиентом и сервером способна устанавливаться многократно по мере изменения запросов, данных на сайте, обновлении серверной части и т.д. </a:t>
            </a:r>
          </a:p>
        </p:txBody>
      </p:sp>
    </p:spTree>
    <p:extLst>
      <p:ext uri="{BB962C8B-B14F-4D97-AF65-F5344CB8AC3E}">
        <p14:creationId xmlns:p14="http://schemas.microsoft.com/office/powerpoint/2010/main" val="82272812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422" y="625643"/>
            <a:ext cx="3433010" cy="2679032"/>
          </a:xfrm>
        </p:spPr>
        <p:txBody>
          <a:bodyPr>
            <a:noAutofit/>
          </a:bodyPr>
          <a:lstStyle/>
          <a:p>
            <a:r>
              <a:rPr lang="en-US" sz="4600" dirty="0"/>
              <a:t>HTTP</a:t>
            </a:r>
            <a:endParaRPr lang="ru-RU" sz="4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5310" y="753979"/>
            <a:ext cx="7315200" cy="3801979"/>
          </a:xfrm>
        </p:spPr>
        <p:txBody>
          <a:bodyPr>
            <a:normAutofit/>
          </a:bodyPr>
          <a:lstStyle/>
          <a:p>
            <a:pPr marL="0" indent="450000" algn="just">
              <a:buNone/>
            </a:pPr>
            <a:r>
              <a:rPr lang="ru-RU" sz="2800" dirty="0"/>
              <a:t>HTTP (</a:t>
            </a:r>
            <a:r>
              <a:rPr lang="ru-RU" sz="2800" dirty="0" err="1"/>
              <a:t>HyperText</a:t>
            </a:r>
            <a:r>
              <a:rPr lang="ru-RU" sz="2800" dirty="0"/>
              <a:t> Transfer Protocol, протокол передачи гипертекста) изначально предназначался для передачи данных в виде HTML-документов, а сегодня отвечает за передачу любых данных в клиент-серверном приложении.</a:t>
            </a:r>
          </a:p>
        </p:txBody>
      </p:sp>
    </p:spTree>
    <p:extLst>
      <p:ext uri="{BB962C8B-B14F-4D97-AF65-F5344CB8AC3E}">
        <p14:creationId xmlns:p14="http://schemas.microsoft.com/office/powerpoint/2010/main" val="328404368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2295" y="978568"/>
            <a:ext cx="3785937" cy="2450431"/>
          </a:xfrm>
        </p:spPr>
        <p:txBody>
          <a:bodyPr>
            <a:noAutofit/>
          </a:bodyPr>
          <a:lstStyle/>
          <a:p>
            <a:r>
              <a:rPr lang="ru-RU" sz="4600" dirty="0"/>
              <a:t>Программное обеспечение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5310" y="753979"/>
            <a:ext cx="7315200" cy="3801979"/>
          </a:xfrm>
        </p:spPr>
        <p:txBody>
          <a:bodyPr>
            <a:norm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Программное обеспечение для работы с HTTP-протоколом делят на 3 категории:</a:t>
            </a:r>
          </a:p>
          <a:p>
            <a:pPr marL="0" indent="450000" algn="just">
              <a:buNone/>
            </a:pPr>
            <a:r>
              <a:rPr lang="ru-RU" sz="2800" dirty="0"/>
              <a:t>•	серверы (обрабатывают запросы);</a:t>
            </a:r>
          </a:p>
          <a:p>
            <a:pPr marL="0" indent="450000" algn="just">
              <a:buNone/>
            </a:pPr>
            <a:r>
              <a:rPr lang="ru-RU" sz="2800" dirty="0"/>
              <a:t>•	клиенты (отправляют запросы, потребляют информацию);</a:t>
            </a:r>
          </a:p>
          <a:p>
            <a:pPr marL="0" indent="450000" algn="just">
              <a:buNone/>
            </a:pPr>
            <a:r>
              <a:rPr lang="ru-RU" sz="2800" dirty="0"/>
              <a:t>•	прокси (транспортные службы).</a:t>
            </a:r>
          </a:p>
        </p:txBody>
      </p:sp>
    </p:spTree>
    <p:extLst>
      <p:ext uri="{BB962C8B-B14F-4D97-AF65-F5344CB8AC3E}">
        <p14:creationId xmlns:p14="http://schemas.microsoft.com/office/powerpoint/2010/main" val="421050391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294" y="1123837"/>
            <a:ext cx="3577389" cy="1181213"/>
          </a:xfrm>
        </p:spPr>
        <p:txBody>
          <a:bodyPr>
            <a:noAutofit/>
          </a:bodyPr>
          <a:lstStyle/>
          <a:p>
            <a:r>
              <a:rPr lang="en-US" sz="4400" dirty="0"/>
              <a:t>Web-</a:t>
            </a:r>
            <a:r>
              <a:rPr lang="ru-RU" sz="4400" dirty="0"/>
              <a:t>приложение -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176463"/>
            <a:ext cx="7315200" cy="4748463"/>
          </a:xfrm>
        </p:spPr>
        <p:txBody>
          <a:bodyPr>
            <a:norm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с определенным набором функционала, использующая в качестве клиента браузер. То есть, приложение можно отнести к веб-приложению, если приложению для осуществления бизнес-логики требуется сетевое соединение и наличие на стороне пользователя браузера.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25832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547" y="978568"/>
            <a:ext cx="3465095" cy="2450431"/>
          </a:xfrm>
        </p:spPr>
        <p:txBody>
          <a:bodyPr>
            <a:noAutofit/>
          </a:bodyPr>
          <a:lstStyle/>
          <a:p>
            <a:r>
              <a:rPr lang="ru-RU" sz="4600" dirty="0"/>
              <a:t>Коды состояния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5310" y="753979"/>
            <a:ext cx="7315200" cy="5486400"/>
          </a:xfrm>
        </p:spPr>
        <p:txBody>
          <a:bodyPr>
            <a:normAutofit/>
          </a:bodyPr>
          <a:lstStyle/>
          <a:p>
            <a:pPr marL="0" indent="450000" algn="just">
              <a:buNone/>
            </a:pPr>
            <a:r>
              <a:rPr lang="ru-RU" sz="2800" dirty="0"/>
              <a:t>Часть ответов сервера, содержащая трехзначное число и поясняющую фразу. Их существует 5 классов:</a:t>
            </a:r>
          </a:p>
          <a:p>
            <a:pPr marL="0" indent="450000" algn="just">
              <a:buNone/>
            </a:pPr>
            <a:r>
              <a:rPr lang="ru-RU" sz="2800" dirty="0"/>
              <a:t>•	информационные (1хх)</a:t>
            </a:r>
          </a:p>
          <a:p>
            <a:pPr marL="0" indent="450000" algn="just">
              <a:buNone/>
            </a:pPr>
            <a:r>
              <a:rPr lang="ru-RU" sz="2800" dirty="0"/>
              <a:t>•	говорящие об успехе передачи (2хх)</a:t>
            </a:r>
          </a:p>
          <a:p>
            <a:pPr marL="0" indent="450000" algn="just">
              <a:buNone/>
            </a:pPr>
            <a:r>
              <a:rPr lang="ru-RU" sz="2800" dirty="0"/>
              <a:t>•	перенаправления (3хх)</a:t>
            </a:r>
          </a:p>
          <a:p>
            <a:pPr marL="0" indent="450000" algn="just">
              <a:buNone/>
            </a:pPr>
            <a:r>
              <a:rPr lang="ru-RU" sz="2800" dirty="0"/>
              <a:t>•	ошибки на стороне клиента (4хх)</a:t>
            </a:r>
          </a:p>
          <a:p>
            <a:pPr marL="0" indent="450000" algn="just">
              <a:buNone/>
            </a:pPr>
            <a:r>
              <a:rPr lang="ru-RU" sz="2800" dirty="0"/>
              <a:t>•	ошибки на стороне сервера (5хх)</a:t>
            </a:r>
          </a:p>
          <a:p>
            <a:pPr marL="0" indent="450000" algn="just">
              <a:buNone/>
            </a:pPr>
            <a:r>
              <a:rPr lang="ru-RU" sz="2800" b="1" dirty="0"/>
              <a:t>Наиболее известные</a:t>
            </a:r>
            <a:r>
              <a:rPr lang="ru-RU" sz="2800" dirty="0"/>
              <a:t>: 404 (нет такой страницы), 200 (все хорошо, ошибок нет), 503 (не удалось получить доступ к сервису).</a:t>
            </a:r>
          </a:p>
        </p:txBody>
      </p:sp>
    </p:spTree>
    <p:extLst>
      <p:ext uri="{BB962C8B-B14F-4D97-AF65-F5344CB8AC3E}">
        <p14:creationId xmlns:p14="http://schemas.microsoft.com/office/powerpoint/2010/main" val="290922991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547" y="978568"/>
            <a:ext cx="3465095" cy="2450431"/>
          </a:xfrm>
        </p:spPr>
        <p:txBody>
          <a:bodyPr>
            <a:noAutofit/>
          </a:bodyPr>
          <a:lstStyle/>
          <a:p>
            <a:r>
              <a:rPr lang="en-US" sz="4600" dirty="0"/>
              <a:t>HTTP-</a:t>
            </a:r>
            <a:r>
              <a:rPr lang="ru-RU" sz="4600" dirty="0"/>
              <a:t>запросы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8BD226-8DC0-611D-99AE-319D90635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7" y="1203158"/>
            <a:ext cx="7315199" cy="4636168"/>
          </a:xfrm>
          <a:prstGeom prst="rect">
            <a:avLst/>
          </a:prstGeo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88AE0DF9-4D78-796C-2CC0-98EDEA03A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97521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8146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978568"/>
            <a:ext cx="3673642" cy="1909011"/>
          </a:xfrm>
        </p:spPr>
        <p:txBody>
          <a:bodyPr>
            <a:noAutofit/>
          </a:bodyPr>
          <a:lstStyle/>
          <a:p>
            <a:r>
              <a:rPr lang="ru-RU" sz="4600" dirty="0"/>
              <a:t>Фреймворки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5310" y="753979"/>
            <a:ext cx="7315200" cy="3946358"/>
          </a:xfrm>
        </p:spPr>
        <p:txBody>
          <a:bodyPr>
            <a:normAutofit/>
          </a:bodyPr>
          <a:lstStyle/>
          <a:p>
            <a:pPr marL="0" indent="450000" algn="just">
              <a:buNone/>
            </a:pPr>
            <a:r>
              <a:rPr lang="ru-RU" sz="2800" dirty="0"/>
              <a:t>При создании сложных веб-приложений прибегают к помощи программных веб-каркасов (веб-фреймворки), которые позволяют значительно сократить затраты на разработку полноценного веб-приложения, так как реализует множество стандартных функций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936116118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8757" y="978568"/>
            <a:ext cx="3384885" cy="1909011"/>
          </a:xfrm>
        </p:spPr>
        <p:txBody>
          <a:bodyPr>
            <a:noAutofit/>
          </a:bodyPr>
          <a:lstStyle/>
          <a:p>
            <a:r>
              <a:rPr lang="en-US" sz="4600" dirty="0"/>
              <a:t>Django</a:t>
            </a:r>
            <a:endParaRPr lang="ru-RU" sz="4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5310" y="753979"/>
            <a:ext cx="7315200" cy="3946358"/>
          </a:xfrm>
        </p:spPr>
        <p:txBody>
          <a:bodyPr>
            <a:normAutofit/>
          </a:bodyPr>
          <a:lstStyle/>
          <a:p>
            <a:pPr marL="0" indent="450000" algn="just">
              <a:buNone/>
            </a:pPr>
            <a:r>
              <a:rPr lang="ru-RU" sz="2800" dirty="0"/>
              <a:t>Django представляет собой высокоуровневую платформу, которая позволяет создавать веб-приложения, написав всего несколько строк программного кода. </a:t>
            </a:r>
          </a:p>
          <a:p>
            <a:pPr marL="0" indent="450000" algn="just">
              <a:buNone/>
            </a:pPr>
            <a:r>
              <a:rPr lang="ru-RU" sz="2800" dirty="0"/>
              <a:t>Эта платформа отличается простотой и гибкостью, позволяя без труда создавать собственные решения. </a:t>
            </a:r>
          </a:p>
        </p:txBody>
      </p:sp>
    </p:spTree>
    <p:extLst>
      <p:ext uri="{BB962C8B-B14F-4D97-AF65-F5344CB8AC3E}">
        <p14:creationId xmlns:p14="http://schemas.microsoft.com/office/powerpoint/2010/main" val="3417266436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977900"/>
            <a:ext cx="3481388" cy="1909763"/>
          </a:xfrm>
        </p:spPr>
        <p:txBody>
          <a:bodyPr>
            <a:noAutofit/>
          </a:bodyPr>
          <a:lstStyle/>
          <a:p>
            <a:r>
              <a:rPr lang="en-US" sz="4600" dirty="0"/>
              <a:t>Web-</a:t>
            </a:r>
            <a:r>
              <a:rPr lang="ru-RU" sz="4600" dirty="0"/>
              <a:t>приложение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49179" y="0"/>
            <a:ext cx="11323721" cy="6369050"/>
          </a:xfrm>
        </p:spPr>
        <p:txBody>
          <a:bodyPr>
            <a:normAutofit/>
          </a:bodyPr>
          <a:lstStyle/>
          <a:p>
            <a:pPr marL="0" indent="450000" algn="just">
              <a:buNone/>
            </a:pPr>
            <a:r>
              <a:rPr lang="ru-RU" sz="2800" b="1" dirty="0"/>
              <a:t>Заключение</a:t>
            </a:r>
          </a:p>
          <a:p>
            <a:pPr marL="0" indent="450000" algn="just">
              <a:buNone/>
            </a:pPr>
            <a:r>
              <a:rPr lang="ru-RU" sz="2800" dirty="0"/>
              <a:t>Веб-приложения уверенно занимают свое место в интернете и продолжают эволюционировать. </a:t>
            </a:r>
          </a:p>
          <a:p>
            <a:pPr marL="0" indent="450000" algn="just">
              <a:buNone/>
            </a:pPr>
            <a:r>
              <a:rPr lang="ru-RU" sz="2800" dirty="0"/>
              <a:t>Это обусловлено удобством их применения, а также готовностью к использованию на мобильных устройствах. </a:t>
            </a:r>
          </a:p>
          <a:p>
            <a:pPr marL="0" indent="450000" algn="just">
              <a:buNone/>
            </a:pPr>
            <a:r>
              <a:rPr lang="ru-RU" sz="2800" dirty="0"/>
              <a:t>Web-приложения представляют собой особый тип программ, основанных на архитектуре "клиент-сервер". </a:t>
            </a:r>
          </a:p>
          <a:p>
            <a:pPr marL="0" indent="450000" algn="just">
              <a:buNone/>
            </a:pPr>
            <a:r>
              <a:rPr lang="ru-RU" sz="2800" dirty="0"/>
              <a:t>Web-приложение располагается и исполняется на сервере, получая от клиента исходные данные для работы, а также передавая ему результаты работы в виде HTML-кода, отображаемого в браузере. </a:t>
            </a:r>
          </a:p>
          <a:p>
            <a:pPr marL="0" indent="450000" algn="just">
              <a:buNone/>
            </a:pPr>
            <a:r>
              <a:rPr lang="ru-RU" sz="2800" dirty="0"/>
              <a:t>Создание сайта представляет собой маркетинговый шаг, направленный на создание информационного ресурса, который предоставит возможность для компании как удержать старых клиентов, так и привлечь новых.</a:t>
            </a:r>
          </a:p>
        </p:txBody>
      </p:sp>
    </p:spTree>
    <p:extLst>
      <p:ext uri="{BB962C8B-B14F-4D97-AF65-F5344CB8AC3E}">
        <p14:creationId xmlns:p14="http://schemas.microsoft.com/office/powerpoint/2010/main" val="24191571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825" y="1123837"/>
            <a:ext cx="3219450" cy="1181213"/>
          </a:xfrm>
        </p:spPr>
        <p:txBody>
          <a:bodyPr>
            <a:noAutofit/>
          </a:bodyPr>
          <a:lstStyle/>
          <a:p>
            <a:r>
              <a:rPr lang="en-US" sz="4400" dirty="0"/>
              <a:t>Web-</a:t>
            </a:r>
            <a:r>
              <a:rPr lang="ru-RU" sz="4400" dirty="0"/>
              <a:t>приложение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753979"/>
            <a:ext cx="7315200" cy="4170947"/>
          </a:xfrm>
        </p:spPr>
        <p:txBody>
          <a:bodyPr>
            <a:normAutofit/>
          </a:bodyPr>
          <a:lstStyle/>
          <a:p>
            <a:pPr marL="0" indent="450000" algn="just">
              <a:buNone/>
            </a:pPr>
            <a:r>
              <a:rPr lang="ru-RU" sz="2800" dirty="0"/>
              <a:t>В настоящее время можно выделить 3 типа приложений:</a:t>
            </a:r>
          </a:p>
          <a:p>
            <a:pPr marL="0" indent="450000" algn="just">
              <a:buNone/>
            </a:pPr>
            <a:r>
              <a:rPr lang="ru-RU" sz="2800" dirty="0"/>
              <a:t>•	десктопные;</a:t>
            </a:r>
          </a:p>
          <a:p>
            <a:pPr marL="0" indent="450000" algn="just">
              <a:buNone/>
            </a:pPr>
            <a:r>
              <a:rPr lang="ru-RU" sz="2800" dirty="0"/>
              <a:t>•	мобильные;</a:t>
            </a:r>
          </a:p>
          <a:p>
            <a:pPr marL="0" indent="450000" algn="just">
              <a:buNone/>
            </a:pPr>
            <a:r>
              <a:rPr lang="ru-RU" sz="2800" dirty="0"/>
              <a:t>•	Web.</a:t>
            </a:r>
          </a:p>
        </p:txBody>
      </p:sp>
    </p:spTree>
    <p:extLst>
      <p:ext uri="{BB962C8B-B14F-4D97-AF65-F5344CB8AC3E}">
        <p14:creationId xmlns:p14="http://schemas.microsoft.com/office/powerpoint/2010/main" val="214459078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C5D43-5208-EEA4-1693-8164BFF5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4109"/>
            <a:ext cx="3433011" cy="2071596"/>
          </a:xfrm>
        </p:spPr>
        <p:txBody>
          <a:bodyPr>
            <a:normAutofit/>
          </a:bodyPr>
          <a:lstStyle/>
          <a:p>
            <a:r>
              <a:rPr lang="ru-RU" sz="4400" dirty="0"/>
              <a:t>Десктопные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F1A9F6-E3FF-BA7E-09F6-FE4268B00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>
              <a:buNone/>
            </a:pPr>
            <a:r>
              <a:rPr lang="ru-RU" sz="2800" dirty="0"/>
              <a:t>Десктопные приложения предполагают установку клиента на стороне пользователя.</a:t>
            </a:r>
          </a:p>
          <a:p>
            <a:pPr marL="0" indent="450000">
              <a:buNone/>
            </a:pPr>
            <a:r>
              <a:rPr lang="ru-RU" sz="2800" dirty="0"/>
              <a:t>Требуются разные версии программы. </a:t>
            </a:r>
          </a:p>
          <a:p>
            <a:pPr marL="0" indent="450000">
              <a:buNone/>
            </a:pPr>
            <a:r>
              <a:rPr lang="ru-RU" sz="2800" dirty="0"/>
              <a:t>Это создает определенные неудобства как разработчикам, так и пользователям (необходимость скачивать постоянные обновления).</a:t>
            </a:r>
          </a:p>
        </p:txBody>
      </p:sp>
    </p:spTree>
    <p:extLst>
      <p:ext uri="{BB962C8B-B14F-4D97-AF65-F5344CB8AC3E}">
        <p14:creationId xmlns:p14="http://schemas.microsoft.com/office/powerpoint/2010/main" val="122756500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C5D43-5208-EEA4-1693-8164BFF5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4109"/>
            <a:ext cx="3433011" cy="2071596"/>
          </a:xfrm>
        </p:spPr>
        <p:txBody>
          <a:bodyPr>
            <a:normAutofit/>
          </a:bodyPr>
          <a:lstStyle/>
          <a:p>
            <a:r>
              <a:rPr lang="ru-RU" sz="4400" dirty="0"/>
              <a:t>Мобильные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F1A9F6-E3FF-BA7E-09F6-FE4268B00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>
              <a:buNone/>
            </a:pPr>
            <a:r>
              <a:rPr lang="ru-RU" sz="2800" dirty="0"/>
              <a:t>Мобильные приложения предназначены исключительно для смартфонов и планшетов с учетом установленной там системы (</a:t>
            </a:r>
            <a:r>
              <a:rPr lang="ru-RU" sz="2800" dirty="0" err="1"/>
              <a:t>Android</a:t>
            </a:r>
            <a:r>
              <a:rPr lang="ru-RU" sz="2800" dirty="0"/>
              <a:t>, </a:t>
            </a:r>
            <a:r>
              <a:rPr lang="ru-RU" sz="2800" dirty="0" err="1"/>
              <a:t>iOS</a:t>
            </a:r>
            <a:r>
              <a:rPr lang="ru-RU" sz="2800" dirty="0"/>
              <a:t> и др.). </a:t>
            </a:r>
          </a:p>
          <a:p>
            <a:pPr marL="0" indent="450000">
              <a:buNone/>
            </a:pPr>
            <a:r>
              <a:rPr lang="ru-RU" sz="2800" dirty="0"/>
              <a:t>Это также является проблемой для разработчиков. </a:t>
            </a:r>
          </a:p>
          <a:p>
            <a:pPr marL="0" indent="450000">
              <a:buNone/>
            </a:pPr>
            <a:r>
              <a:rPr lang="ru-RU" sz="2800" dirty="0"/>
              <a:t>Важно отметить, что многие мобильные приложения фактически являются </a:t>
            </a:r>
            <a:r>
              <a:rPr lang="ru-RU" sz="2800" dirty="0" err="1"/>
              <a:t>web</a:t>
            </a:r>
            <a:r>
              <a:rPr lang="ru-RU" sz="2800" dirty="0"/>
              <a:t>-приложениями.</a:t>
            </a:r>
          </a:p>
        </p:txBody>
      </p:sp>
    </p:spTree>
    <p:extLst>
      <p:ext uri="{BB962C8B-B14F-4D97-AF65-F5344CB8AC3E}">
        <p14:creationId xmlns:p14="http://schemas.microsoft.com/office/powerpoint/2010/main" val="163240703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825" y="1443789"/>
            <a:ext cx="3219450" cy="861261"/>
          </a:xfrm>
        </p:spPr>
        <p:txBody>
          <a:bodyPr>
            <a:noAutofit/>
          </a:bodyPr>
          <a:lstStyle/>
          <a:p>
            <a:r>
              <a:rPr lang="en-US" sz="4400" dirty="0"/>
              <a:t>Web-</a:t>
            </a:r>
            <a:r>
              <a:rPr lang="ru-RU" sz="4400" dirty="0"/>
              <a:t>приложение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753979"/>
            <a:ext cx="7315200" cy="4170947"/>
          </a:xfrm>
        </p:spPr>
        <p:txBody>
          <a:bodyPr>
            <a:normAutofit/>
          </a:bodyPr>
          <a:lstStyle/>
          <a:p>
            <a:pPr marL="0" indent="450000" algn="just">
              <a:buNone/>
            </a:pPr>
            <a:r>
              <a:rPr lang="ru-RU" sz="2800" dirty="0"/>
              <a:t>На сегодняшний день наиболее динамично развиваются </a:t>
            </a:r>
            <a:r>
              <a:rPr lang="ru-RU" sz="2800" dirty="0" err="1"/>
              <a:t>web</a:t>
            </a:r>
            <a:r>
              <a:rPr lang="ru-RU" sz="2800" dirty="0"/>
              <a:t>-приложения, так как это </a:t>
            </a:r>
            <a:r>
              <a:rPr lang="ru-RU" sz="2800" b="1" dirty="0"/>
              <a:t>полноценная программа</a:t>
            </a:r>
            <a:r>
              <a:rPr lang="ru-RU" sz="2800" dirty="0"/>
              <a:t>, доступ к которой пользователь получает через интернет, то есть она </a:t>
            </a:r>
            <a:r>
              <a:rPr lang="ru-RU" sz="2800" b="1" dirty="0"/>
              <a:t>не требует установки </a:t>
            </a:r>
            <a:r>
              <a:rPr lang="ru-RU" sz="2800" dirty="0"/>
              <a:t>на устройство.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794265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825" y="1524000"/>
            <a:ext cx="3219450" cy="781050"/>
          </a:xfrm>
        </p:spPr>
        <p:txBody>
          <a:bodyPr>
            <a:noAutofit/>
          </a:bodyPr>
          <a:lstStyle/>
          <a:p>
            <a:r>
              <a:rPr lang="ru-RU" sz="4400" dirty="0"/>
              <a:t>Типы </a:t>
            </a:r>
            <a:br>
              <a:rPr lang="ru-RU" sz="4400" dirty="0"/>
            </a:br>
            <a:r>
              <a:rPr lang="en-US" sz="4400" dirty="0"/>
              <a:t>web-</a:t>
            </a:r>
            <a:r>
              <a:rPr lang="ru-RU" sz="4400" dirty="0"/>
              <a:t>приложений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753979"/>
            <a:ext cx="7315200" cy="4957010"/>
          </a:xfrm>
        </p:spPr>
        <p:txBody>
          <a:bodyPr>
            <a:normAutofit/>
          </a:bodyPr>
          <a:lstStyle/>
          <a:p>
            <a:pPr marL="0" indent="450000" algn="just">
              <a:buNone/>
            </a:pPr>
            <a:r>
              <a:rPr lang="ru-RU" sz="2800" dirty="0"/>
              <a:t>В общем виде все </a:t>
            </a:r>
            <a:r>
              <a:rPr lang="ru-RU" sz="2800" dirty="0" err="1"/>
              <a:t>web</a:t>
            </a:r>
            <a:r>
              <a:rPr lang="ru-RU" sz="2800" dirty="0"/>
              <a:t>-приложения можно разбить на 5 типов:</a:t>
            </a:r>
          </a:p>
          <a:p>
            <a:pPr marL="0" indent="450000" algn="just">
              <a:buNone/>
            </a:pPr>
            <a:r>
              <a:rPr lang="ru-RU" sz="2800" dirty="0"/>
              <a:t>•	Серверные </a:t>
            </a:r>
            <a:r>
              <a:rPr lang="ru-RU" sz="2800" dirty="0" err="1"/>
              <a:t>web</a:t>
            </a:r>
            <a:r>
              <a:rPr lang="ru-RU" sz="2800" dirty="0"/>
              <a:t>-приложения</a:t>
            </a:r>
          </a:p>
          <a:p>
            <a:pPr marL="0" indent="450000" algn="just">
              <a:buNone/>
            </a:pPr>
            <a:r>
              <a:rPr lang="ru-RU" sz="2800" dirty="0"/>
              <a:t>•	Клиентские </a:t>
            </a:r>
            <a:r>
              <a:rPr lang="ru-RU" sz="2800" dirty="0" err="1"/>
              <a:t>web</a:t>
            </a:r>
            <a:r>
              <a:rPr lang="ru-RU" sz="2800" dirty="0"/>
              <a:t>-приложения</a:t>
            </a:r>
          </a:p>
          <a:p>
            <a:pPr marL="0" indent="450000" algn="just">
              <a:buNone/>
            </a:pPr>
            <a:r>
              <a:rPr lang="ru-RU" sz="2800" dirty="0"/>
              <a:t>•	SPA приложения</a:t>
            </a:r>
          </a:p>
          <a:p>
            <a:pPr marL="0" indent="450000" algn="just">
              <a:buNone/>
            </a:pPr>
            <a:r>
              <a:rPr lang="ru-RU" sz="2800" dirty="0"/>
              <a:t>•	MPA приложения</a:t>
            </a:r>
          </a:p>
          <a:p>
            <a:pPr marL="0" indent="450000" algn="just">
              <a:buNone/>
            </a:pPr>
            <a:r>
              <a:rPr lang="ru-RU" sz="2800" dirty="0"/>
              <a:t>•	PWA приложения</a:t>
            </a:r>
          </a:p>
          <a:p>
            <a:pPr marL="0" indent="450000" algn="just">
              <a:buNone/>
            </a:pPr>
            <a:r>
              <a:rPr lang="ru-RU" sz="2800" dirty="0"/>
              <a:t>Деление больше условное, так как возможно сочетание нескольких типов в одном приложении.</a:t>
            </a:r>
          </a:p>
        </p:txBody>
      </p:sp>
    </p:spTree>
    <p:extLst>
      <p:ext uri="{BB962C8B-B14F-4D97-AF65-F5344CB8AC3E}">
        <p14:creationId xmlns:p14="http://schemas.microsoft.com/office/powerpoint/2010/main" val="364187507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825" y="1556084"/>
            <a:ext cx="3219450" cy="748966"/>
          </a:xfrm>
        </p:spPr>
        <p:txBody>
          <a:bodyPr>
            <a:noAutofit/>
          </a:bodyPr>
          <a:lstStyle/>
          <a:p>
            <a:r>
              <a:rPr lang="ru-RU" sz="4400" dirty="0"/>
              <a:t>Серверные </a:t>
            </a:r>
            <a:r>
              <a:rPr lang="en-US" sz="4400" dirty="0"/>
              <a:t>web-</a:t>
            </a:r>
            <a:r>
              <a:rPr lang="ru-RU" sz="4400" dirty="0"/>
              <a:t>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753979"/>
            <a:ext cx="7315200" cy="4957010"/>
          </a:xfrm>
        </p:spPr>
        <p:txBody>
          <a:bodyPr>
            <a:normAutofit/>
          </a:bodyPr>
          <a:lstStyle/>
          <a:p>
            <a:pPr marL="0" indent="450000" algn="just">
              <a:buNone/>
            </a:pPr>
            <a:r>
              <a:rPr lang="ru-RU" sz="2800" dirty="0"/>
              <a:t>Серверные </a:t>
            </a:r>
            <a:r>
              <a:rPr lang="ru-RU" sz="2800" dirty="0" err="1"/>
              <a:t>web</a:t>
            </a:r>
            <a:r>
              <a:rPr lang="ru-RU" sz="2800" dirty="0"/>
              <a:t>-приложения работают на удаленных компьютерах. </a:t>
            </a:r>
          </a:p>
          <a:p>
            <a:pPr marL="0" indent="450000" algn="just">
              <a:buNone/>
            </a:pPr>
            <a:r>
              <a:rPr lang="ru-RU" sz="2800" dirty="0"/>
              <a:t>Практически не требуют пользовательского вмешательства. </a:t>
            </a:r>
          </a:p>
          <a:p>
            <a:pPr marL="0" indent="450000" algn="just">
              <a:buNone/>
            </a:pPr>
            <a:r>
              <a:rPr lang="ru-RU" sz="2800" dirty="0"/>
              <a:t>Переход между страницами вызывает генерацию нового контента, который отображается у клиента.</a:t>
            </a:r>
          </a:p>
          <a:p>
            <a:pPr marL="0" indent="450000" algn="just">
              <a:buNone/>
            </a:pPr>
            <a:r>
              <a:rPr lang="ru-RU" sz="2800" dirty="0"/>
              <a:t>Пример чисто серверного приложения – </a:t>
            </a:r>
            <a:r>
              <a:rPr lang="ru-RU" sz="2800" b="1" dirty="0" err="1"/>
              <a:t>push</a:t>
            </a:r>
            <a:r>
              <a:rPr lang="ru-RU" sz="2800" b="1" dirty="0"/>
              <a:t>-уведомления.</a:t>
            </a:r>
          </a:p>
        </p:txBody>
      </p:sp>
    </p:spTree>
    <p:extLst>
      <p:ext uri="{BB962C8B-B14F-4D97-AF65-F5344CB8AC3E}">
        <p14:creationId xmlns:p14="http://schemas.microsoft.com/office/powerpoint/2010/main" val="203796100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825" y="1556084"/>
            <a:ext cx="3219450" cy="748966"/>
          </a:xfrm>
        </p:spPr>
        <p:txBody>
          <a:bodyPr>
            <a:noAutofit/>
          </a:bodyPr>
          <a:lstStyle/>
          <a:p>
            <a:r>
              <a:rPr lang="ru-RU" sz="4400" dirty="0"/>
              <a:t>Клиентские  </a:t>
            </a:r>
            <a:r>
              <a:rPr lang="en-US" sz="4400" dirty="0"/>
              <a:t>web-</a:t>
            </a:r>
            <a:r>
              <a:rPr lang="ru-RU" sz="4400" dirty="0"/>
              <a:t>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5310" y="753979"/>
            <a:ext cx="7315200" cy="4090737"/>
          </a:xfrm>
        </p:spPr>
        <p:txBody>
          <a:bodyPr>
            <a:normAutofit/>
          </a:bodyPr>
          <a:lstStyle/>
          <a:p>
            <a:pPr marL="0" indent="450000" algn="just">
              <a:buNone/>
            </a:pPr>
            <a:r>
              <a:rPr lang="ru-RU" sz="2800" dirty="0"/>
              <a:t>Клиентские приложения в чистом виде не требуют серверной, используя в качестве оболочки браузер пользователя. </a:t>
            </a:r>
          </a:p>
          <a:p>
            <a:pPr marL="0" indent="450000" algn="just">
              <a:buNone/>
            </a:pPr>
            <a:r>
              <a:rPr lang="ru-RU" sz="2800" dirty="0"/>
              <a:t>Они не сохраняют результат своей работы дольше одной сессии.</a:t>
            </a:r>
          </a:p>
          <a:p>
            <a:pPr marL="0" indent="450000" algn="just">
              <a:buNone/>
            </a:pPr>
            <a:r>
              <a:rPr lang="ru-RU" sz="2800" dirty="0"/>
              <a:t>Типичные примеры таких приложений: </a:t>
            </a:r>
            <a:r>
              <a:rPr lang="ru-RU" sz="2800" b="1" dirty="0"/>
              <a:t>простые игры, браузерный фоторедактор.</a:t>
            </a:r>
          </a:p>
        </p:txBody>
      </p:sp>
    </p:spTree>
    <p:extLst>
      <p:ext uri="{BB962C8B-B14F-4D97-AF65-F5344CB8AC3E}">
        <p14:creationId xmlns:p14="http://schemas.microsoft.com/office/powerpoint/2010/main" val="3081007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Рамка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190</TotalTime>
  <Words>1018</Words>
  <Application>Microsoft Office PowerPoint</Application>
  <PresentationFormat>Широкоэкранный</PresentationFormat>
  <Paragraphs>94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Corbel</vt:lpstr>
      <vt:lpstr>Magistral Bold</vt:lpstr>
      <vt:lpstr>Wingdings 2</vt:lpstr>
      <vt:lpstr>Рамка</vt:lpstr>
      <vt:lpstr>Технологии разработки веб-приложений</vt:lpstr>
      <vt:lpstr>Web-приложение - </vt:lpstr>
      <vt:lpstr>Web-приложение </vt:lpstr>
      <vt:lpstr>Десктопные приложения</vt:lpstr>
      <vt:lpstr>Мобильные приложения</vt:lpstr>
      <vt:lpstr>Web-приложение </vt:lpstr>
      <vt:lpstr>Типы  web-приложений</vt:lpstr>
      <vt:lpstr>Серверные web-приложения</vt:lpstr>
      <vt:lpstr>Клиентские  web-приложения</vt:lpstr>
      <vt:lpstr>SPA приложения</vt:lpstr>
      <vt:lpstr>MPA  приложения</vt:lpstr>
      <vt:lpstr>PWA  приложения</vt:lpstr>
      <vt:lpstr>Недостатки SPA,  MPA  и PWA  приложений</vt:lpstr>
      <vt:lpstr>Принцип работы  web-приложений</vt:lpstr>
      <vt:lpstr>Frontend</vt:lpstr>
      <vt:lpstr>Backend</vt:lpstr>
      <vt:lpstr>Клиент-  браузер</vt:lpstr>
      <vt:lpstr>HTTP</vt:lpstr>
      <vt:lpstr>Программное обеспечение </vt:lpstr>
      <vt:lpstr>Коды состояния </vt:lpstr>
      <vt:lpstr>HTTP-запросы</vt:lpstr>
      <vt:lpstr>Фреймворки</vt:lpstr>
      <vt:lpstr>Django</vt:lpstr>
      <vt:lpstr>Web-приложение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серверной части игры</dc:title>
  <dc:creator>Никита Хитров</dc:creator>
  <cp:lastModifiedBy>Катя</cp:lastModifiedBy>
  <cp:revision>13</cp:revision>
  <dcterms:created xsi:type="dcterms:W3CDTF">2022-05-26T21:21:57Z</dcterms:created>
  <dcterms:modified xsi:type="dcterms:W3CDTF">2022-06-07T21:28:48Z</dcterms:modified>
</cp:coreProperties>
</file>