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02" r:id="rId2"/>
    <p:sldId id="303" r:id="rId3"/>
    <p:sldId id="30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6990" y="1472895"/>
            <a:ext cx="7315200" cy="20924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многопользовательской онлайн-игры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6989" y="3560180"/>
            <a:ext cx="8378953" cy="953763"/>
          </a:xfrm>
        </p:spPr>
        <p:txBody>
          <a:bodyPr>
            <a:noAutofit/>
          </a:bodyPr>
          <a:lstStyle/>
          <a:p>
            <a:r>
              <a:rPr lang="ru-RU" sz="2100" dirty="0" smtClean="0"/>
              <a:t>Над проектом работали студенты ИКБО-02-21</a:t>
            </a:r>
            <a:r>
              <a:rPr lang="en-US" sz="2100" dirty="0" smtClean="0"/>
              <a:t>: </a:t>
            </a:r>
            <a:endParaRPr lang="ru-RU" sz="2100" dirty="0" smtClean="0"/>
          </a:p>
          <a:p>
            <a:r>
              <a:rPr lang="ru-RU" sz="2100" dirty="0" err="1" smtClean="0"/>
              <a:t>Флеер</a:t>
            </a:r>
            <a:r>
              <a:rPr lang="ru-RU" sz="2100" dirty="0" smtClean="0"/>
              <a:t> Антон, Хитров Никита, </a:t>
            </a:r>
            <a:r>
              <a:rPr lang="ru-RU" sz="2100" dirty="0" err="1" smtClean="0"/>
              <a:t>Чуфистов</a:t>
            </a:r>
            <a:r>
              <a:rPr lang="ru-RU" sz="2100" dirty="0" smtClean="0"/>
              <a:t> Георгий, Щекотихин Дмитрий</a:t>
            </a:r>
            <a:endParaRPr lang="ru-RU" sz="2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44" y="1027133"/>
            <a:ext cx="2665928" cy="2649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9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296375"/>
            <a:ext cx="2947482" cy="2165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Функция распаковки данных от клиента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класса микробов (корма)</a:t>
            </a:r>
            <a:endParaRPr lang="en-US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9" y="920636"/>
            <a:ext cx="5855303" cy="49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261733"/>
            <a:ext cx="2947482" cy="247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класса игрока (1 часть)</a:t>
            </a:r>
            <a:endParaRPr lang="en-US" sz="6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Конструктор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установки свойств игрока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406" y="936171"/>
            <a:ext cx="4164892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247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класса игрока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обновления состояния (1 часть - перемещение)</a:t>
            </a:r>
            <a:endParaRPr lang="en-US" sz="2400" dirty="0" smtClean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443" y="833565"/>
            <a:ext cx="4311013" cy="51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3769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Создание класса игрока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Метод обновления состояния </a:t>
            </a:r>
            <a:r>
              <a:rPr lang="ru-RU" sz="2400" dirty="0" smtClean="0"/>
              <a:t>(</a:t>
            </a:r>
            <a:r>
              <a:rPr lang="ru-RU" sz="2400" dirty="0"/>
              <a:t>2</a:t>
            </a:r>
            <a:r>
              <a:rPr lang="ru-RU" sz="2400" dirty="0" smtClean="0"/>
              <a:t> </a:t>
            </a:r>
            <a:r>
              <a:rPr lang="ru-RU" sz="2400" dirty="0"/>
              <a:t>часть </a:t>
            </a:r>
            <a:r>
              <a:rPr lang="ru-RU" sz="2400" dirty="0" smtClean="0"/>
              <a:t>– изменение радиуса со временем и поля зрения согласно масштабу)</a:t>
            </a:r>
            <a:endParaRPr lang="en-US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280" y="1833340"/>
            <a:ext cx="655411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226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Создание класса игрока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изменения скорости по </a:t>
            </a:r>
            <a:r>
              <a:rPr lang="en-US" sz="2400" dirty="0" smtClean="0"/>
              <a:t>x, y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861" y="1985735"/>
            <a:ext cx="6875607" cy="28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3181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Создания окна серверного монитора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массивов всех игроков, топа и микробов (корма)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122" y="1704735"/>
            <a:ext cx="66684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49"/>
            <a:ext cx="2947482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Основной цикл игры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Прием подключений от игроков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Считывание команд игроков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00" y="513188"/>
            <a:ext cx="5815072" cy="58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Определение, что находится в поле видимости игрока (1 часть – микробы)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909" y="438822"/>
            <a:ext cx="6878010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49"/>
            <a:ext cx="2947482" cy="220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Определение, что находится в поле видимости игрока </a:t>
            </a:r>
            <a:r>
              <a:rPr lang="ru-RU" sz="2400" dirty="0" smtClean="0"/>
              <a:t>(2 </a:t>
            </a:r>
            <a:r>
              <a:rPr lang="ru-RU" sz="2400" dirty="0"/>
              <a:t>часть –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ru-RU" sz="2400" dirty="0" err="1" smtClean="0"/>
              <a:t>тый</a:t>
            </a:r>
            <a:r>
              <a:rPr lang="ru-RU" sz="2400" dirty="0" smtClean="0"/>
              <a:t> видит </a:t>
            </a:r>
            <a:r>
              <a:rPr lang="en-US" sz="2400" dirty="0" smtClean="0"/>
              <a:t>j</a:t>
            </a:r>
            <a:r>
              <a:rPr lang="ru-RU" sz="2400" dirty="0" smtClean="0"/>
              <a:t>-</a:t>
            </a:r>
            <a:r>
              <a:rPr lang="ru-RU" sz="2400" dirty="0" err="1" smtClean="0"/>
              <a:t>тый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39947"/>
            <a:ext cx="7315200" cy="43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49"/>
            <a:ext cx="2947482" cy="199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Определение, что находится в поле видимости игрока </a:t>
            </a:r>
            <a:r>
              <a:rPr lang="ru-RU" sz="2400" dirty="0" smtClean="0"/>
              <a:t>(</a:t>
            </a:r>
            <a:r>
              <a:rPr lang="en-US" sz="2400" dirty="0" smtClean="0"/>
              <a:t>3</a:t>
            </a:r>
            <a:r>
              <a:rPr lang="ru-RU" sz="2400" dirty="0" smtClean="0"/>
              <a:t> </a:t>
            </a:r>
            <a:r>
              <a:rPr lang="ru-RU" sz="2400" dirty="0"/>
              <a:t>часть – </a:t>
            </a:r>
            <a:r>
              <a:rPr lang="en-US" sz="2400" dirty="0" smtClean="0"/>
              <a:t>j-</a:t>
            </a:r>
            <a:r>
              <a:rPr lang="ru-RU" sz="2400" dirty="0" err="1"/>
              <a:t>тый</a:t>
            </a:r>
            <a:r>
              <a:rPr lang="ru-RU" sz="2400" dirty="0"/>
              <a:t> видит </a:t>
            </a:r>
            <a:r>
              <a:rPr lang="en-US" sz="2400" dirty="0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тый</a:t>
            </a:r>
            <a:r>
              <a:rPr lang="ru-RU" sz="2400" dirty="0"/>
              <a:t>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83613"/>
            <a:ext cx="7315200" cy="36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Цель работы – создание многопользовательского сетевого продукта (игры)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02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731951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1768475"/>
            <a:ext cx="2947482" cy="421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Формирование ответов игрокам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Отправление игрокам  обновленной информации о поле 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Чистка игроков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Обработка закрытия серверного монитора</a:t>
            </a:r>
            <a:endParaRPr lang="ru-RU" sz="2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697" y="863600"/>
            <a:ext cx="608328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804523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1714443"/>
            <a:ext cx="2947482" cy="428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err="1" smtClean="0"/>
              <a:t>Отрисовываем</a:t>
            </a:r>
            <a:r>
              <a:rPr lang="ru-RU" sz="2400" dirty="0" smtClean="0"/>
              <a:t> новое состояние комнаты в серверном мониторе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При завершении цикла выход из приложения и закрытие всех соединений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170" y="1714443"/>
            <a:ext cx="7036741" cy="329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924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клиентской части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565346"/>
            <a:ext cx="7315200" cy="914400"/>
          </a:xfrm>
        </p:spPr>
        <p:txBody>
          <a:bodyPr/>
          <a:lstStyle/>
          <a:p>
            <a:r>
              <a:rPr lang="ru-RU" dirty="0" smtClean="0"/>
              <a:t>Щекотихин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27" y="2503437"/>
            <a:ext cx="4678095" cy="3897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54" y="923454"/>
            <a:ext cx="5344896" cy="930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88" y="923454"/>
            <a:ext cx="4717534" cy="930060"/>
          </a:xfrm>
          <a:prstGeom prst="rect">
            <a:avLst/>
          </a:prstGeom>
        </p:spPr>
      </p:pic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83428"/>
              </p:ext>
            </p:extLst>
          </p:nvPr>
        </p:nvGraphicFramePr>
        <p:xfrm>
          <a:off x="7281174" y="2702006"/>
          <a:ext cx="3287456" cy="350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Точечный рисунок" r:id="rId6" imgW="3794760" imgH="4038480" progId="Paint.Picture">
                  <p:embed/>
                </p:oleObj>
              </mc:Choice>
              <mc:Fallback>
                <p:oleObj name="Точечный рисунок" r:id="rId6" imgW="3794760" imgH="4038480" progId="Paint.Picture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1174" y="2702006"/>
                        <a:ext cx="3287456" cy="3500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92845" y="314542"/>
            <a:ext cx="57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Подключение к серверу, создание игрового окна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5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97" y="1749509"/>
            <a:ext cx="5745776" cy="3110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76" y="1123837"/>
            <a:ext cx="4051192" cy="4051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9573" y="50250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Вектор направления, </a:t>
            </a:r>
            <a:r>
              <a:rPr lang="ru-RU" dirty="0" err="1" smtClean="0"/>
              <a:t>отрисовка</a:t>
            </a:r>
            <a:r>
              <a:rPr lang="ru-RU" dirty="0" smtClean="0"/>
              <a:t> нового состояния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2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66" y="631886"/>
            <a:ext cx="4740544" cy="2924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43" y="763691"/>
            <a:ext cx="4414165" cy="51510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66" y="3948264"/>
            <a:ext cx="5173979" cy="2106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9738" y="198395"/>
            <a:ext cx="61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Расшифровка данных с сервера, отображение топа игроков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925072" y="1679489"/>
            <a:ext cx="4848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19" y="1809381"/>
            <a:ext cx="4808168" cy="27235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9" y="1111243"/>
            <a:ext cx="6052764" cy="41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iro.medium.com/max/640/0*nr8xfIriulC1eIk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0" y="2636072"/>
            <a:ext cx="4572003" cy="18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778707"/>
              </p:ext>
            </p:extLst>
          </p:nvPr>
        </p:nvGraphicFramePr>
        <p:xfrm>
          <a:off x="8229600" y="2596610"/>
          <a:ext cx="2186628" cy="184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Точечный рисунок" r:id="rId4" imgW="3779640" imgH="3192840" progId="Paint.Picture">
                  <p:embed/>
                </p:oleObj>
              </mc:Choice>
              <mc:Fallback>
                <p:oleObj name="Точечный рисунок" r:id="rId4" imgW="3779640" imgH="3192840" progId="Paint.Picture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9600" y="2596610"/>
                        <a:ext cx="2186628" cy="1846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8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 и их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Хитров Никита - разработка </a:t>
            </a:r>
            <a:r>
              <a:rPr lang="ru-RU" dirty="0"/>
              <a:t>серверной части </a:t>
            </a:r>
            <a:r>
              <a:rPr lang="ru-RU" dirty="0" smtClean="0"/>
              <a:t>игры</a:t>
            </a:r>
          </a:p>
          <a:p>
            <a:r>
              <a:rPr lang="ru-RU" dirty="0" smtClean="0"/>
              <a:t>Щекотихин Дмитрий – разработка клиентской части игры</a:t>
            </a:r>
          </a:p>
          <a:p>
            <a:r>
              <a:rPr lang="ru-RU" dirty="0" err="1" smtClean="0"/>
              <a:t>Чуфистов</a:t>
            </a:r>
            <a:r>
              <a:rPr lang="ru-RU" dirty="0" smtClean="0"/>
              <a:t> Георгий – разработка проекта </a:t>
            </a:r>
            <a:r>
              <a:rPr lang="ru-RU" dirty="0"/>
              <a:t>программного продукта с использованием системы контроля версий и </a:t>
            </a:r>
            <a:r>
              <a:rPr lang="ru-RU" dirty="0" smtClean="0"/>
              <a:t>применение </a:t>
            </a:r>
            <a:r>
              <a:rPr lang="ru-RU" dirty="0"/>
              <a:t>технологии командной разработки при объединении клиентской и серверной частей программного </a:t>
            </a:r>
            <a:r>
              <a:rPr lang="ru-RU" dirty="0" smtClean="0"/>
              <a:t>продукта</a:t>
            </a:r>
          </a:p>
          <a:p>
            <a:r>
              <a:rPr lang="ru-RU" dirty="0" err="1" smtClean="0"/>
              <a:t>Флеер</a:t>
            </a:r>
            <a:r>
              <a:rPr lang="ru-RU" dirty="0" smtClean="0"/>
              <a:t> Антон – тестирование проекта программного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9245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Применение методов командной разработки для создания проекта и объединение клиентской и серверной частей проекта при помощи систем контроля версий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565346"/>
            <a:ext cx="7315200" cy="914400"/>
          </a:xfrm>
        </p:spPr>
        <p:txBody>
          <a:bodyPr/>
          <a:lstStyle/>
          <a:p>
            <a:r>
              <a:rPr lang="ru-RU" dirty="0" err="1" smtClean="0"/>
              <a:t>Чуфистов</a:t>
            </a:r>
            <a:r>
              <a:rPr lang="ru-RU" dirty="0" smtClean="0"/>
              <a:t> Георгий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командной разработки</a:t>
            </a:r>
            <a:endParaRPr lang="ru-RU" dirty="0"/>
          </a:p>
        </p:txBody>
      </p:sp>
      <p:pic>
        <p:nvPicPr>
          <p:cNvPr id="4" name="Picture 2" descr="https://sun1.userapi.com/sun1-93/s/v1/ig2/fmJvP5acsiz1Lo2y5Ro3QerXm5gBRIDVRIXFND6YphXOIBCiIvTb3Yxu4pCB28kGL7SXS18lyWxCvRFKyl3pYyyD.jpg?size=800x452&amp;quality=9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357693"/>
            <a:ext cx="7315200" cy="41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систем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Системы контроля версий — это программные инструменты, помогающие командам разработчиков управлять изменениями в исходном коде с течением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5605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систем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sun9-east.userapi.com/sun9-26/s/v1/ig2/n65Q1e3coJZVSgmMSx-AJN-GNHRJ8Gh2MddEalRQi05doEwKsIhbcTv3vy3Mw5OiH0drLLvMqqzGxlIzczOSL2JY.jpg?size=800x683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06" y="1781647"/>
            <a:ext cx="3427036" cy="29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un9-west.userapi.com/sun9-5/s/v1/ig2/m6eOYQEr8gnd5lPjEnhAXTzUMZMb9Pkc8Sg98cV-eXvl7-ginktKDvWAKjWoRWfc65g2KVwTvL3yfRBEx1ypfElt.jpg?size=800x556&amp;quality=9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58" y="1781647"/>
            <a:ext cx="4209828" cy="29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75956" y="4815617"/>
            <a:ext cx="233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Локальные СКВ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12389" y="4815617"/>
            <a:ext cx="280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Централизованные СКВ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4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18" y="1123645"/>
            <a:ext cx="3252281" cy="460118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Распределенные системы контроля версий</a:t>
            </a:r>
            <a:endParaRPr lang="ru-RU" sz="3200" dirty="0"/>
          </a:p>
        </p:txBody>
      </p:sp>
      <p:pic>
        <p:nvPicPr>
          <p:cNvPr id="4" name="Picture 2" descr="https://sun9-east.userapi.com/sun9-29/s/v1/ig2/EFK3nH3Bosr5TqjMPi_6epPfTvSjYsMlmnWVj0fe0zSaI-ZaULiZEBOZpg2A9ixaETpNteHfHscj_NUkWzXvR7fv.jpg?size=668x800&amp;quality=9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206" y="863600"/>
            <a:ext cx="4276264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15" y="1123645"/>
            <a:ext cx="3323771" cy="4601183"/>
          </a:xfrm>
        </p:spPr>
        <p:txBody>
          <a:bodyPr/>
          <a:lstStyle/>
          <a:p>
            <a:r>
              <a:rPr lang="ru-RU" dirty="0"/>
              <a:t>Окончательный выбор СКВ</a:t>
            </a:r>
          </a:p>
        </p:txBody>
      </p:sp>
      <p:pic>
        <p:nvPicPr>
          <p:cNvPr id="4" name="Picture 2" descr="A hacker is demanding ransom for hundreds of stolen Git cod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7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861" y="1123645"/>
            <a:ext cx="3056338" cy="4601183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проекта программного продукта с использованием систем контроля версий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70162"/>
            <a:ext cx="7315200" cy="23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Применение технологий командной разработки при объединении клиентской и серверной частей программного продукта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85921"/>
            <a:ext cx="7315200" cy="22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346" y="1123836"/>
            <a:ext cx="3114395" cy="4601183"/>
          </a:xfrm>
        </p:spPr>
        <p:txBody>
          <a:bodyPr/>
          <a:lstStyle/>
          <a:p>
            <a:r>
              <a:rPr lang="ru-RU" dirty="0"/>
              <a:t>Итог выполнения практического задания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073" y="2176076"/>
            <a:ext cx="7765612" cy="24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924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Тестирование проекта программного продукта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565346"/>
            <a:ext cx="7315200" cy="914400"/>
          </a:xfrm>
        </p:spPr>
        <p:txBody>
          <a:bodyPr/>
          <a:lstStyle/>
          <a:p>
            <a:r>
              <a:rPr lang="ru-RU" dirty="0" err="1" smtClean="0"/>
              <a:t>Флеер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9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92452"/>
          </a:xfrm>
        </p:spPr>
        <p:txBody>
          <a:bodyPr/>
          <a:lstStyle/>
          <a:p>
            <a:r>
              <a:rPr lang="ru-RU" dirty="0" smtClean="0"/>
              <a:t>Разработка серверной части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565346"/>
            <a:ext cx="7315200" cy="914400"/>
          </a:xfrm>
        </p:spPr>
        <p:txBody>
          <a:bodyPr/>
          <a:lstStyle/>
          <a:p>
            <a:r>
              <a:rPr lang="ru-RU" dirty="0" smtClean="0"/>
              <a:t>Хитров Никита</a:t>
            </a:r>
            <a:endParaRPr lang="ru-RU" dirty="0"/>
          </a:p>
        </p:txBody>
      </p:sp>
      <p:pic>
        <p:nvPicPr>
          <p:cNvPr id="3074" name="Picture 2" descr="https://www.linuxprofy.ru/img/scr6/serve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 r="21903" b="6332"/>
          <a:stretch/>
        </p:blipFill>
        <p:spPr bwMode="auto">
          <a:xfrm>
            <a:off x="9311147" y="1557481"/>
            <a:ext cx="2664544" cy="31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89406"/>
          </a:xfrm>
        </p:spPr>
        <p:txBody>
          <a:bodyPr/>
          <a:lstStyle/>
          <a:p>
            <a:r>
              <a:rPr lang="ru-RU" b="1" dirty="0"/>
              <a:t>Тестирование </a:t>
            </a:r>
            <a:r>
              <a:rPr lang="ru-RU" dirty="0"/>
              <a:t>- это процесс выполнения программы, целью которого является выявление ошибок.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92" y="1790435"/>
            <a:ext cx="5809752" cy="32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461" y="1728582"/>
            <a:ext cx="5538873" cy="33916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634"/>
          <a:stretch/>
        </p:blipFill>
        <p:spPr>
          <a:xfrm>
            <a:off x="6792009" y="746675"/>
            <a:ext cx="4772025" cy="49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игре</a:t>
            </a:r>
            <a:r>
              <a:rPr lang="en-US" dirty="0"/>
              <a:t> </a:t>
            </a:r>
            <a:r>
              <a:rPr lang="ru-RU" dirty="0"/>
              <a:t>первого </a:t>
            </a:r>
            <a:r>
              <a:rPr lang="ru-RU" dirty="0" smtClean="0"/>
              <a:t>игрока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78032"/>
            <a:ext cx="7315200" cy="44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6" y="805633"/>
            <a:ext cx="4240915" cy="44474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983" y="2175778"/>
            <a:ext cx="2438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игре второго </a:t>
            </a:r>
            <a:r>
              <a:rPr lang="ru-RU" dirty="0" smtClean="0"/>
              <a:t>игрока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0922"/>
            <a:ext cx="7315200" cy="456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94" y="2842399"/>
            <a:ext cx="2543175" cy="1295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967"/>
          <a:stretch/>
        </p:blipFill>
        <p:spPr>
          <a:xfrm>
            <a:off x="2018465" y="1247492"/>
            <a:ext cx="4162380" cy="43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Увеличение количества игровых очков и размеров игрока при поглощении шариков-очков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634" y="863600"/>
            <a:ext cx="494540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Поглощение одного игрока </a:t>
            </a:r>
            <a:r>
              <a:rPr lang="ru-RU" dirty="0" smtClean="0"/>
              <a:t>другим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755" y="1509174"/>
            <a:ext cx="3637153" cy="38305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76" t="1" r="-1" b="922"/>
          <a:stretch/>
        </p:blipFill>
        <p:spPr>
          <a:xfrm>
            <a:off x="7820677" y="1509175"/>
            <a:ext cx="3647169" cy="38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позиций игроков в топе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844" y="863600"/>
            <a:ext cx="491698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42191"/>
            <a:ext cx="3280229" cy="410130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Вывод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по работе, проделанной в процессе выполнения ознакомительной практики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229204" cy="2943121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Объединив разработанные при помощи языка программирования </a:t>
            </a:r>
            <a:r>
              <a:rPr lang="en-US" sz="2800" dirty="0" smtClean="0"/>
              <a:t>Python</a:t>
            </a:r>
            <a:r>
              <a:rPr lang="ru-RU" sz="2800" dirty="0" smtClean="0"/>
              <a:t> и его модулей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smtClean="0"/>
              <a:t>socket </a:t>
            </a:r>
            <a:r>
              <a:rPr lang="ru-RU" sz="2800" dirty="0" smtClean="0"/>
              <a:t>серверную </a:t>
            </a:r>
            <a:r>
              <a:rPr lang="ru-RU" sz="2800" dirty="0"/>
              <a:t>и клиентскую </a:t>
            </a:r>
            <a:r>
              <a:rPr lang="ru-RU" sz="2800" dirty="0" smtClean="0"/>
              <a:t>части</a:t>
            </a:r>
            <a:r>
              <a:rPr lang="ru-RU" sz="2800" dirty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</a:t>
            </a:r>
            <a:r>
              <a:rPr lang="ru-RU" sz="2800" dirty="0" smtClean="0"/>
              <a:t>используя методы </a:t>
            </a:r>
            <a:r>
              <a:rPr lang="ru-RU" sz="2800" dirty="0"/>
              <a:t>командной </a:t>
            </a:r>
            <a:r>
              <a:rPr lang="ru-RU" sz="2800" dirty="0" smtClean="0"/>
              <a:t>разработки, а так же, проведя тестирование, </a:t>
            </a:r>
            <a:r>
              <a:rPr lang="ru-RU" sz="2800" dirty="0"/>
              <a:t>мы получили исправно </a:t>
            </a:r>
            <a:r>
              <a:rPr lang="ru-RU" sz="2800" dirty="0" smtClean="0"/>
              <a:t>работающий программный продукт.</a:t>
            </a:r>
            <a:endParaRPr lang="ru-RU" sz="2800" dirty="0"/>
          </a:p>
        </p:txBody>
      </p:sp>
      <p:pic>
        <p:nvPicPr>
          <p:cNvPr id="3078" name="Picture 6" descr="https://i.imgflip.com/1f5m4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39265" b="7428"/>
          <a:stretch/>
        </p:blipFill>
        <p:spPr bwMode="auto">
          <a:xfrm>
            <a:off x="9291171" y="3995915"/>
            <a:ext cx="1807301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imgflip.com/1f5m4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39265" b="7428"/>
          <a:stretch/>
        </p:blipFill>
        <p:spPr bwMode="auto">
          <a:xfrm>
            <a:off x="7483870" y="3995915"/>
            <a:ext cx="1807301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i.imgflip.com/1f5m4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39265" b="7428"/>
          <a:stretch/>
        </p:blipFill>
        <p:spPr bwMode="auto">
          <a:xfrm>
            <a:off x="5676569" y="3995915"/>
            <a:ext cx="1807301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i.imgflip.com/1f5m4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39265" b="7428"/>
          <a:stretch/>
        </p:blipFill>
        <p:spPr bwMode="auto">
          <a:xfrm>
            <a:off x="3869268" y="3995915"/>
            <a:ext cx="1807301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Используемый ЯП и модули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2202942"/>
          </a:xfrm>
        </p:spPr>
        <p:txBody>
          <a:bodyPr>
            <a:normAutofit/>
          </a:bodyPr>
          <a:lstStyle/>
          <a:p>
            <a:r>
              <a:rPr lang="ru-RU" dirty="0" smtClean="0"/>
              <a:t>При разработке серверной части использовался язык программирования (ЯП)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Были использованы его </a:t>
            </a:r>
            <a:r>
              <a:rPr lang="ru-RU" dirty="0" err="1" smtClean="0"/>
              <a:t>его</a:t>
            </a:r>
            <a:r>
              <a:rPr lang="ru-RU" dirty="0" smtClean="0"/>
              <a:t> модули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ygame</a:t>
            </a:r>
            <a:endParaRPr lang="en-US" sz="2000" dirty="0" smtClean="0"/>
          </a:p>
          <a:p>
            <a:pPr lvl="1"/>
            <a:r>
              <a:rPr lang="en-US" sz="2000" dirty="0" smtClean="0"/>
              <a:t>socket</a:t>
            </a:r>
            <a:endParaRPr lang="en-US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03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</a:t>
            </a:r>
            <a:r>
              <a:rPr lang="en-US" sz="2400" dirty="0" err="1" smtClean="0"/>
              <a:t>ygame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socket</a:t>
            </a:r>
            <a:endParaRPr lang="ru-RU" sz="2400" dirty="0"/>
          </a:p>
        </p:txBody>
      </p:sp>
      <p:pic>
        <p:nvPicPr>
          <p:cNvPr id="1026" name="Picture 2" descr="https://miro.medium.com/max/640/0*nr8xfIriulC1eI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5" y="4867124"/>
            <a:ext cx="3139014" cy="12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ojeznanje.eu/f/pics/Webinarji/python_1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338435"/>
            <a:ext cx="3004607" cy="23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morioh.com/9eb1a7f62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1" t="5470" r="17370" b="25516"/>
          <a:stretch/>
        </p:blipFill>
        <p:spPr bwMode="auto">
          <a:xfrm>
            <a:off x="7526867" y="3086035"/>
            <a:ext cx="2647951" cy="15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Pygame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8318" y="1123837"/>
            <a:ext cx="7315200" cy="4724401"/>
          </a:xfrm>
        </p:spPr>
        <p:txBody>
          <a:bodyPr>
            <a:normAutofit/>
          </a:bodyPr>
          <a:lstStyle/>
          <a:p>
            <a:r>
              <a:rPr lang="ru-RU" dirty="0" err="1"/>
              <a:t>Pygame</a:t>
            </a:r>
            <a:r>
              <a:rPr lang="ru-RU" dirty="0"/>
              <a:t> — это «игровая библиотека», набор инструментов, помогающих программистам создавать </a:t>
            </a:r>
            <a:r>
              <a:rPr lang="ru-RU" dirty="0" smtClean="0"/>
              <a:t>игры.</a:t>
            </a:r>
          </a:p>
          <a:p>
            <a:r>
              <a:rPr lang="ru-RU" dirty="0" smtClean="0"/>
              <a:t>Алгоритм использования</a:t>
            </a:r>
            <a:r>
              <a:rPr lang="en-US" dirty="0" smtClean="0"/>
              <a:t>:</a:t>
            </a:r>
          </a:p>
          <a:p>
            <a:pPr lvl="1"/>
            <a:r>
              <a:rPr lang="ru-RU" sz="2000" dirty="0"/>
              <a:t>Подключение библиотеки</a:t>
            </a:r>
          </a:p>
          <a:p>
            <a:pPr lvl="1"/>
            <a:r>
              <a:rPr lang="ru-RU" sz="2000" dirty="0"/>
              <a:t>Инициализация игры и игрового окна</a:t>
            </a:r>
          </a:p>
          <a:p>
            <a:pPr lvl="1"/>
            <a:r>
              <a:rPr lang="ru-RU" sz="2000" dirty="0"/>
              <a:t>В основном игровом цикле на каждой итерации контроль </a:t>
            </a:r>
            <a:r>
              <a:rPr lang="en-US" sz="2000" dirty="0"/>
              <a:t>FPS</a:t>
            </a:r>
            <a:r>
              <a:rPr lang="ru-RU" sz="2000" dirty="0"/>
              <a:t> (</a:t>
            </a:r>
            <a:r>
              <a:rPr lang="en-US" sz="2000" dirty="0"/>
              <a:t>frames per second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lvl="1"/>
            <a:r>
              <a:rPr lang="ru-RU" sz="2000" dirty="0" smtClean="0"/>
              <a:t>Обработка данных с клиента</a:t>
            </a:r>
          </a:p>
          <a:p>
            <a:pPr lvl="1"/>
            <a:r>
              <a:rPr lang="ru-RU" sz="2000" dirty="0"/>
              <a:t>В основном игровом цикле обновление данных игрового поля на каждой итерации</a:t>
            </a:r>
          </a:p>
          <a:p>
            <a:pPr lvl="1"/>
            <a:r>
              <a:rPr lang="ru-RU" sz="2000" dirty="0"/>
              <a:t>В основном игровом цикле </a:t>
            </a:r>
            <a:r>
              <a:rPr lang="ru-RU" sz="2000" dirty="0" err="1"/>
              <a:t>отрисовка</a:t>
            </a:r>
            <a:r>
              <a:rPr lang="ru-RU" sz="2000" dirty="0"/>
              <a:t> графики/рендеринг на каждой итерации</a:t>
            </a:r>
          </a:p>
          <a:p>
            <a:pPr lvl="1"/>
            <a:endParaRPr lang="en-US" dirty="0" smtClean="0"/>
          </a:p>
          <a:p>
            <a:pPr lvl="1"/>
            <a:endParaRPr lang="ru-RU" sz="1600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033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использования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89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Socket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3518" y="1123837"/>
            <a:ext cx="8176682" cy="3505313"/>
          </a:xfrm>
        </p:spPr>
        <p:txBody>
          <a:bodyPr>
            <a:normAutofit/>
          </a:bodyPr>
          <a:lstStyle/>
          <a:p>
            <a:r>
              <a:rPr lang="ru-RU" dirty="0"/>
              <a:t>Сокет - название программного интерфейса для обеспечения обмена данными между </a:t>
            </a:r>
            <a:r>
              <a:rPr lang="ru-RU" dirty="0" smtClean="0"/>
              <a:t>процессами, локальными и нет, связанными сетью. </a:t>
            </a:r>
            <a:r>
              <a:rPr lang="ru-RU" dirty="0"/>
              <a:t>Сокет - абстрактный объект, представляющий конечную точку соединения.</a:t>
            </a:r>
          </a:p>
          <a:p>
            <a:r>
              <a:rPr lang="ru-RU" dirty="0"/>
              <a:t>Следует различать </a:t>
            </a:r>
            <a:r>
              <a:rPr lang="ru-RU" b="1" dirty="0"/>
              <a:t>клиентские</a:t>
            </a:r>
            <a:r>
              <a:rPr lang="ru-RU" dirty="0"/>
              <a:t> и </a:t>
            </a:r>
            <a:r>
              <a:rPr lang="ru-RU" b="1" dirty="0"/>
              <a:t>серверные </a:t>
            </a:r>
            <a:r>
              <a:rPr lang="ru-RU" b="1" dirty="0" smtClean="0"/>
              <a:t>сокеты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взаимодействия между машинами с помощью стека протоколов TCP/IP используются адреса и порты. Адрес представляет собой 32-битную структуру для протокола IPv4, 128-битную для IPv6. Номер порта — целое число в диапазоне от 0 до 65535 (для протокола TCP).</a:t>
            </a:r>
          </a:p>
          <a:p>
            <a:pPr lvl="1"/>
            <a:endParaRPr lang="en-US" dirty="0" smtClean="0"/>
          </a:p>
          <a:p>
            <a:pPr lvl="1"/>
            <a:endParaRPr lang="ru-RU" sz="1600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Понятие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Сокеты в </a:t>
            </a:r>
            <a:r>
              <a:rPr lang="en-US" sz="2400" dirty="0" smtClean="0"/>
              <a:t>python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использования</a:t>
            </a:r>
            <a:endParaRPr lang="ru-RU" sz="2400" dirty="0"/>
          </a:p>
        </p:txBody>
      </p:sp>
      <p:pic>
        <p:nvPicPr>
          <p:cNvPr id="2050" name="Picture 2" descr="https://cdn2.iconfinder.com/data/icons/seo-web-optomization-ultimate-set/512/web_hosting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18" y="3962400"/>
            <a:ext cx="2283882" cy="22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1125" y="44000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91125" y="491967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91125" y="543535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2</a:t>
            </a:r>
            <a:endParaRPr lang="ru-RU" dirty="0"/>
          </a:p>
        </p:txBody>
      </p:sp>
      <p:pic>
        <p:nvPicPr>
          <p:cNvPr id="2052" name="Picture 4" descr="https://static.vecteezy.com/system/resources/previews/000/356/347/original/vector-laptop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19" y="3735891"/>
            <a:ext cx="1534582" cy="15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static.vecteezy.com/system/resources/previews/000/356/347/original/vector-laptop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5140324"/>
            <a:ext cx="1656293" cy="16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99488" y="4170402"/>
            <a:ext cx="8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599488" y="5620020"/>
            <a:ext cx="8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  <a:endParaRPr lang="ru-RU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flipV="1">
            <a:off x="6774180" y="4629150"/>
            <a:ext cx="1753872" cy="475191"/>
          </a:xfrm>
          <a:prstGeom prst="bentConnector3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6784761" y="5615516"/>
            <a:ext cx="1743291" cy="548216"/>
          </a:xfrm>
          <a:prstGeom prst="bentConnector3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10800000">
            <a:off x="6784762" y="4584700"/>
            <a:ext cx="1743291" cy="1404652"/>
          </a:xfrm>
          <a:prstGeom prst="bentConnector3">
            <a:avLst>
              <a:gd name="adj1" fmla="val 64862"/>
            </a:avLst>
          </a:prstGeom>
          <a:ln w="57150">
            <a:solidFill>
              <a:srgbClr val="2A2A2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6784760" y="4503182"/>
            <a:ext cx="1658200" cy="81002"/>
          </a:xfrm>
          <a:prstGeom prst="bentConnector3">
            <a:avLst>
              <a:gd name="adj1" fmla="val 62867"/>
            </a:avLst>
          </a:prstGeom>
          <a:ln w="57150">
            <a:solidFill>
              <a:srgbClr val="2A2A2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Socket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0947" y="790008"/>
            <a:ext cx="8176682" cy="3505313"/>
          </a:xfrm>
        </p:spPr>
        <p:txBody>
          <a:bodyPr>
            <a:normAutofit/>
          </a:bodyPr>
          <a:lstStyle/>
          <a:p>
            <a:pPr lvl="1"/>
            <a:r>
              <a:rPr lang="ru-RU" sz="2000" dirty="0" smtClean="0"/>
              <a:t>Алгоритм использования</a:t>
            </a:r>
            <a:r>
              <a:rPr lang="en-US" sz="2000" dirty="0" smtClean="0"/>
              <a:t>:</a:t>
            </a:r>
          </a:p>
          <a:p>
            <a:pPr lvl="2"/>
            <a:r>
              <a:rPr lang="ru-RU" sz="2000" dirty="0" smtClean="0"/>
              <a:t>Создание и настройка сокета сервера</a:t>
            </a:r>
          </a:p>
          <a:p>
            <a:pPr lvl="2"/>
            <a:r>
              <a:rPr lang="ru-RU" sz="2000" dirty="0" smtClean="0"/>
              <a:t>Ожидание подключения пользователей</a:t>
            </a:r>
          </a:p>
          <a:p>
            <a:pPr lvl="2"/>
            <a:r>
              <a:rPr lang="ru-RU" sz="2000" dirty="0" smtClean="0"/>
              <a:t>Инициализация новых подключений</a:t>
            </a:r>
          </a:p>
          <a:p>
            <a:pPr lvl="2"/>
            <a:r>
              <a:rPr lang="ru-RU" sz="2000" dirty="0" smtClean="0"/>
              <a:t>Прием данных отправляемых клиентом</a:t>
            </a:r>
          </a:p>
          <a:p>
            <a:pPr lvl="2"/>
            <a:r>
              <a:rPr lang="ru-RU" sz="2000" dirty="0" smtClean="0"/>
              <a:t>Обработка полученных данных</a:t>
            </a:r>
          </a:p>
          <a:p>
            <a:pPr lvl="2"/>
            <a:r>
              <a:rPr lang="ru-RU" sz="2000" dirty="0" smtClean="0"/>
              <a:t>Отправка обновленной информации с сервера</a:t>
            </a:r>
          </a:p>
          <a:p>
            <a:pPr lvl="2"/>
            <a:r>
              <a:rPr lang="ru-RU" sz="2000" dirty="0" smtClean="0"/>
              <a:t>Закрытие всех соединений с серверным сокетом</a:t>
            </a:r>
            <a:endParaRPr lang="en-US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Понятие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Сокеты в </a:t>
            </a:r>
            <a:r>
              <a:rPr lang="en-US" sz="2400" dirty="0" smtClean="0"/>
              <a:t>python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использования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27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316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Импортирование модулей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и настройка сокета сервера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Задание игровых параметров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326" y="863600"/>
            <a:ext cx="689402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132</TotalTime>
  <Words>773</Words>
  <Application>Microsoft Office PowerPoint</Application>
  <PresentationFormat>Широкоэкранный</PresentationFormat>
  <Paragraphs>127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Corbel</vt:lpstr>
      <vt:lpstr>Wingdings 2</vt:lpstr>
      <vt:lpstr>Рамка</vt:lpstr>
      <vt:lpstr>Точечный рисунок</vt:lpstr>
      <vt:lpstr>Разработка многопользовательской онлайн-игры</vt:lpstr>
      <vt:lpstr>Цель работы</vt:lpstr>
      <vt:lpstr>Участники проекта и их задачи</vt:lpstr>
      <vt:lpstr>Разработка серверной части игры</vt:lpstr>
      <vt:lpstr>Используемый ЯП и модули</vt:lpstr>
      <vt:lpstr>Pygame</vt:lpstr>
      <vt:lpstr>Socket</vt:lpstr>
      <vt:lpstr>Socket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Разработка клиентской части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Применение методов командной разработки для создания проекта и объединение клиентской и серверной частей проекта при помощи систем контроля версий</vt:lpstr>
      <vt:lpstr>Определение командной разработки</vt:lpstr>
      <vt:lpstr>Определение систем контроля версий</vt:lpstr>
      <vt:lpstr>Виды систем контроля версий</vt:lpstr>
      <vt:lpstr>Распределенные системы контроля версий</vt:lpstr>
      <vt:lpstr>Окончательный выбор СКВ</vt:lpstr>
      <vt:lpstr>Разработка проекта программного продукта с использованием систем контроля версий</vt:lpstr>
      <vt:lpstr>Применение технологий командной разработки при объединении клиентской и серверной частей программного продукта</vt:lpstr>
      <vt:lpstr>Итог выполнения практического задания</vt:lpstr>
      <vt:lpstr>Тестирование проекта программного продукта</vt:lpstr>
      <vt:lpstr>Значение тестирования</vt:lpstr>
      <vt:lpstr>Запуск сервера</vt:lpstr>
      <vt:lpstr>Подключение к игре первого игрока</vt:lpstr>
      <vt:lpstr>Презентация PowerPoint</vt:lpstr>
      <vt:lpstr>Подключение к игре второго игрока</vt:lpstr>
      <vt:lpstr>Презентация PowerPoint</vt:lpstr>
      <vt:lpstr>Увеличение количества игровых очков и размеров игрока при поглощении шариков-очков </vt:lpstr>
      <vt:lpstr>Поглощение одного игрока другим</vt:lpstr>
      <vt:lpstr>Изменение позиций игроков в топе</vt:lpstr>
      <vt:lpstr>Вывод по работе, проделанной в процессе выполнения ознакомительной практики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 игры</dc:title>
  <dc:creator>Никита Хитров</dc:creator>
  <cp:lastModifiedBy>Никита Хитров</cp:lastModifiedBy>
  <cp:revision>38</cp:revision>
  <dcterms:created xsi:type="dcterms:W3CDTF">2022-05-26T21:21:57Z</dcterms:created>
  <dcterms:modified xsi:type="dcterms:W3CDTF">2022-05-31T00:03:26Z</dcterms:modified>
</cp:coreProperties>
</file>