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36" r:id="rId2"/>
  </p:sldMasterIdLst>
  <p:notesMasterIdLst>
    <p:notesMasterId r:id="rId22"/>
  </p:notesMasterIdLst>
  <p:handoutMasterIdLst>
    <p:handoutMasterId r:id="rId23"/>
  </p:handoutMasterIdLst>
  <p:sldIdLst>
    <p:sldId id="256" r:id="rId3"/>
    <p:sldId id="388" r:id="rId4"/>
    <p:sldId id="334" r:id="rId5"/>
    <p:sldId id="393" r:id="rId6"/>
    <p:sldId id="364" r:id="rId7"/>
    <p:sldId id="392" r:id="rId8"/>
    <p:sldId id="279" r:id="rId9"/>
    <p:sldId id="391" r:id="rId10"/>
    <p:sldId id="367" r:id="rId11"/>
    <p:sldId id="286" r:id="rId12"/>
    <p:sldId id="370" r:id="rId13"/>
    <p:sldId id="371" r:id="rId14"/>
    <p:sldId id="369" r:id="rId15"/>
    <p:sldId id="374" r:id="rId16"/>
    <p:sldId id="373" r:id="rId17"/>
    <p:sldId id="383" r:id="rId18"/>
    <p:sldId id="390" r:id="rId19"/>
    <p:sldId id="387" r:id="rId20"/>
    <p:sldId id="296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 Rassamakin" initials="S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99CCFF"/>
    <a:srgbClr val="00FF00"/>
    <a:srgbClr val="CC99FF"/>
    <a:srgbClr val="FF99FF"/>
    <a:srgbClr val="7D96E9"/>
    <a:srgbClr val="64C896"/>
    <a:srgbClr val="B0E4BA"/>
    <a:srgbClr val="AFE3B9"/>
    <a:srgbClr val="81B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5714" autoAdjust="0"/>
  </p:normalViewPr>
  <p:slideViewPr>
    <p:cSldViewPr snapToGrid="0" snapToObjects="1">
      <p:cViewPr varScale="1">
        <p:scale>
          <a:sx n="99" d="100"/>
          <a:sy n="99" d="100"/>
        </p:scale>
        <p:origin x="19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BCC9E21-B12A-439B-9700-BD0553F62C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CD84465-DEB6-4006-96D6-72CA3530D3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AA19-E0F3-45C1-A7C0-E5FB1526EEE7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ru-RU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283E6-4739-4220-BD63-BDFC7EFF668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>
              <a:solidFill>
                <a:srgbClr val="002B78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84465-DEB6-4006-96D6-72CA3530D3B6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57568-1A15-471F-B458-2C6FD47C66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F308-6902-4483-B170-B394F969EE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F085D-DF6A-45A2-B57F-846B70B08C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568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527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050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1102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623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67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0234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0DDF080-5E8C-48AD-84E5-6C08B304C14E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953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2099-ECAD-4ADB-ACB2-04634E186B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0302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917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46AE-608E-4FA2-8ADD-40608B0540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434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4E34-E4D1-4958-88FB-477E72F6EA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75019-C5B5-4E6A-99B9-3E66B8048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3D7B5-A90C-4314-B700-6CCC122BA4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42F0A-AC02-468B-9099-A5DE29499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5EB7-561D-4698-86AD-5B8D0F462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3D8-9351-481A-9EA7-7CB671CC5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8A12-5E6E-46FA-8B9A-29D537B7B2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>
              <a:solidFill>
                <a:srgbClr val="002B78"/>
              </a:solidFill>
            </a:endParaRP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>
                <a:solidFill>
                  <a:srgbClr val="AEAEAE"/>
                </a:solidFill>
                <a:latin typeface="Verdana" pitchFamily="34" charset="0"/>
              </a:rPr>
              <a:t>® 2008. EPAM Systems. All rights reserved.</a:t>
            </a:r>
            <a:endParaRPr lang="en-US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BC8C9257-D951-430A-AEE8-45716A964F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2" r:id="rId2"/>
    <p:sldLayoutId id="2147483991" r:id="rId3"/>
    <p:sldLayoutId id="2147483990" r:id="rId4"/>
    <p:sldLayoutId id="2147483989" r:id="rId5"/>
    <p:sldLayoutId id="2147483988" r:id="rId6"/>
    <p:sldLayoutId id="2147483987" r:id="rId7"/>
    <p:sldLayoutId id="2147483986" r:id="rId8"/>
    <p:sldLayoutId id="2147483985" r:id="rId9"/>
    <p:sldLayoutId id="2147483984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fontAlgn="base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B78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8C9257-D951-430A-AEE8-45716A964F9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-edu.mirea.ru/course/view.php?id=6581" TargetMode="External"/><Relationship Id="rId2" Type="http://schemas.openxmlformats.org/officeDocument/2006/relationships/hyperlink" Target="https://creately.com/blog/ru/uncategorized-ru/&#1091;&#1095;&#1077;&#1073;&#1085;&#1080;&#1082;-&#1087;&#1086;-&#1076;&#1080;&#1072;&#1075;&#1088;&#1072;&#1084;&#1084;&#1077;-&#1072;&#1082;&#1090;&#1080;&#1074;&#1085;&#1086;&#1089;&#1090;&#1080;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ru.wikipedia.org/wiki/&#1044;&#1080;&#1072;&#1075;&#1088;&#1072;&#1084;&#1084;&#1072;_&#1076;&#1077;&#1103;&#1090;&#1077;&#1083;&#1100;&#1085;&#1086;&#1089;&#1090;&#1080;" TargetMode="External"/><Relationship Id="rId4" Type="http://schemas.openxmlformats.org/officeDocument/2006/relationships/hyperlink" Target="http://www.uml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3823" y="764455"/>
            <a:ext cx="5260093" cy="1670736"/>
          </a:xfrm>
          <a:ln w="0"/>
        </p:spPr>
        <p:txBody>
          <a:bodyPr>
            <a:norm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ru-RU" sz="2800" b="1" i="0" dirty="0">
                <a:effectLst/>
                <a:latin typeface="Nunito" panose="020B0604020202020204" pitchFamily="2" charset="-52"/>
              </a:rPr>
              <a:t>Построение UML – модели системы. </a:t>
            </a:r>
            <a:r>
              <a:rPr lang="en-US" sz="2800" b="1" i="0" dirty="0" smtClean="0">
                <a:effectLst/>
                <a:latin typeface="Nunito" panose="020B0604020202020204" pitchFamily="2" charset="-52"/>
              </a:rPr>
              <a:t/>
            </a:r>
            <a:br>
              <a:rPr lang="en-US" sz="2800" b="1" i="0" dirty="0" smtClean="0">
                <a:effectLst/>
                <a:latin typeface="Nunito" panose="020B0604020202020204" pitchFamily="2" charset="-52"/>
              </a:rPr>
            </a:br>
            <a:r>
              <a:rPr lang="ru-RU" sz="2800" b="1" i="0" dirty="0" smtClean="0">
                <a:effectLst/>
                <a:latin typeface="Nunito" panose="020B0604020202020204" pitchFamily="2" charset="-52"/>
              </a:rPr>
              <a:t>Диаграмма</a:t>
            </a:r>
            <a:r>
              <a:rPr lang="en-US" sz="2800" b="1" i="0" dirty="0" smtClean="0">
                <a:effectLst/>
                <a:latin typeface="Nunito" panose="020B0604020202020204" pitchFamily="2" charset="-52"/>
              </a:rPr>
              <a:t> </a:t>
            </a:r>
            <a:r>
              <a:rPr lang="ru-RU" sz="2800" b="1" i="0" dirty="0" smtClean="0">
                <a:effectLst/>
                <a:latin typeface="Nunito" panose="020B0604020202020204" pitchFamily="2" charset="-52"/>
              </a:rPr>
              <a:t>деятельности. 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A52B1-CCF3-7E96-B8AC-C3D75E00D43B}"/>
              </a:ext>
            </a:extLst>
          </p:cNvPr>
          <p:cNvSpPr txBox="1"/>
          <p:nvPr/>
        </p:nvSpPr>
        <p:spPr>
          <a:xfrm>
            <a:off x="803823" y="2853583"/>
            <a:ext cx="240686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Выполнили студенты группы </a:t>
            </a:r>
            <a:r>
              <a:rPr lang="ru-RU" dirty="0" smtClean="0"/>
              <a:t>ИКБО-</a:t>
            </a:r>
            <a:r>
              <a:rPr lang="en-US" dirty="0" smtClean="0"/>
              <a:t>20</a:t>
            </a:r>
            <a:r>
              <a:rPr lang="ru-RU" dirty="0" smtClean="0"/>
              <a:t>-21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362299" y="2645834"/>
            <a:ext cx="2040556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 err="1" smtClean="0"/>
              <a:t>Мухаметшин</a:t>
            </a:r>
            <a:r>
              <a:rPr lang="ru-RU" dirty="0" smtClean="0"/>
              <a:t> А.Р.</a:t>
            </a:r>
          </a:p>
          <a:p>
            <a:pPr algn="r">
              <a:lnSpc>
                <a:spcPct val="150000"/>
              </a:lnSpc>
            </a:pPr>
            <a:r>
              <a:rPr lang="ru-RU" dirty="0" smtClean="0"/>
              <a:t>Емельянов И.В.</a:t>
            </a:r>
          </a:p>
          <a:p>
            <a:pPr algn="r">
              <a:lnSpc>
                <a:spcPct val="150000"/>
              </a:lnSpc>
            </a:pPr>
            <a:r>
              <a:rPr lang="ru-RU" dirty="0" smtClean="0"/>
              <a:t>Квашнин Ю.В.</a:t>
            </a:r>
          </a:p>
          <a:p>
            <a:pPr algn="r">
              <a:lnSpc>
                <a:spcPct val="150000"/>
              </a:lnSpc>
            </a:pPr>
            <a:r>
              <a:rPr lang="ru-RU" dirty="0"/>
              <a:t>Хитров Н.С.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6659"/>
            <a:ext cx="5331661" cy="1239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Элементы диаграммы деятельности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085022" y="1236829"/>
            <a:ext cx="3142648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ru-RU" sz="2400" b="1" dirty="0"/>
              <a:t>Узлы управления</a:t>
            </a:r>
          </a:p>
        </p:txBody>
      </p:sp>
      <p:sp>
        <p:nvSpPr>
          <p:cNvPr id="6" name="Rectangle 10"/>
          <p:cNvSpPr txBox="1">
            <a:spLocks/>
          </p:cNvSpPr>
          <p:nvPr/>
        </p:nvSpPr>
        <p:spPr>
          <a:xfrm>
            <a:off x="539750" y="4999182"/>
            <a:ext cx="36178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eaLnBrk="0" latinLnBrk="0" hangingPunct="0">
              <a:buClrTx/>
              <a:buSzTx/>
              <a:tabLst/>
              <a:defRPr/>
            </a:pPr>
            <a:r>
              <a:rPr lang="ru-RU" sz="1600" b="1" kern="0" dirty="0">
                <a:latin typeface="+mn-lt"/>
              </a:rPr>
              <a:t>Узел</a:t>
            </a:r>
            <a:r>
              <a:rPr lang="en-US" sz="1600" b="1" kern="0" dirty="0">
                <a:latin typeface="+mn-lt"/>
              </a:rPr>
              <a:t> </a:t>
            </a:r>
            <a:r>
              <a:rPr lang="ru-RU" sz="1600" b="1" kern="0" dirty="0">
                <a:latin typeface="+mn-lt"/>
              </a:rPr>
              <a:t>решения (</a:t>
            </a:r>
            <a:r>
              <a:rPr lang="en-US" sz="1600" b="1" kern="0" dirty="0">
                <a:latin typeface="+mn-lt"/>
              </a:rPr>
              <a:t>decision node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узлом управления, который выбирает между выходящими потоками</a:t>
            </a:r>
          </a:p>
        </p:txBody>
      </p:sp>
      <p:sp>
        <p:nvSpPr>
          <p:cNvPr id="9" name="Rectangle 10"/>
          <p:cNvSpPr txBox="1">
            <a:spLocks/>
          </p:cNvSpPr>
          <p:nvPr/>
        </p:nvSpPr>
        <p:spPr>
          <a:xfrm>
            <a:off x="4262358" y="4904124"/>
            <a:ext cx="3611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eaLnBrk="0" latinLnBrk="0" hangingPunct="0">
              <a:buClrTx/>
              <a:buSzTx/>
              <a:tabLst/>
              <a:defRPr/>
            </a:pPr>
            <a:r>
              <a:rPr lang="ru-RU" sz="1600" b="1" kern="0" dirty="0">
                <a:latin typeface="+mn-lt"/>
              </a:rPr>
              <a:t>Узел слияния (</a:t>
            </a:r>
            <a:r>
              <a:rPr lang="en-US" sz="1600" b="1" kern="0" dirty="0">
                <a:latin typeface="+mn-lt"/>
              </a:rPr>
              <a:t>merge node</a:t>
            </a:r>
            <a:r>
              <a:rPr lang="ru-RU" sz="1600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узлом управления, который соединяет вместе несколько альтернативных потоков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22846"/>
            <a:ext cx="6477940" cy="318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516" y="214389"/>
            <a:ext cx="6025415" cy="1156626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7516" y="1493694"/>
            <a:ext cx="3118585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ru-RU" sz="2400" b="1" dirty="0"/>
              <a:t>Узлы управления</a:t>
            </a:r>
          </a:p>
        </p:txBody>
      </p:sp>
      <p:sp>
        <p:nvSpPr>
          <p:cNvPr id="13" name="Rectangle 5"/>
          <p:cNvSpPr txBox="1">
            <a:spLocks/>
          </p:cNvSpPr>
          <p:nvPr/>
        </p:nvSpPr>
        <p:spPr>
          <a:xfrm>
            <a:off x="577516" y="4542717"/>
            <a:ext cx="30310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00000"/>
              </a:lnSpc>
            </a:pPr>
            <a:r>
              <a:rPr lang="ru-RU" sz="1600" b="1" kern="0" dirty="0">
                <a:latin typeface="+mn-lt"/>
              </a:rPr>
              <a:t>Узел разделения (</a:t>
            </a:r>
            <a:r>
              <a:rPr lang="en-US" sz="1600" b="1" kern="0" dirty="0">
                <a:latin typeface="+mn-lt"/>
              </a:rPr>
              <a:t>fork node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узлом управления, который расщепляет поток на несколько параллельных потоков</a:t>
            </a:r>
          </a:p>
        </p:txBody>
      </p:sp>
      <p:sp>
        <p:nvSpPr>
          <p:cNvPr id="15" name="Rectangle 5"/>
          <p:cNvSpPr txBox="1">
            <a:spLocks/>
          </p:cNvSpPr>
          <p:nvPr/>
        </p:nvSpPr>
        <p:spPr>
          <a:xfrm>
            <a:off x="4032003" y="4542717"/>
            <a:ext cx="2822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00000"/>
              </a:lnSpc>
            </a:pPr>
            <a:r>
              <a:rPr lang="ru-RU" sz="1600" b="1" kern="0" dirty="0">
                <a:latin typeface="+mn-lt"/>
              </a:rPr>
              <a:t>Узел соединения (</a:t>
            </a:r>
            <a:r>
              <a:rPr lang="en-US" sz="1600" b="1" kern="0" dirty="0">
                <a:latin typeface="+mn-lt"/>
              </a:rPr>
              <a:t>join node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b="1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узлом управления, который синхронизирует несколько потоков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16" y="2084715"/>
            <a:ext cx="62769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1200" y="171434"/>
            <a:ext cx="5265019" cy="1143087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21200" y="1409277"/>
            <a:ext cx="3380779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Специальные действия</a:t>
            </a:r>
          </a:p>
        </p:txBody>
      </p:sp>
      <p:sp>
        <p:nvSpPr>
          <p:cNvPr id="24" name="Rectangle 6"/>
          <p:cNvSpPr txBox="1">
            <a:spLocks/>
          </p:cNvSpPr>
          <p:nvPr/>
        </p:nvSpPr>
        <p:spPr>
          <a:xfrm>
            <a:off x="447898" y="3928286"/>
            <a:ext cx="6714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eaLnBrk="0" latinLnBrk="0" hangingPunct="0">
              <a:buClrTx/>
              <a:buSzTx/>
              <a:tabLst/>
              <a:defRPr/>
            </a:pPr>
            <a:r>
              <a:rPr lang="ru-RU" sz="1600" b="1" kern="0" dirty="0">
                <a:latin typeface="+mn-lt"/>
              </a:rPr>
              <a:t>Действие передачи сигнала (</a:t>
            </a:r>
            <a:r>
              <a:rPr lang="en-US" sz="1600" b="1" kern="0" dirty="0">
                <a:latin typeface="+mn-lt"/>
              </a:rPr>
              <a:t>send signal action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 является действием, которое на основе своих входов создает экземпляр сигнала и передает его объекту цели</a:t>
            </a:r>
          </a:p>
          <a:p>
            <a:pPr marR="0" lvl="0" algn="just" defTabSz="914400" eaLnBrk="0" latinLnBrk="0" hangingPunct="0">
              <a:buClrTx/>
              <a:buSzTx/>
              <a:tabLst/>
              <a:defRPr/>
            </a:pPr>
            <a:endParaRPr lang="ru-RU" sz="1600" b="1" kern="0" dirty="0">
              <a:latin typeface="+mn-lt"/>
            </a:endParaRPr>
          </a:p>
          <a:p>
            <a:pPr marR="0" lvl="0" algn="just" defTabSz="914400" eaLnBrk="0" latinLnBrk="0" hangingPunct="0">
              <a:buClrTx/>
              <a:buSzTx/>
              <a:tabLst/>
              <a:defRPr/>
            </a:pPr>
            <a:r>
              <a:rPr lang="ru-RU" sz="1600" b="1" kern="0" dirty="0">
                <a:latin typeface="+mn-lt"/>
              </a:rPr>
              <a:t>Действие приема события (</a:t>
            </a:r>
            <a:r>
              <a:rPr lang="en-US" sz="1600" b="1" kern="0" dirty="0">
                <a:latin typeface="+mn-lt"/>
              </a:rPr>
              <a:t>receive event action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действием, которое ожидает наступление некоторого события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98" y="2040905"/>
            <a:ext cx="6708162" cy="188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1200" y="179831"/>
            <a:ext cx="7985125" cy="1163947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21200" y="1374645"/>
            <a:ext cx="2995768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Центральный буфер</a:t>
            </a:r>
          </a:p>
        </p:txBody>
      </p:sp>
      <p:sp>
        <p:nvSpPr>
          <p:cNvPr id="16" name="Rectangle 6"/>
          <p:cNvSpPr txBox="1">
            <a:spLocks/>
          </p:cNvSpPr>
          <p:nvPr/>
        </p:nvSpPr>
        <p:spPr>
          <a:xfrm>
            <a:off x="421200" y="4571381"/>
            <a:ext cx="8248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00000"/>
              </a:lnSpc>
            </a:pPr>
            <a:r>
              <a:rPr lang="ru-RU" sz="1600" b="1" kern="0" dirty="0">
                <a:latin typeface="+mn-lt"/>
              </a:rPr>
              <a:t>Центральный буфер (</a:t>
            </a:r>
            <a:r>
              <a:rPr lang="en-US" sz="1600" b="1" kern="0" dirty="0">
                <a:latin typeface="+mn-lt"/>
              </a:rPr>
              <a:t>central buffer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узлом абстрактной деятельности, которая служит для управления потоками из нескольких источников и мест назначения</a:t>
            </a:r>
          </a:p>
          <a:p>
            <a:pPr algn="just" eaLnBrk="0" hangingPunct="0">
              <a:lnSpc>
                <a:spcPct val="100000"/>
              </a:lnSpc>
            </a:pPr>
            <a:endParaRPr lang="ru-RU" sz="1600" kern="0" dirty="0">
              <a:latin typeface="+mn-lt"/>
            </a:endParaRPr>
          </a:p>
          <a:p>
            <a:pPr algn="just" eaLnBrk="0" hangingPunct="0">
              <a:lnSpc>
                <a:spcPct val="100000"/>
              </a:lnSpc>
            </a:pPr>
            <a:r>
              <a:rPr lang="ru-RU" sz="1600" kern="0" dirty="0">
                <a:latin typeface="+mn-lt"/>
              </a:rPr>
              <a:t>Центральный буфер не имеет непосредственных соединений с узлами действия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200" y="1915706"/>
            <a:ext cx="81343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1200" y="159554"/>
            <a:ext cx="8088312" cy="1196223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21200" y="1429044"/>
            <a:ext cx="2893158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Хранилище данных</a:t>
            </a:r>
          </a:p>
        </p:txBody>
      </p:sp>
      <p:sp>
        <p:nvSpPr>
          <p:cNvPr id="9" name="Rectangle 6"/>
          <p:cNvSpPr txBox="1">
            <a:spLocks/>
          </p:cNvSpPr>
          <p:nvPr/>
        </p:nvSpPr>
        <p:spPr>
          <a:xfrm>
            <a:off x="4160175" y="2069584"/>
            <a:ext cx="4349337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 defTabSz="914400" eaLnBrk="0" latinLnBrk="0" hangingPunct="0">
              <a:buClrTx/>
              <a:buSzTx/>
              <a:tabLst/>
              <a:defRPr/>
            </a:pPr>
            <a:r>
              <a:rPr lang="ru-RU" sz="1600" b="1" kern="0" dirty="0">
                <a:latin typeface="+mn-lt"/>
              </a:rPr>
              <a:t>Хранилище данных (</a:t>
            </a:r>
            <a:r>
              <a:rPr lang="en-US" sz="1600" b="1" kern="0" dirty="0">
                <a:latin typeface="+mn-lt"/>
              </a:rPr>
              <a:t>data store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является разновидностью центрального буфера для постоянного хранения объектов или другой информации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200" y="2069508"/>
            <a:ext cx="34575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1200" y="235172"/>
            <a:ext cx="5948413" cy="1202272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pic>
        <p:nvPicPr>
          <p:cNvPr id="23" name="Picture 6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200" y="2158105"/>
            <a:ext cx="3684588" cy="3524250"/>
          </a:xfrm>
          <a:noFill/>
          <a:ln/>
        </p:spPr>
      </p:pic>
      <p:sp>
        <p:nvSpPr>
          <p:cNvPr id="20" name="Title 1"/>
          <p:cNvSpPr txBox="1">
            <a:spLocks/>
          </p:cNvSpPr>
          <p:nvPr/>
        </p:nvSpPr>
        <p:spPr bwMode="auto">
          <a:xfrm>
            <a:off x="421200" y="1550085"/>
            <a:ext cx="3684588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Разбиение деятельности</a:t>
            </a:r>
          </a:p>
        </p:txBody>
      </p:sp>
      <p:sp>
        <p:nvSpPr>
          <p:cNvPr id="21" name="Rectangle 5"/>
          <p:cNvSpPr txBox="1">
            <a:spLocks/>
          </p:cNvSpPr>
          <p:nvPr/>
        </p:nvSpPr>
        <p:spPr>
          <a:xfrm>
            <a:off x="4320000" y="2158105"/>
            <a:ext cx="4349338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/>
            <a:r>
              <a:rPr lang="ru-RU" sz="1600" b="1" kern="0" dirty="0">
                <a:latin typeface="+mn-lt"/>
              </a:rPr>
              <a:t>Разбиение деятельности (</a:t>
            </a:r>
            <a:r>
              <a:rPr lang="en-US" sz="1600" b="1" kern="0" dirty="0">
                <a:latin typeface="+mn-lt"/>
              </a:rPr>
              <a:t>activity partition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– </a:t>
            </a:r>
            <a:r>
              <a:rPr lang="ru-RU" sz="1600" kern="0" dirty="0">
                <a:latin typeface="+mn-lt"/>
              </a:rPr>
              <a:t>элемент модели, предназначенный для группировки действий, которые относятся к одной деятельности и имеют некоторую общую характеристику</a:t>
            </a:r>
          </a:p>
          <a:p>
            <a:pPr algn="just" eaLnBrk="0" hangingPunct="0"/>
            <a:endParaRPr lang="ru-RU" sz="1600" kern="0" dirty="0">
              <a:latin typeface="+mn-lt"/>
            </a:endParaRPr>
          </a:p>
          <a:p>
            <a:pPr algn="just" eaLnBrk="0" hangingPunct="0"/>
            <a:r>
              <a:rPr lang="ru-RU" sz="1600" kern="0" dirty="0">
                <a:latin typeface="+mn-lt"/>
              </a:rPr>
              <a:t>На практике при моделировании бизнес-процессов разбиение наиболее часто соответствует организационным единицам</a:t>
            </a:r>
          </a:p>
          <a:p>
            <a:pPr algn="just" eaLnBrk="0" hangingPunct="0"/>
            <a:endParaRPr lang="ru-RU" sz="1600" kern="0" dirty="0">
              <a:latin typeface="+mn-lt"/>
            </a:endParaRPr>
          </a:p>
          <a:p>
            <a:pPr algn="just" eaLnBrk="0" hangingPunct="0"/>
            <a:r>
              <a:rPr lang="ru-RU" sz="1600" kern="0" dirty="0">
                <a:latin typeface="+mn-lt"/>
              </a:rPr>
              <a:t>Такой вариант представления диаграмм деятельности называют разбиением с использованием нотации дорожки (</a:t>
            </a:r>
            <a:r>
              <a:rPr lang="en-US" sz="1600" kern="0" dirty="0" err="1">
                <a:latin typeface="+mn-lt"/>
              </a:rPr>
              <a:t>swimlanes</a:t>
            </a:r>
            <a:r>
              <a:rPr lang="ru-RU" sz="1600" kern="0" dirty="0">
                <a:latin typeface="+mn-lt"/>
              </a:rPr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0561" y="173255"/>
            <a:ext cx="2348564" cy="716313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33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757" y="173255"/>
            <a:ext cx="4934786" cy="594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7054" y="269508"/>
            <a:ext cx="2346759" cy="711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054" y="1136984"/>
            <a:ext cx="7810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84150"/>
            <a:ext cx="9144000" cy="1049338"/>
          </a:xfrm>
        </p:spPr>
        <p:txBody>
          <a:bodyPr/>
          <a:lstStyle/>
          <a:p>
            <a:pPr algn="ctr" eaLnBrk="1" hangingPunct="1"/>
            <a:r>
              <a:rPr lang="ru-RU" dirty="0"/>
              <a:t>ИНФОРМАЦИОННЫЕ ИСТОЧНИКИ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65138" y="1233488"/>
            <a:ext cx="8213725" cy="338137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Простое руководство по диаграммам активности 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https://creately.com/blog/ru/uncategorized-ru/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учебник-по-диаграмме-активности/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Лекции по дисциплине «Анализ и концептуальное моделирование систем»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https://online-edu.mirea.ru/course/view.php?id=6581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Диаграмма деятельности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https://ru.wikipedia.org/wiki/</a:t>
            </a:r>
            <a:r>
              <a:rPr lang="ru-RU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Диаграмма_деятельности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168" y="2213810"/>
            <a:ext cx="6215668" cy="1985211"/>
          </a:xfrm>
          <a:ln w="0"/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 smtClean="0"/>
              <a:t>СПАСИБО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 ВНИМАНИЕ</a:t>
            </a:r>
            <a:r>
              <a:rPr lang="en-US" dirty="0" smtClean="0"/>
              <a:t>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 txBox="1">
            <a:spLocks noGrp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fld id="{4757BDA2-3906-4FB0-8D36-42C2A7A8EE1F}" type="slidenum">
              <a:rPr lang="ru-RU" sz="900" b="1">
                <a:solidFill>
                  <a:srgbClr val="AEAEAE"/>
                </a:solidFill>
                <a:latin typeface="Verdana" pitchFamily="34" charset="0"/>
              </a:rPr>
              <a:pPr algn="ctr"/>
              <a:t>2</a:t>
            </a:fld>
            <a:endParaRPr lang="ru-RU" sz="900" b="1" dirty="0">
              <a:solidFill>
                <a:srgbClr val="AEAEAE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1200" y="775200"/>
            <a:ext cx="8213725" cy="50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ru-RU" kern="0" dirty="0"/>
              <a:t>Для моделирования динамических аспектов системы используются </a:t>
            </a:r>
            <a:r>
              <a:rPr lang="ru-RU" b="1" kern="0" dirty="0"/>
              <a:t>диаграммы взаимодействий</a:t>
            </a:r>
            <a:r>
              <a:rPr lang="ru-RU" kern="0" dirty="0"/>
              <a:t> и </a:t>
            </a:r>
            <a:r>
              <a:rPr lang="ru-RU" b="1" kern="0" dirty="0"/>
              <a:t>автоматы</a:t>
            </a:r>
            <a:r>
              <a:rPr lang="ru-RU" kern="0" dirty="0"/>
              <a:t>.</a:t>
            </a:r>
          </a:p>
          <a:p>
            <a:pPr algn="just"/>
            <a:endParaRPr lang="ru-RU" b="1" kern="0" dirty="0"/>
          </a:p>
          <a:p>
            <a:pPr algn="just"/>
            <a:r>
              <a:rPr lang="ru-RU" b="1" kern="0" dirty="0"/>
              <a:t>Диаграммы взаимодействий</a:t>
            </a:r>
            <a:r>
              <a:rPr lang="ru-RU" kern="0" dirty="0"/>
              <a:t> моделируют поведение </a:t>
            </a:r>
            <a:r>
              <a:rPr lang="ru-RU" b="1" kern="0" dirty="0"/>
              <a:t>сообщества</a:t>
            </a:r>
            <a:r>
              <a:rPr lang="ru-RU" kern="0" dirty="0"/>
              <a:t> совместно работающих </a:t>
            </a:r>
            <a:r>
              <a:rPr lang="ru-RU" b="1" kern="0" dirty="0"/>
              <a:t>объектов</a:t>
            </a:r>
            <a:r>
              <a:rPr lang="ru-RU" kern="0" dirty="0"/>
              <a:t>.</a:t>
            </a:r>
          </a:p>
          <a:p>
            <a:pPr algn="just"/>
            <a:r>
              <a:rPr lang="ru-RU" b="1" kern="0" dirty="0"/>
              <a:t>Автоматы</a:t>
            </a:r>
            <a:r>
              <a:rPr lang="ru-RU" kern="0" dirty="0"/>
              <a:t> моделируют поведение </a:t>
            </a:r>
            <a:r>
              <a:rPr lang="ru-RU" b="1" kern="0" dirty="0"/>
              <a:t>отдельного объекта</a:t>
            </a:r>
            <a:r>
              <a:rPr lang="ru-RU" kern="0" dirty="0"/>
              <a:t>.</a:t>
            </a:r>
          </a:p>
          <a:p>
            <a:pPr algn="just"/>
            <a:endParaRPr lang="ru-RU" kern="0" dirty="0"/>
          </a:p>
          <a:p>
            <a:pPr algn="just"/>
            <a:r>
              <a:rPr lang="ru-RU" kern="0" dirty="0"/>
              <a:t>Автомат может показывать:</a:t>
            </a:r>
          </a:p>
          <a:p>
            <a:pPr algn="just"/>
            <a:endParaRPr lang="ru-RU" kern="0" dirty="0"/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kern="0" dirty="0"/>
              <a:t>передачу потока управления от одного состояния объекта к другому (</a:t>
            </a:r>
            <a:r>
              <a:rPr lang="ru-RU" b="1" kern="0" dirty="0"/>
              <a:t>диаграмма состояний</a:t>
            </a:r>
            <a:r>
              <a:rPr lang="ru-RU" kern="0" dirty="0"/>
              <a:t>)</a:t>
            </a:r>
          </a:p>
          <a:p>
            <a:pPr marL="180000" indent="-180000" algn="just">
              <a:buFont typeface="Tahoma" pitchFamily="34" charset="0"/>
              <a:buChar char="•"/>
            </a:pPr>
            <a:endParaRPr lang="en-US" kern="0" dirty="0"/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kern="0" dirty="0"/>
              <a:t>передачу потока управления от одной деятельности к другой (</a:t>
            </a:r>
            <a:r>
              <a:rPr lang="ru-RU" b="1" kern="0" dirty="0"/>
              <a:t>диаграмма деятельности</a:t>
            </a:r>
            <a:r>
              <a:rPr lang="ru-RU" kern="0" dirty="0"/>
              <a:t>)</a:t>
            </a:r>
          </a:p>
          <a:p>
            <a:pPr marL="180000" indent="-180000" algn="just">
              <a:buFont typeface="Tahoma" pitchFamily="34" charset="0"/>
              <a:buChar char="•"/>
            </a:pPr>
            <a:endParaRPr lang="ru-RU" kern="0" dirty="0"/>
          </a:p>
          <a:p>
            <a:pPr algn="just"/>
            <a:r>
              <a:rPr lang="ru-RU" b="1" kern="0" dirty="0"/>
              <a:t>Диаграмма деятельности (</a:t>
            </a:r>
            <a:r>
              <a:rPr lang="en-US" b="1" kern="0" dirty="0"/>
              <a:t>activity diagram</a:t>
            </a:r>
            <a:r>
              <a:rPr lang="ru-RU" b="1" kern="0" dirty="0"/>
              <a:t>) — это диаграмма,</a:t>
            </a:r>
            <a:r>
              <a:rPr lang="en-US" b="1" kern="0" dirty="0"/>
              <a:t> </a:t>
            </a:r>
            <a:r>
              <a:rPr lang="ru-RU" b="1" kern="0" dirty="0"/>
              <a:t>которая показывает поток переходов от одной деятельности к другой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8238" y="146160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Диаграмма деятельности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 txBox="1">
            <a:spLocks noGrp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fld id="{4757BDA2-3906-4FB0-8D36-42C2A7A8EE1F}" type="slidenum">
              <a:rPr lang="ru-RU" sz="900" b="1">
                <a:solidFill>
                  <a:srgbClr val="AEAEAE"/>
                </a:solidFill>
                <a:latin typeface="Verdana" pitchFamily="34" charset="0"/>
              </a:rPr>
              <a:pPr algn="ctr"/>
              <a:t>3</a:t>
            </a:fld>
            <a:endParaRPr lang="ru-RU" sz="900" b="1">
              <a:solidFill>
                <a:srgbClr val="AEAEAE"/>
              </a:solidFill>
              <a:latin typeface="Verdana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0688" y="282291"/>
            <a:ext cx="4405196" cy="497355"/>
          </a:xfrm>
        </p:spPr>
        <p:txBody>
          <a:bodyPr>
            <a:normAutofit fontScale="90000"/>
          </a:bodyPr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Диаграмма 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деятельности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688" y="926061"/>
            <a:ext cx="82137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000" marR="0" lvl="0" indent="-1800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Назначение диаграммы деятельности</a:t>
            </a:r>
          </a:p>
          <a:p>
            <a:pPr marL="180000" marR="0" lvl="0" indent="-1800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endParaRPr kumimoji="0" lang="ru-RU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just" eaLnBrk="0" hangingPunct="0">
              <a:spcBef>
                <a:spcPts val="0"/>
              </a:spcBef>
              <a:defRPr/>
            </a:pPr>
            <a:r>
              <a:rPr lang="ru-RU" kern="0" dirty="0"/>
              <a:t>Диаграмма деятельности предназначена для моделирования динамических аспектов поведения системы </a:t>
            </a:r>
          </a:p>
          <a:p>
            <a:pPr lvl="0" algn="just" eaLnBrk="0" hangingPunct="0">
              <a:spcBef>
                <a:spcPts val="0"/>
              </a:spcBef>
              <a:defRPr/>
            </a:pPr>
            <a:endParaRPr lang="ru-RU" kern="0" dirty="0"/>
          </a:p>
          <a:p>
            <a:pPr lvl="0" algn="just" eaLnBrk="0" hangingPunct="0">
              <a:spcBef>
                <a:spcPts val="0"/>
              </a:spcBef>
              <a:defRPr/>
            </a:pPr>
            <a:r>
              <a:rPr lang="ru-RU" kern="0" dirty="0"/>
              <a:t>Диаграмма деятельности описывает последовательность выполнения операций различными элементами, входящими в состав системы, во времени и показывает как поток управления переходит от одной деятельности к другой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08" y="606622"/>
            <a:ext cx="6571343" cy="1049235"/>
          </a:xfrm>
        </p:spPr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57893" y="2090172"/>
            <a:ext cx="7496835" cy="2573012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Georgia" pitchFamily="18" charset="0"/>
              <a:buNone/>
            </a:pPr>
            <a:r>
              <a:rPr lang="ru-RU" sz="2400" dirty="0"/>
              <a:t>Диаграмма деятельности может содержать</a:t>
            </a:r>
          </a:p>
          <a:p>
            <a:pPr marL="0" indent="0">
              <a:spcBef>
                <a:spcPts val="0"/>
              </a:spcBef>
              <a:buFont typeface="Georgia" pitchFamily="18" charset="0"/>
              <a:buNone/>
            </a:pPr>
            <a:endParaRPr lang="ru-RU" sz="2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Состояния деятельности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Переходы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Объекты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0000" y="149205"/>
            <a:ext cx="8226425" cy="1125771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2913" y="1391138"/>
            <a:ext cx="8229600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Состояния деятельности</a:t>
            </a:r>
          </a:p>
        </p:txBody>
      </p:sp>
      <p:sp>
        <p:nvSpPr>
          <p:cNvPr id="7" name="Rectangle 17"/>
          <p:cNvSpPr txBox="1">
            <a:spLocks/>
          </p:cNvSpPr>
          <p:nvPr/>
        </p:nvSpPr>
        <p:spPr>
          <a:xfrm>
            <a:off x="3473700" y="2051588"/>
            <a:ext cx="5069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ts val="0"/>
              </a:spcBef>
              <a:defRPr/>
            </a:pPr>
            <a:r>
              <a:rPr lang="ru-RU" sz="1600" b="1" kern="0" dirty="0">
                <a:latin typeface="+mn-lt"/>
              </a:rPr>
              <a:t>Действие (</a:t>
            </a:r>
            <a:r>
              <a:rPr lang="en-US" sz="1600" b="1" kern="0" dirty="0">
                <a:latin typeface="+mn-lt"/>
              </a:rPr>
              <a:t>action</a:t>
            </a:r>
            <a:r>
              <a:rPr lang="ru-RU" sz="1600" b="1" kern="0" dirty="0">
                <a:latin typeface="+mn-lt"/>
              </a:rPr>
              <a:t>) </a:t>
            </a:r>
            <a:r>
              <a:rPr lang="ru-RU" sz="1600" kern="0" dirty="0"/>
              <a:t>–</a:t>
            </a:r>
            <a:r>
              <a:rPr lang="ru-RU" sz="1600" b="1" kern="0" dirty="0">
                <a:latin typeface="+mn-lt"/>
              </a:rPr>
              <a:t> </a:t>
            </a:r>
            <a:r>
              <a:rPr lang="ru-RU" sz="1600" kern="0" dirty="0"/>
              <a:t>элементарная единица спецификации поведения, которая не может быть далее декомпозирована в форме деятельности</a:t>
            </a:r>
            <a:endParaRPr lang="ru-RU" sz="1600" kern="0" dirty="0">
              <a:latin typeface="+mn-lt"/>
            </a:endParaRP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048632"/>
            <a:ext cx="2933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7"/>
          <p:cNvSpPr txBox="1">
            <a:spLocks/>
          </p:cNvSpPr>
          <p:nvPr/>
        </p:nvSpPr>
        <p:spPr>
          <a:xfrm>
            <a:off x="2420867" y="3049892"/>
            <a:ext cx="6444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ts val="0"/>
              </a:spcBef>
              <a:defRPr/>
            </a:pPr>
            <a:r>
              <a:rPr lang="ru-RU" sz="1600" b="1" kern="0" dirty="0">
                <a:ea typeface="Tahoma" panose="020B0604030504040204" pitchFamily="34" charset="0"/>
                <a:cs typeface="Tahoma" panose="020B0604030504040204" pitchFamily="34" charset="0"/>
              </a:rPr>
              <a:t>Деятельность (</a:t>
            </a:r>
            <a:r>
              <a:rPr lang="en-US" sz="1600" b="1" kern="0" dirty="0"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ru-RU" sz="1600" b="1" kern="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600" kern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kern="0" dirty="0">
                <a:ea typeface="Tahoma" panose="020B0604030504040204" pitchFamily="34" charset="0"/>
                <a:cs typeface="Tahoma" panose="020B0604030504040204" pitchFamily="34" charset="0"/>
              </a:rPr>
              <a:t>– продолжающийся во времени неатомарный шаг вычислений в автомате</a:t>
            </a:r>
          </a:p>
        </p:txBody>
      </p:sp>
      <p:pic>
        <p:nvPicPr>
          <p:cNvPr id="942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963" y="3094626"/>
            <a:ext cx="17621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44963" y="4647089"/>
            <a:ext cx="4567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0"/>
              </a:spcBef>
              <a:defRPr/>
            </a:pPr>
            <a:r>
              <a:rPr lang="ru-RU" sz="1600" kern="0" dirty="0">
                <a:ea typeface="Tahoma" panose="020B0604030504040204" pitchFamily="34" charset="0"/>
                <a:cs typeface="Tahoma" panose="020B0604030504040204" pitchFamily="34" charset="0"/>
              </a:rPr>
              <a:t>Деятельность может представлять собой совокупность более мелких деятельностей и атомарных действий</a:t>
            </a:r>
          </a:p>
        </p:txBody>
      </p:sp>
      <p:pic>
        <p:nvPicPr>
          <p:cNvPr id="9421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4663" y="3908080"/>
            <a:ext cx="3118374" cy="208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5850" y="106143"/>
            <a:ext cx="5224929" cy="1159711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2675" y="1280424"/>
            <a:ext cx="8229600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Параметры и объекты деятельности</a:t>
            </a:r>
          </a:p>
        </p:txBody>
      </p:sp>
      <p:sp>
        <p:nvSpPr>
          <p:cNvPr id="7" name="Rectangle 17"/>
          <p:cNvSpPr txBox="1">
            <a:spLocks/>
          </p:cNvSpPr>
          <p:nvPr/>
        </p:nvSpPr>
        <p:spPr>
          <a:xfrm>
            <a:off x="3960000" y="2037502"/>
            <a:ext cx="4690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ts val="0"/>
              </a:spcBef>
              <a:defRPr/>
            </a:pPr>
            <a:r>
              <a:rPr lang="ru-RU" sz="1600" b="1" kern="0" dirty="0">
                <a:ea typeface="Tahoma" panose="020B0604030504040204" pitchFamily="34" charset="0"/>
                <a:cs typeface="Tahoma" panose="020B0604030504040204" pitchFamily="34" charset="0"/>
              </a:rPr>
              <a:t>Параметр деятельности </a:t>
            </a:r>
            <a:r>
              <a:rPr lang="ru-RU" sz="1600" kern="0" dirty="0">
                <a:ea typeface="Tahoma" panose="020B0604030504040204" pitchFamily="34" charset="0"/>
                <a:cs typeface="Tahoma" panose="020B0604030504040204" pitchFamily="34" charset="0"/>
              </a:rPr>
              <a:t>служит для представления входных и выходных параметров деятельности</a:t>
            </a:r>
          </a:p>
        </p:txBody>
      </p:sp>
      <p:sp>
        <p:nvSpPr>
          <p:cNvPr id="10" name="Rectangle 17"/>
          <p:cNvSpPr txBox="1">
            <a:spLocks/>
          </p:cNvSpPr>
          <p:nvPr/>
        </p:nvSpPr>
        <p:spPr>
          <a:xfrm>
            <a:off x="3960000" y="3163912"/>
            <a:ext cx="46722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ts val="0"/>
              </a:spcBef>
              <a:defRPr/>
            </a:pPr>
            <a:r>
              <a:rPr lang="ru-RU" sz="1600" b="1" kern="0" dirty="0">
                <a:latin typeface="+mn-lt"/>
              </a:rPr>
              <a:t>Объекты деятельности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/>
              <a:t>служат для представления данных поступающих на вход деятельности или получаемых в результате ее выполнения</a:t>
            </a:r>
            <a:endParaRPr lang="ru-RU" sz="1600" kern="0" dirty="0">
              <a:latin typeface="+mn-lt"/>
            </a:endParaRPr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50" y="1908758"/>
            <a:ext cx="34385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8981" y="224410"/>
            <a:ext cx="7452878" cy="1140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Элементы диаграммы деятельности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418981" y="1547529"/>
            <a:ext cx="2674768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Дуга деятельности</a:t>
            </a:r>
          </a:p>
        </p:txBody>
      </p:sp>
      <p:sp>
        <p:nvSpPr>
          <p:cNvPr id="30" name="Rectangle 6"/>
          <p:cNvSpPr txBox="1">
            <a:spLocks/>
          </p:cNvSpPr>
          <p:nvPr/>
        </p:nvSpPr>
        <p:spPr>
          <a:xfrm>
            <a:off x="3626731" y="3004524"/>
            <a:ext cx="5069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0"/>
              </a:spcBef>
            </a:pPr>
            <a:r>
              <a:rPr lang="ru-RU" sz="1600" kern="0" dirty="0">
                <a:latin typeface="+mn-lt"/>
              </a:rPr>
              <a:t>Существуют две разновидности дуг деятельности</a:t>
            </a:r>
          </a:p>
          <a:p>
            <a:pPr marL="180000" indent="-180000" algn="just" eaLnBrk="0" hangingPunct="0">
              <a:lnSpc>
                <a:spcPct val="100000"/>
              </a:lnSpc>
              <a:spcBef>
                <a:spcPts val="0"/>
              </a:spcBef>
              <a:buFont typeface="Verdana" pitchFamily="34" charset="0"/>
              <a:buChar char="•"/>
            </a:pPr>
            <a:endParaRPr lang="ru-RU" sz="1600" kern="0" dirty="0">
              <a:latin typeface="+mn-lt"/>
            </a:endParaRPr>
          </a:p>
          <a:p>
            <a:pPr marL="800100" lvl="1" indent="-342900" algn="just" eaLnBrk="0" hangingPunct="0">
              <a:spcBef>
                <a:spcPts val="0"/>
              </a:spcBef>
              <a:buFont typeface="+mj-lt"/>
              <a:buAutoNum type="arabicPeriod"/>
            </a:pPr>
            <a:r>
              <a:rPr lang="ru-RU" sz="1600" b="1" kern="0" dirty="0">
                <a:latin typeface="+mn-lt"/>
              </a:rPr>
              <a:t>Поток управления (</a:t>
            </a:r>
            <a:r>
              <a:rPr lang="en-US" sz="1600" b="1" kern="0" dirty="0">
                <a:latin typeface="+mn-lt"/>
              </a:rPr>
              <a:t>control flow</a:t>
            </a:r>
            <a:r>
              <a:rPr lang="ru-RU" sz="1600" b="1" kern="0" dirty="0">
                <a:latin typeface="+mn-lt"/>
              </a:rPr>
              <a:t>)</a:t>
            </a:r>
            <a:r>
              <a:rPr lang="ru-RU" sz="1600" kern="0" dirty="0">
                <a:latin typeface="+mn-lt"/>
              </a:rPr>
              <a:t> – это дуга деятельности по которой передаются только маркеры управления</a:t>
            </a:r>
          </a:p>
          <a:p>
            <a:pPr marL="800100" lvl="1" indent="-342900" algn="just" eaLnBrk="0" hangingPunct="0">
              <a:spcBef>
                <a:spcPts val="0"/>
              </a:spcBef>
              <a:buFont typeface="+mj-lt"/>
              <a:buAutoNum type="arabicPeriod"/>
            </a:pPr>
            <a:endParaRPr lang="ru-RU" sz="1600" kern="0" dirty="0">
              <a:latin typeface="+mn-lt"/>
            </a:endParaRPr>
          </a:p>
          <a:p>
            <a:pPr marL="800100" lvl="1" indent="-342900" algn="just" eaLnBrk="0" hangingPunct="0">
              <a:spcBef>
                <a:spcPts val="0"/>
              </a:spcBef>
              <a:buFont typeface="+mj-lt"/>
              <a:buAutoNum type="arabicPeriod"/>
            </a:pPr>
            <a:r>
              <a:rPr lang="ru-RU" sz="1600" b="1" kern="0" dirty="0">
                <a:latin typeface="+mn-lt"/>
              </a:rPr>
              <a:t>Поток объектов (</a:t>
            </a:r>
            <a:r>
              <a:rPr lang="en-US" sz="1600" b="1" kern="0" dirty="0">
                <a:latin typeface="+mn-lt"/>
              </a:rPr>
              <a:t>object flow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– </a:t>
            </a:r>
            <a:r>
              <a:rPr lang="ru-RU" sz="1600" kern="0" dirty="0">
                <a:latin typeface="+mn-lt"/>
              </a:rPr>
              <a:t>это дуга деятельности по которой передаются только маркеры объектов или данных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931" y="3004524"/>
            <a:ext cx="1143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1628" y="3565438"/>
            <a:ext cx="1333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47931" y="2241413"/>
            <a:ext cx="8248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kern="0" dirty="0"/>
              <a:t>Дуга деятельности (</a:t>
            </a:r>
            <a:r>
              <a:rPr lang="en-US" sz="1600" b="1" kern="0" dirty="0"/>
              <a:t>activity edge</a:t>
            </a:r>
            <a:r>
              <a:rPr lang="ru-RU" sz="1600" b="1" kern="0" dirty="0"/>
              <a:t>)</a:t>
            </a:r>
            <a:r>
              <a:rPr lang="en-US" sz="1600" kern="0" dirty="0"/>
              <a:t> </a:t>
            </a:r>
            <a:r>
              <a:rPr lang="ru-RU" sz="1600" kern="0" dirty="0"/>
              <a:t> является абстрактным классом для направленных соединений между двумя узлами деятельности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2476" y="173506"/>
            <a:ext cx="8226425" cy="1192363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2913" y="1411431"/>
            <a:ext cx="2678135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+mn-lt"/>
              </a:rPr>
              <a:t>Узлы управления</a:t>
            </a:r>
          </a:p>
        </p:txBody>
      </p:sp>
      <p:sp>
        <p:nvSpPr>
          <p:cNvPr id="7" name="Rectangle 17"/>
          <p:cNvSpPr txBox="1">
            <a:spLocks/>
          </p:cNvSpPr>
          <p:nvPr/>
        </p:nvSpPr>
        <p:spPr>
          <a:xfrm>
            <a:off x="3600000" y="2076029"/>
            <a:ext cx="5069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1600" b="1" kern="0" dirty="0">
                <a:latin typeface="+mn-lt"/>
              </a:rPr>
              <a:t>Узел  управления (</a:t>
            </a:r>
            <a:r>
              <a:rPr lang="en-US" sz="1600" b="1" kern="0" dirty="0">
                <a:latin typeface="+mn-lt"/>
              </a:rPr>
              <a:t>control node</a:t>
            </a:r>
            <a:r>
              <a:rPr lang="ru-RU" sz="1600" b="1" kern="0" dirty="0">
                <a:latin typeface="+mn-lt"/>
              </a:rPr>
              <a:t>)</a:t>
            </a:r>
            <a:r>
              <a:rPr lang="en-US" sz="1600" kern="0" dirty="0">
                <a:latin typeface="+mn-lt"/>
              </a:rPr>
              <a:t> </a:t>
            </a:r>
            <a:r>
              <a:rPr lang="ru-RU" sz="1600" kern="0" dirty="0">
                <a:latin typeface="+mn-lt"/>
              </a:rPr>
              <a:t>-  абстрактный узел деятельности, который предназначен для координации потоков в деятельности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2076029"/>
            <a:ext cx="2971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7"/>
          <p:cNvSpPr txBox="1">
            <a:spLocks/>
          </p:cNvSpPr>
          <p:nvPr/>
        </p:nvSpPr>
        <p:spPr>
          <a:xfrm>
            <a:off x="442913" y="2943561"/>
            <a:ext cx="82078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1600" kern="0" dirty="0">
                <a:latin typeface="+mn-lt"/>
              </a:rPr>
              <a:t>Различают следующие узлы управления:</a:t>
            </a:r>
          </a:p>
          <a:p>
            <a:pPr marR="0" lvl="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ru-RU" sz="1600" b="1" kern="0" dirty="0">
              <a:latin typeface="+mn-lt"/>
            </a:endParaRPr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sz="1600" b="1" kern="0" dirty="0"/>
              <a:t>Начальный узел (</a:t>
            </a:r>
            <a:r>
              <a:rPr lang="en-US" sz="1600" b="1" kern="0" dirty="0"/>
              <a:t>activity initial)</a:t>
            </a:r>
            <a:endParaRPr lang="ru-RU" sz="1600" b="1" kern="0" dirty="0"/>
          </a:p>
          <a:p>
            <a:pPr marL="180000" indent="-180000" algn="just">
              <a:buFont typeface="Tahoma" pitchFamily="34" charset="0"/>
              <a:buChar char="•"/>
            </a:pPr>
            <a:endParaRPr lang="ru-RU" sz="1600" b="1" kern="0" dirty="0"/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sz="1600" b="1" kern="0" dirty="0"/>
              <a:t>Узел финала (</a:t>
            </a:r>
            <a:r>
              <a:rPr lang="en-US" sz="1600" b="1" kern="0" dirty="0"/>
              <a:t>activity final</a:t>
            </a:r>
            <a:r>
              <a:rPr lang="ru-RU" sz="1600" b="1" kern="0" dirty="0"/>
              <a:t>)</a:t>
            </a:r>
            <a:endParaRPr lang="en-US" sz="1600" b="1" kern="0" dirty="0"/>
          </a:p>
          <a:p>
            <a:pPr marL="180000" indent="-180000" algn="just">
              <a:buFont typeface="Tahoma" pitchFamily="34" charset="0"/>
              <a:buChar char="•"/>
            </a:pPr>
            <a:endParaRPr lang="en-US" sz="1600" b="1" kern="0" dirty="0"/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sz="1600" b="1" kern="0" dirty="0"/>
              <a:t>Узел финала потока (</a:t>
            </a:r>
            <a:r>
              <a:rPr lang="en-US" sz="1600" b="1" kern="0" dirty="0"/>
              <a:t>flow final</a:t>
            </a:r>
            <a:r>
              <a:rPr lang="ru-RU" sz="1600" b="1" kern="0" dirty="0"/>
              <a:t>)</a:t>
            </a:r>
          </a:p>
          <a:p>
            <a:pPr marL="180000" indent="-180000" algn="just">
              <a:buFont typeface="Tahoma" pitchFamily="34" charset="0"/>
              <a:buChar char="•"/>
            </a:pPr>
            <a:endParaRPr lang="ru-RU" sz="1600" b="1" kern="0" dirty="0"/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sz="1600" b="1" kern="0" dirty="0"/>
              <a:t>Узел решения</a:t>
            </a:r>
            <a:r>
              <a:rPr lang="en-US" sz="1600" b="1" kern="0" dirty="0"/>
              <a:t> </a:t>
            </a:r>
            <a:r>
              <a:rPr lang="ru-RU" sz="1600" b="1" kern="0" dirty="0"/>
              <a:t>(</a:t>
            </a:r>
            <a:r>
              <a:rPr lang="en-US" sz="1600" b="1" kern="0" dirty="0"/>
              <a:t>decision</a:t>
            </a:r>
            <a:r>
              <a:rPr lang="ru-RU" sz="1600" b="1" kern="0" dirty="0"/>
              <a:t>)</a:t>
            </a:r>
            <a:r>
              <a:rPr lang="en-US" sz="1600" b="1" kern="0" dirty="0"/>
              <a:t> / </a:t>
            </a:r>
            <a:r>
              <a:rPr lang="ru-RU" sz="1600" b="1" kern="0" dirty="0"/>
              <a:t>слияния</a:t>
            </a:r>
            <a:r>
              <a:rPr lang="en-US" sz="1600" b="1" kern="0" dirty="0"/>
              <a:t> (merge)</a:t>
            </a:r>
          </a:p>
          <a:p>
            <a:pPr marL="180000" indent="-180000" algn="just"/>
            <a:endParaRPr lang="ru-RU" sz="1600" b="1" kern="0" dirty="0"/>
          </a:p>
          <a:p>
            <a:pPr marL="180000" indent="-180000" algn="just">
              <a:buFont typeface="Tahoma" pitchFamily="34" charset="0"/>
              <a:buChar char="•"/>
            </a:pPr>
            <a:r>
              <a:rPr lang="ru-RU" sz="1600" b="1" kern="0" dirty="0"/>
              <a:t>Узел разделения</a:t>
            </a:r>
            <a:r>
              <a:rPr lang="en-US" sz="1600" b="1" kern="0" dirty="0"/>
              <a:t> / </a:t>
            </a:r>
            <a:r>
              <a:rPr lang="ru-RU" sz="1600" b="1" kern="0" dirty="0"/>
              <a:t>соединения (</a:t>
            </a:r>
            <a:r>
              <a:rPr lang="en-US" sz="1600" b="1" kern="0" dirty="0"/>
              <a:t>fork</a:t>
            </a:r>
            <a:r>
              <a:rPr lang="ru-RU" sz="1600" b="1" kern="0" dirty="0"/>
              <a:t>)</a:t>
            </a:r>
            <a:endParaRPr lang="ru-RU" sz="1600" kern="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0000" y="157162"/>
            <a:ext cx="8226425" cy="1171123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40000" y="1453838"/>
            <a:ext cx="3265276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ru-RU" sz="2400" b="1" dirty="0"/>
              <a:t>Узлы управления</a:t>
            </a: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3600000" y="2300514"/>
            <a:ext cx="5069338" cy="299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en-US" sz="1600" b="1" kern="0" dirty="0"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ru-RU" sz="1600" b="1" kern="0" dirty="0">
                <a:latin typeface="+mn-lt"/>
              </a:rPr>
              <a:t>Начальный узел (</a:t>
            </a:r>
            <a:r>
              <a:rPr lang="en-US" sz="1600" b="1" kern="0" dirty="0">
                <a:latin typeface="+mn-lt"/>
              </a:rPr>
              <a:t>a</a:t>
            </a:r>
            <a:r>
              <a:rPr lang="ru-RU" sz="1600" b="1" kern="0" dirty="0" err="1">
                <a:latin typeface="+mn-lt"/>
              </a:rPr>
              <a:t>ctivity</a:t>
            </a:r>
            <a:r>
              <a:rPr lang="en-US" sz="1600" b="1" kern="0" dirty="0">
                <a:latin typeface="+mn-lt"/>
              </a:rPr>
              <a:t> </a:t>
            </a:r>
            <a:r>
              <a:rPr lang="en-US" sz="1600" b="1" kern="0" dirty="0" err="1">
                <a:latin typeface="+mn-lt"/>
              </a:rPr>
              <a:t>i</a:t>
            </a:r>
            <a:r>
              <a:rPr lang="ru-RU" sz="1600" b="1" kern="0" dirty="0" err="1">
                <a:latin typeface="+mn-lt"/>
              </a:rPr>
              <a:t>nitial</a:t>
            </a:r>
            <a:r>
              <a:rPr lang="ru-RU" sz="1600" b="1" kern="0" dirty="0">
                <a:latin typeface="+mn-lt"/>
              </a:rPr>
              <a:t>)</a:t>
            </a:r>
            <a:r>
              <a:rPr lang="ru-RU" sz="1600" kern="0" dirty="0">
                <a:latin typeface="+mn-lt"/>
              </a:rPr>
              <a:t> является узлом управления, в котором начинается поток при вызове деятельности</a:t>
            </a:r>
            <a:endParaRPr lang="en-US" sz="1600" kern="0" dirty="0">
              <a:latin typeface="+mn-lt"/>
            </a:endParaRPr>
          </a:p>
          <a:p>
            <a:pPr algn="just">
              <a:lnSpc>
                <a:spcPct val="90000"/>
              </a:lnSpc>
            </a:pPr>
            <a:endParaRPr lang="ru-RU" sz="1600" kern="0" dirty="0"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ru-RU" sz="1600" b="1" kern="0" dirty="0">
                <a:latin typeface="+mn-lt"/>
              </a:rPr>
              <a:t>Узел финала (</a:t>
            </a:r>
            <a:r>
              <a:rPr lang="en-US" sz="1600" b="1" kern="0" dirty="0">
                <a:latin typeface="+mn-lt"/>
              </a:rPr>
              <a:t>a</a:t>
            </a:r>
            <a:r>
              <a:rPr lang="ru-RU" sz="1600" b="1" kern="0" dirty="0" err="1">
                <a:latin typeface="+mn-lt"/>
              </a:rPr>
              <a:t>ctivity</a:t>
            </a:r>
            <a:r>
              <a:rPr lang="en-US" sz="1600" b="1" kern="0" dirty="0">
                <a:latin typeface="+mn-lt"/>
              </a:rPr>
              <a:t> f</a:t>
            </a:r>
            <a:r>
              <a:rPr lang="ru-RU" sz="1600" b="1" kern="0" dirty="0" err="1">
                <a:latin typeface="+mn-lt"/>
              </a:rPr>
              <a:t>inal</a:t>
            </a:r>
            <a:r>
              <a:rPr lang="ru-RU" sz="1600" b="1" kern="0" dirty="0">
                <a:latin typeface="+mn-lt"/>
              </a:rPr>
              <a:t>)</a:t>
            </a:r>
            <a:r>
              <a:rPr lang="ru-RU" sz="1600" kern="0" dirty="0">
                <a:latin typeface="+mn-lt"/>
              </a:rPr>
              <a:t> является узлом управления, который прекращает или останавливает все потоки в деятельности</a:t>
            </a:r>
          </a:p>
          <a:p>
            <a:pPr algn="just">
              <a:lnSpc>
                <a:spcPct val="90000"/>
              </a:lnSpc>
            </a:pPr>
            <a:endParaRPr lang="ru-RU" sz="1600" kern="0" dirty="0"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ru-RU" sz="1600" b="1" kern="0" dirty="0">
                <a:latin typeface="+mn-lt"/>
              </a:rPr>
              <a:t>Узел финала потока (</a:t>
            </a:r>
            <a:r>
              <a:rPr lang="en-US" sz="1600" b="1" kern="0" dirty="0">
                <a:latin typeface="+mn-lt"/>
              </a:rPr>
              <a:t>f</a:t>
            </a:r>
            <a:r>
              <a:rPr lang="ru-RU" sz="1600" b="1" kern="0" dirty="0" err="1">
                <a:latin typeface="+mn-lt"/>
              </a:rPr>
              <a:t>low</a:t>
            </a:r>
            <a:r>
              <a:rPr lang="en-US" sz="1600" b="1" kern="0" dirty="0">
                <a:latin typeface="+mn-lt"/>
              </a:rPr>
              <a:t> f</a:t>
            </a:r>
            <a:r>
              <a:rPr lang="ru-RU" sz="1600" b="1" kern="0" dirty="0" err="1">
                <a:latin typeface="+mn-lt"/>
              </a:rPr>
              <a:t>inal</a:t>
            </a:r>
            <a:r>
              <a:rPr lang="ru-RU" sz="1600" b="1" kern="0" dirty="0">
                <a:latin typeface="+mn-lt"/>
              </a:rPr>
              <a:t>)</a:t>
            </a:r>
            <a:r>
              <a:rPr lang="ru-RU" sz="1600" kern="0" dirty="0">
                <a:latin typeface="+mn-lt"/>
              </a:rPr>
              <a:t> является финальным узлом, который завершает отдельный поток, не завершая содержащей его деятельности</a:t>
            </a:r>
          </a:p>
          <a:p>
            <a:pPr marL="800100" lvl="1" indent="-342900" algn="just" eaLnBrk="0" hangingPunct="0">
              <a:spcBef>
                <a:spcPts val="0"/>
              </a:spcBef>
              <a:buFont typeface="+mj-lt"/>
              <a:buAutoNum type="arabicPeriod"/>
            </a:pPr>
            <a:endParaRPr lang="ru-RU" sz="1600" kern="0" dirty="0">
              <a:latin typeface="+mn-lt"/>
            </a:endParaRPr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300514"/>
            <a:ext cx="27908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EPM-SPI_SAL_PresentationTemplate</Template>
  <TotalTime>8931</TotalTime>
  <Words>710</Words>
  <Application>Microsoft Office PowerPoint</Application>
  <PresentationFormat>Экран (4:3)</PresentationFormat>
  <Paragraphs>125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Georgia</vt:lpstr>
      <vt:lpstr>Nunito</vt:lpstr>
      <vt:lpstr>Tahoma</vt:lpstr>
      <vt:lpstr>Verdana</vt:lpstr>
      <vt:lpstr>Wingdings</vt:lpstr>
      <vt:lpstr>1_EPAM official current template</vt:lpstr>
      <vt:lpstr>Ретро</vt:lpstr>
      <vt:lpstr>Построение UML – модели системы.  Диаграмма деятельности. </vt:lpstr>
      <vt:lpstr>Презентация PowerPoint</vt:lpstr>
      <vt:lpstr>Диаграмма деятельности</vt:lpstr>
      <vt:lpstr>Диаграмма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Элементы диаграммы деятельности</vt:lpstr>
      <vt:lpstr>Пример:</vt:lpstr>
      <vt:lpstr>Пример:</vt:lpstr>
      <vt:lpstr>ИНФОРМАЦИОННЫЕ ИСТОЧНИКИ</vt:lpstr>
      <vt:lpstr>СПАСИБО ЗА ВНИМАНИЕ!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Никита Хитров</dc:creator>
  <dc:description>EPAM official corporate template for PowerPoint presentations</dc:description>
  <cp:lastModifiedBy>Никита Хитров</cp:lastModifiedBy>
  <cp:revision>553</cp:revision>
  <dcterms:created xsi:type="dcterms:W3CDTF">2008-03-05T10:56:56Z</dcterms:created>
  <dcterms:modified xsi:type="dcterms:W3CDTF">2023-05-16T21:07:35Z</dcterms:modified>
</cp:coreProperties>
</file>