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4" r:id="rId7"/>
    <p:sldId id="267" r:id="rId8"/>
    <p:sldId id="260" r:id="rId9"/>
    <p:sldId id="261" r:id="rId10"/>
    <p:sldId id="265" r:id="rId11"/>
    <p:sldId id="262" r:id="rId12"/>
    <p:sldId id="263" r:id="rId13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83B72-17BD-4214-984C-A101B33FA2BE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AFFE5-4AA3-471A-9C2C-E1C5D4B83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2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0" y="42595"/>
            <a:ext cx="866775" cy="9840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2659" y="709929"/>
            <a:ext cx="164668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172844"/>
            <a:ext cx="11303000" cy="4448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3383" y="5894323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BIGmindede/car-rental-serv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1614" y="1228089"/>
            <a:ext cx="7566025" cy="1595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Федеральное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государственное бюджетное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образовательное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учреждение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высшего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marL="948055">
              <a:lnSpc>
                <a:spcPct val="100000"/>
              </a:lnSpc>
              <a:spcBef>
                <a:spcPts val="80"/>
              </a:spcBef>
            </a:pPr>
            <a:r>
              <a:rPr sz="1400" b="1" spc="-5" dirty="0">
                <a:latin typeface="Times New Roman"/>
                <a:cs typeface="Times New Roman"/>
              </a:rPr>
              <a:t>«МИРЭА</a:t>
            </a:r>
            <a:r>
              <a:rPr sz="1400" b="1" dirty="0">
                <a:latin typeface="Times New Roman"/>
                <a:cs typeface="Times New Roman"/>
              </a:rPr>
              <a:t> –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Российский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технологический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455"/>
              </a:spcBef>
            </a:pPr>
            <a:r>
              <a:rPr sz="1800" b="1" dirty="0">
                <a:latin typeface="Times New Roman"/>
                <a:cs typeface="Times New Roman"/>
              </a:rPr>
              <a:t>РТУ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65087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Институт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информационных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технологий</a:t>
            </a:r>
            <a:endParaRPr sz="1400" dirty="0">
              <a:latin typeface="Times New Roman"/>
              <a:cs typeface="Times New Roman"/>
            </a:endParaRPr>
          </a:p>
          <a:p>
            <a:pPr marL="948055">
              <a:lnSpc>
                <a:spcPct val="100000"/>
              </a:lnSpc>
              <a:spcBef>
                <a:spcPts val="110"/>
              </a:spcBef>
            </a:pPr>
            <a:r>
              <a:rPr sz="1400" b="1" dirty="0">
                <a:latin typeface="Times New Roman"/>
                <a:cs typeface="Times New Roman"/>
              </a:rPr>
              <a:t>Кафедра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инструментального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и</a:t>
            </a:r>
            <a:r>
              <a:rPr sz="1400" b="1" spc="-5" dirty="0">
                <a:latin typeface="Times New Roman"/>
                <a:cs typeface="Times New Roman"/>
              </a:rPr>
              <a:t> прикладного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программного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обеспечения</a:t>
            </a:r>
            <a:endParaRPr sz="1400" dirty="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spcBef>
                <a:spcPts val="1045"/>
              </a:spcBef>
            </a:pPr>
            <a:r>
              <a:rPr sz="1400" b="1" spc="-5" dirty="0" err="1">
                <a:latin typeface="Times New Roman"/>
                <a:cs typeface="Times New Roman"/>
              </a:rPr>
              <a:t>Дисциплина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«</a:t>
            </a:r>
            <a:r>
              <a:rPr lang="ru-RU" sz="1400" b="1" spc="-5" dirty="0">
                <a:latin typeface="Times New Roman"/>
                <a:cs typeface="Times New Roman"/>
              </a:rPr>
              <a:t>Разработка серверных частей интернет ресурсов</a:t>
            </a:r>
            <a:r>
              <a:rPr sz="1400" b="1" dirty="0">
                <a:latin typeface="Times New Roman"/>
                <a:cs typeface="Times New Roman"/>
              </a:rPr>
              <a:t>»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143" y="3081909"/>
            <a:ext cx="11776457" cy="2066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0000" algn="ctr">
              <a:spcBef>
                <a:spcPts val="100"/>
              </a:spcBef>
            </a:pPr>
            <a:r>
              <a:rPr lang="ru-RU" sz="2400" b="1" spc="-5" dirty="0">
                <a:latin typeface="Times New Roman"/>
                <a:cs typeface="Times New Roman"/>
              </a:rPr>
              <a:t>КУРСОВАЯ</a:t>
            </a:r>
            <a:r>
              <a:rPr lang="ru-RU" sz="2400" b="1" spc="-35" dirty="0">
                <a:latin typeface="Times New Roman"/>
                <a:cs typeface="Times New Roman"/>
              </a:rPr>
              <a:t> </a:t>
            </a:r>
            <a:r>
              <a:rPr lang="ru-RU" sz="2400" b="1" spc="-5" dirty="0" smtClean="0">
                <a:latin typeface="Times New Roman"/>
                <a:cs typeface="Times New Roman"/>
              </a:rPr>
              <a:t>РАБОТА</a:t>
            </a:r>
            <a:endParaRPr lang="ru-RU" sz="2400" b="1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2400" b="1" dirty="0" smtClean="0">
                <a:latin typeface="Times New Roman"/>
                <a:cs typeface="Times New Roman"/>
              </a:rPr>
              <a:t>Серверная часть веб-приложения «Веб-сервис аренды автомобилей "</a:t>
            </a:r>
            <a:r>
              <a:rPr lang="ru-RU" sz="2400" b="1" dirty="0" err="1" smtClean="0">
                <a:latin typeface="Times New Roman"/>
                <a:cs typeface="Times New Roman"/>
              </a:rPr>
              <a:t>RentAuto</a:t>
            </a:r>
            <a:r>
              <a:rPr lang="ru-RU" sz="2400" b="1" dirty="0" smtClean="0">
                <a:latin typeface="Times New Roman"/>
                <a:cs typeface="Times New Roman"/>
              </a:rPr>
              <a:t>"»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sz="2300" dirty="0" smtClean="0">
              <a:latin typeface="Times New Roman"/>
              <a:cs typeface="Times New Roman"/>
            </a:endParaRPr>
          </a:p>
          <a:p>
            <a:pPr marL="12700" marR="7474584">
              <a:lnSpc>
                <a:spcPct val="111700"/>
              </a:lnSpc>
            </a:pPr>
            <a:r>
              <a:rPr sz="1800" spc="-5" dirty="0" err="1" smtClean="0">
                <a:latin typeface="Times New Roman"/>
                <a:cs typeface="Times New Roman"/>
              </a:rPr>
              <a:t>Студент</a:t>
            </a:r>
            <a:r>
              <a:rPr sz="1800" spc="-5" dirty="0">
                <a:latin typeface="Times New Roman"/>
                <a:cs typeface="Times New Roman"/>
              </a:rPr>
              <a:t>: </a:t>
            </a:r>
            <a:r>
              <a:rPr lang="ru-RU" spc="-5" dirty="0" smtClean="0">
                <a:latin typeface="Times New Roman"/>
                <a:cs typeface="Times New Roman"/>
              </a:rPr>
              <a:t>Хитров Н.С</a:t>
            </a:r>
            <a:r>
              <a:rPr sz="1800" spc="-5" dirty="0" smtClean="0">
                <a:latin typeface="Times New Roman"/>
                <a:cs typeface="Times New Roman"/>
              </a:rPr>
              <a:t>. </a:t>
            </a:r>
            <a:r>
              <a:rPr sz="1800" spc="-434" dirty="0" smtClean="0">
                <a:latin typeface="Times New Roman"/>
                <a:cs typeface="Times New Roman"/>
              </a:rPr>
              <a:t> </a:t>
            </a:r>
            <a:endParaRPr lang="ru-RU" sz="1800" spc="-434" dirty="0">
              <a:latin typeface="Times New Roman"/>
              <a:cs typeface="Times New Roman"/>
            </a:endParaRPr>
          </a:p>
          <a:p>
            <a:pPr marL="12700" marR="7474584">
              <a:lnSpc>
                <a:spcPct val="111700"/>
              </a:lnSpc>
            </a:pPr>
            <a:r>
              <a:rPr sz="1800" spc="-5" dirty="0" err="1">
                <a:latin typeface="Times New Roman"/>
                <a:cs typeface="Times New Roman"/>
              </a:rPr>
              <a:t>Группа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ИКБО-</a:t>
            </a:r>
            <a:r>
              <a:rPr lang="ru-RU" sz="1800" spc="-5" dirty="0" smtClean="0">
                <a:latin typeface="Times New Roman"/>
                <a:cs typeface="Times New Roman"/>
              </a:rPr>
              <a:t>20</a:t>
            </a:r>
            <a:r>
              <a:rPr sz="1800" spc="-5" dirty="0" smtClean="0">
                <a:latin typeface="Times New Roman"/>
                <a:cs typeface="Times New Roman"/>
              </a:rPr>
              <a:t>-21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spcBef>
                <a:spcPts val="254"/>
              </a:spcBef>
            </a:pPr>
            <a:r>
              <a:rPr sz="1800" spc="-5" dirty="0">
                <a:latin typeface="Times New Roman"/>
                <a:cs typeface="Times New Roman"/>
              </a:rPr>
              <a:t>Руководитель: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lang="ru-RU" spc="-5" dirty="0">
                <a:latin typeface="Times New Roman"/>
                <a:cs typeface="Times New Roman"/>
              </a:rPr>
              <a:t>старший преподаватель Синицын Анатолий </a:t>
            </a:r>
            <a:r>
              <a:rPr lang="ru-RU" spc="-5" dirty="0" smtClean="0">
                <a:latin typeface="Times New Roman"/>
                <a:cs typeface="Times New Roman"/>
              </a:rPr>
              <a:t>Васильевич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4230" y="6368288"/>
            <a:ext cx="128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Москва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2023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990" y="180378"/>
            <a:ext cx="920114" cy="1017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073382" y="5894323"/>
            <a:ext cx="356617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46B39A0-6A47-4EB0-BF48-3DD0F0CFF7D3}"/>
              </a:ext>
            </a:extLst>
          </p:cNvPr>
          <p:cNvSpPr txBox="1">
            <a:spLocks/>
          </p:cNvSpPr>
          <p:nvPr/>
        </p:nvSpPr>
        <p:spPr>
          <a:xfrm>
            <a:off x="3628201" y="662266"/>
            <a:ext cx="46556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24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</a:t>
            </a:r>
            <a:r>
              <a:rPr lang="ru-RU" sz="2400" b="1" kern="0" spc="-4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сервиса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8F8D19-4000-47B2-8E9E-841E4EEF1E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6399" y="1321190"/>
            <a:ext cx="8418617" cy="43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763987"/>
            <a:ext cx="1646681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Результаты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72844"/>
            <a:ext cx="9232900" cy="4815357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400" dirty="0">
                <a:latin typeface="Times New Roman"/>
                <a:cs typeface="Times New Roman"/>
              </a:rPr>
              <a:t>В ходе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проделанной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работы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были достигнуты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следующие </a:t>
            </a:r>
            <a:r>
              <a:rPr sz="2400" spc="-5" dirty="0">
                <a:latin typeface="Times New Roman"/>
                <a:cs typeface="Times New Roman"/>
              </a:rPr>
              <a:t>цели:</a:t>
            </a:r>
            <a:endParaRPr sz="2400" dirty="0">
              <a:latin typeface="Times New Roman"/>
              <a:cs typeface="Times New Roman"/>
            </a:endParaRPr>
          </a:p>
          <a:p>
            <a:pPr marL="239395" indent="-227329">
              <a:lnSpc>
                <a:spcPts val="2820"/>
              </a:lnSpc>
              <a:spcBef>
                <a:spcPts val="915"/>
              </a:spcBef>
              <a:buFont typeface="Arial MT"/>
              <a:buChar char="•"/>
              <a:tabLst>
                <a:tab pos="240029" algn="l"/>
                <a:tab pos="2287905" algn="l"/>
                <a:tab pos="5252085" algn="l"/>
              </a:tabLst>
            </a:pPr>
            <a:r>
              <a:rPr lang="ru-RU" sz="2400" dirty="0">
                <a:latin typeface="Times New Roman"/>
                <a:cs typeface="Times New Roman"/>
              </a:rPr>
              <a:t>р</a:t>
            </a:r>
            <a:r>
              <a:rPr sz="2400" dirty="0" err="1">
                <a:latin typeface="Times New Roman"/>
                <a:cs typeface="Times New Roman"/>
              </a:rPr>
              <a:t>азработан</a:t>
            </a:r>
            <a:r>
              <a:rPr lang="ru-RU" sz="2400" dirty="0">
                <a:latin typeface="Times New Roman"/>
                <a:cs typeface="Times New Roman"/>
              </a:rPr>
              <a:t> </a:t>
            </a:r>
            <a:r>
              <a:rPr sz="2400" dirty="0" err="1">
                <a:latin typeface="Times New Roman"/>
                <a:cs typeface="Times New Roman"/>
              </a:rPr>
              <a:t>функционирующ</a:t>
            </a:r>
            <a:r>
              <a:rPr lang="ru-RU" sz="2400" dirty="0" err="1">
                <a:latin typeface="Times New Roman"/>
                <a:cs typeface="Times New Roman"/>
              </a:rPr>
              <a:t>ий</a:t>
            </a:r>
            <a:r>
              <a:rPr lang="ru-RU" sz="2400" dirty="0">
                <a:latin typeface="Times New Roman"/>
                <a:cs typeface="Times New Roman"/>
              </a:rPr>
              <a:t> </a:t>
            </a:r>
            <a:r>
              <a:rPr lang="ru-RU" sz="2400" spc="-5" dirty="0">
                <a:latin typeface="Times New Roman"/>
                <a:cs typeface="Times New Roman"/>
              </a:rPr>
              <a:t>сервис 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12066">
              <a:lnSpc>
                <a:spcPts val="2820"/>
              </a:lnSpc>
              <a:spcBef>
                <a:spcPts val="915"/>
              </a:spcBef>
              <a:tabLst>
                <a:tab pos="240029" algn="l"/>
                <a:tab pos="2287905" algn="l"/>
                <a:tab pos="525208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	</a:t>
            </a:r>
            <a:r>
              <a:rPr lang="ru-RU" sz="2400" spc="-5" dirty="0">
                <a:latin typeface="Times New Roman"/>
                <a:cs typeface="Times New Roman"/>
              </a:rPr>
              <a:t>аренды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ru-RU" sz="2400" spc="-5" dirty="0">
                <a:latin typeface="Times New Roman"/>
                <a:cs typeface="Times New Roman"/>
              </a:rPr>
              <a:t>автомобилей</a:t>
            </a:r>
            <a:endParaRPr sz="2400" dirty="0">
              <a:latin typeface="Times New Roman"/>
              <a:cs typeface="Times New Roman"/>
            </a:endParaRPr>
          </a:p>
          <a:p>
            <a:pPr marL="239395" marR="1511935" indent="-227329">
              <a:lnSpc>
                <a:spcPts val="2760"/>
              </a:lnSpc>
              <a:spcBef>
                <a:spcPts val="685"/>
              </a:spcBef>
              <a:buFont typeface="Arial MT"/>
              <a:buChar char="•"/>
              <a:tabLst>
                <a:tab pos="240029" algn="l"/>
                <a:tab pos="2071370" algn="l"/>
                <a:tab pos="4159250" algn="l"/>
                <a:tab pos="6025515" algn="l"/>
              </a:tabLst>
            </a:pPr>
            <a:r>
              <a:rPr lang="ru-RU" sz="2400" dirty="0">
                <a:latin typeface="Times New Roman"/>
                <a:cs typeface="Times New Roman"/>
              </a:rPr>
              <a:t>созданы интерфейсы пользователя и </a:t>
            </a:r>
          </a:p>
          <a:p>
            <a:pPr marL="12066" marR="1511935">
              <a:lnSpc>
                <a:spcPts val="2760"/>
              </a:lnSpc>
              <a:spcBef>
                <a:spcPts val="685"/>
              </a:spcBef>
              <a:tabLst>
                <a:tab pos="240029" algn="l"/>
                <a:tab pos="2071370" algn="l"/>
                <a:tab pos="4159250" algn="l"/>
                <a:tab pos="6025515" algn="l"/>
              </a:tabLst>
            </a:pPr>
            <a:r>
              <a:rPr lang="ru-RU" sz="2400" dirty="0">
                <a:latin typeface="Times New Roman"/>
                <a:cs typeface="Times New Roman"/>
              </a:rPr>
              <a:t>	администратора</a:t>
            </a:r>
          </a:p>
          <a:p>
            <a:pPr marL="239395" marR="1511935" indent="-227329">
              <a:lnSpc>
                <a:spcPts val="2760"/>
              </a:lnSpc>
              <a:spcBef>
                <a:spcPts val="685"/>
              </a:spcBef>
              <a:buFont typeface="Arial MT"/>
              <a:buChar char="•"/>
              <a:tabLst>
                <a:tab pos="240029" algn="l"/>
                <a:tab pos="2071370" algn="l"/>
                <a:tab pos="4159250" algn="l"/>
                <a:tab pos="6025515" algn="l"/>
              </a:tabLst>
            </a:pPr>
            <a:r>
              <a:rPr lang="ru-RU" sz="2400" dirty="0">
                <a:latin typeface="Times New Roman"/>
                <a:cs typeface="Times New Roman"/>
              </a:rPr>
              <a:t>проведено исчерпывающее тестирование</a:t>
            </a:r>
            <a:endParaRPr lang="en-US" sz="2400" dirty="0">
              <a:latin typeface="Times New Roman"/>
              <a:cs typeface="Times New Roman"/>
            </a:endParaRPr>
          </a:p>
          <a:p>
            <a:pPr marL="12066" marR="1511935">
              <a:lnSpc>
                <a:spcPts val="2760"/>
              </a:lnSpc>
              <a:spcBef>
                <a:spcPts val="685"/>
              </a:spcBef>
              <a:tabLst>
                <a:tab pos="240029" algn="l"/>
                <a:tab pos="2071370" algn="l"/>
                <a:tab pos="4159250" algn="l"/>
                <a:tab pos="602551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ru-RU" sz="2400" dirty="0">
                <a:latin typeface="Times New Roman"/>
                <a:cs typeface="Times New Roman"/>
              </a:rPr>
              <a:t>продукта</a:t>
            </a:r>
          </a:p>
          <a:p>
            <a:pPr marL="239395" marR="1511935" indent="-227329">
              <a:lnSpc>
                <a:spcPts val="2760"/>
              </a:lnSpc>
              <a:spcBef>
                <a:spcPts val="685"/>
              </a:spcBef>
              <a:buFont typeface="Arial MT"/>
              <a:buChar char="•"/>
              <a:tabLst>
                <a:tab pos="240029" algn="l"/>
                <a:tab pos="2071370" algn="l"/>
                <a:tab pos="4159250" algn="l"/>
                <a:tab pos="6025515" algn="l"/>
              </a:tabLst>
            </a:pPr>
            <a:r>
              <a:rPr lang="ru-RU" sz="2400" spc="-5" dirty="0">
                <a:latin typeface="Times New Roman"/>
                <a:cs typeface="Times New Roman"/>
              </a:rPr>
              <a:t>написано</a:t>
            </a:r>
            <a:r>
              <a:rPr lang="ru-RU" sz="2400" spc="-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~4000 </a:t>
            </a:r>
            <a:r>
              <a:rPr lang="ru-RU" sz="2400" dirty="0">
                <a:latin typeface="Times New Roman"/>
                <a:cs typeface="Times New Roman"/>
              </a:rPr>
              <a:t>строк</a:t>
            </a:r>
            <a:r>
              <a:rPr lang="ru-RU" sz="2400" spc="-15" dirty="0">
                <a:latin typeface="Times New Roman"/>
                <a:cs typeface="Times New Roman"/>
              </a:rPr>
              <a:t> </a:t>
            </a:r>
            <a:r>
              <a:rPr lang="ru-RU" sz="2400" dirty="0">
                <a:latin typeface="Times New Roman"/>
                <a:cs typeface="Times New Roman"/>
              </a:rPr>
              <a:t>кода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80645" marR="3804285">
              <a:lnSpc>
                <a:spcPct val="103000"/>
              </a:lnSpc>
            </a:pPr>
            <a:r>
              <a:rPr sz="2000" dirty="0">
                <a:latin typeface="Times New Roman"/>
                <a:cs typeface="Times New Roman"/>
              </a:rPr>
              <a:t>URL </a:t>
            </a:r>
            <a:r>
              <a:rPr lang="ru-RU" sz="2000" spc="-5" dirty="0" err="1" smtClean="0">
                <a:latin typeface="Times New Roman"/>
                <a:cs typeface="Times New Roman"/>
              </a:rPr>
              <a:t>репозитория</a:t>
            </a:r>
            <a:r>
              <a:rPr lang="ru-RU" sz="2000" spc="-5" dirty="0" smtClean="0">
                <a:latin typeface="Times New Roman"/>
                <a:cs typeface="Times New Roman"/>
              </a:rPr>
              <a:t> на </a:t>
            </a:r>
            <a:r>
              <a:rPr lang="en-US" sz="2000" spc="-5" dirty="0" smtClean="0">
                <a:latin typeface="Times New Roman"/>
                <a:cs typeface="Times New Roman"/>
              </a:rPr>
              <a:t>GitHub</a:t>
            </a:r>
            <a:r>
              <a:rPr sz="2000" spc="5" dirty="0" smtClean="0">
                <a:latin typeface="Times New Roman"/>
                <a:cs typeface="Times New Roman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github.com/BIGmindede/car-rental-service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4F576F-6744-41CA-A12A-8DDB8F16E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832926"/>
            <a:ext cx="4034166" cy="1385471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5CC56A10-C7B5-41BF-B016-18602620AA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073382" y="5894323"/>
            <a:ext cx="432817" cy="330200"/>
          </a:xfrm>
        </p:spPr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ru-RU" smtClean="0"/>
              <a:t>11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11" y="3422567"/>
            <a:ext cx="4034166" cy="2361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0135" y="2819400"/>
            <a:ext cx="7491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СПАСИБО</a:t>
            </a:r>
            <a:r>
              <a:rPr sz="4400" spc="-40" dirty="0"/>
              <a:t> </a:t>
            </a:r>
            <a:r>
              <a:rPr sz="4400" dirty="0"/>
              <a:t>ЗА</a:t>
            </a:r>
            <a:r>
              <a:rPr sz="4400" spc="-35" dirty="0"/>
              <a:t> </a:t>
            </a:r>
            <a:r>
              <a:rPr sz="4400" dirty="0"/>
              <a:t>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7580" y="42595"/>
            <a:ext cx="866775" cy="984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9200" y="641425"/>
            <a:ext cx="730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Цель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06272" y="1151555"/>
            <a:ext cx="8694928" cy="3454151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68935">
              <a:spcBef>
                <a:spcPts val="1175"/>
              </a:spcBef>
            </a:pPr>
            <a:r>
              <a:rPr lang="ru-RU" sz="2000" spc="-5" dirty="0">
                <a:latin typeface="Times New Roman"/>
                <a:cs typeface="Times New Roman"/>
              </a:rPr>
              <a:t>Разработка </a:t>
            </a:r>
            <a:r>
              <a:rPr lang="ru-RU" sz="2000" dirty="0" smtClean="0">
                <a:latin typeface="Times New Roman"/>
                <a:cs typeface="Times New Roman"/>
              </a:rPr>
              <a:t>веб-приложения для </a:t>
            </a:r>
            <a:r>
              <a:rPr lang="ru-RU" sz="2000" dirty="0">
                <a:latin typeface="Times New Roman"/>
                <a:cs typeface="Times New Roman"/>
              </a:rPr>
              <a:t>аренды автомобилей</a:t>
            </a:r>
          </a:p>
          <a:p>
            <a:pPr marL="368935" algn="ctr">
              <a:spcBef>
                <a:spcPts val="1175"/>
              </a:spcBef>
            </a:pPr>
            <a:r>
              <a:rPr lang="ru-RU" sz="2400" b="1" dirty="0">
                <a:latin typeface="Times New Roman"/>
                <a:cs typeface="Times New Roman"/>
              </a:rPr>
              <a:t>Задачи</a:t>
            </a:r>
            <a:endParaRPr sz="2000" dirty="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267335" algn="l"/>
              </a:tabLst>
            </a:pPr>
            <a:r>
              <a:rPr sz="2000" dirty="0" err="1">
                <a:latin typeface="Times New Roman"/>
                <a:cs typeface="Times New Roman"/>
              </a:rPr>
              <a:t>Провести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анализ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предметной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области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разрабатываемого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приложения</a:t>
            </a:r>
            <a:endParaRPr sz="2000" dirty="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Обосновать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выбор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технологий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разработки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приложения</a:t>
            </a:r>
            <a:endParaRPr sz="20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69240" algn="l"/>
              </a:tabLst>
            </a:pPr>
            <a:r>
              <a:rPr sz="2000" spc="-5" dirty="0">
                <a:latin typeface="Times New Roman"/>
                <a:cs typeface="Times New Roman"/>
              </a:rPr>
              <a:t>Спроектировать структуру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приложения</a:t>
            </a:r>
            <a:endParaRPr sz="2000" dirty="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67970" algn="l"/>
              </a:tabLst>
            </a:pPr>
            <a:r>
              <a:rPr sz="2000" spc="-5" dirty="0">
                <a:latin typeface="Times New Roman"/>
                <a:cs typeface="Times New Roman"/>
              </a:rPr>
              <a:t>Разработать приложение при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помощи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Spring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Boot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других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инструментов</a:t>
            </a:r>
            <a:endParaRPr sz="2000" dirty="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267970" algn="l"/>
              </a:tabLst>
            </a:pPr>
            <a:r>
              <a:rPr sz="2000" dirty="0">
                <a:latin typeface="Times New Roman"/>
                <a:cs typeface="Times New Roman"/>
              </a:rPr>
              <a:t>Провести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тестирование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работоспособности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приложения</a:t>
            </a:r>
            <a:endParaRPr sz="2000" dirty="0">
              <a:latin typeface="Times New Roman"/>
              <a:cs typeface="Times New Roman"/>
            </a:endParaRPr>
          </a:p>
          <a:p>
            <a:pPr marL="267970" indent="-25527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67970" algn="l"/>
              </a:tabLst>
            </a:pPr>
            <a:r>
              <a:rPr sz="2000" spc="-5" dirty="0">
                <a:latin typeface="Times New Roman"/>
                <a:cs typeface="Times New Roman"/>
              </a:rPr>
              <a:t>Выполнить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презентацию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по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курсовой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работе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19A85-6963-4E3E-A784-8453C9BC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618846"/>
            <a:ext cx="4176141" cy="1107996"/>
          </a:xfrm>
        </p:spPr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BE739-6C47-43A7-8608-3119D352C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172844"/>
            <a:ext cx="11303000" cy="923330"/>
          </a:xfrm>
        </p:spPr>
        <p:txBody>
          <a:bodyPr/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Выбранные для анализа сервисы аренды автомобилей оказались недостаточно удобными для пользователя, в связи с этим был разработан сервис, который является более комфортным для использования.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A3CFE-80B4-4CC2-9CD7-CD4BEE6C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246186"/>
            <a:ext cx="4813300" cy="14507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2228B0-E9AF-4BD5-8368-6D4C23B7A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42" y="4390487"/>
            <a:ext cx="6572997" cy="7426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0CE1A5-25F5-48EC-B85B-6FCDF5BDF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170" y="2641713"/>
            <a:ext cx="6324600" cy="15527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995282-8022-43EF-AE39-A94BE149DE67}"/>
              </a:ext>
            </a:extLst>
          </p:cNvPr>
          <p:cNvPicPr/>
          <p:nvPr/>
        </p:nvPicPr>
        <p:blipFill rotWithShape="1">
          <a:blip r:embed="rId5"/>
          <a:srcRect b="73102"/>
          <a:stretch/>
        </p:blipFill>
        <p:spPr>
          <a:xfrm>
            <a:off x="5257800" y="4800600"/>
            <a:ext cx="5591810" cy="1552746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BA4081D2-2E39-468C-9D9E-C5F1BBC48C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929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1026" name="Picture 2" descr="Ява, логотип значок">
            <a:extLst>
              <a:ext uri="{FF2B5EF4-FFF2-40B4-BE49-F238E27FC236}">
                <a16:creationId xmlns:a16="http://schemas.microsoft.com/office/drawing/2014/main" id="{953EC92F-29FB-49EB-A27C-243516C8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72" y="2833132"/>
            <a:ext cx="1707198" cy="170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7BF621-57C0-4D0E-BFDC-007677C8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34" y="1045256"/>
            <a:ext cx="1151826" cy="1143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BA8470-41DC-4546-A3A8-47DCDE0AB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87" y="1315283"/>
            <a:ext cx="1156742" cy="1154500"/>
          </a:xfrm>
          <a:prstGeom prst="rect">
            <a:avLst/>
          </a:prstGeom>
        </p:spPr>
      </p:pic>
      <p:pic>
        <p:nvPicPr>
          <p:cNvPr id="1028" name="Picture 4" descr="http://www.shrisinfotech.co.in/wp-content/uploads/2018/12/spring.png">
            <a:extLst>
              <a:ext uri="{FF2B5EF4-FFF2-40B4-BE49-F238E27FC236}">
                <a16:creationId xmlns:a16="http://schemas.microsoft.com/office/drawing/2014/main" id="{A685451E-0AAA-4ADC-9E96-D65882F0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71" y="644259"/>
            <a:ext cx="2348101" cy="23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B02AB5-CC78-4AA2-BB8D-59B3CB129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3915" y="5453324"/>
            <a:ext cx="1447930" cy="10878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2E9F57-AA17-4FFB-B132-34DC0DE90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447" y="5274042"/>
            <a:ext cx="3186908" cy="9504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B9E945-3CEA-44FA-8142-DF8F2CE44F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507" y="5458356"/>
            <a:ext cx="3400910" cy="909317"/>
          </a:xfrm>
          <a:prstGeom prst="rect">
            <a:avLst/>
          </a:prstGeom>
        </p:spPr>
      </p:pic>
      <p:pic>
        <p:nvPicPr>
          <p:cNvPr id="1030" name="Picture 6" descr="https://img1.daumcdn.net/thumb/R800x0/?scode=mtistory2&amp;fname=https:%2F%2Fblog.kakaocdn.net%2Fdn%2FbjQ9k9%2FbtrMPm24AjB%2FjTDH6rtq9KLJCLPFKYIQx1%2Fimg.png">
            <a:extLst>
              <a:ext uri="{FF2B5EF4-FFF2-40B4-BE49-F238E27FC236}">
                <a16:creationId xmlns:a16="http://schemas.microsoft.com/office/drawing/2014/main" id="{A3902175-12C0-4880-8A4D-BB7575A6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94" y="3565601"/>
            <a:ext cx="1683884" cy="162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3690DF-34A7-4800-8B3E-DF2029CFB8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0516" y="4164182"/>
            <a:ext cx="2388851" cy="727568"/>
          </a:xfrm>
          <a:prstGeom prst="rect">
            <a:avLst/>
          </a:prstGeom>
        </p:spPr>
      </p:pic>
      <p:pic>
        <p:nvPicPr>
          <p:cNvPr id="1034" name="Picture 10" descr="https://chimerical-madeleine-a2301a.netlify.app/img/skills/react.jpg">
            <a:extLst>
              <a:ext uri="{FF2B5EF4-FFF2-40B4-BE49-F238E27FC236}">
                <a16:creationId xmlns:a16="http://schemas.microsoft.com/office/drawing/2014/main" id="{F328F2F9-D9B2-4683-9343-2A65A7182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075" r="24957" b="24498"/>
          <a:stretch/>
        </p:blipFill>
        <p:spPr bwMode="auto">
          <a:xfrm>
            <a:off x="9153175" y="3536161"/>
            <a:ext cx="1789104" cy="191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ser-images.githubusercontent.com/70573212/158543325-c98c2b8a-24de-4ac9-9d41-17d5ed922fd7.png">
            <a:extLst>
              <a:ext uri="{FF2B5EF4-FFF2-40B4-BE49-F238E27FC236}">
                <a16:creationId xmlns:a16="http://schemas.microsoft.com/office/drawing/2014/main" id="{C57E732E-6D25-49BC-AD1A-AA5FBA32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55" y="2270466"/>
            <a:ext cx="3186908" cy="141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fuzeservers.ru/wp-content/uploads/5/6/e/56ee9bc89db9886f17d599f7fb94a773.jpeg">
            <a:extLst>
              <a:ext uri="{FF2B5EF4-FFF2-40B4-BE49-F238E27FC236}">
                <a16:creationId xmlns:a16="http://schemas.microsoft.com/office/drawing/2014/main" id="{90A2188E-0606-4C1E-8AEB-EB2174BBB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0" t="13328" r="13339" b="13556"/>
          <a:stretch/>
        </p:blipFill>
        <p:spPr bwMode="auto">
          <a:xfrm>
            <a:off x="7930844" y="862574"/>
            <a:ext cx="2552905" cy="142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0B31FE4-29DB-481D-9491-E9C89B8882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2509" y="2718640"/>
            <a:ext cx="2133601" cy="890610"/>
          </a:xfrm>
          <a:prstGeom prst="rect">
            <a:avLst/>
          </a:prstGeom>
        </p:spPr>
      </p:pic>
      <p:pic>
        <p:nvPicPr>
          <p:cNvPr id="1040" name="Picture 16" descr="https://gas-kvas.com/uploads/posts/2023-02/1675463198_gas-kvas-com-p-fonovii-risunok-v-css3-3.png">
            <a:extLst>
              <a:ext uri="{FF2B5EF4-FFF2-40B4-BE49-F238E27FC236}">
                <a16:creationId xmlns:a16="http://schemas.microsoft.com/office/drawing/2014/main" id="{150D038D-0B5C-4A92-87A7-178AC82A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18" y="2402638"/>
            <a:ext cx="898603" cy="115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2.iconfinder.com/data/icons/social-icons-circular-color/512/stackoverflow-1024.png">
            <a:extLst>
              <a:ext uri="{FF2B5EF4-FFF2-40B4-BE49-F238E27FC236}">
                <a16:creationId xmlns:a16="http://schemas.microsoft.com/office/drawing/2014/main" id="{E443718B-C2DE-4E7B-B068-B243BF70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05" y="1188311"/>
            <a:ext cx="856889" cy="85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A8319A85-6963-4E3E-A784-8453C9BCBD32}"/>
              </a:ext>
            </a:extLst>
          </p:cNvPr>
          <p:cNvSpPr txBox="1">
            <a:spLocks/>
          </p:cNvSpPr>
          <p:nvPr/>
        </p:nvSpPr>
        <p:spPr>
          <a:xfrm>
            <a:off x="3962400" y="307035"/>
            <a:ext cx="4176141" cy="44399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разработки</a:t>
            </a:r>
            <a:endParaRPr lang="ru-RU" sz="2400" b="1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1" y="457200"/>
            <a:ext cx="10207970" cy="2253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13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Описание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 err="1">
                <a:latin typeface="Times New Roman"/>
                <a:cs typeface="Times New Roman"/>
              </a:rPr>
              <a:t>структуры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 err="1">
                <a:latin typeface="Times New Roman"/>
                <a:cs typeface="Times New Roman"/>
              </a:rPr>
              <a:t>приложения</a:t>
            </a:r>
            <a:endParaRPr lang="ru-RU"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600"/>
              </a:spcBef>
            </a:pPr>
            <a:r>
              <a:rPr lang="ru-RU" sz="2400" dirty="0">
                <a:latin typeface="Times New Roman"/>
                <a:cs typeface="Times New Roman"/>
              </a:rPr>
              <a:t>В контексте сервиса аренды автомобилей наиболее подходящей является </a:t>
            </a:r>
            <a:r>
              <a:rPr lang="ru-RU" sz="2400" dirty="0" err="1">
                <a:latin typeface="Times New Roman"/>
                <a:cs typeface="Times New Roman"/>
              </a:rPr>
              <a:t>микросервисная</a:t>
            </a:r>
            <a:r>
              <a:rPr lang="ru-RU" sz="2400" dirty="0">
                <a:latin typeface="Times New Roman"/>
                <a:cs typeface="Times New Roman"/>
              </a:rPr>
              <a:t> архитектура, которая обеспечивает равномерное распределение нагрузки между различными сервисами.</a:t>
            </a:r>
          </a:p>
          <a:p>
            <a:pPr marL="12700" marR="5080">
              <a:lnSpc>
                <a:spcPct val="103600"/>
              </a:lnSpc>
              <a:spcBef>
                <a:spcPts val="2225"/>
              </a:spcBef>
            </a:pPr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E0CDBD-587D-41AA-9245-F1A265EA05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2362200"/>
            <a:ext cx="5939790" cy="43345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3C3F8E-1E04-4BFC-A5F5-057AD37D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6324600"/>
            <a:ext cx="304800" cy="280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49EC23-9B26-47AB-A87E-E2B321B2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07446"/>
            <a:ext cx="4910481" cy="4675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19157-362A-4D12-86F0-A0AD1672E8F5}"/>
              </a:ext>
            </a:extLst>
          </p:cNvPr>
          <p:cNvSpPr txBox="1"/>
          <p:nvPr/>
        </p:nvSpPr>
        <p:spPr>
          <a:xfrm>
            <a:off x="2971800" y="533400"/>
            <a:ext cx="59154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spc="-5" dirty="0">
                <a:latin typeface="Times New Roman"/>
                <a:cs typeface="Times New Roman"/>
              </a:rPr>
              <a:t>Структура серверной части приложения</a:t>
            </a:r>
            <a:endParaRPr lang="ru-RU" sz="2400" dirty="0">
              <a:latin typeface="Times New Roman"/>
              <a:cs typeface="Times New Roman"/>
            </a:endParaRPr>
          </a:p>
          <a:p>
            <a:r>
              <a:rPr lang="en-US" dirty="0"/>
              <a:t>	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326B65-6691-4289-BD0F-3AA3C94030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107446"/>
            <a:ext cx="4267199" cy="46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19157-362A-4D12-86F0-A0AD1672E8F5}"/>
              </a:ext>
            </a:extLst>
          </p:cNvPr>
          <p:cNvSpPr txBox="1"/>
          <p:nvPr/>
        </p:nvSpPr>
        <p:spPr>
          <a:xfrm>
            <a:off x="2705422" y="533400"/>
            <a:ext cx="60460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spc="-5" dirty="0">
                <a:latin typeface="Times New Roman"/>
                <a:cs typeface="Times New Roman"/>
              </a:rPr>
              <a:t>Структура клиентской части приложения</a:t>
            </a:r>
            <a:endParaRPr lang="ru-RU" sz="2400" dirty="0">
              <a:latin typeface="Times New Roman"/>
              <a:cs typeface="Times New Roman"/>
            </a:endParaRPr>
          </a:p>
          <a:p>
            <a:r>
              <a:rPr lang="en-US" dirty="0"/>
              <a:t>	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326B65-6691-4289-BD0F-3AA3C94030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ru-RU" smtClean="0"/>
              <a:t>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DF7708-B1B5-4347-A21A-E33C8EE17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34553"/>
            <a:ext cx="4217923" cy="46497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C47FFE-44EE-4CFB-98AF-CA158E41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134553"/>
            <a:ext cx="3581197" cy="46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7580" y="42595"/>
            <a:ext cx="866775" cy="984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8201" y="662266"/>
            <a:ext cx="46556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Скриншоты</a:t>
            </a:r>
            <a:r>
              <a:rPr spc="-40" dirty="0"/>
              <a:t> </a:t>
            </a:r>
            <a:r>
              <a:rPr lang="ru-RU" spc="-5" dirty="0"/>
              <a:t>интерфейса сервиса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AE92A4-80B0-4ED4-A8CF-B5AA96548617}"/>
              </a:ext>
            </a:extLst>
          </p:cNvPr>
          <p:cNvPicPr/>
          <p:nvPr/>
        </p:nvPicPr>
        <p:blipFill rotWithShape="1">
          <a:blip r:embed="rId3"/>
          <a:srcRect b="8755"/>
          <a:stretch/>
        </p:blipFill>
        <p:spPr bwMode="auto">
          <a:xfrm>
            <a:off x="824788" y="1279873"/>
            <a:ext cx="4800600" cy="45370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0972B7-E8EA-4730-8DD3-EDA0EEA04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13" y="1279873"/>
            <a:ext cx="4391638" cy="4544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46B39A0-6A47-4EB0-BF48-3DD0F0CFF7D3}"/>
              </a:ext>
            </a:extLst>
          </p:cNvPr>
          <p:cNvSpPr txBox="1">
            <a:spLocks/>
          </p:cNvSpPr>
          <p:nvPr/>
        </p:nvSpPr>
        <p:spPr>
          <a:xfrm>
            <a:off x="3628201" y="662266"/>
            <a:ext cx="46556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24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</a:t>
            </a:r>
            <a:r>
              <a:rPr lang="ru-RU" sz="2400" b="1" kern="0" spc="-4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сервиса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7B278B-7FB0-4133-928B-E1FDEBED6A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5685" y="1282658"/>
            <a:ext cx="4695883" cy="47371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354695-6C39-401C-902F-1080FD617C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1" y="1280731"/>
            <a:ext cx="4483976" cy="4739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233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 MT</vt:lpstr>
      <vt:lpstr>Calibri</vt:lpstr>
      <vt:lpstr>Times New Roman</vt:lpstr>
      <vt:lpstr>Office Theme</vt:lpstr>
      <vt:lpstr>Презентация PowerPoint</vt:lpstr>
      <vt:lpstr>Цель</vt:lpstr>
      <vt:lpstr>Анализ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Скриншоты интерфейса сервиса</vt:lpstr>
      <vt:lpstr>Презентация PowerPoint</vt:lpstr>
      <vt:lpstr>Презентация PowerPoint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Хитров Никита</dc:creator>
  <cp:lastModifiedBy>Никита Хитров</cp:lastModifiedBy>
  <cp:revision>28</cp:revision>
  <dcterms:created xsi:type="dcterms:W3CDTF">2023-05-10T12:06:19Z</dcterms:created>
  <dcterms:modified xsi:type="dcterms:W3CDTF">2023-12-24T21:13:51Z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2023-05-10T00:00:00Z</vt:filetime>
  </property>
  <property fmtid="{D5CDD505-2E9C-101B-9397-08002B2CF9AE}" pid="3" name="Creator">
    <vt:lpwstr>Microsoft® Word LTSC</vt:lpwstr>
  </property>
  <property fmtid="{D5CDD505-2E9C-101B-9397-08002B2CF9AE}" pid="4" name="LastSaved">
    <vt:filetime>2023-05-10T00:00:00Z</vt:filetime>
  </property>
</Properties>
</file>