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6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2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gmindede.github.io/test-pr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459DC-2A99-6761-7074-F6DAEDDD0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130" y="2158458"/>
            <a:ext cx="8397223" cy="1797821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 и верификация программного обеспечения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Тестирование черным ящиком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CB5F1A8-B9E7-FA2A-2DEE-A3F58A4D8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5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57" y="685800"/>
            <a:ext cx="11283911" cy="698383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Документация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7F80E-880A-7874-A314-64B503A50BE5}"/>
              </a:ext>
            </a:extLst>
          </p:cNvPr>
          <p:cNvSpPr txBox="1"/>
          <p:nvPr/>
        </p:nvSpPr>
        <p:spPr>
          <a:xfrm>
            <a:off x="7351302" y="5181966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Описание управления на сайте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57EC4F-62F8-2ACF-09E5-E7772EADC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"/>
          <a:stretch/>
        </p:blipFill>
        <p:spPr>
          <a:xfrm>
            <a:off x="519045" y="1890944"/>
            <a:ext cx="6511586" cy="42812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7AEC35-B7C4-8FF6-D9E3-54E817F6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328" y="4223535"/>
            <a:ext cx="431542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0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4" y="685800"/>
            <a:ext cx="11274804" cy="126044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Анализ ТЗ и документации проекта «Солнечная система»1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0B48F-229C-084B-D214-2AEEB18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18" y="2093052"/>
            <a:ext cx="11027328" cy="4079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тщательного анализа технического задания и документации проекта «Солнечная система», а также тестирования черным ящиком данного программного продукта на основании полученных знаний были сделаны следующие выводы: </a:t>
            </a:r>
          </a:p>
          <a:p>
            <a:r>
              <a:rPr lang="ru-RU" dirty="0">
                <a:ea typeface="Times New Roman" panose="02020603050405020304" pitchFamily="18" charset="0"/>
              </a:rPr>
              <a:t>Веб-приложение выполняет поставленную задачу по предоставлению информации о солнечной системе, адаптивность сайта выполнена не полностью, взаимодействие с элементами сайта выполнено частично, некоторые объекты работают неправильно, межстраничная навигация обеспечена частично, не все ссылки и якоря ведут на нужные места.</a:t>
            </a:r>
            <a:br>
              <a:rPr lang="ru-RU" dirty="0">
                <a:ea typeface="Times New Roman" panose="02020603050405020304" pitchFamily="18" charset="0"/>
              </a:rPr>
            </a:br>
            <a:r>
              <a:rPr lang="ru-RU" dirty="0">
                <a:ea typeface="Times New Roman" panose="02020603050405020304" pitchFamily="18" charset="0"/>
              </a:rPr>
              <a:t>Техническое задание составлена корректно. Документация доступно описывает функционал проекта в достаточно для пользователей любого уровня технических знаний.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105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6" y="206800"/>
            <a:ext cx="11274805" cy="67321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Тестирование программного продукта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064F3FC-CA51-EDEF-2503-9F6B15B55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0897"/>
              </p:ext>
            </p:extLst>
          </p:nvPr>
        </p:nvGraphicFramePr>
        <p:xfrm>
          <a:off x="3089429" y="988906"/>
          <a:ext cx="5760694" cy="5228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047">
                  <a:extLst>
                    <a:ext uri="{9D8B030D-6E8A-4147-A177-3AD203B41FA5}">
                      <a16:colId xmlns:a16="http://schemas.microsoft.com/office/drawing/2014/main" val="3735643466"/>
                    </a:ext>
                  </a:extLst>
                </a:gridCol>
                <a:gridCol w="1920047">
                  <a:extLst>
                    <a:ext uri="{9D8B030D-6E8A-4147-A177-3AD203B41FA5}">
                      <a16:colId xmlns:a16="http://schemas.microsoft.com/office/drawing/2014/main" val="2805883081"/>
                    </a:ext>
                  </a:extLst>
                </a:gridCol>
                <a:gridCol w="1920600">
                  <a:extLst>
                    <a:ext uri="{9D8B030D-6E8A-4147-A177-3AD203B41FA5}">
                      <a16:colId xmlns:a16="http://schemas.microsoft.com/office/drawing/2014/main" val="906114148"/>
                    </a:ext>
                  </a:extLst>
                </a:gridCol>
              </a:tblGrid>
              <a:tr h="354708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Входные значения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Ожидаемый результат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Полученные значения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2069036432"/>
                  </a:ext>
                </a:extLst>
              </a:tr>
              <a:tr h="906350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Переход между страницами веб-приложения с возвращением на предыдущие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Корректная межстраничная навигация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Невозможность корректно вернуться предыдущую страницу без перезагрузки сайта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1352104661"/>
                  </a:ext>
                </a:extLst>
              </a:tr>
              <a:tr h="722470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Прокрутка слайдера в зоне контента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Невозможность бесконечной прокрутки слайдера в стороны от контента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Возможность прокрутить слайдер в обе стороны от контента бесконечно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2786685056"/>
                  </a:ext>
                </a:extLst>
              </a:tr>
              <a:tr h="354708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Страница контактов администратора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Возможность связаться с администратором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Возможность связаться с администратором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448507189"/>
                  </a:ext>
                </a:extLst>
              </a:tr>
              <a:tr h="538589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Галерея изображений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Корректный вывод выбранного изображения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Корректный вывод выбранного изображения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2542588088"/>
                  </a:ext>
                </a:extLst>
              </a:tr>
              <a:tr h="722470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«Бургер-меню» для быстрого перехода по приложению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Адаптивность меню на всех платформах для удобного использования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Невозможность использования меню на мобильных устройствах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591700030"/>
                  </a:ext>
                </a:extLst>
              </a:tr>
              <a:tr h="722470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Меню оставления отзыва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Возможность оставляя отзыв изменить пункты анкеты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Невозможно корректно изменить пункты отзыва не начиная сначала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2741442897"/>
                  </a:ext>
                </a:extLst>
              </a:tr>
              <a:tr h="906350"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Меню с «якорями» для быстрого скрола страницы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Возможность перейти на нужную часть страницы</a:t>
                      </a:r>
                      <a:endParaRPr lang="ru-RU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tc>
                  <a:txBody>
                    <a:bodyPr/>
                    <a:lstStyle/>
                    <a:p>
                      <a:pPr marL="71120" marR="69215" algn="ctr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Невозможность попасть на нужную часть страницы, сбита навигация на соседние части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584" marR="42584" marT="0" marB="0" anchor="ctr"/>
                </a:tc>
                <a:extLst>
                  <a:ext uri="{0D108BD9-81ED-4DB2-BD59-A6C34878D82A}">
                    <a16:rowId xmlns:a16="http://schemas.microsoft.com/office/drawing/2014/main" val="3958979740"/>
                  </a:ext>
                </a:extLst>
              </a:tr>
            </a:tbl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3FA0409A-B7FE-F530-3119-F9B3780E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52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ADCE-1B5D-647B-DD3E-B313C5C6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pPr algn="ctr"/>
            <a:r>
              <a:rPr lang="ru-RU" u="sng" dirty="0"/>
              <a:t>1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BBBD9-B189-C07F-7C28-87064BF8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68" y="1976903"/>
            <a:ext cx="43077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Участники:</a:t>
            </a:r>
          </a:p>
          <a:p>
            <a:pPr marL="0" indent="0">
              <a:buNone/>
            </a:pPr>
            <a:r>
              <a:rPr lang="ru-RU" sz="2800" dirty="0"/>
              <a:t>Емельянов Илья</a:t>
            </a:r>
          </a:p>
          <a:p>
            <a:pPr marL="0" indent="0">
              <a:buNone/>
            </a:pPr>
            <a:r>
              <a:rPr lang="ru-RU" sz="2800" dirty="0"/>
              <a:t>Квашнин Юрий</a:t>
            </a:r>
          </a:p>
          <a:p>
            <a:pPr marL="0" indent="0">
              <a:buNone/>
            </a:pPr>
            <a:r>
              <a:rPr lang="ru-RU" sz="2800" dirty="0"/>
              <a:t>Мухаметшин Александр</a:t>
            </a:r>
          </a:p>
          <a:p>
            <a:pPr marL="0" indent="0">
              <a:buNone/>
            </a:pPr>
            <a:r>
              <a:rPr lang="ru-RU" sz="2800" dirty="0"/>
              <a:t>Хитров Никита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B1E5-01B0-5F97-FC5C-ED051408A69D}"/>
              </a:ext>
            </a:extLst>
          </p:cNvPr>
          <p:cNvSpPr txBox="1"/>
          <p:nvPr/>
        </p:nvSpPr>
        <p:spPr>
          <a:xfrm>
            <a:off x="7057887" y="1976903"/>
            <a:ext cx="5205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Проект:</a:t>
            </a:r>
          </a:p>
          <a:p>
            <a:r>
              <a:rPr lang="ru-RU" dirty="0"/>
              <a:t>Веб-сайт </a:t>
            </a:r>
            <a:r>
              <a:rPr lang="en-US" dirty="0"/>
              <a:t>“</a:t>
            </a:r>
            <a:r>
              <a:rPr lang="ru-RU" dirty="0"/>
              <a:t>Солнечная система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ECF316-D6F4-1359-C832-C786F3CA81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87" y="2855109"/>
            <a:ext cx="4307747" cy="2184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4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9" y="593521"/>
            <a:ext cx="11267629" cy="81582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B065F-7B2F-7AD1-BABB-974A6DA0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38" y="1409350"/>
            <a:ext cx="11267630" cy="513174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4958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Назначение: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Назначение сайта - предоставление пользователям информации о планетах, спутниках и других объектах солнечной системы, а также возможность получения контактной информации для связи с администратором сайта.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4958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Область 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действия: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данное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ТЗ охватывает разработку веб-сайта с информацией об основных объектах солнечной системы.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4958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Ссылки: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</a:t>
            </a:r>
            <a:r>
              <a:rPr lang="ru-RU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://</a:t>
            </a:r>
            <a:r>
              <a:rPr lang="en-US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bigmindede</a:t>
            </a:r>
            <a:r>
              <a:rPr lang="ru-RU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.</a:t>
            </a:r>
            <a:r>
              <a:rPr lang="en-US" sz="14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github</a:t>
            </a:r>
            <a:r>
              <a:rPr lang="ru-RU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.</a:t>
            </a:r>
            <a:r>
              <a:rPr lang="en-US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io</a:t>
            </a:r>
            <a:r>
              <a:rPr lang="ru-RU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/</a:t>
            </a:r>
            <a:r>
              <a:rPr lang="en-US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test</a:t>
            </a:r>
            <a:r>
              <a:rPr lang="ru-RU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-</a:t>
            </a:r>
            <a:r>
              <a:rPr lang="en-US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pr</a:t>
            </a:r>
            <a:r>
              <a:rPr lang="ru-RU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-1/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ссылка на проект.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4958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Краткий обзор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цель проекта - создание веб-сайта с информацией об основных объектах солнечной системы. Сайт будет содержать главную страницу с карточками основных объектов солнечной системы, макет солнечной системы, специфические страницы с информацией об объектах солнечной системы, галерею фото и картинок с солнечной системой, а также страницу с контактной информацией.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0123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84" y="685800"/>
            <a:ext cx="11267630" cy="73193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B065F-7B2F-7AD1-BABB-974A6DA0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90" y="1417739"/>
            <a:ext cx="11267630" cy="513174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4958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внешним интерфейсам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ru-RU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Интерфейсы пользователя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Веб-сайт должен иметь интуитивно понятный интерфейс для пользователей всех возрастов и уровней подготовки. Взаимодействие с пользователем должно происходить через элементы управления, такие как кнопки, ссылки и формы</a:t>
            </a: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Интерфейсы аппаратного обеспечения: Аппарат пользователя должен иметь стабильное интернет-подключение и возможность выхода в интернет через браузер.</a:t>
            </a: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Интерфейсы программного обеспечения: Веб-сайт должен корректно работать на всех современных браузерах.</a:t>
            </a:r>
            <a:endParaRPr lang="ru-RU" sz="1400" dirty="0"/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49580" algn="l"/>
              </a:tabLst>
            </a:pPr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Функциональные требования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Требования к производительности: веб-сайт должен быстро загружаться на всех устройствах и иметь оптимальную скорость работы.</a:t>
            </a: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Проектные ограничения (и ссылки на стандарты): Веб-сайт должен соответствовать стандартам HTML5 и CSS3,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ECMAScript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(стандарт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Нефункциональные требования: веб-сайт должен быть надежным и безопасным для пользователей. Доступность веб-сайта должна быть обеспечена на всех устройствах и браузерах.</a:t>
            </a:r>
          </a:p>
          <a:p>
            <a:pPr marL="742950" lvl="1" indent="-285750" algn="just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44958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Другие требования: веб-сайт должен содержать форму обратной связи для отправки сообщений на электронную почту администратора сайта.</a:t>
            </a: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7465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57" y="685800"/>
            <a:ext cx="11283911" cy="698383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Документация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A88E52-4FB8-5561-C5C5-28A61C75E25C}"/>
              </a:ext>
            </a:extLst>
          </p:cNvPr>
          <p:cNvSpPr txBox="1"/>
          <p:nvPr/>
        </p:nvSpPr>
        <p:spPr>
          <a:xfrm>
            <a:off x="423740" y="5874743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Главная страница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7F80E-880A-7874-A314-64B503A50BE5}"/>
              </a:ext>
            </a:extLst>
          </p:cNvPr>
          <p:cNvSpPr txBox="1"/>
          <p:nvPr/>
        </p:nvSpPr>
        <p:spPr>
          <a:xfrm>
            <a:off x="6699318" y="4082858"/>
            <a:ext cx="4840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Галерея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91AF12-D49C-A4FA-867E-E8A0B6FCC9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5" y="1845734"/>
            <a:ext cx="3813509" cy="193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C2A9EA-084E-8B25-D54E-6AB1297E8E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35" y="3857414"/>
            <a:ext cx="3813510" cy="190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4B6E2B-F315-C2FE-7B2A-4AF97F38FA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98" y="1834749"/>
            <a:ext cx="4078808" cy="20437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95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54" y="685800"/>
            <a:ext cx="11274804" cy="126044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Анализ ТЗ и документации проекта «Пинг-Понг» 2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0B48F-229C-084B-D214-2AEEB188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18" y="2093052"/>
            <a:ext cx="11027328" cy="4079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тщательного анализа технического задания и документации проекта «Пинг-понг», а также тестирования черным ящиком данного программного продукта на основании полученных знаний были сделаны следующие выводы: </a:t>
            </a:r>
          </a:p>
          <a:p>
            <a:r>
              <a:rPr lang="ru-RU" dirty="0"/>
              <a:t>Техническое задание сделано согласно стандарту (пример которого находится в СДО), содержит в себе все необходимые пункты, которые в свою очередь имеют емкое и понятное описание. В проекте все, описанное в ТЗ, было реализовано.</a:t>
            </a:r>
          </a:p>
          <a:p>
            <a:r>
              <a:rPr lang="ru-RU" dirty="0"/>
              <a:t>Документация сделана кратко, но в то же время понятно даже для самого рядового пользователя. Трудностей в работе с ПП после прочтения данного документа не возникло. </a:t>
            </a:r>
          </a:p>
        </p:txBody>
      </p:sp>
    </p:spTree>
    <p:extLst>
      <p:ext uri="{BB962C8B-B14F-4D97-AF65-F5344CB8AC3E}">
        <p14:creationId xmlns:p14="http://schemas.microsoft.com/office/powerpoint/2010/main" val="300426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E97A-66A1-4A55-7B69-CC96BC75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96" y="206800"/>
            <a:ext cx="11274805" cy="673216"/>
          </a:xfrm>
        </p:spPr>
        <p:txBody>
          <a:bodyPr>
            <a:normAutofit fontScale="90000"/>
          </a:bodyPr>
          <a:lstStyle/>
          <a:p>
            <a:pPr algn="ctr"/>
            <a:r>
              <a:rPr lang="ru-RU" u="sng" dirty="0"/>
              <a:t>Тестирование программного продукта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9944174-F0F0-1B23-8846-64E8FD73AD76}"/>
              </a:ext>
            </a:extLst>
          </p:cNvPr>
          <p:cNvGraphicFramePr>
            <a:graphicFrameLocks noGrp="1"/>
          </p:cNvGraphicFramePr>
          <p:nvPr/>
        </p:nvGraphicFramePr>
        <p:xfrm>
          <a:off x="4997508" y="1721916"/>
          <a:ext cx="2257310" cy="4275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267">
                  <a:extLst>
                    <a:ext uri="{9D8B030D-6E8A-4147-A177-3AD203B41FA5}">
                      <a16:colId xmlns:a16="http://schemas.microsoft.com/office/drawing/2014/main" val="47134101"/>
                    </a:ext>
                  </a:extLst>
                </a:gridCol>
                <a:gridCol w="564267">
                  <a:extLst>
                    <a:ext uri="{9D8B030D-6E8A-4147-A177-3AD203B41FA5}">
                      <a16:colId xmlns:a16="http://schemas.microsoft.com/office/drawing/2014/main" val="1732305757"/>
                    </a:ext>
                  </a:extLst>
                </a:gridCol>
                <a:gridCol w="564267">
                  <a:extLst>
                    <a:ext uri="{9D8B030D-6E8A-4147-A177-3AD203B41FA5}">
                      <a16:colId xmlns:a16="http://schemas.microsoft.com/office/drawing/2014/main" val="2053336553"/>
                    </a:ext>
                  </a:extLst>
                </a:gridCol>
                <a:gridCol w="564509">
                  <a:extLst>
                    <a:ext uri="{9D8B030D-6E8A-4147-A177-3AD203B41FA5}">
                      <a16:colId xmlns:a16="http://schemas.microsoft.com/office/drawing/2014/main" val="511888294"/>
                    </a:ext>
                  </a:extLst>
                </a:gridCol>
              </a:tblGrid>
              <a:tr h="2289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Проводимый тест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Ожидание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Результат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Итог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3081641841"/>
                  </a:ext>
                </a:extLst>
              </a:tr>
              <a:tr h="4724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Передвижение правой платформы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Движение с нормальной скоростью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Слишком низкая скорость для удобной игры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3080844948"/>
                  </a:ext>
                </a:extLst>
              </a:tr>
              <a:tr h="3506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Попытка набрать очки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Счёт изменится с 0:0 на 0:1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Счёт остался нулевым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561166242"/>
                  </a:ext>
                </a:extLst>
              </a:tr>
              <a:tr h="3506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Передвижение левой платформы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Движение с нормальной скоростью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Скорость достаточная для комфортной игры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Не 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2907344458"/>
                  </a:ext>
                </a:extLst>
              </a:tr>
              <a:tr h="4724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Запуск приложения на мобильном устройстве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Приложение запустилось и работает в штатном режиме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Приложение не работает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808515838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Изменения направления платформы при одновременном нажатии клавиш </a:t>
                      </a:r>
                      <a:r>
                        <a:rPr lang="en-US" sz="500">
                          <a:effectLst/>
                        </a:rPr>
                        <a:t>w </a:t>
                      </a:r>
                      <a:r>
                        <a:rPr lang="ru-RU" sz="500">
                          <a:effectLst/>
                        </a:rPr>
                        <a:t>и </a:t>
                      </a:r>
                      <a:r>
                        <a:rPr lang="en-US" sz="500">
                          <a:effectLst/>
                        </a:rPr>
                        <a:t>s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Изменение направления движения в сторону последней нажатой клавиши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Платформа останавливается на месте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2713482066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Открытие приложения на широком экране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Адаптация приложения на широком экране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Фон тянется,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а платформы и поле не растягиваются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2053380701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Удар боковой по шайбе боковой стороной платформы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Отскок шайбы с соблюдением закона «Угол падения равен углу отражения»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Шайба начинает движение и центра платформы после её достижения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 dirty="0">
                          <a:effectLst/>
                        </a:rPr>
                        <a:t>Баг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400498592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AC97AED-9F6F-0523-25F5-ECF0BFB1D924}"/>
              </a:ext>
            </a:extLst>
          </p:cNvPr>
          <p:cNvGraphicFramePr>
            <a:graphicFrameLocks noGrp="1"/>
          </p:cNvGraphicFramePr>
          <p:nvPr/>
        </p:nvGraphicFramePr>
        <p:xfrm>
          <a:off x="4997508" y="1721916"/>
          <a:ext cx="2257310" cy="4275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4267">
                  <a:extLst>
                    <a:ext uri="{9D8B030D-6E8A-4147-A177-3AD203B41FA5}">
                      <a16:colId xmlns:a16="http://schemas.microsoft.com/office/drawing/2014/main" val="3905570928"/>
                    </a:ext>
                  </a:extLst>
                </a:gridCol>
                <a:gridCol w="564267">
                  <a:extLst>
                    <a:ext uri="{9D8B030D-6E8A-4147-A177-3AD203B41FA5}">
                      <a16:colId xmlns:a16="http://schemas.microsoft.com/office/drawing/2014/main" val="4011685638"/>
                    </a:ext>
                  </a:extLst>
                </a:gridCol>
                <a:gridCol w="564267">
                  <a:extLst>
                    <a:ext uri="{9D8B030D-6E8A-4147-A177-3AD203B41FA5}">
                      <a16:colId xmlns:a16="http://schemas.microsoft.com/office/drawing/2014/main" val="1213500383"/>
                    </a:ext>
                  </a:extLst>
                </a:gridCol>
                <a:gridCol w="564509">
                  <a:extLst>
                    <a:ext uri="{9D8B030D-6E8A-4147-A177-3AD203B41FA5}">
                      <a16:colId xmlns:a16="http://schemas.microsoft.com/office/drawing/2014/main" val="3518097902"/>
                    </a:ext>
                  </a:extLst>
                </a:gridCol>
              </a:tblGrid>
              <a:tr h="22892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Проводимый тест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Ожидание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Результат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Итог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3955638559"/>
                  </a:ext>
                </a:extLst>
              </a:tr>
              <a:tr h="4724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Передвижение правой платформы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Движение с нормальной скоростью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Слишком низкая скорость для удобной игры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1477356065"/>
                  </a:ext>
                </a:extLst>
              </a:tr>
              <a:tr h="3506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Попытка набрать очки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Счёт изменится с 0:0 на 0:1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Счёт остался нулевым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1755034909"/>
                  </a:ext>
                </a:extLst>
              </a:tr>
              <a:tr h="35066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Передвижение левой платформы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Движение с нормальной скоростью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Скорость достаточная для комфортной игры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Не 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2164695261"/>
                  </a:ext>
                </a:extLst>
              </a:tr>
              <a:tr h="47240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Запуск приложения на мобильном устройстве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Приложение запустилось и работает в штатном режиме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Приложение не работает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1093403735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Изменения направления платформы при одновременном нажатии клавиш </a:t>
                      </a:r>
                      <a:r>
                        <a:rPr lang="en-US" sz="500">
                          <a:effectLst/>
                        </a:rPr>
                        <a:t>w </a:t>
                      </a:r>
                      <a:r>
                        <a:rPr lang="ru-RU" sz="500">
                          <a:effectLst/>
                        </a:rPr>
                        <a:t>и </a:t>
                      </a:r>
                      <a:r>
                        <a:rPr lang="en-US" sz="500">
                          <a:effectLst/>
                        </a:rPr>
                        <a:t>s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Изменение направления движения в сторону последней нажатой клавиши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Платформа останавливается на месте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1741955220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Открытие приложения на широком экране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Адаптация приложения на широком экране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Фон тянется,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а платформы и поле не растягиваются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Баг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1642912856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Удар боковой по шайбе боковой стороной платформы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Отскок шайбы с соблюдением закона «Угол падения равен углу отражения»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>
                          <a:effectLst/>
                        </a:rPr>
                        <a:t>Шайба начинает движение и центра платформы после её достижения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500" dirty="0">
                          <a:effectLst/>
                        </a:rPr>
                        <a:t>Баг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328149451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4D78D25-FC49-C8FB-B0F5-D5E23B26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23061"/>
              </p:ext>
            </p:extLst>
          </p:nvPr>
        </p:nvGraphicFramePr>
        <p:xfrm>
          <a:off x="519954" y="860093"/>
          <a:ext cx="10865225" cy="5357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015">
                  <a:extLst>
                    <a:ext uri="{9D8B030D-6E8A-4147-A177-3AD203B41FA5}">
                      <a16:colId xmlns:a16="http://schemas.microsoft.com/office/drawing/2014/main" val="3956682355"/>
                    </a:ext>
                  </a:extLst>
                </a:gridCol>
                <a:gridCol w="2716015">
                  <a:extLst>
                    <a:ext uri="{9D8B030D-6E8A-4147-A177-3AD203B41FA5}">
                      <a16:colId xmlns:a16="http://schemas.microsoft.com/office/drawing/2014/main" val="2157554878"/>
                    </a:ext>
                  </a:extLst>
                </a:gridCol>
                <a:gridCol w="2716015">
                  <a:extLst>
                    <a:ext uri="{9D8B030D-6E8A-4147-A177-3AD203B41FA5}">
                      <a16:colId xmlns:a16="http://schemas.microsoft.com/office/drawing/2014/main" val="3272403806"/>
                    </a:ext>
                  </a:extLst>
                </a:gridCol>
                <a:gridCol w="2717180">
                  <a:extLst>
                    <a:ext uri="{9D8B030D-6E8A-4147-A177-3AD203B41FA5}">
                      <a16:colId xmlns:a16="http://schemas.microsoft.com/office/drawing/2014/main" val="2855811697"/>
                    </a:ext>
                  </a:extLst>
                </a:gridCol>
              </a:tblGrid>
              <a:tr h="27071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Проводимый тест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Ожидание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Итог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2474341489"/>
                  </a:ext>
                </a:extLst>
              </a:tr>
              <a:tr h="55864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Передвижение правой платформы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Движение с нормальной скоростью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Слишком низкая скорость для удобной игры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Баг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3427520366"/>
                  </a:ext>
                </a:extLst>
              </a:tr>
              <a:tr h="41467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Попытка набрать очки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Счёт изменится с 0:0 на 0:1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Счёт остался нулевым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Баг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375864561"/>
                  </a:ext>
                </a:extLst>
              </a:tr>
              <a:tr h="52624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Передвижение левой платформы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Движение с нормальной скоростью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Скорость достаточная для комфортной игры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Не баг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3029113626"/>
                  </a:ext>
                </a:extLst>
              </a:tr>
              <a:tr h="66141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Запуск приложения на мобильном устройстве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Приложение запустилось и работает в штатном режиме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Приложение не работает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Баг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487388445"/>
                  </a:ext>
                </a:extLst>
              </a:tr>
              <a:tr h="93174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Изменения направления платформы при одновременном нажатии клавиш </a:t>
                      </a:r>
                      <a:r>
                        <a:rPr lang="en-US" sz="1400">
                          <a:effectLst/>
                        </a:rPr>
                        <a:t>w </a:t>
                      </a:r>
                      <a:r>
                        <a:rPr lang="ru-RU" sz="1400">
                          <a:effectLst/>
                        </a:rPr>
                        <a:t>и </a:t>
                      </a:r>
                      <a:r>
                        <a:rPr lang="en-US" sz="1400">
                          <a:effectLst/>
                        </a:rPr>
                        <a:t>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Изменение направления движения в сторону последней нажатой клавиши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Платформа останавливается на месте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Баг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1229975845"/>
                  </a:ext>
                </a:extLst>
              </a:tr>
              <a:tr h="84658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Открытие приложения на широком экране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Адаптация приложения на широком экране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Фон тянется,</a:t>
                      </a:r>
                    </a:p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а платформы и поле не растягиваются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Баг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1665397669"/>
                  </a:ext>
                </a:extLst>
              </a:tr>
              <a:tr h="846582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Удар боковой по шайбе боковой стороной платформы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Отскок шайбы с соблюдением закона «Угол падения равен углу отражения»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Шайба начинает движение и центра платформы после её достижения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Баг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88" marR="26088" marT="0" marB="0"/>
                </a:tc>
                <a:extLst>
                  <a:ext uri="{0D108BD9-81ED-4DB2-BD59-A6C34878D82A}">
                    <a16:rowId xmlns:a16="http://schemas.microsoft.com/office/drawing/2014/main" val="78060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87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3ADCE-1B5D-647B-DD3E-B313C5C6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939"/>
          </a:xfrm>
        </p:spPr>
        <p:txBody>
          <a:bodyPr/>
          <a:lstStyle/>
          <a:p>
            <a:pPr algn="ctr"/>
            <a:r>
              <a:rPr lang="en-US" u="sng" dirty="0"/>
              <a:t>2</a:t>
            </a:r>
            <a:r>
              <a:rPr lang="ru-RU" u="sng" dirty="0"/>
              <a:t> 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BBBD9-B189-C07F-7C28-87064BF84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68" y="1976903"/>
            <a:ext cx="43077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Участники:</a:t>
            </a:r>
          </a:p>
          <a:p>
            <a:r>
              <a:rPr lang="ru-RU" sz="2800" dirty="0"/>
              <a:t>Новиков Олег</a:t>
            </a:r>
          </a:p>
          <a:p>
            <a:r>
              <a:rPr lang="ru-RU" sz="2800" dirty="0" err="1"/>
              <a:t>Солдунова</a:t>
            </a:r>
            <a:r>
              <a:rPr lang="ru-RU" sz="2800" dirty="0"/>
              <a:t> Екатерина</a:t>
            </a:r>
          </a:p>
          <a:p>
            <a:r>
              <a:rPr lang="ru-RU" sz="2800" dirty="0"/>
              <a:t>Ястребова Ольга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B1E5-01B0-5F97-FC5C-ED051408A69D}"/>
              </a:ext>
            </a:extLst>
          </p:cNvPr>
          <p:cNvSpPr txBox="1"/>
          <p:nvPr/>
        </p:nvSpPr>
        <p:spPr>
          <a:xfrm>
            <a:off x="7057887" y="1976903"/>
            <a:ext cx="52053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Проект:</a:t>
            </a:r>
          </a:p>
          <a:p>
            <a:r>
              <a:rPr lang="ru-RU" dirty="0"/>
              <a:t>Веб-приложения «Пинг-Понг</a:t>
            </a:r>
            <a:r>
              <a:rPr lang="en-US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272574-45E7-F939-E14F-11AC37DA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07" y="3336286"/>
            <a:ext cx="4379650" cy="20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F90D0-7C52-B5D4-CF65-0762E19D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9" y="593521"/>
            <a:ext cx="11267629" cy="815829"/>
          </a:xfrm>
        </p:spPr>
        <p:txBody>
          <a:bodyPr/>
          <a:lstStyle/>
          <a:p>
            <a:pPr algn="ctr"/>
            <a:r>
              <a:rPr lang="ru-RU" u="sng" dirty="0"/>
              <a:t>Техническое задание (ТЗ)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B065F-7B2F-7AD1-BABB-974A6DA07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40" y="1499786"/>
            <a:ext cx="11267630" cy="5131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Назначение:</a:t>
            </a:r>
            <a:r>
              <a:rPr lang="ru-RU" sz="1600" dirty="0"/>
              <a:t> </a:t>
            </a:r>
            <a:r>
              <a:rPr lang="ru-RU" sz="1600" kern="0" dirty="0"/>
              <a:t>веб-приложение предоставляет возможность пользователям локальную игру на два человека в пинг-понг</a:t>
            </a:r>
            <a:endParaRPr lang="ru-RU" sz="1600" kern="0" spc="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b="1" dirty="0"/>
              <a:t>Общее описание</a:t>
            </a:r>
            <a:endParaRPr lang="ru-RU" sz="1600" dirty="0"/>
          </a:p>
          <a:p>
            <a:r>
              <a:rPr lang="ru-RU" sz="1600" dirty="0"/>
              <a:t>Функции продукта: локальная игра для двух пользователей, адаптивный дизайн сайта, обеспечивающий корректное отображение на различных устройствах и экранах</a:t>
            </a:r>
          </a:p>
          <a:p>
            <a:r>
              <a:rPr lang="ru-RU" sz="1600" dirty="0"/>
              <a:t>Характеристики пользователя: пользователь не должен обладать специфическими техническими знаниями. Для взаимодействия с интернет ресурсом требуется только базовые навыки работы с компьютером.</a:t>
            </a:r>
          </a:p>
          <a:p>
            <a:r>
              <a:rPr lang="ru-RU" sz="1600" dirty="0"/>
              <a:t>Ограничения: поддержка браузером технологий HTML5, CSS3 и JS</a:t>
            </a:r>
            <a:r>
              <a:rPr lang="ru-RU" sz="1600" kern="0" dirty="0"/>
              <a:t>, подключение к интернету</a:t>
            </a:r>
            <a:endParaRPr lang="ru-RU" sz="1600" dirty="0"/>
          </a:p>
          <a:p>
            <a:r>
              <a:rPr lang="ru-RU" sz="1600" dirty="0"/>
              <a:t>Допущения и зависимости: отсутствуют.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6185053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1175</Words>
  <Application>Microsoft Office PowerPoint</Application>
  <PresentationFormat>Широкоэкранный</PresentationFormat>
  <Paragraphs>177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Courier New</vt:lpstr>
      <vt:lpstr>Symbol</vt:lpstr>
      <vt:lpstr>Times New Roman</vt:lpstr>
      <vt:lpstr>Ретро</vt:lpstr>
      <vt:lpstr>Тестирование и верификация программного обеспечения  Тестирование черным ящиком</vt:lpstr>
      <vt:lpstr>1 КОМАНДА</vt:lpstr>
      <vt:lpstr>Техническое задание (ТЗ)</vt:lpstr>
      <vt:lpstr>Техническое задание (ТЗ)</vt:lpstr>
      <vt:lpstr>Документация </vt:lpstr>
      <vt:lpstr>Анализ ТЗ и документации проекта «Пинг-Понг» 2 команды</vt:lpstr>
      <vt:lpstr>Тестирование программного продукта</vt:lpstr>
      <vt:lpstr>2 КОМАНДА</vt:lpstr>
      <vt:lpstr>Техническое задание (ТЗ)</vt:lpstr>
      <vt:lpstr>Документация </vt:lpstr>
      <vt:lpstr>Анализ ТЗ и документации проекта «Солнечная система»1 команды</vt:lpstr>
      <vt:lpstr>Тестирование программного продукта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и верификация программного обеспечения  Тестирование черным ящиком</dc:title>
  <dc:creator>Miwwo</dc:creator>
  <cp:lastModifiedBy>Олег Новиков</cp:lastModifiedBy>
  <cp:revision>25</cp:revision>
  <dcterms:created xsi:type="dcterms:W3CDTF">2023-09-12T17:36:25Z</dcterms:created>
  <dcterms:modified xsi:type="dcterms:W3CDTF">2023-09-13T09:32:32Z</dcterms:modified>
</cp:coreProperties>
</file>