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18" r:id="rId3"/>
    <p:sldId id="319" r:id="rId4"/>
    <p:sldId id="259" r:id="rId5"/>
    <p:sldId id="321" r:id="rId6"/>
    <p:sldId id="320" r:id="rId7"/>
    <p:sldId id="322" r:id="rId8"/>
    <p:sldId id="323" r:id="rId9"/>
    <p:sldId id="324" r:id="rId10"/>
    <p:sldId id="327" r:id="rId11"/>
    <p:sldId id="328" r:id="rId12"/>
    <p:sldId id="329" r:id="rId13"/>
    <p:sldId id="325" r:id="rId14"/>
    <p:sldId id="260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51" autoAdjust="0"/>
  </p:normalViewPr>
  <p:slideViewPr>
    <p:cSldViewPr snapToGrid="0" showGuides="1">
      <p:cViewPr varScale="1">
        <p:scale>
          <a:sx n="77" d="100"/>
          <a:sy n="77" d="100"/>
        </p:scale>
        <p:origin x="82" y="264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B54BE-39F6-4FA7-A0D0-648C259FF648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C9274-1CC2-4654-AC57-7198CD69F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24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C9274-1CC2-4654-AC57-7198CD69F1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2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7563" y="873763"/>
            <a:ext cx="8242644" cy="6655337"/>
            <a:chOff x="-17563" y="873763"/>
            <a:chExt cx="8242644" cy="6655337"/>
          </a:xfrm>
        </p:grpSpPr>
        <p:sp>
          <p:nvSpPr>
            <p:cNvPr id="5" name="Hexagon 4"/>
            <p:cNvSpPr/>
            <p:nvPr/>
          </p:nvSpPr>
          <p:spPr>
            <a:xfrm>
              <a:off x="314120" y="2579602"/>
              <a:ext cx="5741418" cy="4949498"/>
            </a:xfrm>
            <a:prstGeom prst="hexagon">
              <a:avLst/>
            </a:prstGeom>
            <a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Hexagon 5"/>
            <p:cNvSpPr/>
            <p:nvPr/>
          </p:nvSpPr>
          <p:spPr>
            <a:xfrm>
              <a:off x="742478" y="2948877"/>
              <a:ext cx="4884702" cy="4210949"/>
            </a:xfrm>
            <a:prstGeom prst="hexagon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Straight Connector 9"/>
            <p:cNvCxnSpPr>
              <a:cxnSpLocks/>
            </p:cNvCxnSpPr>
            <p:nvPr/>
          </p:nvCxnSpPr>
          <p:spPr>
            <a:xfrm flipV="1">
              <a:off x="7674461" y="3021444"/>
              <a:ext cx="550620" cy="782415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>
            <a:xfrm flipV="1">
              <a:off x="7069819" y="3429000"/>
              <a:ext cx="634521" cy="901635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Hexagon 11"/>
            <p:cNvSpPr/>
            <p:nvPr/>
          </p:nvSpPr>
          <p:spPr>
            <a:xfrm>
              <a:off x="-17563" y="873763"/>
              <a:ext cx="2908970" cy="2507733"/>
            </a:xfrm>
            <a:prstGeom prst="hexagon">
              <a:avLst/>
            </a:prstGeom>
            <a:ln>
              <a:gradFill>
                <a:gsLst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6000">
                    <a:schemeClr val="accent3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Hexagon 12"/>
            <p:cNvSpPr/>
            <p:nvPr/>
          </p:nvSpPr>
          <p:spPr>
            <a:xfrm>
              <a:off x="5974233" y="5877964"/>
              <a:ext cx="1700228" cy="1465714"/>
            </a:xfrm>
            <a:prstGeom prst="hexagon">
              <a:avLst/>
            </a:prstGeom>
            <a:ln>
              <a:gradFill>
                <a:gsLst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6000">
                    <a:schemeClr val="accent3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5221" y="3291400"/>
            <a:ext cx="6235700" cy="1463040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5221" y="4754440"/>
            <a:ext cx="6235700" cy="508703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7001013" y="5859780"/>
            <a:ext cx="4517887" cy="274320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Speaker name and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60398" y="5859780"/>
            <a:ext cx="4517887" cy="27432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www.islide.cc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0400" y="1500187"/>
            <a:ext cx="2836562" cy="915667"/>
          </a:xfrm>
        </p:spPr>
        <p:txBody>
          <a:bodyPr anchor="t">
            <a:normAutofit/>
          </a:bodyPr>
          <a:lstStyle>
            <a:lvl1pPr algn="r">
              <a:defRPr sz="2400"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45078" y="1500188"/>
            <a:ext cx="7773821" cy="463391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/>
            </a:lvl1pPr>
            <a:lvl2pPr marL="800100" indent="-342900">
              <a:lnSpc>
                <a:spcPct val="100000"/>
              </a:lnSpc>
              <a:buFont typeface="+mj-ea"/>
              <a:buAutoNum type="circleNumDbPlain"/>
              <a:defRPr/>
            </a:lvl2pPr>
            <a:lvl3pPr marL="1257300" indent="-342900">
              <a:lnSpc>
                <a:spcPct val="100000"/>
              </a:lnSpc>
              <a:buFont typeface="+mj-lt"/>
              <a:buAutoNum type="alphaLcParenR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Freeform: Shape 8"/>
          <p:cNvSpPr>
            <a:spLocks noChangeAspect="1"/>
          </p:cNvSpPr>
          <p:nvPr/>
        </p:nvSpPr>
        <p:spPr bwMode="auto">
          <a:xfrm>
            <a:off x="2626456" y="5219207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3700" y="2547666"/>
            <a:ext cx="5435600" cy="98739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0050" y="3535065"/>
            <a:ext cx="5435600" cy="51925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732583" y="1143545"/>
            <a:ext cx="3446563" cy="3776989"/>
            <a:chOff x="-17563" y="873763"/>
            <a:chExt cx="6073101" cy="6655337"/>
          </a:xfrm>
        </p:grpSpPr>
        <p:sp>
          <p:nvSpPr>
            <p:cNvPr id="8" name="Hexagon 7"/>
            <p:cNvSpPr/>
            <p:nvPr/>
          </p:nvSpPr>
          <p:spPr>
            <a:xfrm>
              <a:off x="314120" y="2579602"/>
              <a:ext cx="5741418" cy="4949498"/>
            </a:xfrm>
            <a:prstGeom prst="hexagon">
              <a:avLst/>
            </a:prstGeom>
            <a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Hexagon 8"/>
            <p:cNvSpPr/>
            <p:nvPr/>
          </p:nvSpPr>
          <p:spPr>
            <a:xfrm>
              <a:off x="742478" y="2948877"/>
              <a:ext cx="4884702" cy="4210949"/>
            </a:xfrm>
            <a:prstGeom prst="hexagon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-17563" y="873763"/>
              <a:ext cx="2908970" cy="2507733"/>
            </a:xfrm>
            <a:prstGeom prst="hexagon">
              <a:avLst/>
            </a:prstGeom>
            <a:ln>
              <a:gradFill>
                <a:gsLst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6000">
                    <a:schemeClr val="accent3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53066" y="-739290"/>
            <a:ext cx="6073101" cy="6655337"/>
            <a:chOff x="-17563" y="873763"/>
            <a:chExt cx="6073101" cy="6655337"/>
          </a:xfrm>
        </p:grpSpPr>
        <p:sp>
          <p:nvSpPr>
            <p:cNvPr id="4" name="Hexagon 3"/>
            <p:cNvSpPr/>
            <p:nvPr/>
          </p:nvSpPr>
          <p:spPr>
            <a:xfrm>
              <a:off x="314120" y="2579602"/>
              <a:ext cx="5741418" cy="4949498"/>
            </a:xfrm>
            <a:prstGeom prst="hexagon">
              <a:avLst/>
            </a:prstGeom>
            <a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Hexagon 4"/>
            <p:cNvSpPr/>
            <p:nvPr/>
          </p:nvSpPr>
          <p:spPr>
            <a:xfrm>
              <a:off x="742478" y="2948877"/>
              <a:ext cx="4884702" cy="4210949"/>
            </a:xfrm>
            <a:prstGeom prst="hexagon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Hexagon 8"/>
            <p:cNvSpPr/>
            <p:nvPr/>
          </p:nvSpPr>
          <p:spPr>
            <a:xfrm>
              <a:off x="-17563" y="873763"/>
              <a:ext cx="2908970" cy="2507733"/>
            </a:xfrm>
            <a:prstGeom prst="hexagon">
              <a:avLst/>
            </a:prstGeom>
            <a:ln>
              <a:gradFill>
                <a:gsLst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6000">
                    <a:schemeClr val="accent3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0050" y="3038152"/>
            <a:ext cx="6311900" cy="78169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001013" y="5844540"/>
            <a:ext cx="4517887" cy="274320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dirty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Speaker name and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844540"/>
            <a:ext cx="4517887" cy="27432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200" dirty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www.islide.cc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5592-9C3F-48AB-9A3F-F2A64B129A6F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75073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8168" y="6409690"/>
            <a:ext cx="375073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4" r:id="rId5"/>
    <p:sldLayoutId id="2147483655" r:id="rId6"/>
    <p:sldLayoutId id="2147483657" r:id="rId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C29581-8E49-3187-0831-CA722CECB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1050" y="2516505"/>
            <a:ext cx="6235700" cy="1463040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MY_C Compiler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EC47266-BDC5-AE9B-BF2E-B62F6C53A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0435" y="4838446"/>
            <a:ext cx="6235700" cy="508703"/>
          </a:xfrm>
        </p:spPr>
        <p:txBody>
          <a:bodyPr>
            <a:normAutofit/>
          </a:bodyPr>
          <a:lstStyle/>
          <a:p>
            <a:r>
              <a:rPr lang="en-US" altLang="zh-CN" sz="1800" b="1" dirty="0"/>
              <a:t>Group 26 </a:t>
            </a:r>
            <a:r>
              <a:rPr lang="zh-CN" altLang="en-US" sz="1800" b="1" dirty="0"/>
              <a:t>朱靖彦 郑昊伦 李天烨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CE50482-7BE8-8D17-9805-8BEEAB67BD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1400" dirty="0"/>
              <a:t>主讲人：朱靖彦</a:t>
            </a: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4597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AE3B6C-42B3-4C83-A3AA-003A19366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160426"/>
            <a:ext cx="10858500" cy="900112"/>
          </a:xfrm>
        </p:spPr>
        <p:txBody>
          <a:bodyPr/>
          <a:lstStyle/>
          <a:p>
            <a:r>
              <a:rPr lang="zh-CN" altLang="en-US" dirty="0"/>
              <a:t>代码生成和代码优化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715EBAF-1396-034C-A94E-6C6EA3354EFF}"/>
              </a:ext>
            </a:extLst>
          </p:cNvPr>
          <p:cNvSpPr txBox="1"/>
          <p:nvPr/>
        </p:nvSpPr>
        <p:spPr>
          <a:xfrm>
            <a:off x="1524000" y="1504950"/>
            <a:ext cx="8972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这一部分声明并定义了，对某个特定类的节点，该用什么样的方式解析并生成</a:t>
            </a:r>
            <a:r>
              <a:rPr lang="en-US" altLang="zh-CN" dirty="0" err="1"/>
              <a:t>llvm</a:t>
            </a:r>
            <a:r>
              <a:rPr lang="zh-CN" altLang="en-US" dirty="0"/>
              <a:t>机器码，最后输出完整的机器码。 首先需要定义好将要使用的两个，要生成机器码的维护基本信息的类：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3E1FF4-0A93-83B2-EB81-6E7BEA41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5" y="2466820"/>
            <a:ext cx="6495238" cy="227619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2A8FA40-32CE-17C6-F253-D3B61AB634A1}"/>
              </a:ext>
            </a:extLst>
          </p:cNvPr>
          <p:cNvSpPr txBox="1"/>
          <p:nvPr/>
        </p:nvSpPr>
        <p:spPr>
          <a:xfrm>
            <a:off x="1495425" y="4876800"/>
            <a:ext cx="9201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该类相当于对于</a:t>
            </a:r>
            <a:r>
              <a:rPr lang="en-US" altLang="zh-CN" dirty="0" err="1"/>
              <a:t>llvm</a:t>
            </a:r>
            <a:r>
              <a:rPr lang="zh-CN" altLang="en-US" dirty="0"/>
              <a:t>中的</a:t>
            </a:r>
            <a:r>
              <a:rPr lang="en-US" altLang="zh-CN" dirty="0" err="1"/>
              <a:t>BasicBlock</a:t>
            </a:r>
            <a:r>
              <a:rPr lang="zh-CN" altLang="en-US" dirty="0"/>
              <a:t>类的封装，每一个</a:t>
            </a:r>
            <a:r>
              <a:rPr lang="en-US" altLang="zh-CN" dirty="0" err="1"/>
              <a:t>BasicBlock</a:t>
            </a:r>
            <a:r>
              <a:rPr lang="zh-CN" altLang="en-US" dirty="0"/>
              <a:t>都包含了基本的代码块，额外添加了两个指针</a:t>
            </a:r>
            <a:r>
              <a:rPr lang="en-US" altLang="zh-CN" dirty="0" err="1"/>
              <a:t>prev</a:t>
            </a:r>
            <a:r>
              <a:rPr lang="zh-CN" altLang="en-US" dirty="0"/>
              <a:t>和</a:t>
            </a:r>
            <a:r>
              <a:rPr lang="en-US" altLang="zh-CN" dirty="0"/>
              <a:t>next</a:t>
            </a:r>
            <a:r>
              <a:rPr lang="zh-CN" altLang="en-US" dirty="0"/>
              <a:t>，用来将其构建成一个双向链表，以便于后续代码的生成和优化 </a:t>
            </a:r>
            <a:r>
              <a:rPr lang="en-US" altLang="zh-CN" dirty="0" err="1"/>
              <a:t>local_vars</a:t>
            </a:r>
            <a:r>
              <a:rPr lang="zh-CN" altLang="en-US" dirty="0"/>
              <a:t>相当于本地的符号表，用来存储不同的</a:t>
            </a:r>
            <a:r>
              <a:rPr lang="en-US" altLang="zh-CN" dirty="0"/>
              <a:t>identifier</a:t>
            </a:r>
            <a:r>
              <a:rPr lang="zh-CN" altLang="en-US" dirty="0"/>
              <a:t>，便于后续的解析和生成存取指令的生成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9429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AE3B6C-42B3-4C83-A3AA-003A19366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160426"/>
            <a:ext cx="10858500" cy="900112"/>
          </a:xfrm>
        </p:spPr>
        <p:txBody>
          <a:bodyPr/>
          <a:lstStyle/>
          <a:p>
            <a:r>
              <a:rPr lang="zh-CN" altLang="en-US" dirty="0"/>
              <a:t>代码生成和代码优化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A8FA40-32CE-17C6-F253-D3B61AB634A1}"/>
              </a:ext>
            </a:extLst>
          </p:cNvPr>
          <p:cNvSpPr txBox="1"/>
          <p:nvPr/>
        </p:nvSpPr>
        <p:spPr>
          <a:xfrm>
            <a:off x="6096000" y="1714500"/>
            <a:ext cx="49434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该类相当于最后解析出的机器码文件的元信息，包含了</a:t>
            </a:r>
            <a:r>
              <a:rPr lang="en-US" altLang="zh-CN" dirty="0" err="1"/>
              <a:t>CodeBlock</a:t>
            </a:r>
            <a:r>
              <a:rPr lang="zh-CN" altLang="en-US" dirty="0"/>
              <a:t>组成的双向链表，已经对其进行操作和维护的一系列函数，其中一些变量的含义为：</a:t>
            </a:r>
          </a:p>
          <a:p>
            <a:endParaRPr lang="zh-CN" altLang="en-US" dirty="0"/>
          </a:p>
          <a:p>
            <a:r>
              <a:rPr lang="en-US" altLang="zh-CN" dirty="0" err="1"/>
              <a:t>head_block,tail_block</a:t>
            </a:r>
            <a:r>
              <a:rPr lang="en-US" altLang="zh-CN" dirty="0"/>
              <a:t>:</a:t>
            </a:r>
            <a:r>
              <a:rPr lang="zh-CN" altLang="en-US" dirty="0"/>
              <a:t>头尾</a:t>
            </a:r>
            <a:r>
              <a:rPr lang="en-US" altLang="zh-CN" dirty="0" err="1"/>
              <a:t>CodeBlock</a:t>
            </a:r>
            <a:endParaRPr lang="en-US" altLang="zh-CN" dirty="0"/>
          </a:p>
          <a:p>
            <a:r>
              <a:rPr lang="en-US" altLang="zh-CN" dirty="0" err="1"/>
              <a:t>mainFunction:main</a:t>
            </a:r>
            <a:r>
              <a:rPr lang="zh-CN" altLang="en-US" dirty="0"/>
              <a:t>函数指针</a:t>
            </a:r>
          </a:p>
          <a:p>
            <a:r>
              <a:rPr lang="en-US" altLang="zh-CN" dirty="0"/>
              <a:t>module</a:t>
            </a:r>
            <a:r>
              <a:rPr lang="zh-CN" altLang="en-US" dirty="0"/>
              <a:t>：</a:t>
            </a:r>
            <a:r>
              <a:rPr lang="en-US" altLang="zh-CN" dirty="0" err="1"/>
              <a:t>llvm</a:t>
            </a:r>
            <a:r>
              <a:rPr lang="zh-CN" altLang="en-US" dirty="0"/>
              <a:t>提供的模板</a:t>
            </a:r>
          </a:p>
          <a:p>
            <a:r>
              <a:rPr lang="en-US" altLang="zh-CN" dirty="0" err="1"/>
              <a:t>builder:llvm</a:t>
            </a:r>
            <a:r>
              <a:rPr lang="zh-CN" altLang="en-US" dirty="0"/>
              <a:t>提供的指令构建器</a:t>
            </a:r>
          </a:p>
          <a:p>
            <a:r>
              <a:rPr lang="en-US" altLang="zh-CN" dirty="0" err="1"/>
              <a:t>opnum</a:t>
            </a:r>
            <a:r>
              <a:rPr lang="en-US" altLang="zh-CN" dirty="0"/>
              <a:t>:</a:t>
            </a:r>
            <a:r>
              <a:rPr lang="zh-CN" altLang="en-US" dirty="0"/>
              <a:t>出现的操作符数，便于对其初始化</a:t>
            </a:r>
          </a:p>
          <a:p>
            <a:r>
              <a:rPr lang="en-US" altLang="zh-CN" dirty="0" err="1"/>
              <a:t>fors:for</a:t>
            </a:r>
            <a:r>
              <a:rPr lang="zh-CN" altLang="en-US" dirty="0"/>
              <a:t>模块的数量，便于初始化</a:t>
            </a:r>
          </a:p>
          <a:p>
            <a:r>
              <a:rPr lang="en-US" altLang="zh-CN" dirty="0"/>
              <a:t>blocks:</a:t>
            </a:r>
            <a:r>
              <a:rPr lang="zh-CN" altLang="en-US" dirty="0"/>
              <a:t>构建的代码块</a:t>
            </a:r>
            <a:r>
              <a:rPr lang="en-US" altLang="zh-CN" dirty="0"/>
              <a:t>block</a:t>
            </a:r>
            <a:r>
              <a:rPr lang="zh-CN" altLang="en-US" dirty="0"/>
              <a:t>的数量，同样便于初始化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F6946C-E56D-CAF4-4DEA-CD8C1C37D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520" y="1232452"/>
            <a:ext cx="4238765" cy="48492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70491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AE3B6C-42B3-4C83-A3AA-003A19366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160426"/>
            <a:ext cx="10858500" cy="900112"/>
          </a:xfrm>
        </p:spPr>
        <p:txBody>
          <a:bodyPr/>
          <a:lstStyle/>
          <a:p>
            <a:r>
              <a:rPr lang="zh-CN" altLang="en-US" dirty="0"/>
              <a:t>代码生成和代码优化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A8FA40-32CE-17C6-F253-D3B61AB634A1}"/>
              </a:ext>
            </a:extLst>
          </p:cNvPr>
          <p:cNvSpPr txBox="1"/>
          <p:nvPr/>
        </p:nvSpPr>
        <p:spPr>
          <a:xfrm>
            <a:off x="1422400" y="124777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同样的，以某一个</a:t>
            </a:r>
            <a:r>
              <a:rPr lang="en-US" altLang="zh-CN" dirty="0"/>
              <a:t>BINOP</a:t>
            </a:r>
            <a:r>
              <a:rPr lang="zh-CN" altLang="en-US" dirty="0"/>
              <a:t>节点为例，查看代码的生成过程：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A416E0-00FE-57C6-DECB-D4DE9A6AB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297" y="1790954"/>
            <a:ext cx="7996444" cy="313825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2DB1A32-0CF5-D466-692D-1A4E8F6940B3}"/>
              </a:ext>
            </a:extLst>
          </p:cNvPr>
          <p:cNvSpPr txBox="1"/>
          <p:nvPr/>
        </p:nvSpPr>
        <p:spPr>
          <a:xfrm>
            <a:off x="1422400" y="5154375"/>
            <a:ext cx="9645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builder.CreateAdd</a:t>
            </a:r>
            <a:r>
              <a:rPr lang="zh-CN" altLang="en-US" dirty="0"/>
              <a:t>就是创建一个加法指令，并赋予标号</a:t>
            </a:r>
            <a:r>
              <a:rPr lang="en-US" altLang="zh-CN" dirty="0" err="1"/>
              <a:t>add_opnums</a:t>
            </a:r>
            <a:r>
              <a:rPr lang="zh-CN" altLang="en-US" dirty="0"/>
              <a:t>，它的两个运算数，分别为他的两个子节点：</a:t>
            </a:r>
            <a:r>
              <a:rPr lang="en-US" altLang="zh-CN" dirty="0" err="1"/>
              <a:t>lhs</a:t>
            </a:r>
            <a:r>
              <a:rPr lang="zh-CN" altLang="en-US" dirty="0"/>
              <a:t>和</a:t>
            </a:r>
            <a:r>
              <a:rPr lang="en-US" altLang="zh-CN" dirty="0" err="1"/>
              <a:t>rhs</a:t>
            </a:r>
            <a:r>
              <a:rPr lang="zh-CN" altLang="en-US" dirty="0"/>
              <a:t>，再分别调用其内的</a:t>
            </a:r>
            <a:r>
              <a:rPr lang="en-US" altLang="zh-CN" dirty="0" err="1"/>
              <a:t>CodeGen</a:t>
            </a:r>
            <a:r>
              <a:rPr lang="zh-CN" altLang="en-US" dirty="0"/>
              <a:t>，生成参与运算的</a:t>
            </a:r>
            <a:r>
              <a:rPr lang="en-US" altLang="zh-CN" dirty="0"/>
              <a:t>Value*</a:t>
            </a:r>
            <a:r>
              <a:rPr lang="zh-CN" altLang="en-US" dirty="0"/>
              <a:t>指针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6351A0D-F020-9856-CFCD-3E6FC5D930D2}"/>
              </a:ext>
            </a:extLst>
          </p:cNvPr>
          <p:cNvGrpSpPr/>
          <p:nvPr/>
        </p:nvGrpSpPr>
        <p:grpSpPr>
          <a:xfrm>
            <a:off x="8320301" y="700733"/>
            <a:ext cx="3419048" cy="2059048"/>
            <a:chOff x="8320301" y="700733"/>
            <a:chExt cx="3419048" cy="205904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FAC70DE-24F5-726F-192C-99EDCAB0C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20301" y="700733"/>
              <a:ext cx="3419048" cy="638095"/>
            </a:xfrm>
            <a:prstGeom prst="rect">
              <a:avLst/>
            </a:prstGeom>
          </p:spPr>
        </p:pic>
        <p:sp>
          <p:nvSpPr>
            <p:cNvPr id="11" name="箭头: 圆角右 10">
              <a:extLst>
                <a:ext uri="{FF2B5EF4-FFF2-40B4-BE49-F238E27FC236}">
                  <a16:creationId xmlns:a16="http://schemas.microsoft.com/office/drawing/2014/main" id="{18DEF3A0-B9B5-3795-C9E2-680265DDB204}"/>
                </a:ext>
              </a:extLst>
            </p:cNvPr>
            <p:cNvSpPr/>
            <p:nvPr/>
          </p:nvSpPr>
          <p:spPr>
            <a:xfrm rot="16200000" flipV="1">
              <a:off x="9460414" y="1652792"/>
              <a:ext cx="1308371" cy="905607"/>
            </a:xfrm>
            <a:prstGeom prst="bentArrow">
              <a:avLst>
                <a:gd name="adj1" fmla="val 6441"/>
                <a:gd name="adj2" fmla="val 7515"/>
                <a:gd name="adj3" fmla="val 30521"/>
                <a:gd name="adj4" fmla="val 32879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9163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AE3B6C-42B3-4C83-A3AA-003A19366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160426"/>
            <a:ext cx="10858500" cy="900112"/>
          </a:xfrm>
        </p:spPr>
        <p:txBody>
          <a:bodyPr/>
          <a:lstStyle/>
          <a:p>
            <a:r>
              <a:rPr lang="zh-CN" altLang="en-US" dirty="0"/>
              <a:t>测试效果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D648D7-9AD9-78A9-CD6F-7E4A2229E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76" y="1867151"/>
            <a:ext cx="3219048" cy="40190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EF0806-F4CA-E1BC-12DA-9E075DDD9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049" y="333762"/>
            <a:ext cx="3580952" cy="619047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C75041F-D593-0DED-517E-B316A0E1D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7001" y="1419476"/>
            <a:ext cx="3752381" cy="375238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9D4FB1B-4D92-F1C8-C32F-D073C07F82FC}"/>
              </a:ext>
            </a:extLst>
          </p:cNvPr>
          <p:cNvSpPr txBox="1"/>
          <p:nvPr/>
        </p:nvSpPr>
        <p:spPr>
          <a:xfrm>
            <a:off x="866976" y="1411151"/>
            <a:ext cx="522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源代码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2849DB2-5490-712B-01D3-2586EE94FE6B}"/>
              </a:ext>
            </a:extLst>
          </p:cNvPr>
          <p:cNvSpPr txBox="1"/>
          <p:nvPr/>
        </p:nvSpPr>
        <p:spPr>
          <a:xfrm>
            <a:off x="8486976" y="866513"/>
            <a:ext cx="522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IR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汇编代码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5442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EFE43C-6009-55B7-3CD7-F576BE07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479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278CE77-C995-27F5-6DE6-4A0373D6D8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A2B6B7-3E2B-06D5-999F-978B758D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Content</a:t>
            </a:r>
            <a:endParaRPr lang="zh-CN" altLang="en-US" dirty="0"/>
          </a:p>
        </p:txBody>
      </p:sp>
      <p:sp>
        <p:nvSpPr>
          <p:cNvPr id="5" name="任意多边形 41">
            <a:extLst>
              <a:ext uri="{FF2B5EF4-FFF2-40B4-BE49-F238E27FC236}">
                <a16:creationId xmlns:a16="http://schemas.microsoft.com/office/drawing/2014/main" id="{3CAB4322-8924-3ADF-B797-496B02784C85}"/>
              </a:ext>
            </a:extLst>
          </p:cNvPr>
          <p:cNvSpPr/>
          <p:nvPr/>
        </p:nvSpPr>
        <p:spPr>
          <a:xfrm>
            <a:off x="2833001" y="1265389"/>
            <a:ext cx="1003000" cy="864655"/>
          </a:xfrm>
          <a:custGeom>
            <a:avLst/>
            <a:gdLst>
              <a:gd name="connsiteX0" fmla="*/ 501500 w 1003000"/>
              <a:gd name="connsiteY0" fmla="*/ 0 h 864655"/>
              <a:gd name="connsiteX1" fmla="*/ 1003000 w 1003000"/>
              <a:gd name="connsiteY1" fmla="*/ 864655 h 864655"/>
              <a:gd name="connsiteX2" fmla="*/ 0 w 1003000"/>
              <a:gd name="connsiteY2" fmla="*/ 864655 h 86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3000" h="864655">
                <a:moveTo>
                  <a:pt x="501500" y="0"/>
                </a:moveTo>
                <a:lnTo>
                  <a:pt x="1003000" y="864655"/>
                </a:lnTo>
                <a:lnTo>
                  <a:pt x="0" y="86465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 44">
            <a:extLst>
              <a:ext uri="{FF2B5EF4-FFF2-40B4-BE49-F238E27FC236}">
                <a16:creationId xmlns:a16="http://schemas.microsoft.com/office/drawing/2014/main" id="{A88452E1-7B2C-EFD1-587F-AD9F9511A717}"/>
              </a:ext>
            </a:extLst>
          </p:cNvPr>
          <p:cNvSpPr/>
          <p:nvPr/>
        </p:nvSpPr>
        <p:spPr>
          <a:xfrm>
            <a:off x="2331501" y="2193544"/>
            <a:ext cx="2006000" cy="864655"/>
          </a:xfrm>
          <a:custGeom>
            <a:avLst/>
            <a:gdLst>
              <a:gd name="connsiteX0" fmla="*/ 501500 w 2006000"/>
              <a:gd name="connsiteY0" fmla="*/ 0 h 864655"/>
              <a:gd name="connsiteX1" fmla="*/ 1504500 w 2006000"/>
              <a:gd name="connsiteY1" fmla="*/ 0 h 864655"/>
              <a:gd name="connsiteX2" fmla="*/ 2006000 w 2006000"/>
              <a:gd name="connsiteY2" fmla="*/ 864655 h 864655"/>
              <a:gd name="connsiteX3" fmla="*/ 0 w 2006000"/>
              <a:gd name="connsiteY3" fmla="*/ 864655 h 86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6000" h="864655">
                <a:moveTo>
                  <a:pt x="501500" y="0"/>
                </a:moveTo>
                <a:lnTo>
                  <a:pt x="1504500" y="0"/>
                </a:lnTo>
                <a:lnTo>
                  <a:pt x="2006000" y="864655"/>
                </a:lnTo>
                <a:lnTo>
                  <a:pt x="0" y="864655"/>
                </a:lnTo>
                <a:close/>
              </a:path>
            </a:pathLst>
          </a:custGeom>
          <a:solidFill>
            <a:schemeClr val="accent2"/>
          </a:solidFill>
          <a:ln w="12700" cap="rnd">
            <a:noFill/>
            <a:prstDash val="solid"/>
            <a:round/>
            <a:headEnd/>
            <a:tailEnd/>
          </a:ln>
          <a:effectLst>
            <a:outerShdw blurRad="254000" dist="127000" algn="ctr" rotWithShape="0">
              <a:schemeClr val="accent2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7" name="任意多边形 47">
            <a:extLst>
              <a:ext uri="{FF2B5EF4-FFF2-40B4-BE49-F238E27FC236}">
                <a16:creationId xmlns:a16="http://schemas.microsoft.com/office/drawing/2014/main" id="{89E3E6F9-EB13-E9C4-3D54-DA44703B034B}"/>
              </a:ext>
            </a:extLst>
          </p:cNvPr>
          <p:cNvSpPr/>
          <p:nvPr/>
        </p:nvSpPr>
        <p:spPr>
          <a:xfrm>
            <a:off x="1830001" y="3121699"/>
            <a:ext cx="3009000" cy="864655"/>
          </a:xfrm>
          <a:custGeom>
            <a:avLst/>
            <a:gdLst>
              <a:gd name="connsiteX0" fmla="*/ 501500 w 3009000"/>
              <a:gd name="connsiteY0" fmla="*/ 0 h 864655"/>
              <a:gd name="connsiteX1" fmla="*/ 2507500 w 3009000"/>
              <a:gd name="connsiteY1" fmla="*/ 0 h 864655"/>
              <a:gd name="connsiteX2" fmla="*/ 3009000 w 3009000"/>
              <a:gd name="connsiteY2" fmla="*/ 864655 h 864655"/>
              <a:gd name="connsiteX3" fmla="*/ 0 w 3009000"/>
              <a:gd name="connsiteY3" fmla="*/ 864655 h 86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9000" h="864655">
                <a:moveTo>
                  <a:pt x="501500" y="0"/>
                </a:moveTo>
                <a:lnTo>
                  <a:pt x="2507500" y="0"/>
                </a:lnTo>
                <a:lnTo>
                  <a:pt x="3009000" y="864655"/>
                </a:lnTo>
                <a:lnTo>
                  <a:pt x="0" y="864655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2700" cap="rnd">
            <a:noFill/>
            <a:prstDash val="solid"/>
            <a:round/>
            <a:headEnd/>
            <a:tailEnd/>
          </a:ln>
          <a:effectLst>
            <a:outerShdw blurRad="254000" dist="127000" algn="ctr" rotWithShape="0">
              <a:schemeClr val="accent2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8" name="任意多边形 50">
            <a:extLst>
              <a:ext uri="{FF2B5EF4-FFF2-40B4-BE49-F238E27FC236}">
                <a16:creationId xmlns:a16="http://schemas.microsoft.com/office/drawing/2014/main" id="{86BB6139-019E-1403-467A-FDCBB95F2D6F}"/>
              </a:ext>
            </a:extLst>
          </p:cNvPr>
          <p:cNvSpPr/>
          <p:nvPr/>
        </p:nvSpPr>
        <p:spPr>
          <a:xfrm>
            <a:off x="1328501" y="4049854"/>
            <a:ext cx="4012000" cy="864655"/>
          </a:xfrm>
          <a:custGeom>
            <a:avLst/>
            <a:gdLst>
              <a:gd name="connsiteX0" fmla="*/ 501500 w 4012000"/>
              <a:gd name="connsiteY0" fmla="*/ 0 h 864655"/>
              <a:gd name="connsiteX1" fmla="*/ 3510500 w 4012000"/>
              <a:gd name="connsiteY1" fmla="*/ 0 h 864655"/>
              <a:gd name="connsiteX2" fmla="*/ 4012000 w 4012000"/>
              <a:gd name="connsiteY2" fmla="*/ 864655 h 864655"/>
              <a:gd name="connsiteX3" fmla="*/ 0 w 4012000"/>
              <a:gd name="connsiteY3" fmla="*/ 864655 h 86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000" h="864655">
                <a:moveTo>
                  <a:pt x="501500" y="0"/>
                </a:moveTo>
                <a:lnTo>
                  <a:pt x="3510500" y="0"/>
                </a:lnTo>
                <a:lnTo>
                  <a:pt x="4012000" y="864655"/>
                </a:lnTo>
                <a:lnTo>
                  <a:pt x="0" y="864655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2700" cap="rnd">
            <a:noFill/>
            <a:prstDash val="solid"/>
            <a:round/>
            <a:headEnd/>
            <a:tailEnd/>
          </a:ln>
          <a:effectLst>
            <a:outerShdw blurRad="254000" dist="127000" algn="ctr" rotWithShape="0">
              <a:schemeClr val="accent2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9" name="任意多边形 53">
            <a:extLst>
              <a:ext uri="{FF2B5EF4-FFF2-40B4-BE49-F238E27FC236}">
                <a16:creationId xmlns:a16="http://schemas.microsoft.com/office/drawing/2014/main" id="{14E328E8-7260-CBE6-6863-BE0862FE7A25}"/>
              </a:ext>
            </a:extLst>
          </p:cNvPr>
          <p:cNvSpPr/>
          <p:nvPr/>
        </p:nvSpPr>
        <p:spPr>
          <a:xfrm>
            <a:off x="827001" y="4978009"/>
            <a:ext cx="5015000" cy="864655"/>
          </a:xfrm>
          <a:custGeom>
            <a:avLst/>
            <a:gdLst>
              <a:gd name="connsiteX0" fmla="*/ 501500 w 5015000"/>
              <a:gd name="connsiteY0" fmla="*/ 0 h 864655"/>
              <a:gd name="connsiteX1" fmla="*/ 4513500 w 5015000"/>
              <a:gd name="connsiteY1" fmla="*/ 0 h 864655"/>
              <a:gd name="connsiteX2" fmla="*/ 5015000 w 5015000"/>
              <a:gd name="connsiteY2" fmla="*/ 864655 h 864655"/>
              <a:gd name="connsiteX3" fmla="*/ 0 w 5015000"/>
              <a:gd name="connsiteY3" fmla="*/ 864655 h 86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5000" h="864655">
                <a:moveTo>
                  <a:pt x="501500" y="0"/>
                </a:moveTo>
                <a:lnTo>
                  <a:pt x="4513500" y="0"/>
                </a:lnTo>
                <a:lnTo>
                  <a:pt x="5015000" y="864655"/>
                </a:lnTo>
                <a:lnTo>
                  <a:pt x="0" y="86465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2700" cap="rnd">
            <a:noFill/>
            <a:prstDash val="solid"/>
            <a:round/>
            <a:headEnd/>
            <a:tailEnd/>
          </a:ln>
          <a:effectLst>
            <a:outerShdw blurRad="254000" dist="127000" algn="ctr" rotWithShape="0">
              <a:schemeClr val="accent2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>
              <a:solidFill>
                <a:schemeClr val="bg1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D292D17-AB3F-378E-630F-14C2FEF1D31A}"/>
              </a:ext>
            </a:extLst>
          </p:cNvPr>
          <p:cNvGrpSpPr/>
          <p:nvPr/>
        </p:nvGrpSpPr>
        <p:grpSpPr>
          <a:xfrm>
            <a:off x="3695700" y="1375836"/>
            <a:ext cx="7239001" cy="614129"/>
            <a:chOff x="3695700" y="1864635"/>
            <a:chExt cx="7239001" cy="614129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44AA15D-3C4D-A977-E1DC-91828C17D75B}"/>
                </a:ext>
              </a:extLst>
            </p:cNvPr>
            <p:cNvSpPr txBox="1"/>
            <p:nvPr/>
          </p:nvSpPr>
          <p:spPr>
            <a:xfrm>
              <a:off x="6615875" y="1864635"/>
              <a:ext cx="4318826" cy="6141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buSzPct val="25000"/>
              </a:pPr>
              <a:r>
                <a:rPr lang="zh-CN" altLang="en-US" sz="2400" b="1" dirty="0"/>
                <a:t>测试</a:t>
              </a:r>
              <a:endParaRPr lang="en-US" altLang="zh-CN" sz="2400" b="1" dirty="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98238616-D2E0-3B3D-11A8-80EC2DBEA3E5}"/>
                </a:ext>
              </a:extLst>
            </p:cNvPr>
            <p:cNvCxnSpPr>
              <a:cxnSpLocks/>
            </p:cNvCxnSpPr>
            <p:nvPr/>
          </p:nvCxnSpPr>
          <p:spPr>
            <a:xfrm>
              <a:off x="3695700" y="2171700"/>
              <a:ext cx="2628900" cy="0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F45F10D-05EA-2B0C-AEF3-9DA15D8D7E21}"/>
              </a:ext>
            </a:extLst>
          </p:cNvPr>
          <p:cNvGrpSpPr/>
          <p:nvPr/>
        </p:nvGrpSpPr>
        <p:grpSpPr>
          <a:xfrm>
            <a:off x="4133850" y="2252247"/>
            <a:ext cx="6800851" cy="614129"/>
            <a:chOff x="4133850" y="1864635"/>
            <a:chExt cx="6800851" cy="614129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1507A42-F8C0-E110-AE92-2B21A0FBBB3D}"/>
                </a:ext>
              </a:extLst>
            </p:cNvPr>
            <p:cNvSpPr txBox="1"/>
            <p:nvPr/>
          </p:nvSpPr>
          <p:spPr>
            <a:xfrm>
              <a:off x="6615875" y="1864635"/>
              <a:ext cx="4318826" cy="6141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buSzPct val="25000"/>
              </a:pPr>
              <a:r>
                <a:rPr lang="zh-CN" altLang="en-US" sz="2400" b="1" dirty="0"/>
                <a:t>使用</a:t>
              </a:r>
              <a:r>
                <a:rPr lang="en-US" altLang="zh-CN" sz="2400" b="1" dirty="0" err="1"/>
                <a:t>llvm</a:t>
              </a:r>
              <a:r>
                <a:rPr lang="zh-CN" altLang="en-US" sz="2400" b="1" dirty="0"/>
                <a:t>遍历语法树生成</a:t>
              </a:r>
              <a:r>
                <a:rPr lang="en-US" altLang="zh-CN" sz="2400" b="1" dirty="0"/>
                <a:t>IR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551407C-3C9F-4BD5-E796-4872B09C6445}"/>
                </a:ext>
              </a:extLst>
            </p:cNvPr>
            <p:cNvCxnSpPr>
              <a:cxnSpLocks/>
            </p:cNvCxnSpPr>
            <p:nvPr/>
          </p:nvCxnSpPr>
          <p:spPr>
            <a:xfrm>
              <a:off x="4133850" y="2171700"/>
              <a:ext cx="2190750" cy="0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EAD049F-1BA4-2D9F-AD74-8BE6AA57F019}"/>
              </a:ext>
            </a:extLst>
          </p:cNvPr>
          <p:cNvGrpSpPr/>
          <p:nvPr/>
        </p:nvGrpSpPr>
        <p:grpSpPr>
          <a:xfrm>
            <a:off x="4686300" y="3246961"/>
            <a:ext cx="6248401" cy="614129"/>
            <a:chOff x="4686300" y="1864635"/>
            <a:chExt cx="6248401" cy="614129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C7420E7-4870-F171-9483-0EFAAA3C5FB5}"/>
                </a:ext>
              </a:extLst>
            </p:cNvPr>
            <p:cNvSpPr txBox="1"/>
            <p:nvPr/>
          </p:nvSpPr>
          <p:spPr>
            <a:xfrm>
              <a:off x="6615875" y="1864635"/>
              <a:ext cx="4318826" cy="6141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buSzPct val="25000"/>
              </a:pPr>
              <a:r>
                <a:rPr lang="zh-CN" altLang="en-US" sz="2400" b="1" dirty="0"/>
                <a:t>生成抽象语法树，分析语义</a:t>
              </a:r>
              <a:endParaRPr lang="en-US" altLang="zh-CN" sz="2400" b="1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DE0DB1B-916B-209A-305A-AF06FB079D5A}"/>
                </a:ext>
              </a:extLst>
            </p:cNvPr>
            <p:cNvCxnSpPr>
              <a:cxnSpLocks/>
            </p:cNvCxnSpPr>
            <p:nvPr/>
          </p:nvCxnSpPr>
          <p:spPr>
            <a:xfrm>
              <a:off x="4686300" y="2171700"/>
              <a:ext cx="1638300" cy="0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5D68DAB-4997-7D2D-0254-B7F3863992D8}"/>
              </a:ext>
            </a:extLst>
          </p:cNvPr>
          <p:cNvGrpSpPr/>
          <p:nvPr/>
        </p:nvGrpSpPr>
        <p:grpSpPr>
          <a:xfrm>
            <a:off x="5229225" y="4175116"/>
            <a:ext cx="5705476" cy="614129"/>
            <a:chOff x="5229225" y="1864635"/>
            <a:chExt cx="5705476" cy="614129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5D86472-A20C-1643-B3FD-139F5A9DBD56}"/>
                </a:ext>
              </a:extLst>
            </p:cNvPr>
            <p:cNvSpPr txBox="1"/>
            <p:nvPr/>
          </p:nvSpPr>
          <p:spPr>
            <a:xfrm>
              <a:off x="6615875" y="1864635"/>
              <a:ext cx="4318826" cy="6141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buSzPct val="25000"/>
              </a:pPr>
              <a:r>
                <a:rPr lang="zh-CN" altLang="en-US" sz="2400" b="1" dirty="0"/>
                <a:t>使用</a:t>
              </a:r>
              <a:r>
                <a:rPr lang="en-US" altLang="zh-CN" sz="2400" b="1" dirty="0"/>
                <a:t>bison</a:t>
              </a:r>
              <a:r>
                <a:rPr lang="zh-CN" altLang="en-US" sz="2400" b="1" dirty="0"/>
                <a:t>进行语法分析</a:t>
              </a:r>
              <a:endParaRPr lang="en-US" altLang="zh-CN" sz="2400" b="1" dirty="0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7A4C5C3-1DB8-1B5A-B4FF-EA51971188E9}"/>
                </a:ext>
              </a:extLst>
            </p:cNvPr>
            <p:cNvCxnSpPr>
              <a:cxnSpLocks/>
            </p:cNvCxnSpPr>
            <p:nvPr/>
          </p:nvCxnSpPr>
          <p:spPr>
            <a:xfrm>
              <a:off x="5229225" y="2171699"/>
              <a:ext cx="1095375" cy="1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5337D2F-0971-EEF3-AFF9-CD2211D1E867}"/>
              </a:ext>
            </a:extLst>
          </p:cNvPr>
          <p:cNvGrpSpPr/>
          <p:nvPr/>
        </p:nvGrpSpPr>
        <p:grpSpPr>
          <a:xfrm>
            <a:off x="5681251" y="5039770"/>
            <a:ext cx="5253450" cy="614129"/>
            <a:chOff x="5681251" y="1864635"/>
            <a:chExt cx="5253450" cy="614129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ABB0E86-2716-0038-6627-23B3AAE39070}"/>
                </a:ext>
              </a:extLst>
            </p:cNvPr>
            <p:cNvSpPr txBox="1"/>
            <p:nvPr/>
          </p:nvSpPr>
          <p:spPr>
            <a:xfrm>
              <a:off x="6615875" y="1864635"/>
              <a:ext cx="4318826" cy="6141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buSzPct val="25000"/>
              </a:pPr>
              <a:r>
                <a:rPr lang="zh-CN" altLang="en-US" sz="2400" b="1" dirty="0"/>
                <a:t>使用</a:t>
              </a:r>
              <a:r>
                <a:rPr lang="en-US" altLang="zh-CN" sz="2400" b="1" dirty="0"/>
                <a:t>flex</a:t>
              </a:r>
              <a:r>
                <a:rPr lang="zh-CN" altLang="en-US" sz="2400" b="1" dirty="0"/>
                <a:t>进行词法分析</a:t>
              </a:r>
              <a:endParaRPr lang="en-US" altLang="zh-CN" sz="2400" b="1" dirty="0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108AF62-898B-0AEF-28E8-3BBE8643B5E4}"/>
                </a:ext>
              </a:extLst>
            </p:cNvPr>
            <p:cNvCxnSpPr>
              <a:cxnSpLocks/>
            </p:cNvCxnSpPr>
            <p:nvPr/>
          </p:nvCxnSpPr>
          <p:spPr>
            <a:xfrm>
              <a:off x="5681251" y="2171699"/>
              <a:ext cx="643349" cy="1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2190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AE3B6C-42B3-4C83-A3AA-003A1936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功能架构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02A278-2C16-4140-0A37-D36070FA4EFF}"/>
              </a:ext>
            </a:extLst>
          </p:cNvPr>
          <p:cNvSpPr txBox="1"/>
          <p:nvPr/>
        </p:nvSpPr>
        <p:spPr>
          <a:xfrm>
            <a:off x="1619249" y="1838325"/>
            <a:ext cx="93630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本次实验我们实现了一个类</a:t>
            </a:r>
            <a:r>
              <a:rPr lang="en-US" altLang="zh-CN" sz="2400" dirty="0"/>
              <a:t>C</a:t>
            </a:r>
            <a:r>
              <a:rPr lang="zh-CN" altLang="en-US" sz="2400" dirty="0"/>
              <a:t>编译器，支持了以下功能：</a:t>
            </a:r>
          </a:p>
          <a:p>
            <a:endParaRPr lang="zh-CN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函数的定义以及调用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基本数据类型变量的定义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C</a:t>
            </a:r>
            <a:r>
              <a:rPr lang="zh-CN" altLang="en-US" sz="2400" dirty="0"/>
              <a:t>语言基本语句，包括</a:t>
            </a:r>
            <a:r>
              <a:rPr lang="en-US" altLang="zh-CN" sz="2400" dirty="0"/>
              <a:t>for, if-else, while, switch-case</a:t>
            </a:r>
            <a:r>
              <a:rPr lang="zh-CN" altLang="en-US" sz="2400" dirty="0"/>
              <a:t>等等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所有的算术运算，逻辑运算和赋值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数组和指针的使用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编译器忽略注释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311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AE3B6C-42B3-4C83-A3AA-003A19366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160426"/>
            <a:ext cx="10858500" cy="900112"/>
          </a:xfrm>
        </p:spPr>
        <p:txBody>
          <a:bodyPr/>
          <a:lstStyle/>
          <a:p>
            <a:r>
              <a:rPr lang="zh-CN" altLang="en-US" dirty="0"/>
              <a:t>词法分析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D84DF8-2200-4B09-BBDF-7AE21A7C44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336"/>
          <a:stretch/>
        </p:blipFill>
        <p:spPr>
          <a:xfrm>
            <a:off x="1422400" y="1225352"/>
            <a:ext cx="2904762" cy="10360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900E76-28B8-F330-1CCB-5078CBD12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400" y="2426177"/>
            <a:ext cx="3295238" cy="16476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DD64BD1-4017-210B-0C80-B8CA1728B8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575" y="4438635"/>
            <a:ext cx="10695238" cy="17047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B4175F4-1273-FC19-EE2E-81F29823EB89}"/>
              </a:ext>
            </a:extLst>
          </p:cNvPr>
          <p:cNvSpPr txBox="1"/>
          <p:nvPr/>
        </p:nvSpPr>
        <p:spPr>
          <a:xfrm>
            <a:off x="5516695" y="1626202"/>
            <a:ext cx="59196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Tips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规则的优先级从上往下逐渐降低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‘\n’</a:t>
            </a:r>
            <a:r>
              <a:rPr lang="zh-CN" altLang="en-US" sz="2000" dirty="0"/>
              <a:t>的位置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注释如何处理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利用</a:t>
            </a:r>
            <a:r>
              <a:rPr lang="en-US" altLang="zh-CN" sz="2000" dirty="0" err="1"/>
              <a:t>yylval</a:t>
            </a:r>
            <a:r>
              <a:rPr lang="zh-CN" altLang="en-US" sz="2000" dirty="0"/>
              <a:t>传递语义值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Error</a:t>
            </a:r>
            <a:r>
              <a:rPr lang="zh-CN" altLang="en-US" sz="2000" dirty="0"/>
              <a:t>的情况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538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AE3B6C-42B3-4C83-A3AA-003A19366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160426"/>
            <a:ext cx="10858500" cy="900112"/>
          </a:xfrm>
        </p:spPr>
        <p:txBody>
          <a:bodyPr/>
          <a:lstStyle/>
          <a:p>
            <a:r>
              <a:rPr lang="zh-CN" altLang="en-US" dirty="0"/>
              <a:t>语法分析</a:t>
            </a:r>
            <a:r>
              <a:rPr lang="en-US" altLang="zh-CN" dirty="0"/>
              <a:t>&amp;</a:t>
            </a:r>
            <a:r>
              <a:rPr lang="zh-CN" altLang="en-US" dirty="0"/>
              <a:t>抽象语法树构建</a:t>
            </a: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4175F4-1273-FC19-EE2E-81F29823EB89}"/>
              </a:ext>
            </a:extLst>
          </p:cNvPr>
          <p:cNvSpPr txBox="1"/>
          <p:nvPr/>
        </p:nvSpPr>
        <p:spPr>
          <a:xfrm>
            <a:off x="1078045" y="1490008"/>
            <a:ext cx="98376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这部分的作用是，检验程序的语法结构，并且生成抽象语法树提交到下一环节。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在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Yacc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的定义部分，我们需要导入使用的库文件，并且举出需要用到的终结符和非终结符，以及一些优先级的说明。</a:t>
            </a:r>
            <a:r>
              <a:rPr lang="en-US" altLang="zh-CN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%token xx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标记该类型为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%left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和</a:t>
            </a:r>
            <a:r>
              <a:rPr lang="en-US" altLang="zh-CN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%right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用于解决规约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规约冲突，同时表示左结合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右结合性质，后定义的优先级更高。</a:t>
            </a:r>
            <a:r>
              <a:rPr lang="en-US" altLang="zh-CN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%type&lt;xx&gt; xxx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则用于定义非终结符并声明其数据结构。</a:t>
            </a:r>
          </a:p>
          <a:p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B6BBE9-20D0-FF55-9911-B3D167E5B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223" y="3524250"/>
            <a:ext cx="4951777" cy="264944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1809EFB-FC49-4E5F-F69F-4E6E5F1E4F69}"/>
              </a:ext>
            </a:extLst>
          </p:cNvPr>
          <p:cNvSpPr txBox="1"/>
          <p:nvPr/>
        </p:nvSpPr>
        <p:spPr>
          <a:xfrm>
            <a:off x="3392123" y="5097374"/>
            <a:ext cx="367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设置运算符优先级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BA63B3-2798-4B31-9497-508A9A337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973" y="3736777"/>
            <a:ext cx="5765950" cy="236911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48D0CD5-DA91-4071-0AC5-9E8C3AA6BF89}"/>
              </a:ext>
            </a:extLst>
          </p:cNvPr>
          <p:cNvSpPr txBox="1"/>
          <p:nvPr/>
        </p:nvSpPr>
        <p:spPr>
          <a:xfrm>
            <a:off x="8705850" y="5167937"/>
            <a:ext cx="367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设置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terminal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631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AE3B6C-42B3-4C83-A3AA-003A19366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160426"/>
            <a:ext cx="10858500" cy="900112"/>
          </a:xfrm>
        </p:spPr>
        <p:txBody>
          <a:bodyPr/>
          <a:lstStyle/>
          <a:p>
            <a:r>
              <a:rPr lang="zh-CN" altLang="en-US" dirty="0"/>
              <a:t>文法规则</a:t>
            </a: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4175F4-1273-FC19-EE2E-81F29823EB89}"/>
              </a:ext>
            </a:extLst>
          </p:cNvPr>
          <p:cNvSpPr txBox="1"/>
          <p:nvPr/>
        </p:nvSpPr>
        <p:spPr>
          <a:xfrm>
            <a:off x="1078045" y="1490008"/>
            <a:ext cx="9837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考虑到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语言程序代码最外层都是定义和声明，我们设计的语法规则从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出发，首先将代码分为一组组函数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变量定义和声明，然后再在具体的函数内部解析各个语句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C264D85-346E-E309-6FE9-295FF9E8D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61" y="2503604"/>
            <a:ext cx="4821934" cy="374103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9B6EE73-D5B5-9C27-A2DC-D72C1C055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03604"/>
            <a:ext cx="4851202" cy="37410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673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AE3B6C-42B3-4C83-A3AA-003A19366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160426"/>
            <a:ext cx="10858500" cy="900112"/>
          </a:xfrm>
        </p:spPr>
        <p:txBody>
          <a:bodyPr/>
          <a:lstStyle/>
          <a:p>
            <a:r>
              <a:rPr lang="zh-CN" altLang="en-US" dirty="0"/>
              <a:t>文法规则</a:t>
            </a: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4175F4-1273-FC19-EE2E-81F29823EB89}"/>
              </a:ext>
            </a:extLst>
          </p:cNvPr>
          <p:cNvSpPr txBox="1"/>
          <p:nvPr/>
        </p:nvSpPr>
        <p:spPr>
          <a:xfrm>
            <a:off x="925645" y="5179835"/>
            <a:ext cx="98376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在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yacc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解析语法进行规约时，每用到一次规约，都会调用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`node.hpp`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中对应的构造函数，构造一个继承于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`node`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的对象。该对象可能会有一些子节点，在调用构造函数时一同传入。</a:t>
            </a: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由于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LR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文法是一种自底向上的文法，所以子节点总是能先构造完成。最后得到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结点就可以完成整棵抽象语法树</a:t>
            </a:r>
          </a:p>
          <a:p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1D03EBE-3EA3-58C1-1508-12F370C82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513" y="1249669"/>
            <a:ext cx="4821934" cy="37410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8EE5139-6A3E-55BA-87FB-0132B57E2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285" y="1249669"/>
            <a:ext cx="4851202" cy="37410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5148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AE3B6C-42B3-4C83-A3AA-003A19366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160426"/>
            <a:ext cx="10858500" cy="900112"/>
          </a:xfrm>
        </p:spPr>
        <p:txBody>
          <a:bodyPr/>
          <a:lstStyle/>
          <a:p>
            <a:r>
              <a:rPr lang="zh-CN" altLang="en-US" dirty="0"/>
              <a:t>语法分析</a:t>
            </a:r>
            <a:r>
              <a:rPr lang="en-US" altLang="zh-CN" dirty="0"/>
              <a:t>&amp;</a:t>
            </a:r>
            <a:r>
              <a:rPr lang="zh-CN" altLang="en-US" dirty="0"/>
              <a:t>抽象语法树构建</a:t>
            </a: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4175F4-1273-FC19-EE2E-81F29823EB89}"/>
              </a:ext>
            </a:extLst>
          </p:cNvPr>
          <p:cNvSpPr txBox="1"/>
          <p:nvPr/>
        </p:nvSpPr>
        <p:spPr>
          <a:xfrm>
            <a:off x="6536068" y="3625762"/>
            <a:ext cx="52275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为了构建抽象语法树，我们使用了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C++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中的类继承的概念。最终的目标，是生成以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类为根的语法树。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其中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CodeGen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函数用于解析该语法树，生成最后的机器码，在下一部分会进行详细描述。每一个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相当于树中的一个节点，根据其具体含义，选择不同的子类进行初始化，赋予其对应的值。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0D63CB-198D-156C-BD53-4AF2E7D6F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3429000"/>
            <a:ext cx="4233534" cy="29014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842CC5A-CD95-3CC0-FAC8-287C7CA9E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400" y="1200913"/>
            <a:ext cx="7200000" cy="20285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5302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AE3B6C-42B3-4C83-A3AA-003A19366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160426"/>
            <a:ext cx="10858500" cy="900112"/>
          </a:xfrm>
        </p:spPr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`a+5`</a:t>
            </a:r>
            <a:r>
              <a:rPr lang="zh-CN" altLang="en-US" dirty="0"/>
              <a:t>为例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3BFD2DC-F012-403B-6F16-96DBE7437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919" y="2017863"/>
            <a:ext cx="5390476" cy="229523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463C78C-C67A-5A47-89A2-37451684D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4844" y="624462"/>
            <a:ext cx="3364137" cy="391750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96CFBF-D567-9245-B029-1D6A8CAAF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8575" y="1376413"/>
            <a:ext cx="7046269" cy="40939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07255FC-FAA3-FD9D-279A-489C20C1EC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8575" y="4565086"/>
            <a:ext cx="6887181" cy="18330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4044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  <p:tag name="ISLIDE.THEME" val="#2560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785460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Designed by iSlide">
  <a:themeElements>
    <a:clrScheme name="iSlide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02E91"/>
      </a:accent1>
      <a:accent2>
        <a:srgbClr val="0151E8"/>
      </a:accent2>
      <a:accent3>
        <a:srgbClr val="3685F2"/>
      </a:accent3>
      <a:accent4>
        <a:srgbClr val="5066A3"/>
      </a:accent4>
      <a:accent5>
        <a:srgbClr val="5E5CA2"/>
      </a:accent5>
      <a:accent6>
        <a:srgbClr val="768394"/>
      </a:accent6>
      <a:hlink>
        <a:srgbClr val="4276AA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iSlide#bae21296-1f81-4e6b-a212-436adb26bfe4</Template>
  <TotalTime>631</TotalTime>
  <Words>784</Words>
  <Application>Microsoft Office PowerPoint</Application>
  <PresentationFormat>宽屏</PresentationFormat>
  <Paragraphs>63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Arial</vt:lpstr>
      <vt:lpstr>Calibri</vt:lpstr>
      <vt:lpstr>Consolas</vt:lpstr>
      <vt:lpstr>Designed by iSlide</vt:lpstr>
      <vt:lpstr>MY_C Compiler</vt:lpstr>
      <vt:lpstr>Content</vt:lpstr>
      <vt:lpstr>功能架构</vt:lpstr>
      <vt:lpstr>词法分析</vt:lpstr>
      <vt:lpstr>语法分析&amp;抽象语法树构建</vt:lpstr>
      <vt:lpstr>文法规则</vt:lpstr>
      <vt:lpstr>文法规则</vt:lpstr>
      <vt:lpstr>语法分析&amp;抽象语法树构建</vt:lpstr>
      <vt:lpstr>以`a+5`为例</vt:lpstr>
      <vt:lpstr>代码生成和代码优化</vt:lpstr>
      <vt:lpstr>代码生成和代码优化</vt:lpstr>
      <vt:lpstr>代码生成和代码优化</vt:lpstr>
      <vt:lpstr>测试效果</vt:lpstr>
      <vt:lpstr>Thank you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MY_C Compiler</dc:title>
  <dc:creator>iSlide</dc:creator>
  <cp:lastModifiedBy>朱 靖彦</cp:lastModifiedBy>
  <cp:revision>8</cp:revision>
  <cp:lastPrinted>2023-06-08T16:00:00Z</cp:lastPrinted>
  <dcterms:created xsi:type="dcterms:W3CDTF">2023-06-08T16:00:00Z</dcterms:created>
  <dcterms:modified xsi:type="dcterms:W3CDTF">2023-06-12T05:54:03Z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bae21296-1f81-4e6b-a212-436adb26bfe4</vt:lpwstr>
  </property>
</Properties>
</file>