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58" r:id="rId5"/>
    <p:sldId id="259" r:id="rId6"/>
    <p:sldId id="263" r:id="rId7"/>
    <p:sldId id="261" r:id="rId8"/>
    <p:sldId id="269"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719"/>
  </p:normalViewPr>
  <p:slideViewPr>
    <p:cSldViewPr snapToGrid="0" snapToObjects="1">
      <p:cViewPr varScale="1">
        <p:scale>
          <a:sx n="147" d="100"/>
          <a:sy n="147" d="100"/>
        </p:scale>
        <p:origin x="11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5/20/22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5/20/22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r>
              <a:rPr lang="en-US" dirty="0"/>
              <a:t>Join Slack </a:t>
            </a:r>
            <a:r>
              <a:rPr lang="en-US" dirty="0">
                <a:solidFill>
                  <a:srgbClr val="0070C0"/>
                </a:solidFill>
              </a:rPr>
              <a:t>bit.ly/binfo_slack</a:t>
            </a:r>
          </a:p>
          <a:p>
            <a:endParaRPr lang="en-US" dirty="0"/>
          </a:p>
          <a:p>
            <a:r>
              <a:rPr lang="en-US" dirty="0"/>
              <a:t>Install packages in RStudio console (Can also be found in Slack channel #install)</a:t>
            </a:r>
          </a:p>
          <a:p>
            <a:pPr marL="466725" indent="0">
              <a:buNone/>
            </a:pPr>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(c("</a:t>
            </a:r>
            <a:r>
              <a:rPr lang="en-US" sz="2000" dirty="0" err="1">
                <a:latin typeface="Courier New" panose="02070309020205020404" pitchFamily="49" charset="0"/>
                <a:cs typeface="Courier New" panose="02070309020205020404" pitchFamily="49" charset="0"/>
              </a:rPr>
              <a:t>tidyverse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::install(c("</a:t>
            </a:r>
            <a:r>
              <a:rPr lang="en-US" sz="2000" dirty="0" err="1">
                <a:latin typeface="Courier New" panose="02070309020205020404" pitchFamily="49" charset="0"/>
                <a:cs typeface="Courier New" panose="02070309020205020404" pitchFamily="49" charset="0"/>
              </a:rPr>
              <a:t>edgeR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limma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biomaRt</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RNAetc</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kimma</a:t>
            </a:r>
            <a:r>
              <a:rPr lang="en-US" sz="20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Raw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1623216366"/>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hgnc_symbol</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5_8S_rRNA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5S_rRNA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28.07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28.18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7SK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A1BG-AS1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A1CF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585.93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495.99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A2M-AS1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19.99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274979991"/>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age_dys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lstStyle/>
          <a:p>
            <a:r>
              <a:rPr lang="en-US" dirty="0"/>
              <a:t>RNA-seq analysis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lstStyle/>
          <a:p>
            <a:r>
              <a:rPr lang="en-US" dirty="0"/>
              <a:t>Kim Dill-McFarland (she/her)</a:t>
            </a:r>
          </a:p>
          <a:p>
            <a:r>
              <a:rPr lang="en-US" dirty="0"/>
              <a:t>Kelly </a:t>
            </a:r>
            <a:r>
              <a:rPr lang="en-US" dirty="0" err="1"/>
              <a:t>Sovacool</a:t>
            </a:r>
            <a:r>
              <a:rPr lang="en-US" dirty="0"/>
              <a:t> (she/her)</a:t>
            </a:r>
          </a:p>
          <a:p>
            <a:r>
              <a:rPr lang="en-US" dirty="0"/>
              <a:t>Holly Hartman (she/her)</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291-6B19-BC53-AAC1-37DF529AB8E1}"/>
              </a:ext>
            </a:extLst>
          </p:cNvPr>
          <p:cNvSpPr>
            <a:spLocks noGrp="1"/>
          </p:cNvSpPr>
          <p:nvPr>
            <p:ph type="title"/>
          </p:nvPr>
        </p:nvSpPr>
        <p:spPr/>
        <p:txBody>
          <a:bodyPr/>
          <a:lstStyle/>
          <a:p>
            <a:r>
              <a:rPr lang="en-US" dirty="0"/>
              <a:t>Outline</a:t>
            </a:r>
          </a:p>
        </p:txBody>
      </p:sp>
      <p:graphicFrame>
        <p:nvGraphicFramePr>
          <p:cNvPr id="4" name="Table 4">
            <a:extLst>
              <a:ext uri="{FF2B5EF4-FFF2-40B4-BE49-F238E27FC236}">
                <a16:creationId xmlns:a16="http://schemas.microsoft.com/office/drawing/2014/main" id="{C01E5E7F-931E-F12A-6599-C70833108915}"/>
              </a:ext>
            </a:extLst>
          </p:cNvPr>
          <p:cNvGraphicFramePr>
            <a:graphicFrameLocks noGrp="1"/>
          </p:cNvGraphicFramePr>
          <p:nvPr>
            <p:extLst>
              <p:ext uri="{D42A27DB-BD31-4B8C-83A1-F6EECF244321}">
                <p14:modId xmlns:p14="http://schemas.microsoft.com/office/powerpoint/2010/main" val="1162478830"/>
              </p:ext>
            </p:extLst>
          </p:nvPr>
        </p:nvGraphicFramePr>
        <p:xfrm>
          <a:off x="672083" y="1936298"/>
          <a:ext cx="10847833" cy="3413760"/>
        </p:xfrm>
        <a:graphic>
          <a:graphicData uri="http://schemas.openxmlformats.org/drawingml/2006/table">
            <a:tbl>
              <a:tblPr firstRow="1" bandRow="1">
                <a:tableStyleId>{9D7B26C5-4107-4FEC-AEDC-1716B250A1EF}</a:tableStyleId>
              </a:tblPr>
              <a:tblGrid>
                <a:gridCol w="1394143">
                  <a:extLst>
                    <a:ext uri="{9D8B030D-6E8A-4147-A177-3AD203B41FA5}">
                      <a16:colId xmlns:a16="http://schemas.microsoft.com/office/drawing/2014/main" val="1214259601"/>
                    </a:ext>
                  </a:extLst>
                </a:gridCol>
                <a:gridCol w="1394143">
                  <a:extLst>
                    <a:ext uri="{9D8B030D-6E8A-4147-A177-3AD203B41FA5}">
                      <a16:colId xmlns:a16="http://schemas.microsoft.com/office/drawing/2014/main" val="3399005833"/>
                    </a:ext>
                  </a:extLst>
                </a:gridCol>
                <a:gridCol w="1560830">
                  <a:extLst>
                    <a:ext uri="{9D8B030D-6E8A-4147-A177-3AD203B41FA5}">
                      <a16:colId xmlns:a16="http://schemas.microsoft.com/office/drawing/2014/main" val="2559672317"/>
                    </a:ext>
                  </a:extLst>
                </a:gridCol>
                <a:gridCol w="1560830">
                  <a:extLst>
                    <a:ext uri="{9D8B030D-6E8A-4147-A177-3AD203B41FA5}">
                      <a16:colId xmlns:a16="http://schemas.microsoft.com/office/drawing/2014/main" val="3383114797"/>
                    </a:ext>
                  </a:extLst>
                </a:gridCol>
                <a:gridCol w="4937887">
                  <a:extLst>
                    <a:ext uri="{9D8B030D-6E8A-4147-A177-3AD203B41FA5}">
                      <a16:colId xmlns:a16="http://schemas.microsoft.com/office/drawing/2014/main" val="1086784103"/>
                    </a:ext>
                  </a:extLst>
                </a:gridCol>
              </a:tblGrid>
              <a:tr h="370840">
                <a:tc>
                  <a:txBody>
                    <a:bodyPr/>
                    <a:lstStyle/>
                    <a:p>
                      <a:r>
                        <a:rPr lang="en-US" sz="2600" b="0" dirty="0"/>
                        <a:t>PST</a:t>
                      </a:r>
                    </a:p>
                  </a:txBody>
                  <a:tcPr/>
                </a:tc>
                <a:tc>
                  <a:txBody>
                    <a:bodyPr/>
                    <a:lstStyle/>
                    <a:p>
                      <a:r>
                        <a:rPr lang="en-US" sz="2600" b="0" dirty="0"/>
                        <a:t>MST</a:t>
                      </a:r>
                    </a:p>
                  </a:txBody>
                  <a:tcPr/>
                </a:tc>
                <a:tc>
                  <a:txBody>
                    <a:bodyPr/>
                    <a:lstStyle/>
                    <a:p>
                      <a:r>
                        <a:rPr lang="en-US" sz="2600" b="0" dirty="0"/>
                        <a:t>CST</a:t>
                      </a:r>
                    </a:p>
                  </a:txBody>
                  <a:tcPr/>
                </a:tc>
                <a:tc>
                  <a:txBody>
                    <a:bodyPr/>
                    <a:lstStyle/>
                    <a:p>
                      <a:r>
                        <a:rPr lang="en-US" sz="2600" b="0" dirty="0"/>
                        <a:t>EST</a:t>
                      </a:r>
                    </a:p>
                  </a:txBody>
                  <a:tcPr>
                    <a:lnR w="12700" cap="flat" cmpd="sng" algn="ctr">
                      <a:solidFill>
                        <a:schemeClr val="tx1"/>
                      </a:solidFill>
                      <a:prstDash val="solid"/>
                      <a:round/>
                      <a:headEnd type="none" w="med" len="med"/>
                      <a:tailEnd type="none" w="med" len="med"/>
                    </a:lnR>
                  </a:tcPr>
                </a:tc>
                <a:tc>
                  <a:txBody>
                    <a:bodyPr/>
                    <a:lstStyle/>
                    <a:p>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63643333"/>
                  </a:ext>
                </a:extLst>
              </a:tr>
              <a:tr h="370840">
                <a:tc>
                  <a:txBody>
                    <a:bodyPr/>
                    <a:lstStyle/>
                    <a:p>
                      <a:r>
                        <a:rPr lang="en-US" sz="2600" dirty="0"/>
                        <a:t>8 AM</a:t>
                      </a:r>
                    </a:p>
                  </a:txBody>
                  <a:tcPr/>
                </a:tc>
                <a:tc>
                  <a:txBody>
                    <a:bodyPr/>
                    <a:lstStyle/>
                    <a:p>
                      <a:r>
                        <a:rPr lang="en-US" sz="2600" dirty="0"/>
                        <a:t>9 AM</a:t>
                      </a:r>
                    </a:p>
                  </a:txBody>
                  <a:tcPr/>
                </a:tc>
                <a:tc>
                  <a:txBody>
                    <a:bodyPr/>
                    <a:lstStyle/>
                    <a:p>
                      <a:r>
                        <a:rPr lang="en-US" sz="2600" dirty="0"/>
                        <a:t>10 AM</a:t>
                      </a:r>
                    </a:p>
                  </a:txBody>
                  <a:tcPr/>
                </a:tc>
                <a:tc>
                  <a:txBody>
                    <a:bodyPr/>
                    <a:lstStyle/>
                    <a:p>
                      <a:r>
                        <a:rPr lang="en-US" sz="2600" dirty="0"/>
                        <a:t>11 AM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and install check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0872453"/>
                  </a:ext>
                </a:extLst>
              </a:tr>
              <a:tr h="370840">
                <a:tc>
                  <a:txBody>
                    <a:bodyPr/>
                    <a:lstStyle/>
                    <a:p>
                      <a:r>
                        <a:rPr lang="en-US" sz="2600" dirty="0"/>
                        <a:t>8:20 AM</a:t>
                      </a:r>
                    </a:p>
                  </a:txBody>
                  <a:tcPr/>
                </a:tc>
                <a:tc>
                  <a:txBody>
                    <a:bodyPr/>
                    <a:lstStyle/>
                    <a:p>
                      <a:r>
                        <a:rPr lang="en-US" sz="2600" dirty="0"/>
                        <a:t>9:20 AM</a:t>
                      </a:r>
                    </a:p>
                  </a:txBody>
                  <a:tcPr/>
                </a:tc>
                <a:tc>
                  <a:txBody>
                    <a:bodyPr/>
                    <a:lstStyle/>
                    <a:p>
                      <a:r>
                        <a:rPr lang="en-US" sz="2600" dirty="0"/>
                        <a:t>10:20 AM</a:t>
                      </a:r>
                    </a:p>
                  </a:txBody>
                  <a:tcPr/>
                </a:tc>
                <a:tc>
                  <a:txBody>
                    <a:bodyPr/>
                    <a:lstStyle/>
                    <a:p>
                      <a:r>
                        <a:rPr lang="en-US" sz="2600" dirty="0"/>
                        <a:t>11:20 AM</a:t>
                      </a:r>
                    </a:p>
                  </a:txBody>
                  <a:tcPr>
                    <a:lnR w="12700" cap="flat" cmpd="sng" algn="ctr">
                      <a:solidFill>
                        <a:schemeClr val="tx1"/>
                      </a:solidFill>
                      <a:prstDash val="solid"/>
                      <a:round/>
                      <a:headEnd type="none" w="med" len="med"/>
                      <a:tailEnd type="none" w="med" len="med"/>
                    </a:lnR>
                  </a:tcPr>
                </a:tc>
                <a:tc>
                  <a:txBody>
                    <a:bodyPr/>
                    <a:lstStyle/>
                    <a:p>
                      <a:pPr marL="0" indent="0">
                        <a:buNone/>
                      </a:pPr>
                      <a:r>
                        <a:rPr lang="en-US" sz="2600" dirty="0"/>
                        <a:t>Introduction to R and the </a:t>
                      </a:r>
                      <a:r>
                        <a:rPr lang="en-US" sz="2600" dirty="0" err="1"/>
                        <a:t>tidyverse</a:t>
                      </a:r>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2277029"/>
                  </a:ext>
                </a:extLst>
              </a:tr>
              <a:tr h="370840">
                <a:tc>
                  <a:txBody>
                    <a:bodyPr/>
                    <a:lstStyle/>
                    <a:p>
                      <a:r>
                        <a:rPr lang="en-US" sz="2600" dirty="0"/>
                        <a:t>11 AM</a:t>
                      </a:r>
                    </a:p>
                  </a:txBody>
                  <a:tcPr/>
                </a:tc>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lnR w="12700" cap="flat" cmpd="sng" algn="ctr">
                      <a:solidFill>
                        <a:schemeClr val="tx1"/>
                      </a:solidFill>
                      <a:prstDash val="solid"/>
                      <a:round/>
                      <a:headEnd type="none" w="med" len="med"/>
                      <a:tailEnd type="none" w="med" len="med"/>
                    </a:lnR>
                  </a:tcPr>
                </a:tc>
                <a:tc>
                  <a:txBody>
                    <a:bodyPr/>
                    <a:lstStyle/>
                    <a:p>
                      <a:r>
                        <a:rPr lang="en-US" sz="2600" dirty="0"/>
                        <a:t>Break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8090209"/>
                  </a:ext>
                </a:extLst>
              </a:tr>
              <a:tr h="370840">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a:t>RNAseq</a:t>
                      </a:r>
                      <a:r>
                        <a:rPr lang="en-US" sz="2600" dirty="0"/>
                        <a:t> data cleaning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3720805"/>
                  </a:ext>
                </a:extLst>
              </a:tr>
              <a:tr h="370840">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tc>
                <a:tc>
                  <a:txBody>
                    <a:bodyPr/>
                    <a:lstStyle/>
                    <a:p>
                      <a:r>
                        <a:rPr lang="en-US" sz="2600" dirty="0"/>
                        <a:t>4 PM</a:t>
                      </a:r>
                    </a:p>
                  </a:txBody>
                  <a:tcPr>
                    <a:lnR w="12700" cap="flat" cmpd="sng" algn="ctr">
                      <a:solidFill>
                        <a:schemeClr val="tx1"/>
                      </a:solidFill>
                      <a:prstDash val="solid"/>
                      <a:round/>
                      <a:headEnd type="none" w="med" len="med"/>
                      <a:tailEnd type="none" w="med" len="med"/>
                    </a:lnR>
                  </a:tcPr>
                </a:tc>
                <a:tc>
                  <a:txBody>
                    <a:bodyPr/>
                    <a:lstStyle/>
                    <a:p>
                      <a:r>
                        <a:rPr lang="en-US" sz="2600" dirty="0"/>
                        <a:t>Linear modeling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41048036"/>
                  </a:ext>
                </a:extLst>
              </a:tr>
              <a:tr h="370840">
                <a:tc>
                  <a:txBody>
                    <a:bodyPr/>
                    <a:lstStyle/>
                    <a:p>
                      <a:r>
                        <a:rPr lang="en-US" sz="2600" dirty="0"/>
                        <a:t>3 PM</a:t>
                      </a:r>
                    </a:p>
                  </a:txBody>
                  <a:tcPr/>
                </a:tc>
                <a:tc>
                  <a:txBody>
                    <a:bodyPr/>
                    <a:lstStyle/>
                    <a:p>
                      <a:r>
                        <a:rPr lang="en-US" sz="2600" dirty="0"/>
                        <a:t>4 PM</a:t>
                      </a:r>
                    </a:p>
                  </a:txBody>
                  <a:tcPr/>
                </a:tc>
                <a:tc>
                  <a:txBody>
                    <a:bodyPr/>
                    <a:lstStyle/>
                    <a:p>
                      <a:r>
                        <a:rPr lang="en-US" sz="2600" dirty="0"/>
                        <a:t>5 PM</a:t>
                      </a:r>
                    </a:p>
                  </a:txBody>
                  <a:tcPr/>
                </a:tc>
                <a:tc>
                  <a:txBody>
                    <a:bodyPr/>
                    <a:lstStyle/>
                    <a:p>
                      <a:r>
                        <a:rPr lang="en-US" sz="2600" dirty="0"/>
                        <a:t>6PM</a:t>
                      </a:r>
                    </a:p>
                  </a:txBody>
                  <a:tcPr>
                    <a:lnR w="12700" cap="flat" cmpd="sng" algn="ctr">
                      <a:solidFill>
                        <a:schemeClr val="tx1"/>
                      </a:solidFill>
                      <a:prstDash val="solid"/>
                      <a:round/>
                      <a:headEnd type="none" w="med" len="med"/>
                      <a:tailEnd type="none" w="med" len="med"/>
                    </a:lnR>
                  </a:tcPr>
                </a:tc>
                <a:tc>
                  <a:txBody>
                    <a:bodyPr/>
                    <a:lstStyle/>
                    <a:p>
                      <a:r>
                        <a:rPr lang="en-US" sz="2600" dirty="0"/>
                        <a:t>End</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25886697"/>
                  </a:ext>
                </a:extLst>
              </a:tr>
            </a:tbl>
          </a:graphicData>
        </a:graphic>
      </p:graphicFrame>
    </p:spTree>
    <p:extLst>
      <p:ext uri="{BB962C8B-B14F-4D97-AF65-F5344CB8AC3E}">
        <p14:creationId xmlns:p14="http://schemas.microsoft.com/office/powerpoint/2010/main" val="2875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Zoom</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p:txBody>
          <a:bodyPr/>
          <a:lstStyle/>
          <a:p>
            <a:r>
              <a:rPr lang="en-US" dirty="0"/>
              <a:t>Cameras encouraged but not required</a:t>
            </a:r>
          </a:p>
          <a:p>
            <a:r>
              <a:rPr lang="en-US" dirty="0"/>
              <a:t>Pet, child, and roommate cameos welcome!</a:t>
            </a:r>
          </a:p>
          <a:p>
            <a:endParaRPr lang="en-US" dirty="0"/>
          </a:p>
          <a:p>
            <a:r>
              <a:rPr lang="en-US" dirty="0"/>
              <a:t>Feel free to step away at any time as needed</a:t>
            </a:r>
          </a:p>
          <a:p>
            <a:endParaRPr lang="en-US" dirty="0"/>
          </a:p>
          <a:p>
            <a:r>
              <a:rPr lang="en-US" dirty="0"/>
              <a:t>Use Zoom chat for reactions and comments</a:t>
            </a:r>
          </a:p>
          <a:p>
            <a:pPr marL="0" indent="0">
              <a:buNone/>
            </a:pPr>
            <a:endParaRPr lang="en-US" dirty="0"/>
          </a:p>
        </p:txBody>
      </p:sp>
      <p:pic>
        <p:nvPicPr>
          <p:cNvPr id="13" name="Picture 12">
            <a:extLst>
              <a:ext uri="{FF2B5EF4-FFF2-40B4-BE49-F238E27FC236}">
                <a16:creationId xmlns:a16="http://schemas.microsoft.com/office/drawing/2014/main" id="{A14D0C53-8D9C-7AD1-08FF-E50540312D70}"/>
              </a:ext>
            </a:extLst>
          </p:cNvPr>
          <p:cNvPicPr>
            <a:picLocks noChangeAspect="1"/>
          </p:cNvPicPr>
          <p:nvPr/>
        </p:nvPicPr>
        <p:blipFill rotWithShape="1">
          <a:blip r:embed="rId2"/>
          <a:srcRect l="39125" t="20826" r="2873"/>
          <a:stretch/>
        </p:blipFill>
        <p:spPr>
          <a:xfrm>
            <a:off x="7881257" y="2809647"/>
            <a:ext cx="2595155" cy="3487239"/>
          </a:xfrm>
          <a:prstGeom prst="rect">
            <a:avLst/>
          </a:prstGeom>
        </p:spPr>
      </p:pic>
    </p:spTree>
    <p:extLst>
      <p:ext uri="{BB962C8B-B14F-4D97-AF65-F5344CB8AC3E}">
        <p14:creationId xmlns:p14="http://schemas.microsoft.com/office/powerpoint/2010/main" val="229471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In Zoom, raise hand and once called upon, use microphone</a:t>
            </a:r>
          </a:p>
          <a:p>
            <a:endParaRPr lang="en-US" dirty="0"/>
          </a:p>
          <a:p>
            <a:endParaRPr lang="en-US" dirty="0"/>
          </a:p>
          <a:p>
            <a:endParaRPr lang="en-US" dirty="0"/>
          </a:p>
          <a:p>
            <a:r>
              <a:rPr lang="en-US" dirty="0"/>
              <a:t>Write in the Slack channel #questions</a:t>
            </a:r>
          </a:p>
          <a:p>
            <a:endParaRPr lang="en-US" dirty="0"/>
          </a:p>
          <a:p>
            <a:endParaRPr lang="en-US" dirty="0"/>
          </a:p>
          <a:p>
            <a:r>
              <a:rPr lang="en-US" dirty="0"/>
              <a:t>Please do not use the Zoom chat for questions as they are likely to get lost in the chatter!</a:t>
            </a:r>
          </a:p>
        </p:txBody>
      </p:sp>
      <p:pic>
        <p:nvPicPr>
          <p:cNvPr id="5" name="Picture 4">
            <a:extLst>
              <a:ext uri="{FF2B5EF4-FFF2-40B4-BE49-F238E27FC236}">
                <a16:creationId xmlns:a16="http://schemas.microsoft.com/office/drawing/2014/main" id="{563450CE-2BAA-4C4C-276B-8B151BB7EC89}"/>
              </a:ext>
            </a:extLst>
          </p:cNvPr>
          <p:cNvPicPr>
            <a:picLocks noChangeAspect="1"/>
          </p:cNvPicPr>
          <p:nvPr/>
        </p:nvPicPr>
        <p:blipFill rotWithShape="1">
          <a:blip r:embed="rId2"/>
          <a:srcRect l="57123"/>
          <a:stretch/>
        </p:blipFill>
        <p:spPr>
          <a:xfrm>
            <a:off x="1186904" y="2161438"/>
            <a:ext cx="3278371" cy="1267562"/>
          </a:xfrm>
          <a:prstGeom prst="rect">
            <a:avLst/>
          </a:prstGeom>
        </p:spPr>
      </p:pic>
      <p:pic>
        <p:nvPicPr>
          <p:cNvPr id="11" name="Picture 10">
            <a:extLst>
              <a:ext uri="{FF2B5EF4-FFF2-40B4-BE49-F238E27FC236}">
                <a16:creationId xmlns:a16="http://schemas.microsoft.com/office/drawing/2014/main" id="{371BF534-1F0F-598D-ECF9-72F36E1B566C}"/>
              </a:ext>
            </a:extLst>
          </p:cNvPr>
          <p:cNvPicPr>
            <a:picLocks noChangeAspect="1"/>
          </p:cNvPicPr>
          <p:nvPr/>
        </p:nvPicPr>
        <p:blipFill rotWithShape="1">
          <a:blip r:embed="rId3"/>
          <a:srcRect b="13629"/>
          <a:stretch/>
        </p:blipFill>
        <p:spPr>
          <a:xfrm>
            <a:off x="6752816" y="2303562"/>
            <a:ext cx="1595030" cy="2863750"/>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lstStyle/>
          <a:p>
            <a:pPr marL="0" indent="0">
              <a:buNone/>
            </a:pPr>
            <a:r>
              <a:rPr lang="en-US" dirty="0">
                <a:solidFill>
                  <a:srgbClr val="0070C0"/>
                </a:solidFill>
              </a:rPr>
              <a:t>https://github.com/BIGslu/2022_ASM_Microbe_RNAseq</a:t>
            </a:r>
          </a:p>
          <a:p>
            <a:pPr marL="0" indent="0">
              <a:buNone/>
            </a:pPr>
            <a:endParaRPr lang="en-US" dirty="0"/>
          </a:p>
        </p:txBody>
      </p:sp>
      <p:pic>
        <p:nvPicPr>
          <p:cNvPr id="5" name="Picture 4">
            <a:extLst>
              <a:ext uri="{FF2B5EF4-FFF2-40B4-BE49-F238E27FC236}">
                <a16:creationId xmlns:a16="http://schemas.microsoft.com/office/drawing/2014/main" id="{98A33A29-A849-E3BB-8055-17B00473AC2E}"/>
              </a:ext>
            </a:extLst>
          </p:cNvPr>
          <p:cNvPicPr>
            <a:picLocks noChangeAspect="1"/>
          </p:cNvPicPr>
          <p:nvPr/>
        </p:nvPicPr>
        <p:blipFill>
          <a:blip r:embed="rId2"/>
          <a:stretch>
            <a:fillRect/>
          </a:stretch>
        </p:blipFill>
        <p:spPr>
          <a:xfrm>
            <a:off x="2841136" y="2107475"/>
            <a:ext cx="6636055" cy="4672149"/>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750</Words>
  <Application>Microsoft Macintosh PowerPoint</Application>
  <PresentationFormat>Widescreen</PresentationFormat>
  <Paragraphs>202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Before we start, please…</vt:lpstr>
      <vt:lpstr>RNA-seq analysis in R </vt:lpstr>
      <vt:lpstr>Code of conduct</vt:lpstr>
      <vt:lpstr>Outline</vt:lpstr>
      <vt:lpstr>Zoom</vt:lpstr>
      <vt:lpstr>How to ask questions</vt:lpstr>
      <vt:lpstr>Materials</vt:lpstr>
      <vt:lpstr>Motivation</vt:lpstr>
      <vt:lpstr>Introduction to the data</vt:lpstr>
      <vt:lpstr>Introduction to the data</vt:lpstr>
      <vt:lpstr>Experimental pipeline</vt:lpstr>
      <vt:lpstr>Raw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18</cp:revision>
  <dcterms:created xsi:type="dcterms:W3CDTF">2022-05-09T23:17:05Z</dcterms:created>
  <dcterms:modified xsi:type="dcterms:W3CDTF">2022-05-20T17:54:09Z</dcterms:modified>
</cp:coreProperties>
</file>