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0" r:id="rId4"/>
    <p:sldId id="258" r:id="rId5"/>
    <p:sldId id="259" r:id="rId6"/>
    <p:sldId id="263" r:id="rId7"/>
    <p:sldId id="270" r:id="rId8"/>
    <p:sldId id="261" r:id="rId9"/>
    <p:sldId id="269" r:id="rId10"/>
    <p:sldId id="264" r:id="rId11"/>
    <p:sldId id="268"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p:restoredTop sz="94648"/>
  </p:normalViewPr>
  <p:slideViewPr>
    <p:cSldViewPr snapToGrid="0" snapToObjects="1">
      <p:cViewPr varScale="1">
        <p:scale>
          <a:sx n="112" d="100"/>
          <a:sy n="112" d="100"/>
        </p:scale>
        <p:origin x="6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 from individuals with latent tuberculosis infection (LTBI)</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1" dirty="0"/>
            <a:t>M. tuberculosis</a:t>
          </a:r>
          <a:r>
            <a:rPr lang="en-US" sz="2400" i="0" dirty="0"/>
            <a:t> infection, 6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DAFD233E-E18C-2D48-A97A-43EC9B4ACA3B}">
      <dgm:prSet custT="1"/>
      <dgm:spPr>
        <a:ln w="57150">
          <a:solidFill>
            <a:srgbClr val="7030A0"/>
          </a:solidFill>
        </a:ln>
      </dgm:spPr>
      <dgm:t>
        <a:bodyPr/>
        <a:lstStyle/>
        <a:p>
          <a:pPr>
            <a:lnSpc>
              <a:spcPct val="100000"/>
            </a:lnSpc>
            <a:spcAft>
              <a:spcPts val="0"/>
            </a:spcAft>
          </a:pPr>
          <a:r>
            <a:rPr lang="en-US" sz="2400" dirty="0"/>
            <a:t>Quality filter</a:t>
          </a:r>
        </a:p>
        <a:p>
          <a:pPr>
            <a:lnSpc>
              <a:spcPct val="100000"/>
            </a:lnSpc>
            <a:spcAft>
              <a:spcPts val="0"/>
            </a:spcAft>
          </a:pPr>
          <a:r>
            <a:rPr lang="en-US" sz="2400" dirty="0"/>
            <a:t>Align to human genome GRCh38</a:t>
          </a:r>
        </a:p>
        <a:p>
          <a:pPr>
            <a:lnSpc>
              <a:spcPct val="100000"/>
            </a:lnSpc>
            <a:spcAft>
              <a:spcPts val="0"/>
            </a:spcAft>
          </a:pPr>
          <a:r>
            <a:rPr lang="en-US" sz="2400" dirty="0"/>
            <a:t>Count reads in exons</a:t>
          </a:r>
        </a:p>
      </dgm:t>
    </dgm:pt>
    <dgm:pt modelId="{90F22CBC-B01F-4541-A2CD-6003F90A3A65}" type="parTrans" cxnId="{629817E0-BAE6-F743-B616-6BC40693C3B6}">
      <dgm:prSet/>
      <dgm:spPr/>
      <dgm:t>
        <a:bodyPr/>
        <a:lstStyle/>
        <a:p>
          <a:endParaRPr lang="en-US"/>
        </a:p>
      </dgm:t>
    </dgm:pt>
    <dgm:pt modelId="{A10FAAFE-92E7-8240-AC61-4FECF7A11D1C}" type="sibTrans" cxnId="{629817E0-BAE6-F743-B616-6BC40693C3B6}">
      <dgm:prSet/>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CD14+ monocytes from peripheral blood mononuclear cells (PBMC)</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5"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4"/>
      <dgm:spPr/>
    </dgm:pt>
    <dgm:pt modelId="{AC1ACEC4-62C1-F241-AF40-EF62D0E322A7}" type="pres">
      <dgm:prSet presAssocID="{C81DC5A2-2DC4-9140-9293-518096EBC07E}" presName="connectorText" presStyleLbl="sibTrans2D1" presStyleIdx="0" presStyleCnt="4"/>
      <dgm:spPr/>
    </dgm:pt>
    <dgm:pt modelId="{D2706FFE-C218-F44A-8320-C0C83D04A9F7}" type="pres">
      <dgm:prSet presAssocID="{905F903D-5A96-064F-AE5C-9C22FFD0668B}" presName="node" presStyleLbl="node1" presStyleIdx="1" presStyleCnt="5"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4"/>
      <dgm:spPr/>
    </dgm:pt>
    <dgm:pt modelId="{5474406D-8DD5-F846-9190-6B26D9A8FE79}" type="pres">
      <dgm:prSet presAssocID="{CC277E85-1340-CA4A-9589-D1A37D912011}" presName="connectorText" presStyleLbl="sibTrans2D1" presStyleIdx="1" presStyleCnt="4"/>
      <dgm:spPr/>
    </dgm:pt>
    <dgm:pt modelId="{EAA068BF-22E7-124E-8E2B-DF1EF6CBF3B6}" type="pres">
      <dgm:prSet presAssocID="{D660789B-B912-D242-95D7-7C1A6AF2DB33}" presName="node" presStyleLbl="node1" presStyleIdx="2" presStyleCnt="5"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4"/>
      <dgm:spPr/>
    </dgm:pt>
    <dgm:pt modelId="{B67FE3A0-1CFB-4B49-A75F-8136A9A5564F}" type="pres">
      <dgm:prSet presAssocID="{A6F84295-82FF-F34F-89CA-C81DDB0CA419}" presName="connectorText" presStyleLbl="sibTrans2D1" presStyleIdx="2" presStyleCnt="4"/>
      <dgm:spPr/>
    </dgm:pt>
    <dgm:pt modelId="{E12CAD89-5F83-DC44-8003-066AEDBACFC3}" type="pres">
      <dgm:prSet presAssocID="{857FCEF6-AEE0-CE4D-83CD-D9B9C4696795}" presName="node" presStyleLbl="node1" presStyleIdx="3" presStyleCnt="5" custScaleX="224513" custLinFactNeighborY="11628">
        <dgm:presLayoutVars>
          <dgm:bulletEnabled val="1"/>
        </dgm:presLayoutVars>
      </dgm:prSet>
      <dgm:spPr/>
    </dgm:pt>
    <dgm:pt modelId="{B997700E-909F-B84C-BEEC-E6D72B1783E0}" type="pres">
      <dgm:prSet presAssocID="{8E64C571-1C38-E644-B418-2F29ABFD9DD2}" presName="sibTrans" presStyleLbl="sibTrans2D1" presStyleIdx="3" presStyleCnt="4"/>
      <dgm:spPr/>
    </dgm:pt>
    <dgm:pt modelId="{AFB918E2-9FEE-8C44-A8AC-600CD86885BA}" type="pres">
      <dgm:prSet presAssocID="{8E64C571-1C38-E644-B418-2F29ABFD9DD2}" presName="connectorText" presStyleLbl="sibTrans2D1" presStyleIdx="3" presStyleCnt="4"/>
      <dgm:spPr/>
    </dgm:pt>
    <dgm:pt modelId="{0C398D40-E3BA-8B44-97D1-EA8B0ABED94F}" type="pres">
      <dgm:prSet presAssocID="{DAFD233E-E18C-2D48-A97A-43EC9B4ACA3B}" presName="node" presStyleLbl="node1" presStyleIdx="4" presStyleCnt="5" custScaleX="224513" custScaleY="158415"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A0DA383E-3679-734A-9E4B-E7B8552CC70F}" type="presOf" srcId="{8E64C571-1C38-E644-B418-2F29ABFD9DD2}" destId="{B997700E-909F-B84C-BEEC-E6D72B1783E0}"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A96557C9-B5CA-A546-8585-99AA578C0A46}" type="presOf" srcId="{DAFD233E-E18C-2D48-A97A-43EC9B4ACA3B}" destId="{0C398D40-E3BA-8B44-97D1-EA8B0ABED94F}"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251788DA-54D0-B046-A632-4E0ABF6077A0}" type="presOf" srcId="{8E64C571-1C38-E644-B418-2F29ABFD9DD2}" destId="{AFB918E2-9FEE-8C44-A8AC-600CD86885BA}" srcOrd="1" destOrd="0" presId="urn:microsoft.com/office/officeart/2005/8/layout/process2"/>
    <dgm:cxn modelId="{629817E0-BAE6-F743-B616-6BC40693C3B6}" srcId="{E5DDDD32-B60D-9D42-8ABB-ACEBEC6AC5A3}" destId="{DAFD233E-E18C-2D48-A97A-43EC9B4ACA3B}" srcOrd="4" destOrd="0" parTransId="{90F22CBC-B01F-4541-A2CD-6003F90A3A65}" sibTransId="{A10FAAFE-92E7-8240-AC61-4FECF7A11D1C}"/>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 modelId="{AEDC90A6-6537-844D-9C2E-0F4BE956118D}" type="presParOf" srcId="{3563A2EF-90FB-0E41-890B-D30D830B7277}" destId="{B997700E-909F-B84C-BEEC-E6D72B1783E0}" srcOrd="7" destOrd="0" presId="urn:microsoft.com/office/officeart/2005/8/layout/process2"/>
    <dgm:cxn modelId="{65F62E5D-BCD9-B042-B122-6B17D7F7450C}" type="presParOf" srcId="{B997700E-909F-B84C-BEEC-E6D72B1783E0}" destId="{AFB918E2-9FEE-8C44-A8AC-600CD86885BA}" srcOrd="0" destOrd="0" presId="urn:microsoft.com/office/officeart/2005/8/layout/process2"/>
    <dgm:cxn modelId="{3C1EA2E6-4500-3F4A-885D-74A23A5A731C}" type="presParOf" srcId="{3563A2EF-90FB-0E41-890B-D30D830B7277}" destId="{0C398D40-E3BA-8B44-97D1-EA8B0ABED94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1279"/>
          <a:ext cx="5773130" cy="822256"/>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 from individuals with latent tuberculosis infection (LTBI)</a:t>
          </a:r>
        </a:p>
      </dsp:txBody>
      <dsp:txXfrm>
        <a:off x="24083" y="75362"/>
        <a:ext cx="5724964" cy="774090"/>
      </dsp:txXfrm>
    </dsp:sp>
    <dsp:sp modelId="{7FB68BEF-8A9D-9B42-878E-2DFB41A5455E}">
      <dsp:nvSpPr>
        <dsp:cNvPr id="0" name=""/>
        <dsp:cNvSpPr/>
      </dsp:nvSpPr>
      <dsp:spPr>
        <a:xfrm rot="5400000">
          <a:off x="2732392" y="89409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924926"/>
        <a:ext cx="222009" cy="215842"/>
      </dsp:txXfrm>
    </dsp:sp>
    <dsp:sp modelId="{D2706FFE-C218-F44A-8320-C0C83D04A9F7}">
      <dsp:nvSpPr>
        <dsp:cNvPr id="0" name=""/>
        <dsp:cNvSpPr/>
      </dsp:nvSpPr>
      <dsp:spPr>
        <a:xfrm>
          <a:off x="0" y="1284664"/>
          <a:ext cx="5773130" cy="822256"/>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CD14+ monocytes from peripheral blood mononuclear cells (PBMC)</a:t>
          </a:r>
        </a:p>
      </dsp:txBody>
      <dsp:txXfrm>
        <a:off x="24083" y="1308747"/>
        <a:ext cx="5724964" cy="774090"/>
      </dsp:txXfrm>
    </dsp:sp>
    <dsp:sp modelId="{526D378B-F3BF-A341-9A61-B087BDA377D9}">
      <dsp:nvSpPr>
        <dsp:cNvPr id="0" name=""/>
        <dsp:cNvSpPr/>
      </dsp:nvSpPr>
      <dsp:spPr>
        <a:xfrm rot="5400000">
          <a:off x="2732392" y="2127477"/>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2158311"/>
        <a:ext cx="222009" cy="215842"/>
      </dsp:txXfrm>
    </dsp:sp>
    <dsp:sp modelId="{EAA068BF-22E7-124E-8E2B-DF1EF6CBF3B6}">
      <dsp:nvSpPr>
        <dsp:cNvPr id="0" name=""/>
        <dsp:cNvSpPr/>
      </dsp:nvSpPr>
      <dsp:spPr>
        <a:xfrm>
          <a:off x="0" y="2518049"/>
          <a:ext cx="5773130" cy="82225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1" kern="1200" dirty="0"/>
            <a:t>M. tuberculosis</a:t>
          </a:r>
          <a:r>
            <a:rPr lang="en-US" sz="2400" i="0" kern="1200" dirty="0"/>
            <a:t> infection, 6 </a:t>
          </a:r>
          <a:r>
            <a:rPr lang="en-US" sz="2400" i="0" kern="1200" dirty="0" err="1"/>
            <a:t>hrs</a:t>
          </a:r>
          <a:endParaRPr lang="en-US" sz="2400" kern="1200" dirty="0"/>
        </a:p>
      </dsp:txBody>
      <dsp:txXfrm>
        <a:off x="24083" y="2542132"/>
        <a:ext cx="5724964" cy="774090"/>
      </dsp:txXfrm>
    </dsp:sp>
    <dsp:sp modelId="{13F2A4BE-8BD5-CF4D-A915-0DED42A45A53}">
      <dsp:nvSpPr>
        <dsp:cNvPr id="0" name=""/>
        <dsp:cNvSpPr/>
      </dsp:nvSpPr>
      <dsp:spPr>
        <a:xfrm rot="5400000">
          <a:off x="2732392" y="336086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3391696"/>
        <a:ext cx="222009" cy="215842"/>
      </dsp:txXfrm>
    </dsp:sp>
    <dsp:sp modelId="{E12CAD89-5F83-DC44-8003-066AEDBACFC3}">
      <dsp:nvSpPr>
        <dsp:cNvPr id="0" name=""/>
        <dsp:cNvSpPr/>
      </dsp:nvSpPr>
      <dsp:spPr>
        <a:xfrm>
          <a:off x="0" y="3751434"/>
          <a:ext cx="5773130" cy="82225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24083" y="3775517"/>
        <a:ext cx="5724964" cy="774090"/>
      </dsp:txXfrm>
    </dsp:sp>
    <dsp:sp modelId="{B997700E-909F-B84C-BEEC-E6D72B1783E0}">
      <dsp:nvSpPr>
        <dsp:cNvPr id="0" name=""/>
        <dsp:cNvSpPr/>
      </dsp:nvSpPr>
      <dsp:spPr>
        <a:xfrm rot="5400000">
          <a:off x="2749016" y="4572081"/>
          <a:ext cx="275097"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75561" y="4619540"/>
        <a:ext cx="222009" cy="192568"/>
      </dsp:txXfrm>
    </dsp:sp>
    <dsp:sp modelId="{0C398D40-E3BA-8B44-97D1-EA8B0ABED94F}">
      <dsp:nvSpPr>
        <dsp:cNvPr id="0" name=""/>
        <dsp:cNvSpPr/>
      </dsp:nvSpPr>
      <dsp:spPr>
        <a:xfrm>
          <a:off x="0" y="4940487"/>
          <a:ext cx="5773130" cy="1302577"/>
        </a:xfrm>
        <a:prstGeom prst="roundRect">
          <a:avLst>
            <a:gd name="adj" fmla="val 10000"/>
          </a:avLst>
        </a:prstGeom>
        <a:solidFill>
          <a:schemeClr val="lt1">
            <a:hueOff val="0"/>
            <a:satOff val="0"/>
            <a:lumOff val="0"/>
            <a:alphaOff val="0"/>
          </a:schemeClr>
        </a:solidFill>
        <a:ln w="5715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en-US" sz="2400" kern="1200" dirty="0"/>
            <a:t>Quality filter</a:t>
          </a:r>
        </a:p>
        <a:p>
          <a:pPr marL="0" lvl="0" indent="0" algn="ctr" defTabSz="1066800">
            <a:lnSpc>
              <a:spcPct val="100000"/>
            </a:lnSpc>
            <a:spcBef>
              <a:spcPct val="0"/>
            </a:spcBef>
            <a:spcAft>
              <a:spcPts val="0"/>
            </a:spcAft>
            <a:buNone/>
          </a:pPr>
          <a:r>
            <a:rPr lang="en-US" sz="2400" kern="1200" dirty="0"/>
            <a:t>Align to human genome GRCh38</a:t>
          </a:r>
        </a:p>
        <a:p>
          <a:pPr marL="0" lvl="0" indent="0" algn="ctr" defTabSz="1066800">
            <a:lnSpc>
              <a:spcPct val="100000"/>
            </a:lnSpc>
            <a:spcBef>
              <a:spcPct val="0"/>
            </a:spcBef>
            <a:spcAft>
              <a:spcPts val="0"/>
            </a:spcAft>
            <a:buNone/>
          </a:pPr>
          <a:r>
            <a:rPr lang="en-US" sz="2400" kern="1200" dirty="0"/>
            <a:t>Count reads in exons</a:t>
          </a:r>
        </a:p>
      </dsp:txBody>
      <dsp:txXfrm>
        <a:off x="38151" y="4978638"/>
        <a:ext cx="5696828" cy="1226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5/27/22</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5/27/22</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5/27/22</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5/27/22</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5/27/22</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5/27/22</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5/27/22</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5/27/22</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5/27/22</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5/27/22</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5/27/22</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5/27/22</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carpentries.org/topic_folders/policies/code-of-condu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491343"/>
            <a:ext cx="10515600" cy="5001532"/>
          </a:xfrm>
        </p:spPr>
        <p:txBody>
          <a:bodyPr>
            <a:normAutofit fontScale="92500" lnSpcReduction="20000"/>
          </a:bodyPr>
          <a:lstStyle/>
          <a:p>
            <a:r>
              <a:rPr lang="en-US" dirty="0"/>
              <a:t>Join Slack </a:t>
            </a:r>
            <a:r>
              <a:rPr lang="en-US" dirty="0" err="1">
                <a:solidFill>
                  <a:srgbClr val="0070C0"/>
                </a:solidFill>
              </a:rPr>
              <a:t>bit.ly</a:t>
            </a:r>
            <a:r>
              <a:rPr lang="en-US" dirty="0">
                <a:solidFill>
                  <a:srgbClr val="0070C0"/>
                </a:solidFill>
              </a:rPr>
              <a:t>/</a:t>
            </a:r>
            <a:r>
              <a:rPr lang="en-US" dirty="0" err="1">
                <a:solidFill>
                  <a:srgbClr val="0070C0"/>
                </a:solidFill>
              </a:rPr>
              <a:t>binfo_slack</a:t>
            </a:r>
            <a:endParaRPr lang="en-US" dirty="0">
              <a:solidFill>
                <a:srgbClr val="0070C0"/>
              </a:solidFill>
            </a:endParaRPr>
          </a:p>
          <a:p>
            <a:pPr lvl="1"/>
            <a:r>
              <a:rPr lang="en-US" dirty="0"/>
              <a:t>You will find all of these links and code in the </a:t>
            </a:r>
            <a:r>
              <a:rPr lang="en-US" dirty="0">
                <a:solidFill>
                  <a:srgbClr val="FF0000"/>
                </a:solidFill>
              </a:rPr>
              <a:t>#install </a:t>
            </a:r>
            <a:r>
              <a:rPr lang="en-US" dirty="0"/>
              <a:t>channel</a:t>
            </a:r>
          </a:p>
          <a:p>
            <a:endParaRPr lang="en-US" dirty="0"/>
          </a:p>
          <a:p>
            <a:r>
              <a:rPr lang="en-US" dirty="0"/>
              <a:t>Download the data </a:t>
            </a:r>
            <a:r>
              <a:rPr lang="en-US" dirty="0">
                <a:solidFill>
                  <a:srgbClr val="0070C0"/>
                </a:solidFill>
              </a:rPr>
              <a:t>https://github.com/BIGslu/2022_ASM_Microbe_RNAseq/blob/main/0_data/0_data.zip</a:t>
            </a:r>
          </a:p>
          <a:p>
            <a:r>
              <a:rPr lang="en-US" dirty="0"/>
              <a:t>Install R </a:t>
            </a:r>
            <a:r>
              <a:rPr lang="en-US" dirty="0">
                <a:solidFill>
                  <a:srgbClr val="0070C0"/>
                </a:solidFill>
              </a:rPr>
              <a:t>cran.r-project.org</a:t>
            </a:r>
          </a:p>
          <a:p>
            <a:r>
              <a:rPr lang="en-US" dirty="0"/>
              <a:t>Install RStudio </a:t>
            </a:r>
            <a:r>
              <a:rPr lang="en-US" dirty="0">
                <a:solidFill>
                  <a:srgbClr val="0070C0"/>
                </a:solidFill>
              </a:rPr>
              <a:t>www.rstudio.com/products/rstudio</a:t>
            </a:r>
          </a:p>
          <a:p>
            <a:endParaRPr lang="en-US" dirty="0"/>
          </a:p>
          <a:p>
            <a:r>
              <a:rPr lang="en-US" dirty="0"/>
              <a:t>Install packages in RStudio console</a:t>
            </a:r>
            <a:endParaRPr lang="en-US" sz="2000" dirty="0">
              <a:latin typeface="Courier New" panose="02070309020205020404" pitchFamily="49" charset="0"/>
              <a:cs typeface="Courier New" panose="02070309020205020404" pitchFamily="49" charset="0"/>
            </a:endParaRPr>
          </a:p>
          <a:p>
            <a:pPr lvl="1"/>
            <a:r>
              <a:rPr lang="en-US" sz="1600" dirty="0" err="1">
                <a:latin typeface="Courier New" panose="02070309020205020404" pitchFamily="49" charset="0"/>
                <a:cs typeface="Courier New" panose="02070309020205020404" pitchFamily="49" charset="0"/>
              </a:rPr>
              <a:t>install.packages</a:t>
            </a:r>
            <a:r>
              <a:rPr lang="en-US" sz="1600" dirty="0">
                <a:latin typeface="Courier New" panose="02070309020205020404" pitchFamily="49" charset="0"/>
                <a:cs typeface="Courier New" panose="02070309020205020404" pitchFamily="49" charset="0"/>
              </a:rPr>
              <a:t>(c("</a:t>
            </a:r>
            <a:r>
              <a:rPr lang="en-US" sz="1600" dirty="0" err="1">
                <a:latin typeface="Courier New" panose="02070309020205020404" pitchFamily="49" charset="0"/>
                <a:cs typeface="Courier New" panose="02070309020205020404" pitchFamily="49" charset="0"/>
              </a:rPr>
              <a:t>tidyverse</a:t>
            </a:r>
            <a:r>
              <a:rPr lang="en-US" sz="1600" dirty="0">
                <a:latin typeface="Courier New" panose="02070309020205020404" pitchFamily="49" charset="0"/>
                <a:cs typeface="Courier New" panose="02070309020205020404" pitchFamily="49" charset="0"/>
              </a:rPr>
              <a:t>", "lme4", "</a:t>
            </a:r>
            <a:r>
              <a:rPr lang="en-US" sz="1600" dirty="0" err="1">
                <a:latin typeface="Courier New" panose="02070309020205020404" pitchFamily="49" charset="0"/>
                <a:cs typeface="Courier New" panose="02070309020205020404" pitchFamily="49" charset="0"/>
              </a:rPr>
              <a:t>lmerTest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::install(c("</a:t>
            </a:r>
            <a:r>
              <a:rPr lang="en-US" sz="1600" dirty="0" err="1">
                <a:latin typeface="Courier New" panose="02070309020205020404" pitchFamily="49" charset="0"/>
                <a:cs typeface="Courier New" panose="02070309020205020404" pitchFamily="49" charset="0"/>
              </a:rPr>
              <a:t>edgeR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biomaRt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limma</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RNAetc</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kimma</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buNone/>
            </a:pPr>
            <a:endParaRPr lang="en-US" dirty="0"/>
          </a:p>
          <a:p>
            <a:pPr marL="0" indent="0" algn="just">
              <a:buNone/>
            </a:pPr>
            <a:r>
              <a:rPr lang="en-US" dirty="0"/>
              <a:t>Simmons JD, Dill-McFarland KA, </a:t>
            </a:r>
            <a:r>
              <a:rPr lang="en-US" i="1" dirty="0"/>
              <a:t>et al</a:t>
            </a:r>
            <a:r>
              <a:rPr lang="en-US" dirty="0"/>
              <a:t>. 2022. Monocyte transcriptional responses to </a:t>
            </a:r>
            <a:r>
              <a:rPr lang="en-US" i="1" dirty="0"/>
              <a:t>Mycobacterium tuberculosis</a:t>
            </a:r>
            <a:r>
              <a:rPr lang="en-US" dirty="0"/>
              <a:t> associate with resistance to tuberculin skin test and interferon gamma release assay conversion. </a:t>
            </a:r>
            <a:r>
              <a:rPr lang="en-US" dirty="0" err="1"/>
              <a:t>mSphere</a:t>
            </a:r>
            <a:r>
              <a:rPr lang="en-US" dirty="0"/>
              <a:t>. In press.</a:t>
            </a:r>
          </a:p>
          <a:p>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hawn</a:t>
            </a:r>
            <a:r>
              <a:rPr lang="en-US" dirty="0">
                <a:solidFill>
                  <a:srgbClr val="0070C0"/>
                </a:solidFill>
              </a:rPr>
              <a:t>-lab/</a:t>
            </a:r>
            <a:r>
              <a:rPr lang="en-US" dirty="0" err="1">
                <a:solidFill>
                  <a:srgbClr val="0070C0"/>
                </a:solidFill>
              </a:rPr>
              <a:t>RSTR_RNAseq_Mtb_public</a:t>
            </a:r>
            <a:endParaRPr lang="en-US" dirty="0">
              <a:solidFill>
                <a:srgbClr val="0070C0"/>
              </a:solidFill>
            </a:endParaRPr>
          </a:p>
        </p:txBody>
      </p:sp>
    </p:spTree>
    <p:extLst>
      <p:ext uri="{BB962C8B-B14F-4D97-AF65-F5344CB8AC3E}">
        <p14:creationId xmlns:p14="http://schemas.microsoft.com/office/powerpoint/2010/main" val="406369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a:bodyPr>
          <a:lstStyle/>
          <a:p>
            <a:endParaRPr lang="en-US" i="1" dirty="0"/>
          </a:p>
          <a:p>
            <a:r>
              <a:rPr lang="en-US" i="1" dirty="0"/>
              <a:t>Mycobacterium tuberculosis </a:t>
            </a:r>
            <a:r>
              <a:rPr lang="en-US" dirty="0"/>
              <a:t>(</a:t>
            </a:r>
            <a:r>
              <a:rPr lang="en-US" dirty="0" err="1"/>
              <a:t>Mtb</a:t>
            </a:r>
            <a:r>
              <a:rPr lang="en-US" dirty="0"/>
              <a:t>) is the causative agent of tuberculosis (TB)</a:t>
            </a:r>
          </a:p>
          <a:p>
            <a:r>
              <a:rPr lang="en-US" dirty="0"/>
              <a:t>TB is among the top infectious killers worldwide… and had been for centuries</a:t>
            </a:r>
          </a:p>
          <a:p>
            <a:r>
              <a:rPr lang="en-US" dirty="0" err="1"/>
              <a:t>Mtb</a:t>
            </a:r>
            <a:r>
              <a:rPr lang="en-US" dirty="0"/>
              <a:t> predominantly infects lung macrophages</a:t>
            </a:r>
          </a:p>
          <a:p>
            <a:r>
              <a:rPr lang="en-US" dirty="0"/>
              <a:t>Exposure to </a:t>
            </a:r>
            <a:r>
              <a:rPr lang="en-US" dirty="0" err="1"/>
              <a:t>Mtb</a:t>
            </a:r>
            <a:r>
              <a:rPr lang="en-US" dirty="0"/>
              <a:t> results in infection that is cleared, contained, or progresses to disease</a:t>
            </a:r>
          </a:p>
          <a:p>
            <a:r>
              <a:rPr lang="en-US" dirty="0"/>
              <a:t>Mechanisms that distinguish these outcomes are unknown</a:t>
            </a:r>
          </a:p>
        </p:txBody>
      </p:sp>
    </p:spTree>
    <p:extLst>
      <p:ext uri="{BB962C8B-B14F-4D97-AF65-F5344CB8AC3E}">
        <p14:creationId xmlns:p14="http://schemas.microsoft.com/office/powerpoint/2010/main" val="174182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1308049764"/>
              </p:ext>
            </p:extLst>
          </p:nvPr>
        </p:nvGraphicFramePr>
        <p:xfrm>
          <a:off x="4818277" y="365125"/>
          <a:ext cx="5773131" cy="624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838200" y="365125"/>
            <a:ext cx="3648959" cy="1325563"/>
          </a:xfrm>
        </p:spPr>
        <p:txBody>
          <a:bodyPr/>
          <a:lstStyle/>
          <a:p>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C4DF-8DB9-5FFB-B8D7-A52A270A6570}"/>
              </a:ext>
            </a:extLst>
          </p:cNvPr>
          <p:cNvSpPr>
            <a:spLocks noGrp="1"/>
          </p:cNvSpPr>
          <p:nvPr>
            <p:ph type="title"/>
          </p:nvPr>
        </p:nvSpPr>
        <p:spPr/>
        <p:txBody>
          <a:bodyPr/>
          <a:lstStyle/>
          <a:p>
            <a:r>
              <a:rPr lang="en-US" dirty="0"/>
              <a:t>Raw counts data</a:t>
            </a:r>
          </a:p>
        </p:txBody>
      </p:sp>
      <p:graphicFrame>
        <p:nvGraphicFramePr>
          <p:cNvPr id="4" name="Content Placeholder 3">
            <a:extLst>
              <a:ext uri="{FF2B5EF4-FFF2-40B4-BE49-F238E27FC236}">
                <a16:creationId xmlns:a16="http://schemas.microsoft.com/office/drawing/2014/main" id="{C95F6ECB-C64D-00E9-FBB6-DD2FDA8C94E5}"/>
              </a:ext>
            </a:extLst>
          </p:cNvPr>
          <p:cNvGraphicFramePr>
            <a:graphicFrameLocks noGrp="1"/>
          </p:cNvGraphicFramePr>
          <p:nvPr>
            <p:ph idx="1"/>
            <p:extLst>
              <p:ext uri="{D42A27DB-BD31-4B8C-83A1-F6EECF244321}">
                <p14:modId xmlns:p14="http://schemas.microsoft.com/office/powerpoint/2010/main" val="1623216366"/>
              </p:ext>
            </p:extLst>
          </p:nvPr>
        </p:nvGraphicFramePr>
        <p:xfrm>
          <a:off x="1669722" y="1857375"/>
          <a:ext cx="8852556" cy="3143250"/>
        </p:xfrm>
        <a:graphic>
          <a:graphicData uri="http://schemas.openxmlformats.org/drawingml/2006/table">
            <a:tbl>
              <a:tblPr/>
              <a:tblGrid>
                <a:gridCol w="1475426">
                  <a:extLst>
                    <a:ext uri="{9D8B030D-6E8A-4147-A177-3AD203B41FA5}">
                      <a16:colId xmlns:a16="http://schemas.microsoft.com/office/drawing/2014/main" val="4103064042"/>
                    </a:ext>
                  </a:extLst>
                </a:gridCol>
                <a:gridCol w="1475426">
                  <a:extLst>
                    <a:ext uri="{9D8B030D-6E8A-4147-A177-3AD203B41FA5}">
                      <a16:colId xmlns:a16="http://schemas.microsoft.com/office/drawing/2014/main" val="1513012420"/>
                    </a:ext>
                  </a:extLst>
                </a:gridCol>
                <a:gridCol w="1475426">
                  <a:extLst>
                    <a:ext uri="{9D8B030D-6E8A-4147-A177-3AD203B41FA5}">
                      <a16:colId xmlns:a16="http://schemas.microsoft.com/office/drawing/2014/main" val="2293842509"/>
                    </a:ext>
                  </a:extLst>
                </a:gridCol>
                <a:gridCol w="1475426">
                  <a:extLst>
                    <a:ext uri="{9D8B030D-6E8A-4147-A177-3AD203B41FA5}">
                      <a16:colId xmlns:a16="http://schemas.microsoft.com/office/drawing/2014/main" val="308360048"/>
                    </a:ext>
                  </a:extLst>
                </a:gridCol>
                <a:gridCol w="1475426">
                  <a:extLst>
                    <a:ext uri="{9D8B030D-6E8A-4147-A177-3AD203B41FA5}">
                      <a16:colId xmlns:a16="http://schemas.microsoft.com/office/drawing/2014/main" val="3928492531"/>
                    </a:ext>
                  </a:extLst>
                </a:gridCol>
                <a:gridCol w="1475426">
                  <a:extLst>
                    <a:ext uri="{9D8B030D-6E8A-4147-A177-3AD203B41FA5}">
                      <a16:colId xmlns:a16="http://schemas.microsoft.com/office/drawing/2014/main" val="1230600700"/>
                    </a:ext>
                  </a:extLst>
                </a:gridCol>
              </a:tblGrid>
              <a:tr h="203200">
                <a:tc>
                  <a:txBody>
                    <a:bodyPr/>
                    <a:lstStyle/>
                    <a:p>
                      <a:pPr algn="l" fontAlgn="b"/>
                      <a:r>
                        <a:rPr lang="en-US" sz="2000" b="0" i="0" u="none" strike="noStrike" dirty="0" err="1">
                          <a:solidFill>
                            <a:srgbClr val="000000"/>
                          </a:solidFill>
                          <a:effectLst/>
                          <a:latin typeface="Calibri" panose="020F0502020204030204" pitchFamily="34" charset="0"/>
                        </a:rPr>
                        <a:t>hgnc_symbol</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792408"/>
                  </a:ext>
                </a:extLst>
              </a:tr>
              <a:tr h="203200">
                <a:tc>
                  <a:txBody>
                    <a:bodyPr/>
                    <a:lstStyle/>
                    <a:p>
                      <a:pPr algn="l" fontAlgn="b"/>
                      <a:r>
                        <a:rPr lang="en-US" sz="2000" b="0" i="0" u="none" strike="noStrike">
                          <a:solidFill>
                            <a:srgbClr val="000000"/>
                          </a:solidFill>
                          <a:effectLst/>
                          <a:latin typeface="Calibri" panose="020F0502020204030204" pitchFamily="34" charset="0"/>
                        </a:rPr>
                        <a:t>5_8S_rRNA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250870"/>
                  </a:ext>
                </a:extLst>
              </a:tr>
              <a:tr h="203200">
                <a:tc>
                  <a:txBody>
                    <a:bodyPr/>
                    <a:lstStyle/>
                    <a:p>
                      <a:pPr algn="l" fontAlgn="b"/>
                      <a:r>
                        <a:rPr lang="en-US" sz="2000" b="0" i="0" u="none" strike="noStrike">
                          <a:solidFill>
                            <a:srgbClr val="000000"/>
                          </a:solidFill>
                          <a:effectLst/>
                          <a:latin typeface="Calibri" panose="020F0502020204030204" pitchFamily="34" charset="0"/>
                        </a:rPr>
                        <a:t>5S_rRNA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28.07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28.18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22.81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22.29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064596"/>
                  </a:ext>
                </a:extLst>
              </a:tr>
              <a:tr h="203200">
                <a:tc>
                  <a:txBody>
                    <a:bodyPr/>
                    <a:lstStyle/>
                    <a:p>
                      <a:pPr algn="l" fontAlgn="b"/>
                      <a:r>
                        <a:rPr lang="en-US" sz="2000" b="0" i="0" u="none" strike="noStrike">
                          <a:solidFill>
                            <a:srgbClr val="000000"/>
                          </a:solidFill>
                          <a:effectLst/>
                          <a:latin typeface="Calibri" panose="020F0502020204030204" pitchFamily="34" charset="0"/>
                        </a:rPr>
                        <a:t>7SK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411415"/>
                  </a:ext>
                </a:extLst>
              </a:tr>
              <a:tr h="203200">
                <a:tc>
                  <a:txBody>
                    <a:bodyPr/>
                    <a:lstStyle/>
                    <a:p>
                      <a:pPr algn="l" fontAlgn="b"/>
                      <a:r>
                        <a:rPr lang="en-US" sz="2000" b="0" i="0" u="none" strike="noStrike">
                          <a:solidFill>
                            <a:srgbClr val="000000"/>
                          </a:solidFill>
                          <a:effectLst/>
                          <a:latin typeface="Calibri" panose="020F0502020204030204" pitchFamily="34" charset="0"/>
                        </a:rPr>
                        <a:t>A1BG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16.68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813332"/>
                  </a:ext>
                </a:extLst>
              </a:tr>
              <a:tr h="203200">
                <a:tc>
                  <a:txBody>
                    <a:bodyPr/>
                    <a:lstStyle/>
                    <a:p>
                      <a:pPr algn="l" fontAlgn="b"/>
                      <a:r>
                        <a:rPr lang="en-US" sz="2000" b="0" i="0" u="none" strike="noStrike">
                          <a:solidFill>
                            <a:srgbClr val="000000"/>
                          </a:solidFill>
                          <a:effectLst/>
                          <a:latin typeface="Calibri" panose="020F0502020204030204" pitchFamily="34" charset="0"/>
                        </a:rPr>
                        <a:t>A1BG-AS1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46.71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46.97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27.34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786043"/>
                  </a:ext>
                </a:extLst>
              </a:tr>
              <a:tr h="203200">
                <a:tc>
                  <a:txBody>
                    <a:bodyPr/>
                    <a:lstStyle/>
                    <a:p>
                      <a:pPr algn="l" fontAlgn="b"/>
                      <a:r>
                        <a:rPr lang="en-US" sz="2000" b="0" i="0" u="none" strike="noStrike">
                          <a:solidFill>
                            <a:srgbClr val="000000"/>
                          </a:solidFill>
                          <a:effectLst/>
                          <a:latin typeface="Calibri" panose="020F0502020204030204" pitchFamily="34" charset="0"/>
                        </a:rPr>
                        <a:t>A1CF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94660"/>
                  </a:ext>
                </a:extLst>
              </a:tr>
              <a:tr h="203200">
                <a:tc>
                  <a:txBody>
                    <a:bodyPr/>
                    <a:lstStyle/>
                    <a:p>
                      <a:pPr algn="l" fontAlgn="b"/>
                      <a:r>
                        <a:rPr lang="en-US" sz="2000" b="0" i="0" u="none" strike="noStrike">
                          <a:solidFill>
                            <a:srgbClr val="000000"/>
                          </a:solidFill>
                          <a:effectLst/>
                          <a:latin typeface="Calibri" panose="020F0502020204030204" pitchFamily="34" charset="0"/>
                        </a:rPr>
                        <a:t>A2M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585.93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495.99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18375"/>
                  </a:ext>
                </a:extLst>
              </a:tr>
              <a:tr h="203200">
                <a:tc>
                  <a:txBody>
                    <a:bodyPr/>
                    <a:lstStyle/>
                    <a:p>
                      <a:pPr algn="l" fontAlgn="b"/>
                      <a:r>
                        <a:rPr lang="en-US" sz="2000" b="0" i="0" u="none" strike="noStrike">
                          <a:solidFill>
                            <a:srgbClr val="000000"/>
                          </a:solidFill>
                          <a:effectLst/>
                          <a:latin typeface="Calibri" panose="020F0502020204030204" pitchFamily="34" charset="0"/>
                        </a:rPr>
                        <a:t>A2M-AS1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19.99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16.06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8702"/>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968748"/>
                  </a:ext>
                </a:extLst>
              </a:tr>
            </a:tbl>
          </a:graphicData>
        </a:graphic>
      </p:graphicFrame>
    </p:spTree>
    <p:extLst>
      <p:ext uri="{BB962C8B-B14F-4D97-AF65-F5344CB8AC3E}">
        <p14:creationId xmlns:p14="http://schemas.microsoft.com/office/powerpoint/2010/main" val="3332142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E2E3-6E76-DFDA-CC04-17EE38247798}"/>
              </a:ext>
            </a:extLst>
          </p:cNvPr>
          <p:cNvSpPr>
            <a:spLocks noGrp="1"/>
          </p:cNvSpPr>
          <p:nvPr>
            <p:ph type="title"/>
          </p:nvPr>
        </p:nvSpPr>
        <p:spPr/>
        <p:txBody>
          <a:bodyPr/>
          <a:lstStyle/>
          <a:p>
            <a:r>
              <a:rPr lang="en-US" dirty="0"/>
              <a:t>Sample metadata</a:t>
            </a:r>
          </a:p>
        </p:txBody>
      </p:sp>
      <p:graphicFrame>
        <p:nvGraphicFramePr>
          <p:cNvPr id="4" name="Content Placeholder 3">
            <a:extLst>
              <a:ext uri="{FF2B5EF4-FFF2-40B4-BE49-F238E27FC236}">
                <a16:creationId xmlns:a16="http://schemas.microsoft.com/office/drawing/2014/main" id="{AC54BC28-C894-8AAE-8B5A-F042B488857C}"/>
              </a:ext>
            </a:extLst>
          </p:cNvPr>
          <p:cNvGraphicFramePr>
            <a:graphicFrameLocks noGrp="1"/>
          </p:cNvGraphicFramePr>
          <p:nvPr>
            <p:ph idx="1"/>
            <p:extLst>
              <p:ext uri="{D42A27DB-BD31-4B8C-83A1-F6EECF244321}">
                <p14:modId xmlns:p14="http://schemas.microsoft.com/office/powerpoint/2010/main" val="2274979991"/>
              </p:ext>
            </p:extLst>
          </p:nvPr>
        </p:nvGraphicFramePr>
        <p:xfrm>
          <a:off x="1382584" y="2465649"/>
          <a:ext cx="9426831" cy="1885950"/>
        </p:xfrm>
        <a:graphic>
          <a:graphicData uri="http://schemas.openxmlformats.org/drawingml/2006/table">
            <a:tbl>
              <a:tblPr/>
              <a:tblGrid>
                <a:gridCol w="1337120">
                  <a:extLst>
                    <a:ext uri="{9D8B030D-6E8A-4147-A177-3AD203B41FA5}">
                      <a16:colId xmlns:a16="http://schemas.microsoft.com/office/drawing/2014/main" val="4206403527"/>
                    </a:ext>
                  </a:extLst>
                </a:gridCol>
                <a:gridCol w="825500">
                  <a:extLst>
                    <a:ext uri="{9D8B030D-6E8A-4147-A177-3AD203B41FA5}">
                      <a16:colId xmlns:a16="http://schemas.microsoft.com/office/drawing/2014/main" val="2343923849"/>
                    </a:ext>
                  </a:extLst>
                </a:gridCol>
                <a:gridCol w="1052005">
                  <a:extLst>
                    <a:ext uri="{9D8B030D-6E8A-4147-A177-3AD203B41FA5}">
                      <a16:colId xmlns:a16="http://schemas.microsoft.com/office/drawing/2014/main" val="1197923815"/>
                    </a:ext>
                  </a:extLst>
                </a:gridCol>
                <a:gridCol w="914718">
                  <a:extLst>
                    <a:ext uri="{9D8B030D-6E8A-4147-A177-3AD203B41FA5}">
                      <a16:colId xmlns:a16="http://schemas.microsoft.com/office/drawing/2014/main" val="1040053323"/>
                    </a:ext>
                  </a:extLst>
                </a:gridCol>
                <a:gridCol w="825500">
                  <a:extLst>
                    <a:ext uri="{9D8B030D-6E8A-4147-A177-3AD203B41FA5}">
                      <a16:colId xmlns:a16="http://schemas.microsoft.com/office/drawing/2014/main" val="122326631"/>
                    </a:ext>
                  </a:extLst>
                </a:gridCol>
                <a:gridCol w="965645">
                  <a:extLst>
                    <a:ext uri="{9D8B030D-6E8A-4147-A177-3AD203B41FA5}">
                      <a16:colId xmlns:a16="http://schemas.microsoft.com/office/drawing/2014/main" val="1263556610"/>
                    </a:ext>
                  </a:extLst>
                </a:gridCol>
                <a:gridCol w="885825">
                  <a:extLst>
                    <a:ext uri="{9D8B030D-6E8A-4147-A177-3AD203B41FA5}">
                      <a16:colId xmlns:a16="http://schemas.microsoft.com/office/drawing/2014/main" val="1539198443"/>
                    </a:ext>
                  </a:extLst>
                </a:gridCol>
                <a:gridCol w="1323531">
                  <a:extLst>
                    <a:ext uri="{9D8B030D-6E8A-4147-A177-3AD203B41FA5}">
                      <a16:colId xmlns:a16="http://schemas.microsoft.com/office/drawing/2014/main" val="488351590"/>
                    </a:ext>
                  </a:extLst>
                </a:gridCol>
                <a:gridCol w="1296987">
                  <a:extLst>
                    <a:ext uri="{9D8B030D-6E8A-4147-A177-3AD203B41FA5}">
                      <a16:colId xmlns:a16="http://schemas.microsoft.com/office/drawing/2014/main" val="4222607032"/>
                    </a:ext>
                  </a:extLst>
                </a:gridCol>
              </a:tblGrid>
              <a:tr h="203200">
                <a:tc>
                  <a:txBody>
                    <a:bodyPr/>
                    <a:lstStyle/>
                    <a:p>
                      <a:pPr algn="l" fontAlgn="b"/>
                      <a:r>
                        <a:rPr lang="en-US" sz="2000" b="0" i="0" u="none" strike="noStrike">
                          <a:solidFill>
                            <a:srgbClr val="000000"/>
                          </a:solidFill>
                          <a:effectLst/>
                          <a:latin typeface="Calibri" panose="020F0502020204030204" pitchFamily="34" charset="0"/>
                        </a:rPr>
                        <a:t>libID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condition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age_dys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sex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ptID_old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RNAseq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methylation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total_seq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127475"/>
                  </a:ext>
                </a:extLst>
              </a:tr>
              <a:tr h="203200">
                <a:tc>
                  <a:txBody>
                    <a:bodyPr/>
                    <a:lstStyle/>
                    <a:p>
                      <a:pPr algn="l" fontAlgn="b"/>
                      <a:r>
                        <a:rPr lang="en-US" sz="2000" b="0" i="0" u="none" strike="noStrike">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9114402.2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950446"/>
                  </a:ext>
                </a:extLst>
              </a:tr>
              <a:tr h="203200">
                <a:tc>
                  <a:txBody>
                    <a:bodyPr/>
                    <a:lstStyle/>
                    <a:p>
                      <a:pPr algn="l"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8918699.42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9530720"/>
                  </a:ext>
                </a:extLst>
              </a:tr>
              <a:tr h="203200">
                <a:tc>
                  <a:txBody>
                    <a:bodyPr/>
                    <a:lstStyle/>
                    <a:p>
                      <a:pPr algn="l"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9221554.97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451055"/>
                  </a:ext>
                </a:extLst>
              </a:tr>
              <a:tr h="203200">
                <a:tc>
                  <a:txBody>
                    <a:bodyPr/>
                    <a:lstStyle/>
                    <a:p>
                      <a:pPr algn="l" fontAlgn="b"/>
                      <a:r>
                        <a:rPr lang="en-US" sz="2000" b="0" i="0" u="none" strike="noStrike" dirty="0">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7733260.22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85807"/>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436609"/>
                  </a:ext>
                </a:extLst>
              </a:tr>
            </a:tbl>
          </a:graphicData>
        </a:graphic>
      </p:graphicFrame>
    </p:spTree>
    <p:extLst>
      <p:ext uri="{BB962C8B-B14F-4D97-AF65-F5344CB8AC3E}">
        <p14:creationId xmlns:p14="http://schemas.microsoft.com/office/powerpoint/2010/main" val="46174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lstStyle/>
          <a:p>
            <a:r>
              <a:rPr lang="en-US" dirty="0"/>
              <a:t>RNA-seq analysis in R</a:t>
            </a:r>
            <a:br>
              <a:rPr lang="en-US" dirty="0"/>
            </a:br>
            <a:endParaRPr lang="en-US" dirty="0"/>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p:txBody>
          <a:bodyPr>
            <a:normAutofit lnSpcReduction="10000"/>
          </a:bodyPr>
          <a:lstStyle/>
          <a:p>
            <a:r>
              <a:rPr lang="en-US" dirty="0"/>
              <a:t>Kim Dill-McFarland (she/her)</a:t>
            </a:r>
          </a:p>
          <a:p>
            <a:r>
              <a:rPr lang="en-US" dirty="0"/>
              <a:t>Kelly </a:t>
            </a:r>
            <a:r>
              <a:rPr lang="en-US" dirty="0" err="1"/>
              <a:t>Sovacool</a:t>
            </a:r>
            <a:r>
              <a:rPr lang="en-US" dirty="0"/>
              <a:t> (she/her)</a:t>
            </a:r>
          </a:p>
          <a:p>
            <a:r>
              <a:rPr lang="en-US" dirty="0"/>
              <a:t>Holly Hartman (she/her)</a:t>
            </a:r>
          </a:p>
          <a:p>
            <a:r>
              <a:rPr lang="en-US" dirty="0"/>
              <a:t>Candace Williams (she/her)</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fontScale="77500" lnSpcReduction="20000"/>
          </a:bodyPr>
          <a:lstStyle/>
          <a:p>
            <a:pPr marL="0" indent="0">
              <a:lnSpc>
                <a:spcPct val="120000"/>
              </a:lnSpc>
              <a:buNone/>
            </a:pPr>
            <a:r>
              <a:rPr lang="en-US" dirty="0"/>
              <a:t>We are dedicated to providing a welcoming and supportive environment for all people, regardless of background or identity. By participating in this community, participants accept to abide by The Carpentries’ Code of Conduct. Any form of behavior to exclude, intimidate, or cause discomfort is a violation of the Code of Conduct. In order to foster a positive and professional learning environment, we encourage the following kinds of behaviors in all platforms and events:</a:t>
            </a:r>
          </a:p>
          <a:p>
            <a:pPr>
              <a:lnSpc>
                <a:spcPct val="120000"/>
              </a:lnSpc>
            </a:pPr>
            <a:r>
              <a:rPr lang="en-US" dirty="0"/>
              <a:t>Use welcoming and inclusive language</a:t>
            </a:r>
          </a:p>
          <a:p>
            <a:pPr>
              <a:lnSpc>
                <a:spcPct val="120000"/>
              </a:lnSpc>
            </a:pPr>
            <a:r>
              <a:rPr lang="en-US" dirty="0"/>
              <a:t>Be respectful of different viewpoints and experiences</a:t>
            </a:r>
          </a:p>
          <a:p>
            <a:pPr>
              <a:lnSpc>
                <a:spcPct val="120000"/>
              </a:lnSpc>
            </a:pPr>
            <a:r>
              <a:rPr lang="en-US" dirty="0"/>
              <a:t>Gracefully accept constructive criticism</a:t>
            </a:r>
          </a:p>
          <a:p>
            <a:pPr>
              <a:lnSpc>
                <a:spcPct val="120000"/>
              </a:lnSpc>
            </a:pPr>
            <a:r>
              <a:rPr lang="en-US" dirty="0"/>
              <a:t>Focus on what is best for the community</a:t>
            </a:r>
          </a:p>
          <a:p>
            <a:pPr>
              <a:lnSpc>
                <a:spcPct val="120000"/>
              </a:lnSpc>
            </a:pPr>
            <a:r>
              <a:rPr lang="en-US" dirty="0"/>
              <a:t>Show courtesy and respect towards other community members</a:t>
            </a:r>
          </a:p>
          <a:p>
            <a:pPr marL="0" indent="0">
              <a:lnSpc>
                <a:spcPct val="120000"/>
              </a:lnSpc>
              <a:buNone/>
            </a:pPr>
            <a:r>
              <a:rPr lang="en-US" sz="2400" dirty="0">
                <a:hlinkClick r:id="rId2"/>
              </a:rPr>
              <a:t>https://docs.carpentries.org/topic_folders/policies/code-of-conduct.html</a:t>
            </a:r>
            <a:endParaRPr lang="en-US" dirty="0"/>
          </a:p>
          <a:p>
            <a:pPr marL="0" indent="0">
              <a:lnSpc>
                <a:spcPct val="120000"/>
              </a:lnSpc>
              <a:buNone/>
            </a:pP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A291-6B19-BC53-AAC1-37DF529AB8E1}"/>
              </a:ext>
            </a:extLst>
          </p:cNvPr>
          <p:cNvSpPr>
            <a:spLocks noGrp="1"/>
          </p:cNvSpPr>
          <p:nvPr>
            <p:ph type="title"/>
          </p:nvPr>
        </p:nvSpPr>
        <p:spPr/>
        <p:txBody>
          <a:bodyPr/>
          <a:lstStyle/>
          <a:p>
            <a:r>
              <a:rPr lang="en-US" dirty="0"/>
              <a:t>Outline</a:t>
            </a:r>
          </a:p>
        </p:txBody>
      </p:sp>
      <p:graphicFrame>
        <p:nvGraphicFramePr>
          <p:cNvPr id="4" name="Table 4">
            <a:extLst>
              <a:ext uri="{FF2B5EF4-FFF2-40B4-BE49-F238E27FC236}">
                <a16:creationId xmlns:a16="http://schemas.microsoft.com/office/drawing/2014/main" id="{C01E5E7F-931E-F12A-6599-C70833108915}"/>
              </a:ext>
            </a:extLst>
          </p:cNvPr>
          <p:cNvGraphicFramePr>
            <a:graphicFrameLocks noGrp="1"/>
          </p:cNvGraphicFramePr>
          <p:nvPr>
            <p:extLst>
              <p:ext uri="{D42A27DB-BD31-4B8C-83A1-F6EECF244321}">
                <p14:modId xmlns:p14="http://schemas.microsoft.com/office/powerpoint/2010/main" val="1162478830"/>
              </p:ext>
            </p:extLst>
          </p:nvPr>
        </p:nvGraphicFramePr>
        <p:xfrm>
          <a:off x="672083" y="1936298"/>
          <a:ext cx="10847833" cy="3413760"/>
        </p:xfrm>
        <a:graphic>
          <a:graphicData uri="http://schemas.openxmlformats.org/drawingml/2006/table">
            <a:tbl>
              <a:tblPr firstRow="1" bandRow="1">
                <a:tableStyleId>{9D7B26C5-4107-4FEC-AEDC-1716B250A1EF}</a:tableStyleId>
              </a:tblPr>
              <a:tblGrid>
                <a:gridCol w="1394143">
                  <a:extLst>
                    <a:ext uri="{9D8B030D-6E8A-4147-A177-3AD203B41FA5}">
                      <a16:colId xmlns:a16="http://schemas.microsoft.com/office/drawing/2014/main" val="1214259601"/>
                    </a:ext>
                  </a:extLst>
                </a:gridCol>
                <a:gridCol w="1394143">
                  <a:extLst>
                    <a:ext uri="{9D8B030D-6E8A-4147-A177-3AD203B41FA5}">
                      <a16:colId xmlns:a16="http://schemas.microsoft.com/office/drawing/2014/main" val="3399005833"/>
                    </a:ext>
                  </a:extLst>
                </a:gridCol>
                <a:gridCol w="1560830">
                  <a:extLst>
                    <a:ext uri="{9D8B030D-6E8A-4147-A177-3AD203B41FA5}">
                      <a16:colId xmlns:a16="http://schemas.microsoft.com/office/drawing/2014/main" val="2559672317"/>
                    </a:ext>
                  </a:extLst>
                </a:gridCol>
                <a:gridCol w="1560830">
                  <a:extLst>
                    <a:ext uri="{9D8B030D-6E8A-4147-A177-3AD203B41FA5}">
                      <a16:colId xmlns:a16="http://schemas.microsoft.com/office/drawing/2014/main" val="3383114797"/>
                    </a:ext>
                  </a:extLst>
                </a:gridCol>
                <a:gridCol w="4937887">
                  <a:extLst>
                    <a:ext uri="{9D8B030D-6E8A-4147-A177-3AD203B41FA5}">
                      <a16:colId xmlns:a16="http://schemas.microsoft.com/office/drawing/2014/main" val="1086784103"/>
                    </a:ext>
                  </a:extLst>
                </a:gridCol>
              </a:tblGrid>
              <a:tr h="370840">
                <a:tc>
                  <a:txBody>
                    <a:bodyPr/>
                    <a:lstStyle/>
                    <a:p>
                      <a:r>
                        <a:rPr lang="en-US" sz="2600" b="0" dirty="0"/>
                        <a:t>PST</a:t>
                      </a:r>
                    </a:p>
                  </a:txBody>
                  <a:tcPr/>
                </a:tc>
                <a:tc>
                  <a:txBody>
                    <a:bodyPr/>
                    <a:lstStyle/>
                    <a:p>
                      <a:r>
                        <a:rPr lang="en-US" sz="2600" b="0" dirty="0"/>
                        <a:t>MST</a:t>
                      </a:r>
                    </a:p>
                  </a:txBody>
                  <a:tcPr/>
                </a:tc>
                <a:tc>
                  <a:txBody>
                    <a:bodyPr/>
                    <a:lstStyle/>
                    <a:p>
                      <a:r>
                        <a:rPr lang="en-US" sz="2600" b="0" dirty="0"/>
                        <a:t>CST</a:t>
                      </a:r>
                    </a:p>
                  </a:txBody>
                  <a:tcPr/>
                </a:tc>
                <a:tc>
                  <a:txBody>
                    <a:bodyPr/>
                    <a:lstStyle/>
                    <a:p>
                      <a:r>
                        <a:rPr lang="en-US" sz="2600" b="0" dirty="0"/>
                        <a:t>EST</a:t>
                      </a:r>
                    </a:p>
                  </a:txBody>
                  <a:tcPr>
                    <a:lnR w="12700" cap="flat" cmpd="sng" algn="ctr">
                      <a:solidFill>
                        <a:schemeClr val="tx1"/>
                      </a:solidFill>
                      <a:prstDash val="solid"/>
                      <a:round/>
                      <a:headEnd type="none" w="med" len="med"/>
                      <a:tailEnd type="none" w="med" len="med"/>
                    </a:lnR>
                  </a:tcPr>
                </a:tc>
                <a:tc>
                  <a:txBody>
                    <a:bodyPr/>
                    <a:lstStyle/>
                    <a:p>
                      <a:endParaRPr lang="en-US" sz="2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63643333"/>
                  </a:ext>
                </a:extLst>
              </a:tr>
              <a:tr h="370840">
                <a:tc>
                  <a:txBody>
                    <a:bodyPr/>
                    <a:lstStyle/>
                    <a:p>
                      <a:r>
                        <a:rPr lang="en-US" sz="2600" dirty="0"/>
                        <a:t>8 AM</a:t>
                      </a:r>
                    </a:p>
                  </a:txBody>
                  <a:tcPr/>
                </a:tc>
                <a:tc>
                  <a:txBody>
                    <a:bodyPr/>
                    <a:lstStyle/>
                    <a:p>
                      <a:r>
                        <a:rPr lang="en-US" sz="2600" dirty="0"/>
                        <a:t>9 AM</a:t>
                      </a:r>
                    </a:p>
                  </a:txBody>
                  <a:tcPr/>
                </a:tc>
                <a:tc>
                  <a:txBody>
                    <a:bodyPr/>
                    <a:lstStyle/>
                    <a:p>
                      <a:r>
                        <a:rPr lang="en-US" sz="2600" dirty="0"/>
                        <a:t>10 AM</a:t>
                      </a:r>
                    </a:p>
                  </a:txBody>
                  <a:tcPr/>
                </a:tc>
                <a:tc>
                  <a:txBody>
                    <a:bodyPr/>
                    <a:lstStyle/>
                    <a:p>
                      <a:r>
                        <a:rPr lang="en-US" sz="2600" dirty="0"/>
                        <a:t>11 AM</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t>Introduction and install check</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70872453"/>
                  </a:ext>
                </a:extLst>
              </a:tr>
              <a:tr h="370840">
                <a:tc>
                  <a:txBody>
                    <a:bodyPr/>
                    <a:lstStyle/>
                    <a:p>
                      <a:r>
                        <a:rPr lang="en-US" sz="2600" dirty="0"/>
                        <a:t>8:20 AM</a:t>
                      </a:r>
                    </a:p>
                  </a:txBody>
                  <a:tcPr/>
                </a:tc>
                <a:tc>
                  <a:txBody>
                    <a:bodyPr/>
                    <a:lstStyle/>
                    <a:p>
                      <a:r>
                        <a:rPr lang="en-US" sz="2600" dirty="0"/>
                        <a:t>9:20 AM</a:t>
                      </a:r>
                    </a:p>
                  </a:txBody>
                  <a:tcPr/>
                </a:tc>
                <a:tc>
                  <a:txBody>
                    <a:bodyPr/>
                    <a:lstStyle/>
                    <a:p>
                      <a:r>
                        <a:rPr lang="en-US" sz="2600" dirty="0"/>
                        <a:t>10:20 AM</a:t>
                      </a:r>
                    </a:p>
                  </a:txBody>
                  <a:tcPr/>
                </a:tc>
                <a:tc>
                  <a:txBody>
                    <a:bodyPr/>
                    <a:lstStyle/>
                    <a:p>
                      <a:r>
                        <a:rPr lang="en-US" sz="2600" dirty="0"/>
                        <a:t>11:20 AM</a:t>
                      </a:r>
                    </a:p>
                  </a:txBody>
                  <a:tcPr>
                    <a:lnR w="12700" cap="flat" cmpd="sng" algn="ctr">
                      <a:solidFill>
                        <a:schemeClr val="tx1"/>
                      </a:solidFill>
                      <a:prstDash val="solid"/>
                      <a:round/>
                      <a:headEnd type="none" w="med" len="med"/>
                      <a:tailEnd type="none" w="med" len="med"/>
                    </a:lnR>
                  </a:tcPr>
                </a:tc>
                <a:tc>
                  <a:txBody>
                    <a:bodyPr/>
                    <a:lstStyle/>
                    <a:p>
                      <a:pPr marL="0" indent="0">
                        <a:buNone/>
                      </a:pPr>
                      <a:r>
                        <a:rPr lang="en-US" sz="2600" dirty="0"/>
                        <a:t>Introduction to R and the </a:t>
                      </a:r>
                      <a:r>
                        <a:rPr lang="en-US" sz="2600" dirty="0" err="1"/>
                        <a:t>tidyverse</a:t>
                      </a:r>
                      <a:endParaRPr lang="en-US" sz="2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72277029"/>
                  </a:ext>
                </a:extLst>
              </a:tr>
              <a:tr h="370840">
                <a:tc>
                  <a:txBody>
                    <a:bodyPr/>
                    <a:lstStyle/>
                    <a:p>
                      <a:r>
                        <a:rPr lang="en-US" sz="2600" dirty="0"/>
                        <a:t>11 AM</a:t>
                      </a:r>
                    </a:p>
                  </a:txBody>
                  <a:tcPr/>
                </a:tc>
                <a:tc>
                  <a:txBody>
                    <a:bodyPr/>
                    <a:lstStyle/>
                    <a:p>
                      <a:r>
                        <a:rPr lang="en-US" sz="2600" dirty="0"/>
                        <a:t>12 PM</a:t>
                      </a:r>
                    </a:p>
                  </a:txBody>
                  <a:tcPr/>
                </a:tc>
                <a:tc>
                  <a:txBody>
                    <a:bodyPr/>
                    <a:lstStyle/>
                    <a:p>
                      <a:r>
                        <a:rPr lang="en-US" sz="2600" dirty="0"/>
                        <a:t>1 PM</a:t>
                      </a:r>
                    </a:p>
                  </a:txBody>
                  <a:tcPr/>
                </a:tc>
                <a:tc>
                  <a:txBody>
                    <a:bodyPr/>
                    <a:lstStyle/>
                    <a:p>
                      <a:r>
                        <a:rPr lang="en-US" sz="2600" dirty="0"/>
                        <a:t>2 PM</a:t>
                      </a:r>
                    </a:p>
                  </a:txBody>
                  <a:tcPr>
                    <a:lnR w="12700" cap="flat" cmpd="sng" algn="ctr">
                      <a:solidFill>
                        <a:schemeClr val="tx1"/>
                      </a:solidFill>
                      <a:prstDash val="solid"/>
                      <a:round/>
                      <a:headEnd type="none" w="med" len="med"/>
                      <a:tailEnd type="none" w="med" len="med"/>
                    </a:lnR>
                  </a:tcPr>
                </a:tc>
                <a:tc>
                  <a:txBody>
                    <a:bodyPr/>
                    <a:lstStyle/>
                    <a:p>
                      <a:r>
                        <a:rPr lang="en-US" sz="2600" dirty="0"/>
                        <a:t>Break</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98090209"/>
                  </a:ext>
                </a:extLst>
              </a:tr>
              <a:tr h="370840">
                <a:tc>
                  <a:txBody>
                    <a:bodyPr/>
                    <a:lstStyle/>
                    <a:p>
                      <a:r>
                        <a:rPr lang="en-US" sz="2600" dirty="0"/>
                        <a:t>12 PM</a:t>
                      </a:r>
                    </a:p>
                  </a:txBody>
                  <a:tcPr/>
                </a:tc>
                <a:tc>
                  <a:txBody>
                    <a:bodyPr/>
                    <a:lstStyle/>
                    <a:p>
                      <a:r>
                        <a:rPr lang="en-US" sz="2600" dirty="0"/>
                        <a:t>1 PM</a:t>
                      </a:r>
                    </a:p>
                  </a:txBody>
                  <a:tcPr/>
                </a:tc>
                <a:tc>
                  <a:txBody>
                    <a:bodyPr/>
                    <a:lstStyle/>
                    <a:p>
                      <a:r>
                        <a:rPr lang="en-US" sz="2600" dirty="0"/>
                        <a:t>2 PM</a:t>
                      </a:r>
                    </a:p>
                  </a:txBody>
                  <a:tcPr/>
                </a:tc>
                <a:tc>
                  <a:txBody>
                    <a:bodyPr/>
                    <a:lstStyle/>
                    <a:p>
                      <a:r>
                        <a:rPr lang="en-US" sz="2600" dirty="0"/>
                        <a:t>3 PM</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err="1"/>
                        <a:t>RNAseq</a:t>
                      </a:r>
                      <a:r>
                        <a:rPr lang="en-US" sz="2600" dirty="0"/>
                        <a:t> data cleaning</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43720805"/>
                  </a:ext>
                </a:extLst>
              </a:tr>
              <a:tr h="370840">
                <a:tc>
                  <a:txBody>
                    <a:bodyPr/>
                    <a:lstStyle/>
                    <a:p>
                      <a:r>
                        <a:rPr lang="en-US" sz="2600" dirty="0"/>
                        <a:t>1 PM</a:t>
                      </a:r>
                    </a:p>
                  </a:txBody>
                  <a:tcPr/>
                </a:tc>
                <a:tc>
                  <a:txBody>
                    <a:bodyPr/>
                    <a:lstStyle/>
                    <a:p>
                      <a:r>
                        <a:rPr lang="en-US" sz="2600" dirty="0"/>
                        <a:t>2 PM</a:t>
                      </a:r>
                    </a:p>
                  </a:txBody>
                  <a:tcPr/>
                </a:tc>
                <a:tc>
                  <a:txBody>
                    <a:bodyPr/>
                    <a:lstStyle/>
                    <a:p>
                      <a:r>
                        <a:rPr lang="en-US" sz="2600" dirty="0"/>
                        <a:t>3 PM</a:t>
                      </a:r>
                    </a:p>
                  </a:txBody>
                  <a:tcPr/>
                </a:tc>
                <a:tc>
                  <a:txBody>
                    <a:bodyPr/>
                    <a:lstStyle/>
                    <a:p>
                      <a:r>
                        <a:rPr lang="en-US" sz="2600" dirty="0"/>
                        <a:t>4 PM</a:t>
                      </a:r>
                    </a:p>
                  </a:txBody>
                  <a:tcPr>
                    <a:lnR w="12700" cap="flat" cmpd="sng" algn="ctr">
                      <a:solidFill>
                        <a:schemeClr val="tx1"/>
                      </a:solidFill>
                      <a:prstDash val="solid"/>
                      <a:round/>
                      <a:headEnd type="none" w="med" len="med"/>
                      <a:tailEnd type="none" w="med" len="med"/>
                    </a:lnR>
                  </a:tcPr>
                </a:tc>
                <a:tc>
                  <a:txBody>
                    <a:bodyPr/>
                    <a:lstStyle/>
                    <a:p>
                      <a:r>
                        <a:rPr lang="en-US" sz="2600" dirty="0"/>
                        <a:t>Linear modeling</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41048036"/>
                  </a:ext>
                </a:extLst>
              </a:tr>
              <a:tr h="370840">
                <a:tc>
                  <a:txBody>
                    <a:bodyPr/>
                    <a:lstStyle/>
                    <a:p>
                      <a:r>
                        <a:rPr lang="en-US" sz="2600" dirty="0"/>
                        <a:t>3 PM</a:t>
                      </a:r>
                    </a:p>
                  </a:txBody>
                  <a:tcPr/>
                </a:tc>
                <a:tc>
                  <a:txBody>
                    <a:bodyPr/>
                    <a:lstStyle/>
                    <a:p>
                      <a:r>
                        <a:rPr lang="en-US" sz="2600" dirty="0"/>
                        <a:t>4 PM</a:t>
                      </a:r>
                    </a:p>
                  </a:txBody>
                  <a:tcPr/>
                </a:tc>
                <a:tc>
                  <a:txBody>
                    <a:bodyPr/>
                    <a:lstStyle/>
                    <a:p>
                      <a:r>
                        <a:rPr lang="en-US" sz="2600" dirty="0"/>
                        <a:t>5 PM</a:t>
                      </a:r>
                    </a:p>
                  </a:txBody>
                  <a:tcPr/>
                </a:tc>
                <a:tc>
                  <a:txBody>
                    <a:bodyPr/>
                    <a:lstStyle/>
                    <a:p>
                      <a:r>
                        <a:rPr lang="en-US" sz="2600" dirty="0"/>
                        <a:t>6PM</a:t>
                      </a:r>
                    </a:p>
                  </a:txBody>
                  <a:tcPr>
                    <a:lnR w="12700" cap="flat" cmpd="sng" algn="ctr">
                      <a:solidFill>
                        <a:schemeClr val="tx1"/>
                      </a:solidFill>
                      <a:prstDash val="solid"/>
                      <a:round/>
                      <a:headEnd type="none" w="med" len="med"/>
                      <a:tailEnd type="none" w="med" len="med"/>
                    </a:lnR>
                  </a:tcPr>
                </a:tc>
                <a:tc>
                  <a:txBody>
                    <a:bodyPr/>
                    <a:lstStyle/>
                    <a:p>
                      <a:r>
                        <a:rPr lang="en-US" sz="2600" dirty="0"/>
                        <a:t>End</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25886697"/>
                  </a:ext>
                </a:extLst>
              </a:tr>
            </a:tbl>
          </a:graphicData>
        </a:graphic>
      </p:graphicFrame>
    </p:spTree>
    <p:extLst>
      <p:ext uri="{BB962C8B-B14F-4D97-AF65-F5344CB8AC3E}">
        <p14:creationId xmlns:p14="http://schemas.microsoft.com/office/powerpoint/2010/main" val="287565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Zoom</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p:txBody>
          <a:bodyPr/>
          <a:lstStyle/>
          <a:p>
            <a:r>
              <a:rPr lang="en-US" dirty="0"/>
              <a:t>Cameras encouraged but not required</a:t>
            </a:r>
          </a:p>
          <a:p>
            <a:r>
              <a:rPr lang="en-US" dirty="0"/>
              <a:t>Pet, child, and roommate cameos welcome!</a:t>
            </a:r>
          </a:p>
          <a:p>
            <a:endParaRPr lang="en-US" dirty="0"/>
          </a:p>
          <a:p>
            <a:r>
              <a:rPr lang="en-US" dirty="0"/>
              <a:t>Feel free to step away at any time as needed</a:t>
            </a:r>
          </a:p>
          <a:p>
            <a:endParaRPr lang="en-US" dirty="0"/>
          </a:p>
          <a:p>
            <a:r>
              <a:rPr lang="en-US" dirty="0"/>
              <a:t>Use Zoom chat for reactions and comments,</a:t>
            </a:r>
          </a:p>
          <a:p>
            <a:pPr marL="236538" indent="0">
              <a:buNone/>
            </a:pPr>
            <a:r>
              <a:rPr lang="en-US" dirty="0"/>
              <a:t>NOT for questions</a:t>
            </a:r>
          </a:p>
          <a:p>
            <a:pPr marL="0" indent="0">
              <a:buNone/>
            </a:pPr>
            <a:endParaRPr lang="en-US" dirty="0"/>
          </a:p>
        </p:txBody>
      </p:sp>
      <p:pic>
        <p:nvPicPr>
          <p:cNvPr id="13" name="Picture 12">
            <a:extLst>
              <a:ext uri="{FF2B5EF4-FFF2-40B4-BE49-F238E27FC236}">
                <a16:creationId xmlns:a16="http://schemas.microsoft.com/office/drawing/2014/main" id="{A14D0C53-8D9C-7AD1-08FF-E50540312D70}"/>
              </a:ext>
            </a:extLst>
          </p:cNvPr>
          <p:cNvPicPr>
            <a:picLocks noChangeAspect="1"/>
          </p:cNvPicPr>
          <p:nvPr/>
        </p:nvPicPr>
        <p:blipFill rotWithShape="1">
          <a:blip r:embed="rId2"/>
          <a:srcRect l="39125" t="20826" r="2873"/>
          <a:stretch/>
        </p:blipFill>
        <p:spPr>
          <a:xfrm>
            <a:off x="7881257" y="2809647"/>
            <a:ext cx="2595155" cy="3487239"/>
          </a:xfrm>
          <a:prstGeom prst="rect">
            <a:avLst/>
          </a:prstGeom>
        </p:spPr>
      </p:pic>
    </p:spTree>
    <p:extLst>
      <p:ext uri="{BB962C8B-B14F-4D97-AF65-F5344CB8AC3E}">
        <p14:creationId xmlns:p14="http://schemas.microsoft.com/office/powerpoint/2010/main" val="229471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How to ask questions</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7219950" cy="4486275"/>
          </a:xfrm>
        </p:spPr>
        <p:txBody>
          <a:bodyPr>
            <a:normAutofit/>
          </a:bodyPr>
          <a:lstStyle/>
          <a:p>
            <a:r>
              <a:rPr lang="en-US" dirty="0"/>
              <a:t>In Zoom, raise hand and once called upon, use microphone</a:t>
            </a:r>
          </a:p>
          <a:p>
            <a:endParaRPr lang="en-US" dirty="0"/>
          </a:p>
          <a:p>
            <a:r>
              <a:rPr lang="en-US" dirty="0"/>
              <a:t>Write in the Slack channel </a:t>
            </a:r>
            <a:r>
              <a:rPr lang="en-US" dirty="0">
                <a:solidFill>
                  <a:srgbClr val="FF0000"/>
                </a:solidFill>
              </a:rPr>
              <a:t>#questions</a:t>
            </a:r>
          </a:p>
          <a:p>
            <a:pPr lvl="1"/>
            <a:r>
              <a:rPr lang="en-US" dirty="0"/>
              <a:t>Once an instructor is working on it, you will see ✍🏻</a:t>
            </a:r>
          </a:p>
          <a:p>
            <a:pPr lvl="1"/>
            <a:r>
              <a:rPr lang="en-US" dirty="0"/>
              <a:t>Once it is complete, you will see ✅</a:t>
            </a:r>
          </a:p>
          <a:p>
            <a:endParaRPr lang="en-US" dirty="0"/>
          </a:p>
          <a:p>
            <a:r>
              <a:rPr lang="en-US" dirty="0"/>
              <a:t>Please do not use the Zoom chat for questions as they are likely to get lost in the chatter!</a:t>
            </a:r>
          </a:p>
        </p:txBody>
      </p:sp>
      <p:pic>
        <p:nvPicPr>
          <p:cNvPr id="11" name="Picture 10">
            <a:extLst>
              <a:ext uri="{FF2B5EF4-FFF2-40B4-BE49-F238E27FC236}">
                <a16:creationId xmlns:a16="http://schemas.microsoft.com/office/drawing/2014/main" id="{371BF534-1F0F-598D-ECF9-72F36E1B566C}"/>
              </a:ext>
            </a:extLst>
          </p:cNvPr>
          <p:cNvPicPr>
            <a:picLocks noChangeAspect="1"/>
          </p:cNvPicPr>
          <p:nvPr/>
        </p:nvPicPr>
        <p:blipFill rotWithShape="1">
          <a:blip r:embed="rId2"/>
          <a:srcRect b="13629"/>
          <a:stretch/>
        </p:blipFill>
        <p:spPr>
          <a:xfrm>
            <a:off x="8421596" y="2679568"/>
            <a:ext cx="1808254" cy="3246577"/>
          </a:xfrm>
          <a:prstGeom prst="rect">
            <a:avLst/>
          </a:prstGeom>
        </p:spPr>
      </p:pic>
      <p:pic>
        <p:nvPicPr>
          <p:cNvPr id="6" name="Picture 5">
            <a:extLst>
              <a:ext uri="{FF2B5EF4-FFF2-40B4-BE49-F238E27FC236}">
                <a16:creationId xmlns:a16="http://schemas.microsoft.com/office/drawing/2014/main" id="{0A9E1454-9002-BBE9-041F-B3282C05D969}"/>
              </a:ext>
            </a:extLst>
          </p:cNvPr>
          <p:cNvPicPr>
            <a:picLocks noChangeAspect="1"/>
          </p:cNvPicPr>
          <p:nvPr/>
        </p:nvPicPr>
        <p:blipFill>
          <a:blip r:embed="rId3"/>
          <a:stretch>
            <a:fillRect/>
          </a:stretch>
        </p:blipFill>
        <p:spPr>
          <a:xfrm>
            <a:off x="8058150" y="952625"/>
            <a:ext cx="3451860" cy="1476125"/>
          </a:xfrm>
          <a:prstGeom prst="rect">
            <a:avLst/>
          </a:prstGeom>
        </p:spPr>
      </p:pic>
    </p:spTree>
    <p:extLst>
      <p:ext uri="{BB962C8B-B14F-4D97-AF65-F5344CB8AC3E}">
        <p14:creationId xmlns:p14="http://schemas.microsoft.com/office/powerpoint/2010/main" val="352004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Instructors checking in</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10515600" cy="4486275"/>
          </a:xfrm>
        </p:spPr>
        <p:txBody>
          <a:bodyPr>
            <a:normAutofit/>
          </a:bodyPr>
          <a:lstStyle/>
          <a:p>
            <a:r>
              <a:rPr lang="en-US" dirty="0"/>
              <a:t>We will periodically check in to see if we can move to the next section</a:t>
            </a:r>
          </a:p>
          <a:p>
            <a:r>
              <a:rPr lang="en-US" dirty="0"/>
              <a:t>Use Zoom reactions to let us know</a:t>
            </a:r>
          </a:p>
          <a:p>
            <a:pPr lvl="1"/>
            <a:r>
              <a:rPr lang="en-US" dirty="0"/>
              <a:t>✅ You are ready to move on</a:t>
            </a:r>
          </a:p>
          <a:p>
            <a:pPr lvl="1"/>
            <a:r>
              <a:rPr lang="en-US" dirty="0"/>
              <a:t>❌ You need more time or have an error</a:t>
            </a:r>
          </a:p>
          <a:p>
            <a:pPr lvl="1"/>
            <a:r>
              <a:rPr lang="en-US" dirty="0"/>
              <a:t>If you have an error or question, be sure to ask in the </a:t>
            </a:r>
            <a:r>
              <a:rPr lang="en-US" dirty="0">
                <a:solidFill>
                  <a:srgbClr val="FF0000"/>
                </a:solidFill>
              </a:rPr>
              <a:t>#questions </a:t>
            </a:r>
            <a:r>
              <a:rPr lang="en-US" dirty="0"/>
              <a:t>Slack channel!</a:t>
            </a:r>
          </a:p>
        </p:txBody>
      </p:sp>
      <p:pic>
        <p:nvPicPr>
          <p:cNvPr id="8" name="Picture 7">
            <a:extLst>
              <a:ext uri="{FF2B5EF4-FFF2-40B4-BE49-F238E27FC236}">
                <a16:creationId xmlns:a16="http://schemas.microsoft.com/office/drawing/2014/main" id="{1F45C2EE-6728-55CE-9AC6-CB5D501DD210}"/>
              </a:ext>
            </a:extLst>
          </p:cNvPr>
          <p:cNvPicPr>
            <a:picLocks noChangeAspect="1"/>
          </p:cNvPicPr>
          <p:nvPr/>
        </p:nvPicPr>
        <p:blipFill>
          <a:blip r:embed="rId2"/>
          <a:stretch>
            <a:fillRect/>
          </a:stretch>
        </p:blipFill>
        <p:spPr>
          <a:xfrm>
            <a:off x="3552825" y="4203491"/>
            <a:ext cx="5086350" cy="2175084"/>
          </a:xfrm>
          <a:prstGeom prst="rect">
            <a:avLst/>
          </a:prstGeom>
        </p:spPr>
      </p:pic>
    </p:spTree>
    <p:extLst>
      <p:ext uri="{BB962C8B-B14F-4D97-AF65-F5344CB8AC3E}">
        <p14:creationId xmlns:p14="http://schemas.microsoft.com/office/powerpoint/2010/main" val="364336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CEED-38D4-D0EF-A552-D34C9262708C}"/>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436D75A1-ADD9-8726-0629-19AB239FC133}"/>
              </a:ext>
            </a:extLst>
          </p:cNvPr>
          <p:cNvSpPr>
            <a:spLocks noGrp="1"/>
          </p:cNvSpPr>
          <p:nvPr>
            <p:ph idx="1"/>
          </p:nvPr>
        </p:nvSpPr>
        <p:spPr>
          <a:xfrm>
            <a:off x="838200" y="1555660"/>
            <a:ext cx="10515600" cy="760821"/>
          </a:xfrm>
        </p:spPr>
        <p:txBody>
          <a:bodyPr/>
          <a:lstStyle/>
          <a:p>
            <a:pPr marL="0" indent="0">
              <a:buNone/>
            </a:pPr>
            <a:r>
              <a:rPr lang="en-US" dirty="0">
                <a:solidFill>
                  <a:srgbClr val="0070C0"/>
                </a:solidFill>
              </a:rPr>
              <a:t>https://github.com/BIGslu/2022_ASM_Microbe_RNAseq</a:t>
            </a:r>
          </a:p>
          <a:p>
            <a:pPr marL="0" indent="0">
              <a:buNone/>
            </a:pPr>
            <a:endParaRPr lang="en-US" dirty="0"/>
          </a:p>
        </p:txBody>
      </p:sp>
      <p:pic>
        <p:nvPicPr>
          <p:cNvPr id="5" name="Picture 4">
            <a:extLst>
              <a:ext uri="{FF2B5EF4-FFF2-40B4-BE49-F238E27FC236}">
                <a16:creationId xmlns:a16="http://schemas.microsoft.com/office/drawing/2014/main" id="{98A33A29-A849-E3BB-8055-17B00473AC2E}"/>
              </a:ext>
            </a:extLst>
          </p:cNvPr>
          <p:cNvPicPr>
            <a:picLocks noChangeAspect="1"/>
          </p:cNvPicPr>
          <p:nvPr/>
        </p:nvPicPr>
        <p:blipFill>
          <a:blip r:embed="rId2"/>
          <a:stretch>
            <a:fillRect/>
          </a:stretch>
        </p:blipFill>
        <p:spPr>
          <a:xfrm>
            <a:off x="2841136" y="2107475"/>
            <a:ext cx="6636055" cy="4672149"/>
          </a:xfrm>
          <a:prstGeom prst="rect">
            <a:avLst/>
          </a:prstGeom>
        </p:spPr>
      </p:pic>
    </p:spTree>
    <p:extLst>
      <p:ext uri="{BB962C8B-B14F-4D97-AF65-F5344CB8AC3E}">
        <p14:creationId xmlns:p14="http://schemas.microsoft.com/office/powerpoint/2010/main" val="340819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45D5-7E1C-B9FA-5657-770AF5202C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6750D50-6651-6B3A-FD36-B6634E166753}"/>
              </a:ext>
            </a:extLst>
          </p:cNvPr>
          <p:cNvSpPr>
            <a:spLocks noGrp="1"/>
          </p:cNvSpPr>
          <p:nvPr>
            <p:ph idx="1"/>
          </p:nvPr>
        </p:nvSpPr>
        <p:spPr>
          <a:xfrm>
            <a:off x="838200" y="1690687"/>
            <a:ext cx="10515600" cy="4802187"/>
          </a:xfrm>
        </p:spPr>
        <p:txBody>
          <a:bodyPr>
            <a:normAutofit/>
          </a:bodyPr>
          <a:lstStyle/>
          <a:p>
            <a:r>
              <a:rPr lang="en-US" dirty="0"/>
              <a:t>Why write code?</a:t>
            </a:r>
          </a:p>
          <a:p>
            <a:pPr lvl="1"/>
            <a:r>
              <a:rPr lang="en-US" dirty="0"/>
              <a:t>More reproducible (scripts!)</a:t>
            </a:r>
          </a:p>
          <a:p>
            <a:pPr lvl="1"/>
            <a:r>
              <a:rPr lang="en-US" dirty="0"/>
              <a:t>Customization and control</a:t>
            </a:r>
          </a:p>
          <a:p>
            <a:pPr lvl="1"/>
            <a:r>
              <a:rPr lang="en-US" dirty="0"/>
              <a:t>Access high-performance and high-throughput resources</a:t>
            </a:r>
          </a:p>
          <a:p>
            <a:endParaRPr lang="en-US" dirty="0"/>
          </a:p>
          <a:p>
            <a:r>
              <a:rPr lang="en-US" dirty="0"/>
              <a:t>Why R?</a:t>
            </a:r>
          </a:p>
          <a:p>
            <a:pPr lvl="1"/>
            <a:r>
              <a:rPr lang="en-US" dirty="0"/>
              <a:t>Open-source and free</a:t>
            </a:r>
          </a:p>
          <a:p>
            <a:pPr lvl="1"/>
            <a:r>
              <a:rPr lang="en-US" dirty="0"/>
              <a:t>Supportive community</a:t>
            </a:r>
          </a:p>
          <a:p>
            <a:pPr lvl="1"/>
            <a:r>
              <a:rPr lang="en-US" dirty="0"/>
              <a:t>Statistical foundation</a:t>
            </a:r>
          </a:p>
          <a:p>
            <a:pPr lvl="1"/>
            <a:r>
              <a:rPr lang="en-US" dirty="0"/>
              <a:t>Well-documented and popular packages for </a:t>
            </a:r>
            <a:r>
              <a:rPr lang="en-US" dirty="0" err="1"/>
              <a:t>RNAseq</a:t>
            </a:r>
            <a:endParaRPr lang="en-US" dirty="0"/>
          </a:p>
          <a:p>
            <a:pPr lvl="1"/>
            <a:r>
              <a:rPr lang="en-US" dirty="0"/>
              <a:t>We could go on… We </a:t>
            </a:r>
            <a:r>
              <a:rPr lang="en-US" sz="2000" dirty="0"/>
              <a:t>💜</a:t>
            </a:r>
            <a:r>
              <a:rPr lang="en-US" dirty="0"/>
              <a:t> R</a:t>
            </a:r>
          </a:p>
        </p:txBody>
      </p:sp>
    </p:spTree>
    <p:extLst>
      <p:ext uri="{BB962C8B-B14F-4D97-AF65-F5344CB8AC3E}">
        <p14:creationId xmlns:p14="http://schemas.microsoft.com/office/powerpoint/2010/main" val="663214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884</Words>
  <Application>Microsoft Macintosh PowerPoint</Application>
  <PresentationFormat>Widescreen</PresentationFormat>
  <Paragraphs>212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Before we start, please…</vt:lpstr>
      <vt:lpstr>RNA-seq analysis in R </vt:lpstr>
      <vt:lpstr>Code of conduct</vt:lpstr>
      <vt:lpstr>Outline</vt:lpstr>
      <vt:lpstr>Zoom</vt:lpstr>
      <vt:lpstr>How to ask questions</vt:lpstr>
      <vt:lpstr>Instructors checking in</vt:lpstr>
      <vt:lpstr>Materials</vt:lpstr>
      <vt:lpstr>Motivation</vt:lpstr>
      <vt:lpstr>Introduction to the data</vt:lpstr>
      <vt:lpstr>Introduction to the data</vt:lpstr>
      <vt:lpstr>Experimental pipeline</vt:lpstr>
      <vt:lpstr>Raw counts data</vt:lpstr>
      <vt:lpstr>Sample metadata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22</cp:revision>
  <dcterms:created xsi:type="dcterms:W3CDTF">2022-05-09T23:17:05Z</dcterms:created>
  <dcterms:modified xsi:type="dcterms:W3CDTF">2022-05-27T19:29:36Z</dcterms:modified>
</cp:coreProperties>
</file>