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589838" cy="5578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912959"/>
            <a:ext cx="6451362" cy="1942136"/>
          </a:xfrm>
        </p:spPr>
        <p:txBody>
          <a:bodyPr anchor="b"/>
          <a:lstStyle>
            <a:lvl1pPr algn="ctr">
              <a:defRPr sz="4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2929991"/>
            <a:ext cx="5692379" cy="1346840"/>
          </a:xfrm>
        </p:spPr>
        <p:txBody>
          <a:bodyPr/>
          <a:lstStyle>
            <a:lvl1pPr marL="0" indent="0" algn="ctr">
              <a:buNone/>
              <a:defRPr sz="1952"/>
            </a:lvl1pPr>
            <a:lvl2pPr marL="371886" indent="0" algn="ctr">
              <a:buNone/>
              <a:defRPr sz="1627"/>
            </a:lvl2pPr>
            <a:lvl3pPr marL="743773" indent="0" algn="ctr">
              <a:buNone/>
              <a:defRPr sz="1464"/>
            </a:lvl3pPr>
            <a:lvl4pPr marL="1115659" indent="0" algn="ctr">
              <a:buNone/>
              <a:defRPr sz="1301"/>
            </a:lvl4pPr>
            <a:lvl5pPr marL="1487546" indent="0" algn="ctr">
              <a:buNone/>
              <a:defRPr sz="1301"/>
            </a:lvl5pPr>
            <a:lvl6pPr marL="1859432" indent="0" algn="ctr">
              <a:buNone/>
              <a:defRPr sz="1301"/>
            </a:lvl6pPr>
            <a:lvl7pPr marL="2231319" indent="0" algn="ctr">
              <a:buNone/>
              <a:defRPr sz="1301"/>
            </a:lvl7pPr>
            <a:lvl8pPr marL="2603205" indent="0" algn="ctr">
              <a:buNone/>
              <a:defRPr sz="1301"/>
            </a:lvl8pPr>
            <a:lvl9pPr marL="2975092" indent="0" algn="ctr">
              <a:buNone/>
              <a:defRPr sz="13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297002"/>
            <a:ext cx="1636559" cy="472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297002"/>
            <a:ext cx="4814803" cy="472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1390747"/>
            <a:ext cx="6546235" cy="2320490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3733189"/>
            <a:ext cx="6546235" cy="1220291"/>
          </a:xfrm>
        </p:spPr>
        <p:txBody>
          <a:bodyPr/>
          <a:lstStyle>
            <a:lvl1pPr marL="0" indent="0">
              <a:buNone/>
              <a:defRPr sz="1952">
                <a:solidFill>
                  <a:schemeClr val="tx1"/>
                </a:solidFill>
              </a:defRPr>
            </a:lvl1pPr>
            <a:lvl2pPr marL="371886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3773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3pPr>
            <a:lvl4pPr marL="111565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487546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185943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23131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260320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297509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1485011"/>
            <a:ext cx="3225681" cy="35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1485011"/>
            <a:ext cx="3225681" cy="35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297004"/>
            <a:ext cx="6546235" cy="1078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1367502"/>
            <a:ext cx="3210857" cy="670191"/>
          </a:xfrm>
        </p:spPr>
        <p:txBody>
          <a:bodyPr anchor="b"/>
          <a:lstStyle>
            <a:lvl1pPr marL="0" indent="0">
              <a:buNone/>
              <a:defRPr sz="1952" b="1"/>
            </a:lvl1pPr>
            <a:lvl2pPr marL="371886" indent="0">
              <a:buNone/>
              <a:defRPr sz="1627" b="1"/>
            </a:lvl2pPr>
            <a:lvl3pPr marL="743773" indent="0">
              <a:buNone/>
              <a:defRPr sz="1464" b="1"/>
            </a:lvl3pPr>
            <a:lvl4pPr marL="1115659" indent="0">
              <a:buNone/>
              <a:defRPr sz="1301" b="1"/>
            </a:lvl4pPr>
            <a:lvl5pPr marL="1487546" indent="0">
              <a:buNone/>
              <a:defRPr sz="1301" b="1"/>
            </a:lvl5pPr>
            <a:lvl6pPr marL="1859432" indent="0">
              <a:buNone/>
              <a:defRPr sz="1301" b="1"/>
            </a:lvl6pPr>
            <a:lvl7pPr marL="2231319" indent="0">
              <a:buNone/>
              <a:defRPr sz="1301" b="1"/>
            </a:lvl7pPr>
            <a:lvl8pPr marL="2603205" indent="0">
              <a:buNone/>
              <a:defRPr sz="1301" b="1"/>
            </a:lvl8pPr>
            <a:lvl9pPr marL="2975092" indent="0">
              <a:buNone/>
              <a:defRPr sz="13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2037693"/>
            <a:ext cx="3210857" cy="2997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1367502"/>
            <a:ext cx="3226670" cy="670191"/>
          </a:xfrm>
        </p:spPr>
        <p:txBody>
          <a:bodyPr anchor="b"/>
          <a:lstStyle>
            <a:lvl1pPr marL="0" indent="0">
              <a:buNone/>
              <a:defRPr sz="1952" b="1"/>
            </a:lvl1pPr>
            <a:lvl2pPr marL="371886" indent="0">
              <a:buNone/>
              <a:defRPr sz="1627" b="1"/>
            </a:lvl2pPr>
            <a:lvl3pPr marL="743773" indent="0">
              <a:buNone/>
              <a:defRPr sz="1464" b="1"/>
            </a:lvl3pPr>
            <a:lvl4pPr marL="1115659" indent="0">
              <a:buNone/>
              <a:defRPr sz="1301" b="1"/>
            </a:lvl4pPr>
            <a:lvl5pPr marL="1487546" indent="0">
              <a:buNone/>
              <a:defRPr sz="1301" b="1"/>
            </a:lvl5pPr>
            <a:lvl6pPr marL="1859432" indent="0">
              <a:buNone/>
              <a:defRPr sz="1301" b="1"/>
            </a:lvl6pPr>
            <a:lvl7pPr marL="2231319" indent="0">
              <a:buNone/>
              <a:defRPr sz="1301" b="1"/>
            </a:lvl7pPr>
            <a:lvl8pPr marL="2603205" indent="0">
              <a:buNone/>
              <a:defRPr sz="1301" b="1"/>
            </a:lvl8pPr>
            <a:lvl9pPr marL="2975092" indent="0">
              <a:buNone/>
              <a:defRPr sz="13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2037693"/>
            <a:ext cx="3226670" cy="2997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71898"/>
            <a:ext cx="2447920" cy="1301644"/>
          </a:xfrm>
        </p:spPr>
        <p:txBody>
          <a:bodyPr anchor="b"/>
          <a:lstStyle>
            <a:lvl1pPr>
              <a:defRPr sz="26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803198"/>
            <a:ext cx="3842355" cy="3964333"/>
          </a:xfrm>
        </p:spPr>
        <p:txBody>
          <a:bodyPr/>
          <a:lstStyle>
            <a:lvl1pPr>
              <a:defRPr sz="2603"/>
            </a:lvl1pPr>
            <a:lvl2pPr>
              <a:defRPr sz="2278"/>
            </a:lvl2pPr>
            <a:lvl3pPr>
              <a:defRPr sz="1952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673543"/>
            <a:ext cx="2447920" cy="3100444"/>
          </a:xfrm>
        </p:spPr>
        <p:txBody>
          <a:bodyPr/>
          <a:lstStyle>
            <a:lvl1pPr marL="0" indent="0">
              <a:buNone/>
              <a:defRPr sz="1301"/>
            </a:lvl1pPr>
            <a:lvl2pPr marL="371886" indent="0">
              <a:buNone/>
              <a:defRPr sz="1139"/>
            </a:lvl2pPr>
            <a:lvl3pPr marL="743773" indent="0">
              <a:buNone/>
              <a:defRPr sz="976"/>
            </a:lvl3pPr>
            <a:lvl4pPr marL="1115659" indent="0">
              <a:buNone/>
              <a:defRPr sz="813"/>
            </a:lvl4pPr>
            <a:lvl5pPr marL="1487546" indent="0">
              <a:buNone/>
              <a:defRPr sz="813"/>
            </a:lvl5pPr>
            <a:lvl6pPr marL="1859432" indent="0">
              <a:buNone/>
              <a:defRPr sz="813"/>
            </a:lvl6pPr>
            <a:lvl7pPr marL="2231319" indent="0">
              <a:buNone/>
              <a:defRPr sz="813"/>
            </a:lvl7pPr>
            <a:lvl8pPr marL="2603205" indent="0">
              <a:buNone/>
              <a:defRPr sz="813"/>
            </a:lvl8pPr>
            <a:lvl9pPr marL="2975092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71898"/>
            <a:ext cx="2447920" cy="1301644"/>
          </a:xfrm>
        </p:spPr>
        <p:txBody>
          <a:bodyPr anchor="b"/>
          <a:lstStyle>
            <a:lvl1pPr>
              <a:defRPr sz="26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803198"/>
            <a:ext cx="3842355" cy="3964333"/>
          </a:xfrm>
        </p:spPr>
        <p:txBody>
          <a:bodyPr anchor="t"/>
          <a:lstStyle>
            <a:lvl1pPr marL="0" indent="0">
              <a:buNone/>
              <a:defRPr sz="2603"/>
            </a:lvl1pPr>
            <a:lvl2pPr marL="371886" indent="0">
              <a:buNone/>
              <a:defRPr sz="2278"/>
            </a:lvl2pPr>
            <a:lvl3pPr marL="743773" indent="0">
              <a:buNone/>
              <a:defRPr sz="1952"/>
            </a:lvl3pPr>
            <a:lvl4pPr marL="1115659" indent="0">
              <a:buNone/>
              <a:defRPr sz="1627"/>
            </a:lvl4pPr>
            <a:lvl5pPr marL="1487546" indent="0">
              <a:buNone/>
              <a:defRPr sz="1627"/>
            </a:lvl5pPr>
            <a:lvl6pPr marL="1859432" indent="0">
              <a:buNone/>
              <a:defRPr sz="1627"/>
            </a:lvl6pPr>
            <a:lvl7pPr marL="2231319" indent="0">
              <a:buNone/>
              <a:defRPr sz="1627"/>
            </a:lvl7pPr>
            <a:lvl8pPr marL="2603205" indent="0">
              <a:buNone/>
              <a:defRPr sz="1627"/>
            </a:lvl8pPr>
            <a:lvl9pPr marL="2975092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673543"/>
            <a:ext cx="2447920" cy="3100444"/>
          </a:xfrm>
        </p:spPr>
        <p:txBody>
          <a:bodyPr/>
          <a:lstStyle>
            <a:lvl1pPr marL="0" indent="0">
              <a:buNone/>
              <a:defRPr sz="1301"/>
            </a:lvl1pPr>
            <a:lvl2pPr marL="371886" indent="0">
              <a:buNone/>
              <a:defRPr sz="1139"/>
            </a:lvl2pPr>
            <a:lvl3pPr marL="743773" indent="0">
              <a:buNone/>
              <a:defRPr sz="976"/>
            </a:lvl3pPr>
            <a:lvl4pPr marL="1115659" indent="0">
              <a:buNone/>
              <a:defRPr sz="813"/>
            </a:lvl4pPr>
            <a:lvl5pPr marL="1487546" indent="0">
              <a:buNone/>
              <a:defRPr sz="813"/>
            </a:lvl5pPr>
            <a:lvl6pPr marL="1859432" indent="0">
              <a:buNone/>
              <a:defRPr sz="813"/>
            </a:lvl6pPr>
            <a:lvl7pPr marL="2231319" indent="0">
              <a:buNone/>
              <a:defRPr sz="813"/>
            </a:lvl7pPr>
            <a:lvl8pPr marL="2603205" indent="0">
              <a:buNone/>
              <a:defRPr sz="813"/>
            </a:lvl8pPr>
            <a:lvl9pPr marL="2975092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297004"/>
            <a:ext cx="6546235" cy="1078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1485011"/>
            <a:ext cx="6546235" cy="35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5170421"/>
            <a:ext cx="1707714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D3CA-6D46-3248-9EA9-E70D8552384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5170421"/>
            <a:ext cx="2561570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5170421"/>
            <a:ext cx="1707714" cy="297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8C5F-4F9D-064A-9206-F3511BEEC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3773" rtl="0" eaLnBrk="1" latinLnBrk="0" hangingPunct="1">
        <a:lnSpc>
          <a:spcPct val="90000"/>
        </a:lnSpc>
        <a:spcBef>
          <a:spcPct val="0"/>
        </a:spcBef>
        <a:buNone/>
        <a:defRPr sz="35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943" indent="-185943" algn="l" defTabSz="743773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7830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2pPr>
      <a:lvl3pPr marL="929716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1603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4pPr>
      <a:lvl5pPr marL="1673489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5pPr>
      <a:lvl6pPr marL="2045376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6pPr>
      <a:lvl7pPr marL="2417262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8pPr>
      <a:lvl9pPr marL="3161035" indent="-185943" algn="l" defTabSz="743773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1pPr>
      <a:lvl2pPr marL="371886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743773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3pPr>
      <a:lvl4pPr marL="1115659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4pPr>
      <a:lvl5pPr marL="1487546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5pPr>
      <a:lvl6pPr marL="1859432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6pPr>
      <a:lvl7pPr marL="2231319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7pPr>
      <a:lvl8pPr marL="2603205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8pPr>
      <a:lvl9pPr marL="2975092" algn="l" defTabSz="743773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B318D-707B-4EC3-35D5-A09F6C45CE61}"/>
              </a:ext>
            </a:extLst>
          </p:cNvPr>
          <p:cNvSpPr txBox="1"/>
          <p:nvPr/>
        </p:nvSpPr>
        <p:spPr>
          <a:xfrm>
            <a:off x="211119" y="218265"/>
            <a:ext cx="2843343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49 LTBI, 43 RSTR</a:t>
            </a:r>
          </a:p>
          <a:p>
            <a:pPr algn="ctr"/>
            <a:r>
              <a:rPr lang="en-US" sz="1000" dirty="0"/>
              <a:t>Media-only RNA-seq libraries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217843-3AF5-11D3-7773-CC17AFFEACF7}"/>
              </a:ext>
            </a:extLst>
          </p:cNvPr>
          <p:cNvCxnSpPr>
            <a:cxnSpLocks/>
          </p:cNvCxnSpPr>
          <p:nvPr/>
        </p:nvCxnSpPr>
        <p:spPr>
          <a:xfrm>
            <a:off x="1637520" y="709688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2B28F1-22DF-18F1-B96B-F1AB58B509E3}"/>
              </a:ext>
            </a:extLst>
          </p:cNvPr>
          <p:cNvSpPr txBox="1"/>
          <p:nvPr/>
        </p:nvSpPr>
        <p:spPr>
          <a:xfrm>
            <a:off x="215851" y="1299119"/>
            <a:ext cx="2843343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 1000 random 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F2AE66-6C09-2B53-5D85-33321B54943C}"/>
              </a:ext>
            </a:extLst>
          </p:cNvPr>
          <p:cNvCxnSpPr>
            <a:cxnSpLocks/>
          </p:cNvCxnSpPr>
          <p:nvPr/>
        </p:nvCxnSpPr>
        <p:spPr>
          <a:xfrm>
            <a:off x="1640512" y="2811402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B34A36-4E20-8425-1886-ABDA1DB1FFC0}"/>
              </a:ext>
            </a:extLst>
          </p:cNvPr>
          <p:cNvSpPr txBox="1"/>
          <p:nvPr/>
        </p:nvSpPr>
        <p:spPr>
          <a:xfrm>
            <a:off x="215850" y="3396992"/>
            <a:ext cx="2843343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 5% random error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F45786-9704-1188-5DEC-319F3D9AADAE}"/>
              </a:ext>
            </a:extLst>
          </p:cNvPr>
          <p:cNvCxnSpPr>
            <a:cxnSpLocks/>
          </p:cNvCxnSpPr>
          <p:nvPr/>
        </p:nvCxnSpPr>
        <p:spPr>
          <a:xfrm>
            <a:off x="1640512" y="1607530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DD34E-0024-F247-9B79-870EB0CF01D5}"/>
              </a:ext>
            </a:extLst>
          </p:cNvPr>
          <p:cNvSpPr txBox="1"/>
          <p:nvPr/>
        </p:nvSpPr>
        <p:spPr>
          <a:xfrm>
            <a:off x="215851" y="2194163"/>
            <a:ext cx="2843343" cy="5539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Copy expression to new “simulated” libraries. Create 50 DEG each at</a:t>
            </a:r>
          </a:p>
          <a:p>
            <a:pPr algn="ctr"/>
            <a:r>
              <a:rPr lang="en-US" sz="1000" dirty="0"/>
              <a:t>Fold change = 0.01, 0.05, 0.1, 0.5,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8F648E-41CB-74A5-4D08-FB46307E8702}"/>
              </a:ext>
            </a:extLst>
          </p:cNvPr>
          <p:cNvCxnSpPr>
            <a:cxnSpLocks/>
          </p:cNvCxnSpPr>
          <p:nvPr/>
        </p:nvCxnSpPr>
        <p:spPr>
          <a:xfrm>
            <a:off x="1648462" y="3718383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20B25-4052-9449-2BE3-80FAA4B0B726}"/>
              </a:ext>
            </a:extLst>
          </p:cNvPr>
          <p:cNvSpPr txBox="1"/>
          <p:nvPr/>
        </p:nvSpPr>
        <p:spPr>
          <a:xfrm>
            <a:off x="215850" y="4316068"/>
            <a:ext cx="2843343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Simulated vs Media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A9D36-EA09-8E8D-F879-FFFCCFCC5156}"/>
              </a:ext>
            </a:extLst>
          </p:cNvPr>
          <p:cNvCxnSpPr>
            <a:cxnSpLocks/>
          </p:cNvCxnSpPr>
          <p:nvPr/>
        </p:nvCxnSpPr>
        <p:spPr>
          <a:xfrm flipV="1">
            <a:off x="3310206" y="1443442"/>
            <a:ext cx="0" cy="298611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4B8C3-A029-31CB-2F2A-1D54687BB82E}"/>
              </a:ext>
            </a:extLst>
          </p:cNvPr>
          <p:cNvCxnSpPr>
            <a:cxnSpLocks/>
          </p:cNvCxnSpPr>
          <p:nvPr/>
        </p:nvCxnSpPr>
        <p:spPr>
          <a:xfrm flipH="1">
            <a:off x="3116373" y="1443439"/>
            <a:ext cx="193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4C7D23-BCAF-9BB5-3051-DBED644AD51F}"/>
              </a:ext>
            </a:extLst>
          </p:cNvPr>
          <p:cNvCxnSpPr>
            <a:cxnSpLocks/>
          </p:cNvCxnSpPr>
          <p:nvPr/>
        </p:nvCxnSpPr>
        <p:spPr>
          <a:xfrm flipH="1">
            <a:off x="3116368" y="4426067"/>
            <a:ext cx="1938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C2B1E-C5F9-4CC3-A3B1-5DD5D8E3495A}"/>
              </a:ext>
            </a:extLst>
          </p:cNvPr>
          <p:cNvSpPr txBox="1"/>
          <p:nvPr/>
        </p:nvSpPr>
        <p:spPr>
          <a:xfrm rot="5400000">
            <a:off x="2522399" y="2792709"/>
            <a:ext cx="1888186" cy="246221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Repeat x 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372AC-9326-55FC-C30D-49557750DFA0}"/>
              </a:ext>
            </a:extLst>
          </p:cNvPr>
          <p:cNvSpPr txBox="1"/>
          <p:nvPr/>
        </p:nvSpPr>
        <p:spPr>
          <a:xfrm>
            <a:off x="4603878" y="218265"/>
            <a:ext cx="2418646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49 Media, 49 </a:t>
            </a:r>
            <a:r>
              <a:rPr lang="en-US" sz="1000" dirty="0" err="1"/>
              <a:t>Mtb</a:t>
            </a:r>
            <a:r>
              <a:rPr lang="en-US" sz="1000" dirty="0"/>
              <a:t>-infected </a:t>
            </a:r>
          </a:p>
          <a:p>
            <a:pPr algn="ctr"/>
            <a:r>
              <a:rPr lang="en-US" sz="1000" dirty="0"/>
              <a:t>LTBI-only RNA-seq libraries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C019E7-4677-C108-9D99-87B165B06E96}"/>
              </a:ext>
            </a:extLst>
          </p:cNvPr>
          <p:cNvSpPr txBox="1"/>
          <p:nvPr/>
        </p:nvSpPr>
        <p:spPr>
          <a:xfrm>
            <a:off x="4614639" y="2152772"/>
            <a:ext cx="2418641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Mtb</a:t>
            </a:r>
            <a:r>
              <a:rPr lang="en-US" sz="1000" dirty="0"/>
              <a:t> vs Media analysis</a:t>
            </a:r>
          </a:p>
          <a:p>
            <a:pPr algn="ctr"/>
            <a:r>
              <a:rPr lang="en-US" sz="1000" dirty="0"/>
              <a:t>(paired design)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2666D4-5B8C-3AD4-066D-59800567BEBD}"/>
              </a:ext>
            </a:extLst>
          </p:cNvPr>
          <p:cNvCxnSpPr>
            <a:cxnSpLocks/>
          </p:cNvCxnSpPr>
          <p:nvPr/>
        </p:nvCxnSpPr>
        <p:spPr>
          <a:xfrm>
            <a:off x="5813201" y="712476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C9EB1A-E9D8-08ED-A688-04BE63717639}"/>
              </a:ext>
            </a:extLst>
          </p:cNvPr>
          <p:cNvSpPr txBox="1"/>
          <p:nvPr/>
        </p:nvSpPr>
        <p:spPr>
          <a:xfrm>
            <a:off x="4068708" y="1287594"/>
            <a:ext cx="1106858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6D0DA9-6FC8-D98A-A9D4-46259B285750}"/>
              </a:ext>
            </a:extLst>
          </p:cNvPr>
          <p:cNvSpPr txBox="1"/>
          <p:nvPr/>
        </p:nvSpPr>
        <p:spPr>
          <a:xfrm>
            <a:off x="5254664" y="1279537"/>
            <a:ext cx="1105479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31 Media, 49 </a:t>
            </a:r>
            <a:r>
              <a:rPr lang="en-US" sz="1000" dirty="0" err="1"/>
              <a:t>Mtb</a:t>
            </a:r>
            <a:endParaRPr lang="en-US" sz="1000" dirty="0"/>
          </a:p>
          <a:p>
            <a:pPr algn="ctr"/>
            <a:r>
              <a:rPr lang="en-US" sz="1000" dirty="0"/>
              <a:t>unrelated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F1909-3DAE-5B0D-F01F-F69DE12314F0}"/>
              </a:ext>
            </a:extLst>
          </p:cNvPr>
          <p:cNvSpPr txBox="1"/>
          <p:nvPr/>
        </p:nvSpPr>
        <p:spPr>
          <a:xfrm>
            <a:off x="6438060" y="1277646"/>
            <a:ext cx="1105479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18 Media, 18 </a:t>
            </a:r>
            <a:r>
              <a:rPr lang="en-US" sz="1000" dirty="0" err="1"/>
              <a:t>Mtb</a:t>
            </a:r>
            <a:endParaRPr lang="en-US" sz="1000" dirty="0"/>
          </a:p>
          <a:p>
            <a:pPr algn="ctr"/>
            <a:r>
              <a:rPr lang="en-US" sz="1000" dirty="0"/>
              <a:t>related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F7E97B-B503-FC67-5E8E-7D3A5E968DC5}"/>
              </a:ext>
            </a:extLst>
          </p:cNvPr>
          <p:cNvCxnSpPr>
            <a:cxnSpLocks/>
          </p:cNvCxnSpPr>
          <p:nvPr/>
        </p:nvCxnSpPr>
        <p:spPr>
          <a:xfrm flipH="1">
            <a:off x="4857751" y="712473"/>
            <a:ext cx="955450" cy="504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876A3-C184-7446-791A-D3D87B999FF1}"/>
              </a:ext>
            </a:extLst>
          </p:cNvPr>
          <p:cNvCxnSpPr>
            <a:cxnSpLocks/>
          </p:cNvCxnSpPr>
          <p:nvPr/>
        </p:nvCxnSpPr>
        <p:spPr>
          <a:xfrm>
            <a:off x="5813205" y="712473"/>
            <a:ext cx="992153" cy="512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6D71BD-0642-966C-F6C3-8040CC315F33}"/>
              </a:ext>
            </a:extLst>
          </p:cNvPr>
          <p:cNvSpPr txBox="1"/>
          <p:nvPr/>
        </p:nvSpPr>
        <p:spPr>
          <a:xfrm>
            <a:off x="-47287" y="-26790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               Simulated DEG data (unpaired or paired)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BEF605-B129-31A5-EB75-ACF950E2ABC6}"/>
              </a:ext>
            </a:extLst>
          </p:cNvPr>
          <p:cNvSpPr txBox="1"/>
          <p:nvPr/>
        </p:nvSpPr>
        <p:spPr>
          <a:xfrm>
            <a:off x="3943208" y="-26790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	         </a:t>
            </a:r>
            <a:r>
              <a:rPr lang="en-US" sz="1000" b="1" dirty="0" err="1"/>
              <a:t>Mtb</a:t>
            </a:r>
            <a:r>
              <a:rPr lang="en-US" sz="1000" b="1" dirty="0"/>
              <a:t> vs media real-world data (paired)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8CE9-B6DB-DB03-D79E-687DA30CF854}"/>
              </a:ext>
            </a:extLst>
          </p:cNvPr>
          <p:cNvSpPr txBox="1"/>
          <p:nvPr/>
        </p:nvSpPr>
        <p:spPr>
          <a:xfrm>
            <a:off x="-47287" y="4599813"/>
            <a:ext cx="2409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DEG: differentially expressed gene</a:t>
            </a:r>
          </a:p>
          <a:p>
            <a:r>
              <a:rPr lang="en-US" sz="1000" dirty="0"/>
              <a:t>LTBI: latent tuberculosis infection</a:t>
            </a:r>
          </a:p>
          <a:p>
            <a:r>
              <a:rPr lang="en-US" sz="1000" dirty="0" err="1"/>
              <a:t>Mtb</a:t>
            </a:r>
            <a:r>
              <a:rPr lang="en-US" sz="1000" dirty="0"/>
              <a:t>: </a:t>
            </a:r>
            <a:r>
              <a:rPr lang="en-US" sz="1000" i="1" dirty="0"/>
              <a:t>Mycobacterium tuberculosis</a:t>
            </a:r>
          </a:p>
          <a:p>
            <a:r>
              <a:rPr lang="en-US" sz="1000" dirty="0"/>
              <a:t>Related: At least 1 pairwise kinship &gt; 0.125</a:t>
            </a:r>
          </a:p>
          <a:p>
            <a:r>
              <a:rPr lang="en-US" sz="1000" dirty="0"/>
              <a:t>RSTR: tuberculosis resister</a:t>
            </a:r>
          </a:p>
          <a:p>
            <a:r>
              <a:rPr lang="en-US" sz="1000" dirty="0"/>
              <a:t>Unrelated: all pairwise kinship &lt; 0.125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D07FE2-388D-57E6-B9FB-D0CD14FBBD45}"/>
              </a:ext>
            </a:extLst>
          </p:cNvPr>
          <p:cNvCxnSpPr>
            <a:cxnSpLocks/>
          </p:cNvCxnSpPr>
          <p:nvPr/>
        </p:nvCxnSpPr>
        <p:spPr>
          <a:xfrm>
            <a:off x="4857751" y="1576841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CAB5A2-103F-D98A-AB9F-3AC1ADB18C8C}"/>
              </a:ext>
            </a:extLst>
          </p:cNvPr>
          <p:cNvCxnSpPr>
            <a:cxnSpLocks/>
          </p:cNvCxnSpPr>
          <p:nvPr/>
        </p:nvCxnSpPr>
        <p:spPr>
          <a:xfrm>
            <a:off x="5823956" y="1767808"/>
            <a:ext cx="0" cy="32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A73940-2049-E811-51C0-CF37A786A99D}"/>
              </a:ext>
            </a:extLst>
          </p:cNvPr>
          <p:cNvCxnSpPr>
            <a:cxnSpLocks/>
          </p:cNvCxnSpPr>
          <p:nvPr/>
        </p:nvCxnSpPr>
        <p:spPr>
          <a:xfrm>
            <a:off x="6814808" y="1767804"/>
            <a:ext cx="0" cy="331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A2224E5-CFD8-2134-5060-267F7F1BA62C}"/>
              </a:ext>
            </a:extLst>
          </p:cNvPr>
          <p:cNvSpPr txBox="1"/>
          <p:nvPr/>
        </p:nvSpPr>
        <p:spPr>
          <a:xfrm>
            <a:off x="4600093" y="3189700"/>
            <a:ext cx="2418646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49 LTBI, 43 RSTR</a:t>
            </a:r>
          </a:p>
          <a:p>
            <a:pPr algn="ctr"/>
            <a:r>
              <a:rPr lang="en-US" sz="1000" dirty="0" err="1"/>
              <a:t>Mtb</a:t>
            </a:r>
            <a:r>
              <a:rPr lang="en-US" sz="1000"/>
              <a:t>-infected </a:t>
            </a:r>
            <a:r>
              <a:rPr lang="en-US" sz="1000" dirty="0"/>
              <a:t>RNA-seq libraries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B84C33-F83C-1740-E866-AF36E99FCDF6}"/>
              </a:ext>
            </a:extLst>
          </p:cNvPr>
          <p:cNvSpPr txBox="1"/>
          <p:nvPr/>
        </p:nvSpPr>
        <p:spPr>
          <a:xfrm>
            <a:off x="4610854" y="5124207"/>
            <a:ext cx="2418641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RSTR vs LTBI analysis</a:t>
            </a:r>
          </a:p>
          <a:p>
            <a:pPr algn="ctr"/>
            <a:r>
              <a:rPr lang="en-US" sz="1000" dirty="0"/>
              <a:t>(unpaired design)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E096C3-E8F8-7F64-3955-C806BB521F9A}"/>
              </a:ext>
            </a:extLst>
          </p:cNvPr>
          <p:cNvCxnSpPr>
            <a:cxnSpLocks/>
          </p:cNvCxnSpPr>
          <p:nvPr/>
        </p:nvCxnSpPr>
        <p:spPr>
          <a:xfrm>
            <a:off x="5809416" y="3683912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83E463-A08E-5710-06BE-B94E8B4BD085}"/>
              </a:ext>
            </a:extLst>
          </p:cNvPr>
          <p:cNvSpPr txBox="1"/>
          <p:nvPr/>
        </p:nvSpPr>
        <p:spPr>
          <a:xfrm>
            <a:off x="4064923" y="4259029"/>
            <a:ext cx="1106858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44C57C-6573-3FCB-D0B4-89001FBF4747}"/>
              </a:ext>
            </a:extLst>
          </p:cNvPr>
          <p:cNvSpPr txBox="1"/>
          <p:nvPr/>
        </p:nvSpPr>
        <p:spPr>
          <a:xfrm>
            <a:off x="5250879" y="4250972"/>
            <a:ext cx="1105479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31 LTBI, 24 RSTR unrelated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56D947-27DA-2427-3B1F-C6D1C6EE56CD}"/>
              </a:ext>
            </a:extLst>
          </p:cNvPr>
          <p:cNvSpPr txBox="1"/>
          <p:nvPr/>
        </p:nvSpPr>
        <p:spPr>
          <a:xfrm>
            <a:off x="6434275" y="4249081"/>
            <a:ext cx="1105479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18 LTBI, 19 RSTR related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95FE3-0318-74FD-A2DC-6695CE7FCFFB}"/>
              </a:ext>
            </a:extLst>
          </p:cNvPr>
          <p:cNvCxnSpPr>
            <a:cxnSpLocks/>
          </p:cNvCxnSpPr>
          <p:nvPr/>
        </p:nvCxnSpPr>
        <p:spPr>
          <a:xfrm flipH="1">
            <a:off x="4853966" y="3683908"/>
            <a:ext cx="955450" cy="504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D777D1-BD2A-A066-616B-0C6B1ABFBB1D}"/>
              </a:ext>
            </a:extLst>
          </p:cNvPr>
          <p:cNvCxnSpPr>
            <a:cxnSpLocks/>
          </p:cNvCxnSpPr>
          <p:nvPr/>
        </p:nvCxnSpPr>
        <p:spPr>
          <a:xfrm>
            <a:off x="5809420" y="3683908"/>
            <a:ext cx="992153" cy="512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2235B39-E43A-CED5-3002-3D70E257FAAB}"/>
              </a:ext>
            </a:extLst>
          </p:cNvPr>
          <p:cNvSpPr txBox="1"/>
          <p:nvPr/>
        </p:nvSpPr>
        <p:spPr>
          <a:xfrm>
            <a:off x="3939423" y="2936554"/>
            <a:ext cx="3036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	          RSTR vs LTBI real-world data (unpaired)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86CE8A-2BE6-4519-1347-4E7097AD897D}"/>
              </a:ext>
            </a:extLst>
          </p:cNvPr>
          <p:cNvCxnSpPr>
            <a:cxnSpLocks/>
          </p:cNvCxnSpPr>
          <p:nvPr/>
        </p:nvCxnSpPr>
        <p:spPr>
          <a:xfrm>
            <a:off x="4853966" y="4548276"/>
            <a:ext cx="0" cy="522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62F537-EB41-436D-CFE9-E5655F267472}"/>
              </a:ext>
            </a:extLst>
          </p:cNvPr>
          <p:cNvCxnSpPr>
            <a:cxnSpLocks/>
          </p:cNvCxnSpPr>
          <p:nvPr/>
        </p:nvCxnSpPr>
        <p:spPr>
          <a:xfrm>
            <a:off x="5820171" y="4739243"/>
            <a:ext cx="0" cy="32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B3F32D-79AA-7267-25BD-F9BCE4E625F2}"/>
              </a:ext>
            </a:extLst>
          </p:cNvPr>
          <p:cNvCxnSpPr>
            <a:cxnSpLocks/>
          </p:cNvCxnSpPr>
          <p:nvPr/>
        </p:nvCxnSpPr>
        <p:spPr>
          <a:xfrm>
            <a:off x="6811023" y="4739239"/>
            <a:ext cx="0" cy="331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173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14</cp:revision>
  <dcterms:created xsi:type="dcterms:W3CDTF">2022-07-25T19:51:15Z</dcterms:created>
  <dcterms:modified xsi:type="dcterms:W3CDTF">2022-09-14T00:15:42Z</dcterms:modified>
</cp:coreProperties>
</file>