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 id="260" r:id="rId4"/>
    <p:sldId id="263" r:id="rId5"/>
    <p:sldId id="270" r:id="rId6"/>
    <p:sldId id="271" r:id="rId7"/>
    <p:sldId id="261" r:id="rId8"/>
    <p:sldId id="264" r:id="rId9"/>
    <p:sldId id="268" r:id="rId10"/>
    <p:sldId id="265" r:id="rId11"/>
    <p:sldId id="273"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77"/>
    <p:restoredTop sz="94694"/>
  </p:normalViewPr>
  <p:slideViewPr>
    <p:cSldViewPr snapToGrid="0" snapToObjects="1">
      <p:cViewPr varScale="1">
        <p:scale>
          <a:sx n="104" d="100"/>
          <a:sy n="104" d="100"/>
        </p:scale>
        <p:origin x="240"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DDDD32-B60D-9D42-8ABB-ACEBEC6AC5A3}" type="doc">
      <dgm:prSet loTypeId="urn:microsoft.com/office/officeart/2005/8/layout/process2" loCatId="" qsTypeId="urn:microsoft.com/office/officeart/2005/8/quickstyle/simple1" qsCatId="simple" csTypeId="urn:microsoft.com/office/officeart/2005/8/colors/accent6_1" csCatId="accent6" phldr="1"/>
      <dgm:spPr/>
    </dgm:pt>
    <dgm:pt modelId="{5FF7E2F3-03B4-9A40-A8DA-A5122E27C133}">
      <dgm:prSet phldrT="[Text]" custT="1"/>
      <dgm:spPr>
        <a:ln w="57150">
          <a:solidFill>
            <a:srgbClr val="FF0000"/>
          </a:solidFill>
        </a:ln>
      </dgm:spPr>
      <dgm:t>
        <a:bodyPr/>
        <a:lstStyle/>
        <a:p>
          <a:r>
            <a:rPr lang="en-US" sz="2400" dirty="0"/>
            <a:t>Whole blood from individuals with latent tuberculosis infection (LTBI)</a:t>
          </a:r>
        </a:p>
      </dgm:t>
    </dgm:pt>
    <dgm:pt modelId="{BF613C35-B18F-2C4F-A89F-1F4FDDA4FECD}" type="parTrans" cxnId="{674812D4-F8E1-1C4E-8A4F-7F256E3DE8D8}">
      <dgm:prSet/>
      <dgm:spPr/>
      <dgm:t>
        <a:bodyPr/>
        <a:lstStyle/>
        <a:p>
          <a:endParaRPr lang="en-US"/>
        </a:p>
      </dgm:t>
    </dgm:pt>
    <dgm:pt modelId="{C81DC5A2-2DC4-9140-9293-518096EBC07E}" type="sibTrans" cxnId="{674812D4-F8E1-1C4E-8A4F-7F256E3DE8D8}">
      <dgm:prSet/>
      <dgm:spPr>
        <a:solidFill>
          <a:schemeClr val="tx1"/>
        </a:solidFill>
      </dgm:spPr>
      <dgm:t>
        <a:bodyPr/>
        <a:lstStyle/>
        <a:p>
          <a:endParaRPr lang="en-US"/>
        </a:p>
      </dgm:t>
    </dgm:pt>
    <dgm:pt modelId="{D660789B-B912-D242-95D7-7C1A6AF2DB33}">
      <dgm:prSet custT="1"/>
      <dgm:spPr>
        <a:ln w="57150">
          <a:solidFill>
            <a:srgbClr val="00B050"/>
          </a:solidFill>
        </a:ln>
      </dgm:spPr>
      <dgm:t>
        <a:bodyPr/>
        <a:lstStyle/>
        <a:p>
          <a:r>
            <a:rPr lang="en-US" sz="2400" dirty="0"/>
            <a:t>Media or </a:t>
          </a:r>
          <a:r>
            <a:rPr lang="en-US" sz="2400" i="1" dirty="0"/>
            <a:t>M. tuberculosis</a:t>
          </a:r>
          <a:r>
            <a:rPr lang="en-US" sz="2400" i="0" dirty="0"/>
            <a:t> infection, 6 </a:t>
          </a:r>
          <a:r>
            <a:rPr lang="en-US" sz="2400" i="0" dirty="0" err="1"/>
            <a:t>hrs</a:t>
          </a:r>
          <a:endParaRPr lang="en-US" sz="2400" dirty="0"/>
        </a:p>
      </dgm:t>
    </dgm:pt>
    <dgm:pt modelId="{EACDD51B-83C7-324A-A133-0AF65E2A1D4F}" type="parTrans" cxnId="{0AD5B68E-DFEF-7545-832F-588DD87D85AE}">
      <dgm:prSet/>
      <dgm:spPr/>
      <dgm:t>
        <a:bodyPr/>
        <a:lstStyle/>
        <a:p>
          <a:endParaRPr lang="en-US"/>
        </a:p>
      </dgm:t>
    </dgm:pt>
    <dgm:pt modelId="{A6F84295-82FF-F34F-89CA-C81DDB0CA419}" type="sibTrans" cxnId="{0AD5B68E-DFEF-7545-832F-588DD87D85AE}">
      <dgm:prSet/>
      <dgm:spPr>
        <a:solidFill>
          <a:schemeClr val="tx1"/>
        </a:solidFill>
      </dgm:spPr>
      <dgm:t>
        <a:bodyPr/>
        <a:lstStyle/>
        <a:p>
          <a:endParaRPr lang="en-US"/>
        </a:p>
      </dgm:t>
    </dgm:pt>
    <dgm:pt modelId="{857FCEF6-AEE0-CE4D-83CD-D9B9C4696795}">
      <dgm:prSet custT="1"/>
      <dgm:spPr>
        <a:ln w="57150">
          <a:solidFill>
            <a:schemeClr val="accent1"/>
          </a:solidFill>
        </a:ln>
      </dgm:spPr>
      <dgm:t>
        <a:bodyPr/>
        <a:lstStyle/>
        <a:p>
          <a:r>
            <a:rPr lang="en-US" sz="2400" dirty="0"/>
            <a:t>Bulk RNA-sequencing</a:t>
          </a:r>
        </a:p>
      </dgm:t>
    </dgm:pt>
    <dgm:pt modelId="{C3B650A9-4E63-7641-8560-25DF1A540B48}" type="parTrans" cxnId="{BD202E8E-8B11-0040-B0CA-0E786D2C41E2}">
      <dgm:prSet/>
      <dgm:spPr/>
      <dgm:t>
        <a:bodyPr/>
        <a:lstStyle/>
        <a:p>
          <a:endParaRPr lang="en-US"/>
        </a:p>
      </dgm:t>
    </dgm:pt>
    <dgm:pt modelId="{8E64C571-1C38-E644-B418-2F29ABFD9DD2}" type="sibTrans" cxnId="{BD202E8E-8B11-0040-B0CA-0E786D2C41E2}">
      <dgm:prSet/>
      <dgm:spPr>
        <a:solidFill>
          <a:schemeClr val="tx1"/>
        </a:solidFill>
      </dgm:spPr>
      <dgm:t>
        <a:bodyPr/>
        <a:lstStyle/>
        <a:p>
          <a:endParaRPr lang="en-US"/>
        </a:p>
      </dgm:t>
    </dgm:pt>
    <dgm:pt modelId="{905F903D-5A96-064F-AE5C-9C22FFD0668B}">
      <dgm:prSet phldrT="[Text]" custT="1"/>
      <dgm:spPr>
        <a:ln w="57150">
          <a:solidFill>
            <a:srgbClr val="FFC000"/>
          </a:solidFill>
        </a:ln>
      </dgm:spPr>
      <dgm:t>
        <a:bodyPr/>
        <a:lstStyle/>
        <a:p>
          <a:r>
            <a:rPr lang="en-US" sz="2400" dirty="0"/>
            <a:t>Isolate CD14+ monocytes from peripheral blood mononuclear cells (PBMC)</a:t>
          </a:r>
        </a:p>
      </dgm:t>
    </dgm:pt>
    <dgm:pt modelId="{CC277E85-1340-CA4A-9589-D1A37D912011}" type="sibTrans" cxnId="{F64B0F7F-7F2C-F740-91ED-D837F92B07E9}">
      <dgm:prSet/>
      <dgm:spPr>
        <a:solidFill>
          <a:schemeClr val="tx1"/>
        </a:solidFill>
      </dgm:spPr>
      <dgm:t>
        <a:bodyPr/>
        <a:lstStyle/>
        <a:p>
          <a:endParaRPr lang="en-US"/>
        </a:p>
      </dgm:t>
    </dgm:pt>
    <dgm:pt modelId="{A59435EE-E100-3D4D-ABBD-7772EC98513D}" type="parTrans" cxnId="{F64B0F7F-7F2C-F740-91ED-D837F92B07E9}">
      <dgm:prSet/>
      <dgm:spPr/>
      <dgm:t>
        <a:bodyPr/>
        <a:lstStyle/>
        <a:p>
          <a:endParaRPr lang="en-US"/>
        </a:p>
      </dgm:t>
    </dgm:pt>
    <dgm:pt modelId="{3563A2EF-90FB-0E41-890B-D30D830B7277}" type="pres">
      <dgm:prSet presAssocID="{E5DDDD32-B60D-9D42-8ABB-ACEBEC6AC5A3}" presName="linearFlow" presStyleCnt="0">
        <dgm:presLayoutVars>
          <dgm:resizeHandles val="exact"/>
        </dgm:presLayoutVars>
      </dgm:prSet>
      <dgm:spPr/>
    </dgm:pt>
    <dgm:pt modelId="{1840DB2E-A647-AA4D-8976-CD94525E616B}" type="pres">
      <dgm:prSet presAssocID="{5FF7E2F3-03B4-9A40-A8DA-A5122E27C133}" presName="node" presStyleLbl="node1" presStyleIdx="0" presStyleCnt="4" custScaleX="224513" custLinFactNeighborY="11628">
        <dgm:presLayoutVars>
          <dgm:bulletEnabled val="1"/>
        </dgm:presLayoutVars>
      </dgm:prSet>
      <dgm:spPr/>
    </dgm:pt>
    <dgm:pt modelId="{7FB68BEF-8A9D-9B42-878E-2DFB41A5455E}" type="pres">
      <dgm:prSet presAssocID="{C81DC5A2-2DC4-9140-9293-518096EBC07E}" presName="sibTrans" presStyleLbl="sibTrans2D1" presStyleIdx="0" presStyleCnt="3"/>
      <dgm:spPr/>
    </dgm:pt>
    <dgm:pt modelId="{AC1ACEC4-62C1-F241-AF40-EF62D0E322A7}" type="pres">
      <dgm:prSet presAssocID="{C81DC5A2-2DC4-9140-9293-518096EBC07E}" presName="connectorText" presStyleLbl="sibTrans2D1" presStyleIdx="0" presStyleCnt="3"/>
      <dgm:spPr/>
    </dgm:pt>
    <dgm:pt modelId="{D2706FFE-C218-F44A-8320-C0C83D04A9F7}" type="pres">
      <dgm:prSet presAssocID="{905F903D-5A96-064F-AE5C-9C22FFD0668B}" presName="node" presStyleLbl="node1" presStyleIdx="1" presStyleCnt="4" custScaleX="224513" custLinFactNeighborY="11628">
        <dgm:presLayoutVars>
          <dgm:bulletEnabled val="1"/>
        </dgm:presLayoutVars>
      </dgm:prSet>
      <dgm:spPr/>
    </dgm:pt>
    <dgm:pt modelId="{526D378B-F3BF-A341-9A61-B087BDA377D9}" type="pres">
      <dgm:prSet presAssocID="{CC277E85-1340-CA4A-9589-D1A37D912011}" presName="sibTrans" presStyleLbl="sibTrans2D1" presStyleIdx="1" presStyleCnt="3"/>
      <dgm:spPr/>
    </dgm:pt>
    <dgm:pt modelId="{5474406D-8DD5-F846-9190-6B26D9A8FE79}" type="pres">
      <dgm:prSet presAssocID="{CC277E85-1340-CA4A-9589-D1A37D912011}" presName="connectorText" presStyleLbl="sibTrans2D1" presStyleIdx="1" presStyleCnt="3"/>
      <dgm:spPr/>
    </dgm:pt>
    <dgm:pt modelId="{EAA068BF-22E7-124E-8E2B-DF1EF6CBF3B6}" type="pres">
      <dgm:prSet presAssocID="{D660789B-B912-D242-95D7-7C1A6AF2DB33}" presName="node" presStyleLbl="node1" presStyleIdx="2" presStyleCnt="4" custScaleX="224513" custLinFactNeighborY="11628">
        <dgm:presLayoutVars>
          <dgm:bulletEnabled val="1"/>
        </dgm:presLayoutVars>
      </dgm:prSet>
      <dgm:spPr/>
    </dgm:pt>
    <dgm:pt modelId="{13F2A4BE-8BD5-CF4D-A915-0DED42A45A53}" type="pres">
      <dgm:prSet presAssocID="{A6F84295-82FF-F34F-89CA-C81DDB0CA419}" presName="sibTrans" presStyleLbl="sibTrans2D1" presStyleIdx="2" presStyleCnt="3"/>
      <dgm:spPr/>
    </dgm:pt>
    <dgm:pt modelId="{B67FE3A0-1CFB-4B49-A75F-8136A9A5564F}" type="pres">
      <dgm:prSet presAssocID="{A6F84295-82FF-F34F-89CA-C81DDB0CA419}" presName="connectorText" presStyleLbl="sibTrans2D1" presStyleIdx="2" presStyleCnt="3"/>
      <dgm:spPr/>
    </dgm:pt>
    <dgm:pt modelId="{E12CAD89-5F83-DC44-8003-066AEDBACFC3}" type="pres">
      <dgm:prSet presAssocID="{857FCEF6-AEE0-CE4D-83CD-D9B9C4696795}" presName="node" presStyleLbl="node1" presStyleIdx="3" presStyleCnt="4" custScaleX="224513" custLinFactNeighborY="11628">
        <dgm:presLayoutVars>
          <dgm:bulletEnabled val="1"/>
        </dgm:presLayoutVars>
      </dgm:prSet>
      <dgm:spPr/>
    </dgm:pt>
  </dgm:ptLst>
  <dgm:cxnLst>
    <dgm:cxn modelId="{E0A1DD05-0073-844D-9C15-B6FD33A3781D}" type="presOf" srcId="{CC277E85-1340-CA4A-9589-D1A37D912011}" destId="{526D378B-F3BF-A341-9A61-B087BDA377D9}" srcOrd="0" destOrd="0" presId="urn:microsoft.com/office/officeart/2005/8/layout/process2"/>
    <dgm:cxn modelId="{CC269306-05C7-5D45-B6A0-5A539762296E}" type="presOf" srcId="{905F903D-5A96-064F-AE5C-9C22FFD0668B}" destId="{D2706FFE-C218-F44A-8320-C0C83D04A9F7}" srcOrd="0" destOrd="0" presId="urn:microsoft.com/office/officeart/2005/8/layout/process2"/>
    <dgm:cxn modelId="{1CADE612-8FEE-2E4F-A9AE-05E24FFFB3CB}" type="presOf" srcId="{A6F84295-82FF-F34F-89CA-C81DDB0CA419}" destId="{B67FE3A0-1CFB-4B49-A75F-8136A9A5564F}" srcOrd="1" destOrd="0" presId="urn:microsoft.com/office/officeart/2005/8/layout/process2"/>
    <dgm:cxn modelId="{EC923515-C36B-904D-A2CA-1E85BF394FA5}" type="presOf" srcId="{C81DC5A2-2DC4-9140-9293-518096EBC07E}" destId="{AC1ACEC4-62C1-F241-AF40-EF62D0E322A7}" srcOrd="1" destOrd="0" presId="urn:microsoft.com/office/officeart/2005/8/layout/process2"/>
    <dgm:cxn modelId="{18490818-ADEB-0145-A00E-B73812B38D58}" type="presOf" srcId="{CC277E85-1340-CA4A-9589-D1A37D912011}" destId="{5474406D-8DD5-F846-9190-6B26D9A8FE79}" srcOrd="1" destOrd="0" presId="urn:microsoft.com/office/officeart/2005/8/layout/process2"/>
    <dgm:cxn modelId="{7828662F-3562-FD40-9D6C-091E0C679175}" type="presOf" srcId="{E5DDDD32-B60D-9D42-8ABB-ACEBEC6AC5A3}" destId="{3563A2EF-90FB-0E41-890B-D30D830B7277}" srcOrd="0" destOrd="0" presId="urn:microsoft.com/office/officeart/2005/8/layout/process2"/>
    <dgm:cxn modelId="{F64B0F7F-7F2C-F740-91ED-D837F92B07E9}" srcId="{E5DDDD32-B60D-9D42-8ABB-ACEBEC6AC5A3}" destId="{905F903D-5A96-064F-AE5C-9C22FFD0668B}" srcOrd="1" destOrd="0" parTransId="{A59435EE-E100-3D4D-ABBD-7772EC98513D}" sibTransId="{CC277E85-1340-CA4A-9589-D1A37D912011}"/>
    <dgm:cxn modelId="{BD202E8E-8B11-0040-B0CA-0E786D2C41E2}" srcId="{E5DDDD32-B60D-9D42-8ABB-ACEBEC6AC5A3}" destId="{857FCEF6-AEE0-CE4D-83CD-D9B9C4696795}" srcOrd="3" destOrd="0" parTransId="{C3B650A9-4E63-7641-8560-25DF1A540B48}" sibTransId="{8E64C571-1C38-E644-B418-2F29ABFD9DD2}"/>
    <dgm:cxn modelId="{0AD5B68E-DFEF-7545-832F-588DD87D85AE}" srcId="{E5DDDD32-B60D-9D42-8ABB-ACEBEC6AC5A3}" destId="{D660789B-B912-D242-95D7-7C1A6AF2DB33}" srcOrd="2" destOrd="0" parTransId="{EACDD51B-83C7-324A-A133-0AF65E2A1D4F}" sibTransId="{A6F84295-82FF-F34F-89CA-C81DDB0CA419}"/>
    <dgm:cxn modelId="{2244E398-FB9E-514B-88AD-C08B7BDDEE98}" type="presOf" srcId="{A6F84295-82FF-F34F-89CA-C81DDB0CA419}" destId="{13F2A4BE-8BD5-CF4D-A915-0DED42A45A53}" srcOrd="0" destOrd="0" presId="urn:microsoft.com/office/officeart/2005/8/layout/process2"/>
    <dgm:cxn modelId="{404ED5A3-0666-0741-BEB8-46F7C3AB2F21}" type="presOf" srcId="{857FCEF6-AEE0-CE4D-83CD-D9B9C4696795}" destId="{E12CAD89-5F83-DC44-8003-066AEDBACFC3}" srcOrd="0" destOrd="0" presId="urn:microsoft.com/office/officeart/2005/8/layout/process2"/>
    <dgm:cxn modelId="{512FB0AB-A1F6-EC48-8A2D-B65FAD9C3FB6}" type="presOf" srcId="{D660789B-B912-D242-95D7-7C1A6AF2DB33}" destId="{EAA068BF-22E7-124E-8E2B-DF1EF6CBF3B6}" srcOrd="0" destOrd="0" presId="urn:microsoft.com/office/officeart/2005/8/layout/process2"/>
    <dgm:cxn modelId="{674812D4-F8E1-1C4E-8A4F-7F256E3DE8D8}" srcId="{E5DDDD32-B60D-9D42-8ABB-ACEBEC6AC5A3}" destId="{5FF7E2F3-03B4-9A40-A8DA-A5122E27C133}" srcOrd="0" destOrd="0" parTransId="{BF613C35-B18F-2C4F-A89F-1F4FDDA4FECD}" sibTransId="{C81DC5A2-2DC4-9140-9293-518096EBC07E}"/>
    <dgm:cxn modelId="{08349AE3-523D-3947-88CD-96C9F33F3C7F}" type="presOf" srcId="{C81DC5A2-2DC4-9140-9293-518096EBC07E}" destId="{7FB68BEF-8A9D-9B42-878E-2DFB41A5455E}" srcOrd="0" destOrd="0" presId="urn:microsoft.com/office/officeart/2005/8/layout/process2"/>
    <dgm:cxn modelId="{8A6331E5-C839-3941-9D5E-E1742A1ECD34}" type="presOf" srcId="{5FF7E2F3-03B4-9A40-A8DA-A5122E27C133}" destId="{1840DB2E-A647-AA4D-8976-CD94525E616B}" srcOrd="0" destOrd="0" presId="urn:microsoft.com/office/officeart/2005/8/layout/process2"/>
    <dgm:cxn modelId="{73FF6E16-1072-7C4D-95CC-1EB253AE6695}" type="presParOf" srcId="{3563A2EF-90FB-0E41-890B-D30D830B7277}" destId="{1840DB2E-A647-AA4D-8976-CD94525E616B}" srcOrd="0" destOrd="0" presId="urn:microsoft.com/office/officeart/2005/8/layout/process2"/>
    <dgm:cxn modelId="{6BC1829E-0137-954F-BEE5-BC2849ABA401}" type="presParOf" srcId="{3563A2EF-90FB-0E41-890B-D30D830B7277}" destId="{7FB68BEF-8A9D-9B42-878E-2DFB41A5455E}" srcOrd="1" destOrd="0" presId="urn:microsoft.com/office/officeart/2005/8/layout/process2"/>
    <dgm:cxn modelId="{45399D64-8AA8-3642-90F1-88B145BBB507}" type="presParOf" srcId="{7FB68BEF-8A9D-9B42-878E-2DFB41A5455E}" destId="{AC1ACEC4-62C1-F241-AF40-EF62D0E322A7}" srcOrd="0" destOrd="0" presId="urn:microsoft.com/office/officeart/2005/8/layout/process2"/>
    <dgm:cxn modelId="{74EC6F5F-E1FD-9144-8495-2258617807B3}" type="presParOf" srcId="{3563A2EF-90FB-0E41-890B-D30D830B7277}" destId="{D2706FFE-C218-F44A-8320-C0C83D04A9F7}" srcOrd="2" destOrd="0" presId="urn:microsoft.com/office/officeart/2005/8/layout/process2"/>
    <dgm:cxn modelId="{83040ECE-757B-234C-ABD1-3F9C34CAF243}" type="presParOf" srcId="{3563A2EF-90FB-0E41-890B-D30D830B7277}" destId="{526D378B-F3BF-A341-9A61-B087BDA377D9}" srcOrd="3" destOrd="0" presId="urn:microsoft.com/office/officeart/2005/8/layout/process2"/>
    <dgm:cxn modelId="{389565FE-1CDF-9247-9D2E-B7D3D3CDDCA8}" type="presParOf" srcId="{526D378B-F3BF-A341-9A61-B087BDA377D9}" destId="{5474406D-8DD5-F846-9190-6B26D9A8FE79}" srcOrd="0" destOrd="0" presId="urn:microsoft.com/office/officeart/2005/8/layout/process2"/>
    <dgm:cxn modelId="{EDAD566F-A106-5045-8687-183575DBFFD8}" type="presParOf" srcId="{3563A2EF-90FB-0E41-890B-D30D830B7277}" destId="{EAA068BF-22E7-124E-8E2B-DF1EF6CBF3B6}" srcOrd="4" destOrd="0" presId="urn:microsoft.com/office/officeart/2005/8/layout/process2"/>
    <dgm:cxn modelId="{746C21BD-8E24-7249-B8EC-CD52E53BE1E7}" type="presParOf" srcId="{3563A2EF-90FB-0E41-890B-D30D830B7277}" destId="{13F2A4BE-8BD5-CF4D-A915-0DED42A45A53}" srcOrd="5" destOrd="0" presId="urn:microsoft.com/office/officeart/2005/8/layout/process2"/>
    <dgm:cxn modelId="{72B3A306-147A-F144-ACB4-B6B482D65810}" type="presParOf" srcId="{13F2A4BE-8BD5-CF4D-A915-0DED42A45A53}" destId="{B67FE3A0-1CFB-4B49-A75F-8136A9A5564F}" srcOrd="0" destOrd="0" presId="urn:microsoft.com/office/officeart/2005/8/layout/process2"/>
    <dgm:cxn modelId="{D7B5AAE4-14FA-CD4C-87B3-80EDE43DFC5D}" type="presParOf" srcId="{3563A2EF-90FB-0E41-890B-D30D830B7277}" destId="{E12CAD89-5F83-DC44-8003-066AEDBACFC3}"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DDDD32-B60D-9D42-8ABB-ACEBEC6AC5A3}" type="doc">
      <dgm:prSet loTypeId="urn:microsoft.com/office/officeart/2005/8/layout/process2" loCatId="" qsTypeId="urn:microsoft.com/office/officeart/2005/8/quickstyle/simple1" qsCatId="simple" csTypeId="urn:microsoft.com/office/officeart/2005/8/colors/accent6_1" csCatId="accent6" phldr="1"/>
      <dgm:spPr/>
    </dgm:pt>
    <dgm:pt modelId="{5FF7E2F3-03B4-9A40-A8DA-A5122E27C133}">
      <dgm:prSet phldrT="[Text]" custT="1"/>
      <dgm:spPr>
        <a:ln w="57150">
          <a:solidFill>
            <a:srgbClr val="FF0000"/>
          </a:solidFill>
        </a:ln>
      </dgm:spPr>
      <dgm:t>
        <a:bodyPr/>
        <a:lstStyle/>
        <a:p>
          <a:pPr>
            <a:spcAft>
              <a:spcPts val="0"/>
            </a:spcAft>
          </a:pPr>
          <a:r>
            <a:rPr lang="en-US" sz="2400" dirty="0"/>
            <a:t>Quality filter sequences</a:t>
          </a:r>
        </a:p>
        <a:p>
          <a:pPr>
            <a:spcAft>
              <a:spcPts val="0"/>
            </a:spcAft>
          </a:pPr>
          <a:r>
            <a:rPr lang="en-US" sz="2400" dirty="0"/>
            <a:t>Align to human genome GRCh38</a:t>
          </a:r>
        </a:p>
        <a:p>
          <a:pPr>
            <a:spcAft>
              <a:spcPts val="0"/>
            </a:spcAft>
          </a:pPr>
          <a:r>
            <a:rPr lang="en-US" sz="2400" dirty="0"/>
            <a:t>Count reads in exons</a:t>
          </a:r>
        </a:p>
      </dgm:t>
    </dgm:pt>
    <dgm:pt modelId="{BF613C35-B18F-2C4F-A89F-1F4FDDA4FECD}" type="parTrans" cxnId="{674812D4-F8E1-1C4E-8A4F-7F256E3DE8D8}">
      <dgm:prSet/>
      <dgm:spPr/>
      <dgm:t>
        <a:bodyPr/>
        <a:lstStyle/>
        <a:p>
          <a:endParaRPr lang="en-US"/>
        </a:p>
      </dgm:t>
    </dgm:pt>
    <dgm:pt modelId="{C81DC5A2-2DC4-9140-9293-518096EBC07E}" type="sibTrans" cxnId="{674812D4-F8E1-1C4E-8A4F-7F256E3DE8D8}">
      <dgm:prSet/>
      <dgm:spPr>
        <a:solidFill>
          <a:schemeClr val="tx1"/>
        </a:solidFill>
      </dgm:spPr>
      <dgm:t>
        <a:bodyPr/>
        <a:lstStyle/>
        <a:p>
          <a:endParaRPr lang="en-US"/>
        </a:p>
      </dgm:t>
    </dgm:pt>
    <dgm:pt modelId="{D660789B-B912-D242-95D7-7C1A6AF2DB33}">
      <dgm:prSet custT="1"/>
      <dgm:spPr>
        <a:ln w="57150">
          <a:solidFill>
            <a:srgbClr val="00B050"/>
          </a:solidFill>
        </a:ln>
      </dgm:spPr>
      <dgm:t>
        <a:bodyPr/>
        <a:lstStyle/>
        <a:p>
          <a:r>
            <a:rPr lang="en-US" sz="2400" dirty="0"/>
            <a:t>Filter abundant, protein-coding genes</a:t>
          </a:r>
        </a:p>
      </dgm:t>
    </dgm:pt>
    <dgm:pt modelId="{EACDD51B-83C7-324A-A133-0AF65E2A1D4F}" type="parTrans" cxnId="{0AD5B68E-DFEF-7545-832F-588DD87D85AE}">
      <dgm:prSet/>
      <dgm:spPr/>
      <dgm:t>
        <a:bodyPr/>
        <a:lstStyle/>
        <a:p>
          <a:endParaRPr lang="en-US"/>
        </a:p>
      </dgm:t>
    </dgm:pt>
    <dgm:pt modelId="{A6F84295-82FF-F34F-89CA-C81DDB0CA419}" type="sibTrans" cxnId="{0AD5B68E-DFEF-7545-832F-588DD87D85AE}">
      <dgm:prSet/>
      <dgm:spPr>
        <a:solidFill>
          <a:schemeClr val="tx1"/>
        </a:solidFill>
      </dgm:spPr>
      <dgm:t>
        <a:bodyPr/>
        <a:lstStyle/>
        <a:p>
          <a:endParaRPr lang="en-US"/>
        </a:p>
      </dgm:t>
    </dgm:pt>
    <dgm:pt modelId="{857FCEF6-AEE0-CE4D-83CD-D9B9C4696795}">
      <dgm:prSet custT="1"/>
      <dgm:spPr>
        <a:ln w="57150">
          <a:solidFill>
            <a:schemeClr val="accent1"/>
          </a:solidFill>
        </a:ln>
      </dgm:spPr>
      <dgm:t>
        <a:bodyPr/>
        <a:lstStyle/>
        <a:p>
          <a:r>
            <a:rPr lang="en-US" sz="2400" dirty="0"/>
            <a:t>Normalize and log2 transform</a:t>
          </a:r>
        </a:p>
      </dgm:t>
    </dgm:pt>
    <dgm:pt modelId="{C3B650A9-4E63-7641-8560-25DF1A540B48}" type="parTrans" cxnId="{BD202E8E-8B11-0040-B0CA-0E786D2C41E2}">
      <dgm:prSet/>
      <dgm:spPr/>
      <dgm:t>
        <a:bodyPr/>
        <a:lstStyle/>
        <a:p>
          <a:endParaRPr lang="en-US"/>
        </a:p>
      </dgm:t>
    </dgm:pt>
    <dgm:pt modelId="{8E64C571-1C38-E644-B418-2F29ABFD9DD2}" type="sibTrans" cxnId="{BD202E8E-8B11-0040-B0CA-0E786D2C41E2}">
      <dgm:prSet/>
      <dgm:spPr>
        <a:solidFill>
          <a:schemeClr val="tx1"/>
        </a:solidFill>
      </dgm:spPr>
      <dgm:t>
        <a:bodyPr/>
        <a:lstStyle/>
        <a:p>
          <a:endParaRPr lang="en-US"/>
        </a:p>
      </dgm:t>
    </dgm:pt>
    <dgm:pt modelId="{905F903D-5A96-064F-AE5C-9C22FFD0668B}">
      <dgm:prSet phldrT="[Text]" custT="1"/>
      <dgm:spPr>
        <a:ln w="57150">
          <a:solidFill>
            <a:srgbClr val="FFC000"/>
          </a:solidFill>
        </a:ln>
      </dgm:spPr>
      <dgm:t>
        <a:bodyPr/>
        <a:lstStyle/>
        <a:p>
          <a:pPr>
            <a:spcAft>
              <a:spcPts val="0"/>
            </a:spcAft>
          </a:pPr>
          <a:r>
            <a:rPr lang="en-US" sz="2400" dirty="0"/>
            <a:t>Quality filter samples</a:t>
          </a:r>
          <a:br>
            <a:rPr lang="en-US" sz="2400" dirty="0"/>
          </a:br>
          <a:r>
            <a:rPr lang="en-US" sz="2400" dirty="0"/>
            <a:t>(total sequences, median CV, PCA)</a:t>
          </a:r>
        </a:p>
      </dgm:t>
    </dgm:pt>
    <dgm:pt modelId="{CC277E85-1340-CA4A-9589-D1A37D912011}" type="sibTrans" cxnId="{F64B0F7F-7F2C-F740-91ED-D837F92B07E9}">
      <dgm:prSet/>
      <dgm:spPr>
        <a:solidFill>
          <a:schemeClr val="tx1"/>
        </a:solidFill>
      </dgm:spPr>
      <dgm:t>
        <a:bodyPr/>
        <a:lstStyle/>
        <a:p>
          <a:endParaRPr lang="en-US"/>
        </a:p>
      </dgm:t>
    </dgm:pt>
    <dgm:pt modelId="{A59435EE-E100-3D4D-ABBD-7772EC98513D}" type="parTrans" cxnId="{F64B0F7F-7F2C-F740-91ED-D837F92B07E9}">
      <dgm:prSet/>
      <dgm:spPr/>
      <dgm:t>
        <a:bodyPr/>
        <a:lstStyle/>
        <a:p>
          <a:endParaRPr lang="en-US"/>
        </a:p>
      </dgm:t>
    </dgm:pt>
    <dgm:pt modelId="{3563A2EF-90FB-0E41-890B-D30D830B7277}" type="pres">
      <dgm:prSet presAssocID="{E5DDDD32-B60D-9D42-8ABB-ACEBEC6AC5A3}" presName="linearFlow" presStyleCnt="0">
        <dgm:presLayoutVars>
          <dgm:resizeHandles val="exact"/>
        </dgm:presLayoutVars>
      </dgm:prSet>
      <dgm:spPr/>
    </dgm:pt>
    <dgm:pt modelId="{1840DB2E-A647-AA4D-8976-CD94525E616B}" type="pres">
      <dgm:prSet presAssocID="{5FF7E2F3-03B4-9A40-A8DA-A5122E27C133}" presName="node" presStyleLbl="node1" presStyleIdx="0" presStyleCnt="4" custScaleX="224513" custScaleY="138986" custLinFactNeighborY="11628">
        <dgm:presLayoutVars>
          <dgm:bulletEnabled val="1"/>
        </dgm:presLayoutVars>
      </dgm:prSet>
      <dgm:spPr/>
    </dgm:pt>
    <dgm:pt modelId="{7FB68BEF-8A9D-9B42-878E-2DFB41A5455E}" type="pres">
      <dgm:prSet presAssocID="{C81DC5A2-2DC4-9140-9293-518096EBC07E}" presName="sibTrans" presStyleLbl="sibTrans2D1" presStyleIdx="0" presStyleCnt="3"/>
      <dgm:spPr/>
    </dgm:pt>
    <dgm:pt modelId="{AC1ACEC4-62C1-F241-AF40-EF62D0E322A7}" type="pres">
      <dgm:prSet presAssocID="{C81DC5A2-2DC4-9140-9293-518096EBC07E}" presName="connectorText" presStyleLbl="sibTrans2D1" presStyleIdx="0" presStyleCnt="3"/>
      <dgm:spPr/>
    </dgm:pt>
    <dgm:pt modelId="{D2706FFE-C218-F44A-8320-C0C83D04A9F7}" type="pres">
      <dgm:prSet presAssocID="{905F903D-5A96-064F-AE5C-9C22FFD0668B}" presName="node" presStyleLbl="node1" presStyleIdx="1" presStyleCnt="4" custScaleX="224513" custScaleY="132011" custLinFactNeighborY="11628">
        <dgm:presLayoutVars>
          <dgm:bulletEnabled val="1"/>
        </dgm:presLayoutVars>
      </dgm:prSet>
      <dgm:spPr/>
    </dgm:pt>
    <dgm:pt modelId="{526D378B-F3BF-A341-9A61-B087BDA377D9}" type="pres">
      <dgm:prSet presAssocID="{CC277E85-1340-CA4A-9589-D1A37D912011}" presName="sibTrans" presStyleLbl="sibTrans2D1" presStyleIdx="1" presStyleCnt="3"/>
      <dgm:spPr/>
    </dgm:pt>
    <dgm:pt modelId="{5474406D-8DD5-F846-9190-6B26D9A8FE79}" type="pres">
      <dgm:prSet presAssocID="{CC277E85-1340-CA4A-9589-D1A37D912011}" presName="connectorText" presStyleLbl="sibTrans2D1" presStyleIdx="1" presStyleCnt="3"/>
      <dgm:spPr/>
    </dgm:pt>
    <dgm:pt modelId="{EAA068BF-22E7-124E-8E2B-DF1EF6CBF3B6}" type="pres">
      <dgm:prSet presAssocID="{D660789B-B912-D242-95D7-7C1A6AF2DB33}" presName="node" presStyleLbl="node1" presStyleIdx="2" presStyleCnt="4" custScaleX="224513" custLinFactNeighborY="11628">
        <dgm:presLayoutVars>
          <dgm:bulletEnabled val="1"/>
        </dgm:presLayoutVars>
      </dgm:prSet>
      <dgm:spPr/>
    </dgm:pt>
    <dgm:pt modelId="{13F2A4BE-8BD5-CF4D-A915-0DED42A45A53}" type="pres">
      <dgm:prSet presAssocID="{A6F84295-82FF-F34F-89CA-C81DDB0CA419}" presName="sibTrans" presStyleLbl="sibTrans2D1" presStyleIdx="2" presStyleCnt="3"/>
      <dgm:spPr/>
    </dgm:pt>
    <dgm:pt modelId="{B67FE3A0-1CFB-4B49-A75F-8136A9A5564F}" type="pres">
      <dgm:prSet presAssocID="{A6F84295-82FF-F34F-89CA-C81DDB0CA419}" presName="connectorText" presStyleLbl="sibTrans2D1" presStyleIdx="2" presStyleCnt="3"/>
      <dgm:spPr/>
    </dgm:pt>
    <dgm:pt modelId="{E12CAD89-5F83-DC44-8003-066AEDBACFC3}" type="pres">
      <dgm:prSet presAssocID="{857FCEF6-AEE0-CE4D-83CD-D9B9C4696795}" presName="node" presStyleLbl="node1" presStyleIdx="3" presStyleCnt="4" custScaleX="224513" custLinFactNeighborY="11628">
        <dgm:presLayoutVars>
          <dgm:bulletEnabled val="1"/>
        </dgm:presLayoutVars>
      </dgm:prSet>
      <dgm:spPr/>
    </dgm:pt>
  </dgm:ptLst>
  <dgm:cxnLst>
    <dgm:cxn modelId="{E0A1DD05-0073-844D-9C15-B6FD33A3781D}" type="presOf" srcId="{CC277E85-1340-CA4A-9589-D1A37D912011}" destId="{526D378B-F3BF-A341-9A61-B087BDA377D9}" srcOrd="0" destOrd="0" presId="urn:microsoft.com/office/officeart/2005/8/layout/process2"/>
    <dgm:cxn modelId="{CC269306-05C7-5D45-B6A0-5A539762296E}" type="presOf" srcId="{905F903D-5A96-064F-AE5C-9C22FFD0668B}" destId="{D2706FFE-C218-F44A-8320-C0C83D04A9F7}" srcOrd="0" destOrd="0" presId="urn:microsoft.com/office/officeart/2005/8/layout/process2"/>
    <dgm:cxn modelId="{1CADE612-8FEE-2E4F-A9AE-05E24FFFB3CB}" type="presOf" srcId="{A6F84295-82FF-F34F-89CA-C81DDB0CA419}" destId="{B67FE3A0-1CFB-4B49-A75F-8136A9A5564F}" srcOrd="1" destOrd="0" presId="urn:microsoft.com/office/officeart/2005/8/layout/process2"/>
    <dgm:cxn modelId="{EC923515-C36B-904D-A2CA-1E85BF394FA5}" type="presOf" srcId="{C81DC5A2-2DC4-9140-9293-518096EBC07E}" destId="{AC1ACEC4-62C1-F241-AF40-EF62D0E322A7}" srcOrd="1" destOrd="0" presId="urn:microsoft.com/office/officeart/2005/8/layout/process2"/>
    <dgm:cxn modelId="{18490818-ADEB-0145-A00E-B73812B38D58}" type="presOf" srcId="{CC277E85-1340-CA4A-9589-D1A37D912011}" destId="{5474406D-8DD5-F846-9190-6B26D9A8FE79}" srcOrd="1" destOrd="0" presId="urn:microsoft.com/office/officeart/2005/8/layout/process2"/>
    <dgm:cxn modelId="{7828662F-3562-FD40-9D6C-091E0C679175}" type="presOf" srcId="{E5DDDD32-B60D-9D42-8ABB-ACEBEC6AC5A3}" destId="{3563A2EF-90FB-0E41-890B-D30D830B7277}" srcOrd="0" destOrd="0" presId="urn:microsoft.com/office/officeart/2005/8/layout/process2"/>
    <dgm:cxn modelId="{F64B0F7F-7F2C-F740-91ED-D837F92B07E9}" srcId="{E5DDDD32-B60D-9D42-8ABB-ACEBEC6AC5A3}" destId="{905F903D-5A96-064F-AE5C-9C22FFD0668B}" srcOrd="1" destOrd="0" parTransId="{A59435EE-E100-3D4D-ABBD-7772EC98513D}" sibTransId="{CC277E85-1340-CA4A-9589-D1A37D912011}"/>
    <dgm:cxn modelId="{BD202E8E-8B11-0040-B0CA-0E786D2C41E2}" srcId="{E5DDDD32-B60D-9D42-8ABB-ACEBEC6AC5A3}" destId="{857FCEF6-AEE0-CE4D-83CD-D9B9C4696795}" srcOrd="3" destOrd="0" parTransId="{C3B650A9-4E63-7641-8560-25DF1A540B48}" sibTransId="{8E64C571-1C38-E644-B418-2F29ABFD9DD2}"/>
    <dgm:cxn modelId="{0AD5B68E-DFEF-7545-832F-588DD87D85AE}" srcId="{E5DDDD32-B60D-9D42-8ABB-ACEBEC6AC5A3}" destId="{D660789B-B912-D242-95D7-7C1A6AF2DB33}" srcOrd="2" destOrd="0" parTransId="{EACDD51B-83C7-324A-A133-0AF65E2A1D4F}" sibTransId="{A6F84295-82FF-F34F-89CA-C81DDB0CA419}"/>
    <dgm:cxn modelId="{2244E398-FB9E-514B-88AD-C08B7BDDEE98}" type="presOf" srcId="{A6F84295-82FF-F34F-89CA-C81DDB0CA419}" destId="{13F2A4BE-8BD5-CF4D-A915-0DED42A45A53}" srcOrd="0" destOrd="0" presId="urn:microsoft.com/office/officeart/2005/8/layout/process2"/>
    <dgm:cxn modelId="{404ED5A3-0666-0741-BEB8-46F7C3AB2F21}" type="presOf" srcId="{857FCEF6-AEE0-CE4D-83CD-D9B9C4696795}" destId="{E12CAD89-5F83-DC44-8003-066AEDBACFC3}" srcOrd="0" destOrd="0" presId="urn:microsoft.com/office/officeart/2005/8/layout/process2"/>
    <dgm:cxn modelId="{512FB0AB-A1F6-EC48-8A2D-B65FAD9C3FB6}" type="presOf" srcId="{D660789B-B912-D242-95D7-7C1A6AF2DB33}" destId="{EAA068BF-22E7-124E-8E2B-DF1EF6CBF3B6}" srcOrd="0" destOrd="0" presId="urn:microsoft.com/office/officeart/2005/8/layout/process2"/>
    <dgm:cxn modelId="{674812D4-F8E1-1C4E-8A4F-7F256E3DE8D8}" srcId="{E5DDDD32-B60D-9D42-8ABB-ACEBEC6AC5A3}" destId="{5FF7E2F3-03B4-9A40-A8DA-A5122E27C133}" srcOrd="0" destOrd="0" parTransId="{BF613C35-B18F-2C4F-A89F-1F4FDDA4FECD}" sibTransId="{C81DC5A2-2DC4-9140-9293-518096EBC07E}"/>
    <dgm:cxn modelId="{08349AE3-523D-3947-88CD-96C9F33F3C7F}" type="presOf" srcId="{C81DC5A2-2DC4-9140-9293-518096EBC07E}" destId="{7FB68BEF-8A9D-9B42-878E-2DFB41A5455E}" srcOrd="0" destOrd="0" presId="urn:microsoft.com/office/officeart/2005/8/layout/process2"/>
    <dgm:cxn modelId="{8A6331E5-C839-3941-9D5E-E1742A1ECD34}" type="presOf" srcId="{5FF7E2F3-03B4-9A40-A8DA-A5122E27C133}" destId="{1840DB2E-A647-AA4D-8976-CD94525E616B}" srcOrd="0" destOrd="0" presId="urn:microsoft.com/office/officeart/2005/8/layout/process2"/>
    <dgm:cxn modelId="{73FF6E16-1072-7C4D-95CC-1EB253AE6695}" type="presParOf" srcId="{3563A2EF-90FB-0E41-890B-D30D830B7277}" destId="{1840DB2E-A647-AA4D-8976-CD94525E616B}" srcOrd="0" destOrd="0" presId="urn:microsoft.com/office/officeart/2005/8/layout/process2"/>
    <dgm:cxn modelId="{6BC1829E-0137-954F-BEE5-BC2849ABA401}" type="presParOf" srcId="{3563A2EF-90FB-0E41-890B-D30D830B7277}" destId="{7FB68BEF-8A9D-9B42-878E-2DFB41A5455E}" srcOrd="1" destOrd="0" presId="urn:microsoft.com/office/officeart/2005/8/layout/process2"/>
    <dgm:cxn modelId="{45399D64-8AA8-3642-90F1-88B145BBB507}" type="presParOf" srcId="{7FB68BEF-8A9D-9B42-878E-2DFB41A5455E}" destId="{AC1ACEC4-62C1-F241-AF40-EF62D0E322A7}" srcOrd="0" destOrd="0" presId="urn:microsoft.com/office/officeart/2005/8/layout/process2"/>
    <dgm:cxn modelId="{74EC6F5F-E1FD-9144-8495-2258617807B3}" type="presParOf" srcId="{3563A2EF-90FB-0E41-890B-D30D830B7277}" destId="{D2706FFE-C218-F44A-8320-C0C83D04A9F7}" srcOrd="2" destOrd="0" presId="urn:microsoft.com/office/officeart/2005/8/layout/process2"/>
    <dgm:cxn modelId="{83040ECE-757B-234C-ABD1-3F9C34CAF243}" type="presParOf" srcId="{3563A2EF-90FB-0E41-890B-D30D830B7277}" destId="{526D378B-F3BF-A341-9A61-B087BDA377D9}" srcOrd="3" destOrd="0" presId="urn:microsoft.com/office/officeart/2005/8/layout/process2"/>
    <dgm:cxn modelId="{389565FE-1CDF-9247-9D2E-B7D3D3CDDCA8}" type="presParOf" srcId="{526D378B-F3BF-A341-9A61-B087BDA377D9}" destId="{5474406D-8DD5-F846-9190-6B26D9A8FE79}" srcOrd="0" destOrd="0" presId="urn:microsoft.com/office/officeart/2005/8/layout/process2"/>
    <dgm:cxn modelId="{EDAD566F-A106-5045-8687-183575DBFFD8}" type="presParOf" srcId="{3563A2EF-90FB-0E41-890B-D30D830B7277}" destId="{EAA068BF-22E7-124E-8E2B-DF1EF6CBF3B6}" srcOrd="4" destOrd="0" presId="urn:microsoft.com/office/officeart/2005/8/layout/process2"/>
    <dgm:cxn modelId="{746C21BD-8E24-7249-B8EC-CD52E53BE1E7}" type="presParOf" srcId="{3563A2EF-90FB-0E41-890B-D30D830B7277}" destId="{13F2A4BE-8BD5-CF4D-A915-0DED42A45A53}" srcOrd="5" destOrd="0" presId="urn:microsoft.com/office/officeart/2005/8/layout/process2"/>
    <dgm:cxn modelId="{72B3A306-147A-F144-ACB4-B6B482D65810}" type="presParOf" srcId="{13F2A4BE-8BD5-CF4D-A915-0DED42A45A53}" destId="{B67FE3A0-1CFB-4B49-A75F-8136A9A5564F}" srcOrd="0" destOrd="0" presId="urn:microsoft.com/office/officeart/2005/8/layout/process2"/>
    <dgm:cxn modelId="{D7B5AAE4-14FA-CD4C-87B3-80EDE43DFC5D}" type="presParOf" srcId="{3563A2EF-90FB-0E41-890B-D30D830B7277}" destId="{E12CAD89-5F83-DC44-8003-066AEDBACFC3}"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40DB2E-A647-AA4D-8976-CD94525E616B}">
      <dsp:nvSpPr>
        <dsp:cNvPr id="0" name=""/>
        <dsp:cNvSpPr/>
      </dsp:nvSpPr>
      <dsp:spPr>
        <a:xfrm>
          <a:off x="0" y="60957"/>
          <a:ext cx="5773130" cy="959676"/>
        </a:xfrm>
        <a:prstGeom prst="roundRect">
          <a:avLst>
            <a:gd name="adj" fmla="val 10000"/>
          </a:avLst>
        </a:prstGeom>
        <a:solidFill>
          <a:schemeClr val="lt1">
            <a:hueOff val="0"/>
            <a:satOff val="0"/>
            <a:lumOff val="0"/>
            <a:alphaOff val="0"/>
          </a:schemeClr>
        </a:solidFill>
        <a:ln w="5715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Whole blood from individuals with latent tuberculosis infection (LTBI)</a:t>
          </a:r>
        </a:p>
      </dsp:txBody>
      <dsp:txXfrm>
        <a:off x="28108" y="89065"/>
        <a:ext cx="5716914" cy="903460"/>
      </dsp:txXfrm>
    </dsp:sp>
    <dsp:sp modelId="{7FB68BEF-8A9D-9B42-878E-2DFB41A5455E}">
      <dsp:nvSpPr>
        <dsp:cNvPr id="0" name=""/>
        <dsp:cNvSpPr/>
      </dsp:nvSpPr>
      <dsp:spPr>
        <a:xfrm rot="5400000">
          <a:off x="2706626" y="1044626"/>
          <a:ext cx="359878" cy="431854"/>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5400000">
        <a:off x="2757010" y="1080614"/>
        <a:ext cx="259112" cy="251915"/>
      </dsp:txXfrm>
    </dsp:sp>
    <dsp:sp modelId="{D2706FFE-C218-F44A-8320-C0C83D04A9F7}">
      <dsp:nvSpPr>
        <dsp:cNvPr id="0" name=""/>
        <dsp:cNvSpPr/>
      </dsp:nvSpPr>
      <dsp:spPr>
        <a:xfrm>
          <a:off x="0" y="1500472"/>
          <a:ext cx="5773130" cy="959676"/>
        </a:xfrm>
        <a:prstGeom prst="roundRect">
          <a:avLst>
            <a:gd name="adj" fmla="val 10000"/>
          </a:avLst>
        </a:prstGeom>
        <a:solidFill>
          <a:schemeClr val="lt1">
            <a:hueOff val="0"/>
            <a:satOff val="0"/>
            <a:lumOff val="0"/>
            <a:alphaOff val="0"/>
          </a:schemeClr>
        </a:solidFill>
        <a:ln w="5715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Isolate CD14+ monocytes from peripheral blood mononuclear cells (PBMC)</a:t>
          </a:r>
        </a:p>
      </dsp:txBody>
      <dsp:txXfrm>
        <a:off x="28108" y="1528580"/>
        <a:ext cx="5716914" cy="903460"/>
      </dsp:txXfrm>
    </dsp:sp>
    <dsp:sp modelId="{526D378B-F3BF-A341-9A61-B087BDA377D9}">
      <dsp:nvSpPr>
        <dsp:cNvPr id="0" name=""/>
        <dsp:cNvSpPr/>
      </dsp:nvSpPr>
      <dsp:spPr>
        <a:xfrm rot="5400000">
          <a:off x="2706626" y="2484140"/>
          <a:ext cx="359878" cy="431854"/>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5400000">
        <a:off x="2757010" y="2520128"/>
        <a:ext cx="259112" cy="251915"/>
      </dsp:txXfrm>
    </dsp:sp>
    <dsp:sp modelId="{EAA068BF-22E7-124E-8E2B-DF1EF6CBF3B6}">
      <dsp:nvSpPr>
        <dsp:cNvPr id="0" name=""/>
        <dsp:cNvSpPr/>
      </dsp:nvSpPr>
      <dsp:spPr>
        <a:xfrm>
          <a:off x="0" y="2939987"/>
          <a:ext cx="5773130" cy="959676"/>
        </a:xfrm>
        <a:prstGeom prst="roundRect">
          <a:avLst>
            <a:gd name="adj" fmla="val 10000"/>
          </a:avLst>
        </a:prstGeom>
        <a:solidFill>
          <a:schemeClr val="lt1">
            <a:hueOff val="0"/>
            <a:satOff val="0"/>
            <a:lumOff val="0"/>
            <a:alphaOff val="0"/>
          </a:schemeClr>
        </a:solidFill>
        <a:ln w="57150" cap="flat" cmpd="sng" algn="ctr">
          <a:solidFill>
            <a:srgbClr val="00B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Media or </a:t>
          </a:r>
          <a:r>
            <a:rPr lang="en-US" sz="2400" i="1" kern="1200" dirty="0"/>
            <a:t>M. tuberculosis</a:t>
          </a:r>
          <a:r>
            <a:rPr lang="en-US" sz="2400" i="0" kern="1200" dirty="0"/>
            <a:t> infection, 6 </a:t>
          </a:r>
          <a:r>
            <a:rPr lang="en-US" sz="2400" i="0" kern="1200" dirty="0" err="1"/>
            <a:t>hrs</a:t>
          </a:r>
          <a:endParaRPr lang="en-US" sz="2400" kern="1200" dirty="0"/>
        </a:p>
      </dsp:txBody>
      <dsp:txXfrm>
        <a:off x="28108" y="2968095"/>
        <a:ext cx="5716914" cy="903460"/>
      </dsp:txXfrm>
    </dsp:sp>
    <dsp:sp modelId="{13F2A4BE-8BD5-CF4D-A915-0DED42A45A53}">
      <dsp:nvSpPr>
        <dsp:cNvPr id="0" name=""/>
        <dsp:cNvSpPr/>
      </dsp:nvSpPr>
      <dsp:spPr>
        <a:xfrm rot="5400000">
          <a:off x="2725613" y="3898338"/>
          <a:ext cx="321903" cy="431854"/>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2757009" y="3953314"/>
        <a:ext cx="259112" cy="225332"/>
      </dsp:txXfrm>
    </dsp:sp>
    <dsp:sp modelId="{E12CAD89-5F83-DC44-8003-066AEDBACFC3}">
      <dsp:nvSpPr>
        <dsp:cNvPr id="0" name=""/>
        <dsp:cNvSpPr/>
      </dsp:nvSpPr>
      <dsp:spPr>
        <a:xfrm>
          <a:off x="0" y="4328868"/>
          <a:ext cx="5773130" cy="959676"/>
        </a:xfrm>
        <a:prstGeom prst="roundRect">
          <a:avLst>
            <a:gd name="adj" fmla="val 10000"/>
          </a:avLst>
        </a:prstGeom>
        <a:solidFill>
          <a:schemeClr val="lt1">
            <a:hueOff val="0"/>
            <a:satOff val="0"/>
            <a:lumOff val="0"/>
            <a:alphaOff val="0"/>
          </a:schemeClr>
        </a:solidFill>
        <a:ln w="5715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Bulk RNA-sequencing</a:t>
          </a:r>
        </a:p>
      </dsp:txBody>
      <dsp:txXfrm>
        <a:off x="28108" y="4356976"/>
        <a:ext cx="5716914" cy="9034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40DB2E-A647-AA4D-8976-CD94525E616B}">
      <dsp:nvSpPr>
        <dsp:cNvPr id="0" name=""/>
        <dsp:cNvSpPr/>
      </dsp:nvSpPr>
      <dsp:spPr>
        <a:xfrm>
          <a:off x="0" y="54344"/>
          <a:ext cx="5773130" cy="1181431"/>
        </a:xfrm>
        <a:prstGeom prst="roundRect">
          <a:avLst>
            <a:gd name="adj" fmla="val 10000"/>
          </a:avLst>
        </a:prstGeom>
        <a:solidFill>
          <a:schemeClr val="lt1">
            <a:hueOff val="0"/>
            <a:satOff val="0"/>
            <a:lumOff val="0"/>
            <a:alphaOff val="0"/>
          </a:schemeClr>
        </a:solidFill>
        <a:ln w="5715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ts val="0"/>
            </a:spcAft>
            <a:buNone/>
          </a:pPr>
          <a:r>
            <a:rPr lang="en-US" sz="2400" kern="1200" dirty="0"/>
            <a:t>Quality filter sequences</a:t>
          </a:r>
        </a:p>
        <a:p>
          <a:pPr marL="0" lvl="0" indent="0" algn="ctr" defTabSz="1066800">
            <a:lnSpc>
              <a:spcPct val="90000"/>
            </a:lnSpc>
            <a:spcBef>
              <a:spcPct val="0"/>
            </a:spcBef>
            <a:spcAft>
              <a:spcPts val="0"/>
            </a:spcAft>
            <a:buNone/>
          </a:pPr>
          <a:r>
            <a:rPr lang="en-US" sz="2400" kern="1200" dirty="0"/>
            <a:t>Align to human genome GRCh38</a:t>
          </a:r>
        </a:p>
        <a:p>
          <a:pPr marL="0" lvl="0" indent="0" algn="ctr" defTabSz="1066800">
            <a:lnSpc>
              <a:spcPct val="90000"/>
            </a:lnSpc>
            <a:spcBef>
              <a:spcPct val="0"/>
            </a:spcBef>
            <a:spcAft>
              <a:spcPts val="0"/>
            </a:spcAft>
            <a:buNone/>
          </a:pPr>
          <a:r>
            <a:rPr lang="en-US" sz="2400" kern="1200" dirty="0"/>
            <a:t>Count reads in exons</a:t>
          </a:r>
        </a:p>
      </dsp:txBody>
      <dsp:txXfrm>
        <a:off x="34603" y="88947"/>
        <a:ext cx="5703924" cy="1112225"/>
      </dsp:txXfrm>
    </dsp:sp>
    <dsp:sp modelId="{7FB68BEF-8A9D-9B42-878E-2DFB41A5455E}">
      <dsp:nvSpPr>
        <dsp:cNvPr id="0" name=""/>
        <dsp:cNvSpPr/>
      </dsp:nvSpPr>
      <dsp:spPr>
        <a:xfrm rot="5400000">
          <a:off x="2727183" y="1257026"/>
          <a:ext cx="318763" cy="382516"/>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2771810" y="1288903"/>
        <a:ext cx="229510" cy="223134"/>
      </dsp:txXfrm>
    </dsp:sp>
    <dsp:sp modelId="{D2706FFE-C218-F44A-8320-C0C83D04A9F7}">
      <dsp:nvSpPr>
        <dsp:cNvPr id="0" name=""/>
        <dsp:cNvSpPr/>
      </dsp:nvSpPr>
      <dsp:spPr>
        <a:xfrm>
          <a:off x="0" y="1660793"/>
          <a:ext cx="5773130" cy="1122141"/>
        </a:xfrm>
        <a:prstGeom prst="roundRect">
          <a:avLst>
            <a:gd name="adj" fmla="val 10000"/>
          </a:avLst>
        </a:prstGeom>
        <a:solidFill>
          <a:schemeClr val="lt1">
            <a:hueOff val="0"/>
            <a:satOff val="0"/>
            <a:lumOff val="0"/>
            <a:alphaOff val="0"/>
          </a:schemeClr>
        </a:solidFill>
        <a:ln w="5715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ts val="0"/>
            </a:spcAft>
            <a:buNone/>
          </a:pPr>
          <a:r>
            <a:rPr lang="en-US" sz="2400" kern="1200" dirty="0"/>
            <a:t>Quality filter samples</a:t>
          </a:r>
          <a:br>
            <a:rPr lang="en-US" sz="2400" kern="1200" dirty="0"/>
          </a:br>
          <a:r>
            <a:rPr lang="en-US" sz="2400" kern="1200" dirty="0"/>
            <a:t>(total sequences, median CV, PCA)</a:t>
          </a:r>
        </a:p>
      </dsp:txBody>
      <dsp:txXfrm>
        <a:off x="32866" y="1693659"/>
        <a:ext cx="5707398" cy="1056409"/>
      </dsp:txXfrm>
    </dsp:sp>
    <dsp:sp modelId="{526D378B-F3BF-A341-9A61-B087BDA377D9}">
      <dsp:nvSpPr>
        <dsp:cNvPr id="0" name=""/>
        <dsp:cNvSpPr/>
      </dsp:nvSpPr>
      <dsp:spPr>
        <a:xfrm rot="5400000">
          <a:off x="2727183" y="2804185"/>
          <a:ext cx="318763" cy="382516"/>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2771810" y="2836062"/>
        <a:ext cx="229510" cy="223134"/>
      </dsp:txXfrm>
    </dsp:sp>
    <dsp:sp modelId="{EAA068BF-22E7-124E-8E2B-DF1EF6CBF3B6}">
      <dsp:nvSpPr>
        <dsp:cNvPr id="0" name=""/>
        <dsp:cNvSpPr/>
      </dsp:nvSpPr>
      <dsp:spPr>
        <a:xfrm>
          <a:off x="0" y="3207952"/>
          <a:ext cx="5773130" cy="850036"/>
        </a:xfrm>
        <a:prstGeom prst="roundRect">
          <a:avLst>
            <a:gd name="adj" fmla="val 10000"/>
          </a:avLst>
        </a:prstGeom>
        <a:solidFill>
          <a:schemeClr val="lt1">
            <a:hueOff val="0"/>
            <a:satOff val="0"/>
            <a:lumOff val="0"/>
            <a:alphaOff val="0"/>
          </a:schemeClr>
        </a:solidFill>
        <a:ln w="57150" cap="flat" cmpd="sng" algn="ctr">
          <a:solidFill>
            <a:srgbClr val="00B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Filter abundant, protein-coding genes</a:t>
          </a:r>
        </a:p>
      </dsp:txBody>
      <dsp:txXfrm>
        <a:off x="24897" y="3232849"/>
        <a:ext cx="5723336" cy="800242"/>
      </dsp:txXfrm>
    </dsp:sp>
    <dsp:sp modelId="{13F2A4BE-8BD5-CF4D-A915-0DED42A45A53}">
      <dsp:nvSpPr>
        <dsp:cNvPr id="0" name=""/>
        <dsp:cNvSpPr/>
      </dsp:nvSpPr>
      <dsp:spPr>
        <a:xfrm rot="5400000">
          <a:off x="2743870" y="4056990"/>
          <a:ext cx="285390" cy="382516"/>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2771811" y="4105553"/>
        <a:ext cx="229510" cy="199773"/>
      </dsp:txXfrm>
    </dsp:sp>
    <dsp:sp modelId="{E12CAD89-5F83-DC44-8003-066AEDBACFC3}">
      <dsp:nvSpPr>
        <dsp:cNvPr id="0" name=""/>
        <dsp:cNvSpPr/>
      </dsp:nvSpPr>
      <dsp:spPr>
        <a:xfrm>
          <a:off x="0" y="4438508"/>
          <a:ext cx="5773130" cy="850036"/>
        </a:xfrm>
        <a:prstGeom prst="roundRect">
          <a:avLst>
            <a:gd name="adj" fmla="val 10000"/>
          </a:avLst>
        </a:prstGeom>
        <a:solidFill>
          <a:schemeClr val="lt1">
            <a:hueOff val="0"/>
            <a:satOff val="0"/>
            <a:lumOff val="0"/>
            <a:alphaOff val="0"/>
          </a:schemeClr>
        </a:solidFill>
        <a:ln w="5715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Normalize and log2 transform</a:t>
          </a:r>
        </a:p>
      </dsp:txBody>
      <dsp:txXfrm>
        <a:off x="24897" y="4463405"/>
        <a:ext cx="5723336" cy="800242"/>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53EFE-3FB3-9FEC-F3DD-3DF9516B21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44F1E1-AB66-E0F4-7421-7CCBCAF71A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0F00A5-D398-DD4D-8175-84449FD5BE3D}"/>
              </a:ext>
            </a:extLst>
          </p:cNvPr>
          <p:cNvSpPr>
            <a:spLocks noGrp="1"/>
          </p:cNvSpPr>
          <p:nvPr>
            <p:ph type="dt" sz="half" idx="10"/>
          </p:nvPr>
        </p:nvSpPr>
        <p:spPr/>
        <p:txBody>
          <a:bodyPr/>
          <a:lstStyle/>
          <a:p>
            <a:fld id="{88E640F0-257D-0F49-B2E6-A4C31CE005C4}" type="datetimeFigureOut">
              <a:rPr lang="en-US" smtClean="0"/>
              <a:t>1/18/23</a:t>
            </a:fld>
            <a:endParaRPr lang="en-US"/>
          </a:p>
        </p:txBody>
      </p:sp>
      <p:sp>
        <p:nvSpPr>
          <p:cNvPr id="5" name="Footer Placeholder 4">
            <a:extLst>
              <a:ext uri="{FF2B5EF4-FFF2-40B4-BE49-F238E27FC236}">
                <a16:creationId xmlns:a16="http://schemas.microsoft.com/office/drawing/2014/main" id="{E9FCA1BF-3CC2-8032-DD71-23295398F3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F06218-B9DE-446D-8F42-649A0D52DE53}"/>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4006813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F1F3D-7117-80CB-28DF-A82D6A7C16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70A414-E513-A2CA-BBFD-0832FCBD73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2F667D-729E-A449-B040-FFF3245DD122}"/>
              </a:ext>
            </a:extLst>
          </p:cNvPr>
          <p:cNvSpPr>
            <a:spLocks noGrp="1"/>
          </p:cNvSpPr>
          <p:nvPr>
            <p:ph type="dt" sz="half" idx="10"/>
          </p:nvPr>
        </p:nvSpPr>
        <p:spPr/>
        <p:txBody>
          <a:bodyPr/>
          <a:lstStyle/>
          <a:p>
            <a:fld id="{88E640F0-257D-0F49-B2E6-A4C31CE005C4}" type="datetimeFigureOut">
              <a:rPr lang="en-US" smtClean="0"/>
              <a:t>1/18/23</a:t>
            </a:fld>
            <a:endParaRPr lang="en-US"/>
          </a:p>
        </p:txBody>
      </p:sp>
      <p:sp>
        <p:nvSpPr>
          <p:cNvPr id="5" name="Footer Placeholder 4">
            <a:extLst>
              <a:ext uri="{FF2B5EF4-FFF2-40B4-BE49-F238E27FC236}">
                <a16:creationId xmlns:a16="http://schemas.microsoft.com/office/drawing/2014/main" id="{2822428E-0396-16AC-A42A-A8A2D8FF05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D5916-EAFE-2579-C2A0-0B408873E592}"/>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636810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D1E81F-0644-CF66-5AF4-BDD56F4696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5430FE-33F0-A0D2-D839-71D2C67FCD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BF004C-BCB9-ED7D-2A5A-A5F048CEA112}"/>
              </a:ext>
            </a:extLst>
          </p:cNvPr>
          <p:cNvSpPr>
            <a:spLocks noGrp="1"/>
          </p:cNvSpPr>
          <p:nvPr>
            <p:ph type="dt" sz="half" idx="10"/>
          </p:nvPr>
        </p:nvSpPr>
        <p:spPr/>
        <p:txBody>
          <a:bodyPr/>
          <a:lstStyle/>
          <a:p>
            <a:fld id="{88E640F0-257D-0F49-B2E6-A4C31CE005C4}" type="datetimeFigureOut">
              <a:rPr lang="en-US" smtClean="0"/>
              <a:t>1/18/23</a:t>
            </a:fld>
            <a:endParaRPr lang="en-US"/>
          </a:p>
        </p:txBody>
      </p:sp>
      <p:sp>
        <p:nvSpPr>
          <p:cNvPr id="5" name="Footer Placeholder 4">
            <a:extLst>
              <a:ext uri="{FF2B5EF4-FFF2-40B4-BE49-F238E27FC236}">
                <a16:creationId xmlns:a16="http://schemas.microsoft.com/office/drawing/2014/main" id="{9CE4C8ED-3889-EC25-2892-1EFDDF956D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C49DE1-9289-8905-EC0F-F87FD1D569CB}"/>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5361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183BE-6D0B-096F-9D65-6FFDAE9F1C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1EB243-D0AD-E16F-9679-C3A854A0FF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7037B1-2960-6A21-9633-859C6F9222D6}"/>
              </a:ext>
            </a:extLst>
          </p:cNvPr>
          <p:cNvSpPr>
            <a:spLocks noGrp="1"/>
          </p:cNvSpPr>
          <p:nvPr>
            <p:ph type="dt" sz="half" idx="10"/>
          </p:nvPr>
        </p:nvSpPr>
        <p:spPr/>
        <p:txBody>
          <a:bodyPr/>
          <a:lstStyle/>
          <a:p>
            <a:fld id="{88E640F0-257D-0F49-B2E6-A4C31CE005C4}" type="datetimeFigureOut">
              <a:rPr lang="en-US" smtClean="0"/>
              <a:t>1/18/23</a:t>
            </a:fld>
            <a:endParaRPr lang="en-US"/>
          </a:p>
        </p:txBody>
      </p:sp>
      <p:sp>
        <p:nvSpPr>
          <p:cNvPr id="5" name="Footer Placeholder 4">
            <a:extLst>
              <a:ext uri="{FF2B5EF4-FFF2-40B4-BE49-F238E27FC236}">
                <a16:creationId xmlns:a16="http://schemas.microsoft.com/office/drawing/2014/main" id="{DDF1C770-D890-2343-8495-C64270451F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427B94-F44D-D916-A06B-E76666A3EEE2}"/>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3519463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CC473-9CEB-7306-11D5-49F65BF49E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E19441-A617-C6C7-D006-5AA966F0F7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B1ABE1-DB95-49CC-312F-3B4E71C5E98A}"/>
              </a:ext>
            </a:extLst>
          </p:cNvPr>
          <p:cNvSpPr>
            <a:spLocks noGrp="1"/>
          </p:cNvSpPr>
          <p:nvPr>
            <p:ph type="dt" sz="half" idx="10"/>
          </p:nvPr>
        </p:nvSpPr>
        <p:spPr/>
        <p:txBody>
          <a:bodyPr/>
          <a:lstStyle/>
          <a:p>
            <a:fld id="{88E640F0-257D-0F49-B2E6-A4C31CE005C4}" type="datetimeFigureOut">
              <a:rPr lang="en-US" smtClean="0"/>
              <a:t>1/18/23</a:t>
            </a:fld>
            <a:endParaRPr lang="en-US"/>
          </a:p>
        </p:txBody>
      </p:sp>
      <p:sp>
        <p:nvSpPr>
          <p:cNvPr id="5" name="Footer Placeholder 4">
            <a:extLst>
              <a:ext uri="{FF2B5EF4-FFF2-40B4-BE49-F238E27FC236}">
                <a16:creationId xmlns:a16="http://schemas.microsoft.com/office/drawing/2014/main" id="{968D7D90-205D-C38C-4F9F-1DDFB9011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D793C-220B-8439-0BFC-A981EBB01D2E}"/>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005900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7D76F-879E-40D5-9E30-D3D8D2AB36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51765C-1AFD-FC17-1BCD-E2F7640798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E494EB-7158-1C68-6A0F-C6BB8402F3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D76469-172D-4F0B-E7A0-4605FEB23628}"/>
              </a:ext>
            </a:extLst>
          </p:cNvPr>
          <p:cNvSpPr>
            <a:spLocks noGrp="1"/>
          </p:cNvSpPr>
          <p:nvPr>
            <p:ph type="dt" sz="half" idx="10"/>
          </p:nvPr>
        </p:nvSpPr>
        <p:spPr/>
        <p:txBody>
          <a:bodyPr/>
          <a:lstStyle/>
          <a:p>
            <a:fld id="{88E640F0-257D-0F49-B2E6-A4C31CE005C4}" type="datetimeFigureOut">
              <a:rPr lang="en-US" smtClean="0"/>
              <a:t>1/18/23</a:t>
            </a:fld>
            <a:endParaRPr lang="en-US"/>
          </a:p>
        </p:txBody>
      </p:sp>
      <p:sp>
        <p:nvSpPr>
          <p:cNvPr id="6" name="Footer Placeholder 5">
            <a:extLst>
              <a:ext uri="{FF2B5EF4-FFF2-40B4-BE49-F238E27FC236}">
                <a16:creationId xmlns:a16="http://schemas.microsoft.com/office/drawing/2014/main" id="{0E571364-6E25-8DC0-B7E5-93AA3CE9C5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72604B-3BD5-DE89-E617-475D636893BC}"/>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3846059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B5F66-C5C3-11A3-FCB0-C4F596A81D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BE1ABE-8636-6D5E-DB55-1C062CAEE2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297D1F-A163-712F-8E2C-EC3273C6D3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EF745C-C425-8E76-6A2D-3B633EED80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4AB5C9-A876-B031-D62F-2799D7CB58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6B606D-A5E2-C7E7-A419-64053E50D11C}"/>
              </a:ext>
            </a:extLst>
          </p:cNvPr>
          <p:cNvSpPr>
            <a:spLocks noGrp="1"/>
          </p:cNvSpPr>
          <p:nvPr>
            <p:ph type="dt" sz="half" idx="10"/>
          </p:nvPr>
        </p:nvSpPr>
        <p:spPr/>
        <p:txBody>
          <a:bodyPr/>
          <a:lstStyle/>
          <a:p>
            <a:fld id="{88E640F0-257D-0F49-B2E6-A4C31CE005C4}" type="datetimeFigureOut">
              <a:rPr lang="en-US" smtClean="0"/>
              <a:t>1/18/23</a:t>
            </a:fld>
            <a:endParaRPr lang="en-US"/>
          </a:p>
        </p:txBody>
      </p:sp>
      <p:sp>
        <p:nvSpPr>
          <p:cNvPr id="8" name="Footer Placeholder 7">
            <a:extLst>
              <a:ext uri="{FF2B5EF4-FFF2-40B4-BE49-F238E27FC236}">
                <a16:creationId xmlns:a16="http://schemas.microsoft.com/office/drawing/2014/main" id="{1782D998-707C-6776-5916-01C6E9654F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3FCC34-A83E-FE0F-8FF5-AA3BF3A50C69}"/>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784940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DEF4D-9789-23AE-3B0D-DED69E9758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8CBBD9-0B1A-1967-C7AF-DBF78A920B48}"/>
              </a:ext>
            </a:extLst>
          </p:cNvPr>
          <p:cNvSpPr>
            <a:spLocks noGrp="1"/>
          </p:cNvSpPr>
          <p:nvPr>
            <p:ph type="dt" sz="half" idx="10"/>
          </p:nvPr>
        </p:nvSpPr>
        <p:spPr/>
        <p:txBody>
          <a:bodyPr/>
          <a:lstStyle/>
          <a:p>
            <a:fld id="{88E640F0-257D-0F49-B2E6-A4C31CE005C4}" type="datetimeFigureOut">
              <a:rPr lang="en-US" smtClean="0"/>
              <a:t>1/18/23</a:t>
            </a:fld>
            <a:endParaRPr lang="en-US"/>
          </a:p>
        </p:txBody>
      </p:sp>
      <p:sp>
        <p:nvSpPr>
          <p:cNvPr id="4" name="Footer Placeholder 3">
            <a:extLst>
              <a:ext uri="{FF2B5EF4-FFF2-40B4-BE49-F238E27FC236}">
                <a16:creationId xmlns:a16="http://schemas.microsoft.com/office/drawing/2014/main" id="{44531815-D076-E0E4-CC4E-EC35A96F6A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268F49-B087-3A8B-FDC5-30443751C3D2}"/>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2397143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4521BC-3B8F-C278-8B90-9E08AF2C9B45}"/>
              </a:ext>
            </a:extLst>
          </p:cNvPr>
          <p:cNvSpPr>
            <a:spLocks noGrp="1"/>
          </p:cNvSpPr>
          <p:nvPr>
            <p:ph type="dt" sz="half" idx="10"/>
          </p:nvPr>
        </p:nvSpPr>
        <p:spPr/>
        <p:txBody>
          <a:bodyPr/>
          <a:lstStyle/>
          <a:p>
            <a:fld id="{88E640F0-257D-0F49-B2E6-A4C31CE005C4}" type="datetimeFigureOut">
              <a:rPr lang="en-US" smtClean="0"/>
              <a:t>1/18/23</a:t>
            </a:fld>
            <a:endParaRPr lang="en-US"/>
          </a:p>
        </p:txBody>
      </p:sp>
      <p:sp>
        <p:nvSpPr>
          <p:cNvPr id="3" name="Footer Placeholder 2">
            <a:extLst>
              <a:ext uri="{FF2B5EF4-FFF2-40B4-BE49-F238E27FC236}">
                <a16:creationId xmlns:a16="http://schemas.microsoft.com/office/drawing/2014/main" id="{B329B379-E4AC-173D-0840-C53B0F2E46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C0040A-35A8-6A45-33D3-D0411E73F3F6}"/>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702382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E74A-81E1-76E5-948F-7984CD7E80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8967B3-1295-2573-63E4-1BFEDC4AA9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224962-4E9D-216D-88F7-A4FDBA410F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7DD216-7FDE-E7C3-A5B4-500043B99FF3}"/>
              </a:ext>
            </a:extLst>
          </p:cNvPr>
          <p:cNvSpPr>
            <a:spLocks noGrp="1"/>
          </p:cNvSpPr>
          <p:nvPr>
            <p:ph type="dt" sz="half" idx="10"/>
          </p:nvPr>
        </p:nvSpPr>
        <p:spPr/>
        <p:txBody>
          <a:bodyPr/>
          <a:lstStyle/>
          <a:p>
            <a:fld id="{88E640F0-257D-0F49-B2E6-A4C31CE005C4}" type="datetimeFigureOut">
              <a:rPr lang="en-US" smtClean="0"/>
              <a:t>1/18/23</a:t>
            </a:fld>
            <a:endParaRPr lang="en-US"/>
          </a:p>
        </p:txBody>
      </p:sp>
      <p:sp>
        <p:nvSpPr>
          <p:cNvPr id="6" name="Footer Placeholder 5">
            <a:extLst>
              <a:ext uri="{FF2B5EF4-FFF2-40B4-BE49-F238E27FC236}">
                <a16:creationId xmlns:a16="http://schemas.microsoft.com/office/drawing/2014/main" id="{6BB9F8B0-29E3-F3BB-0CFB-5547A1D434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585913-BA10-EB5D-8D29-A32394A67F7D}"/>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2651833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E8EF9-E22F-A307-9486-A71C609EF8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5C08C9-BEDD-3AF0-70B0-72A928761A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D32859-01C7-D691-16BB-21653F746E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AA9C42-CF68-E073-370B-1AEF582B2F7A}"/>
              </a:ext>
            </a:extLst>
          </p:cNvPr>
          <p:cNvSpPr>
            <a:spLocks noGrp="1"/>
          </p:cNvSpPr>
          <p:nvPr>
            <p:ph type="dt" sz="half" idx="10"/>
          </p:nvPr>
        </p:nvSpPr>
        <p:spPr/>
        <p:txBody>
          <a:bodyPr/>
          <a:lstStyle/>
          <a:p>
            <a:fld id="{88E640F0-257D-0F49-B2E6-A4C31CE005C4}" type="datetimeFigureOut">
              <a:rPr lang="en-US" smtClean="0"/>
              <a:t>1/18/23</a:t>
            </a:fld>
            <a:endParaRPr lang="en-US"/>
          </a:p>
        </p:txBody>
      </p:sp>
      <p:sp>
        <p:nvSpPr>
          <p:cNvPr id="6" name="Footer Placeholder 5">
            <a:extLst>
              <a:ext uri="{FF2B5EF4-FFF2-40B4-BE49-F238E27FC236}">
                <a16:creationId xmlns:a16="http://schemas.microsoft.com/office/drawing/2014/main" id="{593F776F-B558-EE49-A8A8-E7652229FD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395E9E-DCC0-9824-F6EF-41237DAFCF77}"/>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2557692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5E87A2-7F5B-5A08-6150-F64A139A53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12FC2B-B612-8C07-3105-7B1CDCA70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87A96B-5F64-109E-BDFD-9880624412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E640F0-257D-0F49-B2E6-A4C31CE005C4}" type="datetimeFigureOut">
              <a:rPr lang="en-US" smtClean="0"/>
              <a:t>1/18/23</a:t>
            </a:fld>
            <a:endParaRPr lang="en-US"/>
          </a:p>
        </p:txBody>
      </p:sp>
      <p:sp>
        <p:nvSpPr>
          <p:cNvPr id="5" name="Footer Placeholder 4">
            <a:extLst>
              <a:ext uri="{FF2B5EF4-FFF2-40B4-BE49-F238E27FC236}">
                <a16:creationId xmlns:a16="http://schemas.microsoft.com/office/drawing/2014/main" id="{D9C8280E-1272-AF45-5490-78FF35862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D7E053-1EFC-D98D-D244-6389CE06AE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3645E-27E6-1A4E-83EF-8C3E83C39AE2}" type="slidenum">
              <a:rPr lang="en-US" smtClean="0"/>
              <a:t>‹#›</a:t>
            </a:fld>
            <a:endParaRPr lang="en-US"/>
          </a:p>
        </p:txBody>
      </p:sp>
    </p:spTree>
    <p:extLst>
      <p:ext uri="{BB962C8B-B14F-4D97-AF65-F5344CB8AC3E}">
        <p14:creationId xmlns:p14="http://schemas.microsoft.com/office/powerpoint/2010/main" val="798586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8" Type="http://schemas.openxmlformats.org/officeDocument/2006/relationships/hyperlink" Target="https://bigslu.github.io/tutorials/RNAseq/2.RNAseq_counts.to.voom.html" TargetMode="External"/><Relationship Id="rId3" Type="http://schemas.openxmlformats.org/officeDocument/2006/relationships/diagramLayout" Target="../diagrams/layout2.xml"/><Relationship Id="rId7" Type="http://schemas.openxmlformats.org/officeDocument/2006/relationships/hyperlink" Target="https://bigslu.github.io/SEAsnake/" TargetMode="Externa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docs.carpentries.org/topic_folders/policies/code-of-conduct.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644E-C3A2-5D66-2A1F-D9F17B0019AC}"/>
              </a:ext>
            </a:extLst>
          </p:cNvPr>
          <p:cNvSpPr>
            <a:spLocks noGrp="1"/>
          </p:cNvSpPr>
          <p:nvPr>
            <p:ph type="title"/>
          </p:nvPr>
        </p:nvSpPr>
        <p:spPr/>
        <p:txBody>
          <a:bodyPr/>
          <a:lstStyle/>
          <a:p>
            <a:r>
              <a:rPr lang="en-US" dirty="0"/>
              <a:t>Before we start, please…</a:t>
            </a:r>
          </a:p>
        </p:txBody>
      </p:sp>
      <p:sp>
        <p:nvSpPr>
          <p:cNvPr id="3" name="Content Placeholder 2">
            <a:extLst>
              <a:ext uri="{FF2B5EF4-FFF2-40B4-BE49-F238E27FC236}">
                <a16:creationId xmlns:a16="http://schemas.microsoft.com/office/drawing/2014/main" id="{C5052EF5-963D-2612-85F1-26983B66D8C2}"/>
              </a:ext>
            </a:extLst>
          </p:cNvPr>
          <p:cNvSpPr>
            <a:spLocks noGrp="1"/>
          </p:cNvSpPr>
          <p:nvPr>
            <p:ph idx="1"/>
          </p:nvPr>
        </p:nvSpPr>
        <p:spPr>
          <a:xfrm>
            <a:off x="838200" y="1491343"/>
            <a:ext cx="10515600" cy="5001532"/>
          </a:xfrm>
        </p:spPr>
        <p:txBody>
          <a:bodyPr>
            <a:normAutofit/>
          </a:bodyPr>
          <a:lstStyle/>
          <a:p>
            <a:r>
              <a:rPr lang="en-US" dirty="0"/>
              <a:t>Download the data </a:t>
            </a:r>
            <a:r>
              <a:rPr lang="en-US" dirty="0">
                <a:solidFill>
                  <a:srgbClr val="0070C0"/>
                </a:solidFill>
              </a:rPr>
              <a:t>https://github.com/</a:t>
            </a:r>
            <a:r>
              <a:rPr lang="en-US" dirty="0" err="1">
                <a:solidFill>
                  <a:srgbClr val="0070C0"/>
                </a:solidFill>
              </a:rPr>
              <a:t>BIGslu</a:t>
            </a:r>
            <a:r>
              <a:rPr lang="en-US" dirty="0">
                <a:solidFill>
                  <a:srgbClr val="0070C0"/>
                </a:solidFill>
              </a:rPr>
              <a:t>/2023.01.30_RNAseq.i4TB/blob/main/data/</a:t>
            </a:r>
            <a:r>
              <a:rPr lang="en-US" dirty="0" err="1">
                <a:solidFill>
                  <a:srgbClr val="0070C0"/>
                </a:solidFill>
              </a:rPr>
              <a:t>data.zip</a:t>
            </a:r>
            <a:endParaRPr lang="en-US" dirty="0">
              <a:solidFill>
                <a:srgbClr val="0070C0"/>
              </a:solidFill>
            </a:endParaRPr>
          </a:p>
          <a:p>
            <a:r>
              <a:rPr lang="en-US" dirty="0"/>
              <a:t>Install R </a:t>
            </a:r>
            <a:r>
              <a:rPr lang="en-US" dirty="0">
                <a:solidFill>
                  <a:srgbClr val="0070C0"/>
                </a:solidFill>
              </a:rPr>
              <a:t>cran.r-project.org</a:t>
            </a:r>
          </a:p>
          <a:p>
            <a:r>
              <a:rPr lang="en-US" dirty="0"/>
              <a:t>Install RStudio </a:t>
            </a:r>
            <a:r>
              <a:rPr lang="en-US" dirty="0">
                <a:solidFill>
                  <a:srgbClr val="0070C0"/>
                </a:solidFill>
              </a:rPr>
              <a:t>www.rstudio.com/products/rstudio</a:t>
            </a:r>
          </a:p>
          <a:p>
            <a:endParaRPr lang="en-US" dirty="0"/>
          </a:p>
          <a:p>
            <a:r>
              <a:rPr lang="en-US" dirty="0"/>
              <a:t>Install packages in RStudio console</a:t>
            </a:r>
            <a:endParaRPr lang="en-US" sz="2000" dirty="0">
              <a:latin typeface="Courier New" panose="02070309020205020404" pitchFamily="49" charset="0"/>
              <a:cs typeface="Courier New" panose="02070309020205020404" pitchFamily="49" charset="0"/>
            </a:endParaRPr>
          </a:p>
          <a:p>
            <a:pPr lvl="1"/>
            <a:r>
              <a:rPr lang="en-US" sz="1600" dirty="0" err="1">
                <a:latin typeface="Courier New" panose="02070309020205020404" pitchFamily="49" charset="0"/>
                <a:cs typeface="Courier New" panose="02070309020205020404" pitchFamily="49" charset="0"/>
              </a:rPr>
              <a:t>install.packages</a:t>
            </a:r>
            <a:r>
              <a:rPr lang="en-US" sz="1600" dirty="0">
                <a:latin typeface="Courier New" panose="02070309020205020404" pitchFamily="49" charset="0"/>
                <a:cs typeface="Courier New" panose="02070309020205020404" pitchFamily="49" charset="0"/>
              </a:rPr>
              <a:t>(c("</a:t>
            </a:r>
            <a:r>
              <a:rPr lang="en-US" sz="1600" dirty="0" err="1">
                <a:latin typeface="Courier New" panose="02070309020205020404" pitchFamily="49" charset="0"/>
                <a:cs typeface="Courier New" panose="02070309020205020404" pitchFamily="49" charset="0"/>
              </a:rPr>
              <a:t>tidyverse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BiocManager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devtools</a:t>
            </a:r>
            <a:r>
              <a:rPr lang="en-US" sz="1600" dirty="0">
                <a:latin typeface="Courier New" panose="02070309020205020404" pitchFamily="49" charset="0"/>
                <a:cs typeface="Courier New" panose="02070309020205020404" pitchFamily="49" charset="0"/>
              </a:rPr>
              <a:t>"))</a:t>
            </a:r>
          </a:p>
          <a:p>
            <a:pPr lvl="1"/>
            <a:r>
              <a:rPr lang="en-US" sz="1600" dirty="0" err="1">
                <a:latin typeface="Courier New" panose="02070309020205020404" pitchFamily="49" charset="0"/>
                <a:cs typeface="Courier New" panose="02070309020205020404" pitchFamily="49" charset="0"/>
              </a:rPr>
              <a:t>BiocManager</a:t>
            </a:r>
            <a:r>
              <a:rPr lang="en-US" sz="1600" dirty="0">
                <a:latin typeface="Courier New" panose="02070309020205020404" pitchFamily="49" charset="0"/>
                <a:cs typeface="Courier New" panose="02070309020205020404" pitchFamily="49" charset="0"/>
              </a:rPr>
              <a:t>::install(c("</a:t>
            </a:r>
            <a:r>
              <a:rPr lang="en-US" sz="1600" dirty="0" err="1">
                <a:latin typeface="Courier New" panose="02070309020205020404" pitchFamily="49" charset="0"/>
                <a:cs typeface="Courier New" panose="02070309020205020404" pitchFamily="49" charset="0"/>
              </a:rPr>
              <a:t>edgeR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biomaRt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limma</a:t>
            </a:r>
            <a:r>
              <a:rPr lang="en-US" sz="1600" dirty="0">
                <a:latin typeface="Courier New" panose="02070309020205020404" pitchFamily="49" charset="0"/>
                <a:cs typeface="Courier New" panose="02070309020205020404" pitchFamily="49" charset="0"/>
              </a:rPr>
              <a:t>"))</a:t>
            </a:r>
          </a:p>
          <a:p>
            <a:pPr lvl="1"/>
            <a:r>
              <a:rPr lang="en-US" sz="1600" dirty="0" err="1">
                <a:latin typeface="Courier New" panose="02070309020205020404" pitchFamily="49" charset="0"/>
                <a:cs typeface="Courier New" panose="02070309020205020404" pitchFamily="49" charset="0"/>
              </a:rPr>
              <a:t>devtools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install_github</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BIGslu</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kimma</a:t>
            </a:r>
            <a:r>
              <a:rPr lang="en-US" sz="1600" dirty="0">
                <a:latin typeface="Courier New" panose="02070309020205020404" pitchFamily="49" charset="0"/>
                <a:cs typeface="Courier New" panose="02070309020205020404" pitchFamily="49" charset="0"/>
              </a:rPr>
              <a:t>")</a:t>
            </a:r>
          </a:p>
          <a:p>
            <a:pPr lvl="1"/>
            <a:r>
              <a:rPr lang="en-US" sz="1600" dirty="0" err="1">
                <a:latin typeface="Courier New" panose="02070309020205020404" pitchFamily="49" charset="0"/>
                <a:cs typeface="Courier New" panose="02070309020205020404" pitchFamily="49" charset="0"/>
              </a:rPr>
              <a:t>devtools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install_github</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BIGslu</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BIGpicture</a:t>
            </a:r>
            <a:r>
              <a:rPr lang="en-US" sz="1600" dirty="0">
                <a:latin typeface="Courier New" panose="02070309020205020404" pitchFamily="49" charset="0"/>
                <a:cs typeface="Courier New" panose="02070309020205020404" pitchFamily="49" charset="0"/>
              </a:rPr>
              <a:t>")</a:t>
            </a:r>
          </a:p>
          <a:p>
            <a:pPr lvl="1"/>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46869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EC7F0C1-9159-0D7B-D12E-0C3E90311482}"/>
              </a:ext>
            </a:extLst>
          </p:cNvPr>
          <p:cNvGraphicFramePr>
            <a:graphicFrameLocks noGrp="1"/>
          </p:cNvGraphicFramePr>
          <p:nvPr>
            <p:ph idx="1"/>
            <p:extLst>
              <p:ext uri="{D42A27DB-BD31-4B8C-83A1-F6EECF244321}">
                <p14:modId xmlns:p14="http://schemas.microsoft.com/office/powerpoint/2010/main" val="1933107067"/>
              </p:ext>
            </p:extLst>
          </p:nvPr>
        </p:nvGraphicFramePr>
        <p:xfrm>
          <a:off x="3209435" y="1319645"/>
          <a:ext cx="5773131" cy="52885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23823D02-1488-4673-EF45-B3D03726BFA9}"/>
              </a:ext>
            </a:extLst>
          </p:cNvPr>
          <p:cNvSpPr>
            <a:spLocks noGrp="1"/>
          </p:cNvSpPr>
          <p:nvPr>
            <p:ph type="title"/>
          </p:nvPr>
        </p:nvSpPr>
        <p:spPr>
          <a:xfrm>
            <a:off x="789709" y="0"/>
            <a:ext cx="10612582" cy="1325563"/>
          </a:xfrm>
        </p:spPr>
        <p:txBody>
          <a:bodyPr/>
          <a:lstStyle/>
          <a:p>
            <a:pPr algn="ctr"/>
            <a:r>
              <a:rPr lang="en-US" dirty="0"/>
              <a:t>Experimental pipeline</a:t>
            </a:r>
          </a:p>
        </p:txBody>
      </p:sp>
    </p:spTree>
    <p:extLst>
      <p:ext uri="{BB962C8B-B14F-4D97-AF65-F5344CB8AC3E}">
        <p14:creationId xmlns:p14="http://schemas.microsoft.com/office/powerpoint/2010/main" val="2908322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EC7F0C1-9159-0D7B-D12E-0C3E90311482}"/>
              </a:ext>
            </a:extLst>
          </p:cNvPr>
          <p:cNvGraphicFramePr>
            <a:graphicFrameLocks noGrp="1"/>
          </p:cNvGraphicFramePr>
          <p:nvPr>
            <p:ph idx="1"/>
            <p:extLst>
              <p:ext uri="{D42A27DB-BD31-4B8C-83A1-F6EECF244321}">
                <p14:modId xmlns:p14="http://schemas.microsoft.com/office/powerpoint/2010/main" val="768650196"/>
              </p:ext>
            </p:extLst>
          </p:nvPr>
        </p:nvGraphicFramePr>
        <p:xfrm>
          <a:off x="2045653" y="1325563"/>
          <a:ext cx="5773131" cy="52885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23823D02-1488-4673-EF45-B3D03726BFA9}"/>
              </a:ext>
            </a:extLst>
          </p:cNvPr>
          <p:cNvSpPr>
            <a:spLocks noGrp="1"/>
          </p:cNvSpPr>
          <p:nvPr>
            <p:ph type="title"/>
          </p:nvPr>
        </p:nvSpPr>
        <p:spPr>
          <a:xfrm>
            <a:off x="789709" y="0"/>
            <a:ext cx="8292507" cy="1325563"/>
          </a:xfrm>
        </p:spPr>
        <p:txBody>
          <a:bodyPr/>
          <a:lstStyle/>
          <a:p>
            <a:pPr algn="ctr"/>
            <a:r>
              <a:rPr lang="en-US" dirty="0"/>
              <a:t>Analytical pipeline</a:t>
            </a:r>
          </a:p>
        </p:txBody>
      </p:sp>
      <p:sp>
        <p:nvSpPr>
          <p:cNvPr id="2" name="TextBox 1">
            <a:extLst>
              <a:ext uri="{FF2B5EF4-FFF2-40B4-BE49-F238E27FC236}">
                <a16:creationId xmlns:a16="http://schemas.microsoft.com/office/drawing/2014/main" id="{6D668EC7-A10F-9627-6BAF-9A20C1B8A16E}"/>
              </a:ext>
            </a:extLst>
          </p:cNvPr>
          <p:cNvSpPr txBox="1"/>
          <p:nvPr/>
        </p:nvSpPr>
        <p:spPr>
          <a:xfrm>
            <a:off x="7902954" y="1650313"/>
            <a:ext cx="3415166" cy="646331"/>
          </a:xfrm>
          <a:prstGeom prst="rect">
            <a:avLst/>
          </a:prstGeom>
          <a:noFill/>
        </p:spPr>
        <p:txBody>
          <a:bodyPr wrap="none" rtlCol="0">
            <a:spAutoFit/>
          </a:bodyPr>
          <a:lstStyle/>
          <a:p>
            <a:r>
              <a:rPr lang="en-US" dirty="0"/>
              <a:t>Details at</a:t>
            </a:r>
          </a:p>
          <a:p>
            <a:r>
              <a:rPr lang="en-US" dirty="0">
                <a:hlinkClick r:id="rId7"/>
              </a:rPr>
              <a:t>https://bigslu.github.io/SEAsnake/</a:t>
            </a:r>
            <a:endParaRPr lang="en-US" dirty="0"/>
          </a:p>
        </p:txBody>
      </p:sp>
      <p:sp>
        <p:nvSpPr>
          <p:cNvPr id="6" name="TextBox 5">
            <a:extLst>
              <a:ext uri="{FF2B5EF4-FFF2-40B4-BE49-F238E27FC236}">
                <a16:creationId xmlns:a16="http://schemas.microsoft.com/office/drawing/2014/main" id="{3EBDB42C-D88E-8443-F38E-E376944D1C85}"/>
              </a:ext>
            </a:extLst>
          </p:cNvPr>
          <p:cNvSpPr txBox="1"/>
          <p:nvPr/>
        </p:nvSpPr>
        <p:spPr>
          <a:xfrm>
            <a:off x="7902954" y="3046505"/>
            <a:ext cx="4129719" cy="923330"/>
          </a:xfrm>
          <a:prstGeom prst="rect">
            <a:avLst/>
          </a:prstGeom>
          <a:noFill/>
        </p:spPr>
        <p:txBody>
          <a:bodyPr wrap="square">
            <a:spAutoFit/>
          </a:bodyPr>
          <a:lstStyle/>
          <a:p>
            <a:r>
              <a:rPr lang="en-US" dirty="0"/>
              <a:t>Details at </a:t>
            </a:r>
            <a:r>
              <a:rPr lang="en-US" dirty="0">
                <a:hlinkClick r:id="rId8"/>
              </a:rPr>
              <a:t>https://bigslu.github.io/tutorials/RNAseq/2.RNAseq_counts.to.voom.html</a:t>
            </a:r>
            <a:endParaRPr lang="en-US" dirty="0"/>
          </a:p>
        </p:txBody>
      </p:sp>
    </p:spTree>
    <p:extLst>
      <p:ext uri="{BB962C8B-B14F-4D97-AF65-F5344CB8AC3E}">
        <p14:creationId xmlns:p14="http://schemas.microsoft.com/office/powerpoint/2010/main" val="3798424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3C4DF-8DB9-5FFB-B8D7-A52A270A6570}"/>
              </a:ext>
            </a:extLst>
          </p:cNvPr>
          <p:cNvSpPr>
            <a:spLocks noGrp="1"/>
          </p:cNvSpPr>
          <p:nvPr>
            <p:ph type="title"/>
          </p:nvPr>
        </p:nvSpPr>
        <p:spPr/>
        <p:txBody>
          <a:bodyPr/>
          <a:lstStyle/>
          <a:p>
            <a:r>
              <a:rPr lang="en-US" dirty="0"/>
              <a:t>Normalized counts data</a:t>
            </a:r>
          </a:p>
        </p:txBody>
      </p:sp>
      <p:graphicFrame>
        <p:nvGraphicFramePr>
          <p:cNvPr id="4" name="Content Placeholder 3">
            <a:extLst>
              <a:ext uri="{FF2B5EF4-FFF2-40B4-BE49-F238E27FC236}">
                <a16:creationId xmlns:a16="http://schemas.microsoft.com/office/drawing/2014/main" id="{C95F6ECB-C64D-00E9-FBB6-DD2FDA8C94E5}"/>
              </a:ext>
            </a:extLst>
          </p:cNvPr>
          <p:cNvGraphicFramePr>
            <a:graphicFrameLocks noGrp="1"/>
          </p:cNvGraphicFramePr>
          <p:nvPr>
            <p:ph idx="1"/>
            <p:extLst>
              <p:ext uri="{D42A27DB-BD31-4B8C-83A1-F6EECF244321}">
                <p14:modId xmlns:p14="http://schemas.microsoft.com/office/powerpoint/2010/main" val="2679207922"/>
              </p:ext>
            </p:extLst>
          </p:nvPr>
        </p:nvGraphicFramePr>
        <p:xfrm>
          <a:off x="1669722" y="1857375"/>
          <a:ext cx="8852556" cy="3143250"/>
        </p:xfrm>
        <a:graphic>
          <a:graphicData uri="http://schemas.openxmlformats.org/drawingml/2006/table">
            <a:tbl>
              <a:tblPr/>
              <a:tblGrid>
                <a:gridCol w="1475426">
                  <a:extLst>
                    <a:ext uri="{9D8B030D-6E8A-4147-A177-3AD203B41FA5}">
                      <a16:colId xmlns:a16="http://schemas.microsoft.com/office/drawing/2014/main" val="4103064042"/>
                    </a:ext>
                  </a:extLst>
                </a:gridCol>
                <a:gridCol w="1475426">
                  <a:extLst>
                    <a:ext uri="{9D8B030D-6E8A-4147-A177-3AD203B41FA5}">
                      <a16:colId xmlns:a16="http://schemas.microsoft.com/office/drawing/2014/main" val="1513012420"/>
                    </a:ext>
                  </a:extLst>
                </a:gridCol>
                <a:gridCol w="1475426">
                  <a:extLst>
                    <a:ext uri="{9D8B030D-6E8A-4147-A177-3AD203B41FA5}">
                      <a16:colId xmlns:a16="http://schemas.microsoft.com/office/drawing/2014/main" val="2293842509"/>
                    </a:ext>
                  </a:extLst>
                </a:gridCol>
                <a:gridCol w="1475426">
                  <a:extLst>
                    <a:ext uri="{9D8B030D-6E8A-4147-A177-3AD203B41FA5}">
                      <a16:colId xmlns:a16="http://schemas.microsoft.com/office/drawing/2014/main" val="308360048"/>
                    </a:ext>
                  </a:extLst>
                </a:gridCol>
                <a:gridCol w="1475426">
                  <a:extLst>
                    <a:ext uri="{9D8B030D-6E8A-4147-A177-3AD203B41FA5}">
                      <a16:colId xmlns:a16="http://schemas.microsoft.com/office/drawing/2014/main" val="3928492531"/>
                    </a:ext>
                  </a:extLst>
                </a:gridCol>
                <a:gridCol w="1475426">
                  <a:extLst>
                    <a:ext uri="{9D8B030D-6E8A-4147-A177-3AD203B41FA5}">
                      <a16:colId xmlns:a16="http://schemas.microsoft.com/office/drawing/2014/main" val="1230600700"/>
                    </a:ext>
                  </a:extLst>
                </a:gridCol>
              </a:tblGrid>
              <a:tr h="203200">
                <a:tc>
                  <a:txBody>
                    <a:bodyPr/>
                    <a:lstStyle/>
                    <a:p>
                      <a:pPr algn="l" fontAlgn="b"/>
                      <a:r>
                        <a:rPr lang="en-US" sz="2000" b="0" i="0" u="none" strike="noStrike" dirty="0" err="1">
                          <a:solidFill>
                            <a:srgbClr val="000000"/>
                          </a:solidFill>
                          <a:effectLst/>
                          <a:latin typeface="Calibri" panose="020F0502020204030204" pitchFamily="34" charset="0"/>
                        </a:rPr>
                        <a:t>rowname</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pt01_Media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pt01_Mtb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pt02_Media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pt02_Mtb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  …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792408"/>
                  </a:ext>
                </a:extLst>
              </a:tr>
              <a:tr h="203200">
                <a:tc>
                  <a:txBody>
                    <a:bodyPr/>
                    <a:lstStyle/>
                    <a:p>
                      <a:pPr algn="l" fontAlgn="b"/>
                      <a:r>
                        <a:rPr lang="en-US" sz="2000" b="0" i="0" u="none" strike="noStrike">
                          <a:solidFill>
                            <a:srgbClr val="000000"/>
                          </a:solidFill>
                          <a:effectLst/>
                          <a:latin typeface="Calibri" panose="020F0502020204030204" pitchFamily="34" charset="0"/>
                        </a:rPr>
                        <a:t>A1BG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1.62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1.72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4250870"/>
                  </a:ext>
                </a:extLst>
              </a:tr>
              <a:tr h="203200">
                <a:tc>
                  <a:txBody>
                    <a:bodyPr/>
                    <a:lstStyle/>
                    <a:p>
                      <a:pPr algn="l" fontAlgn="b"/>
                      <a:r>
                        <a:rPr lang="en-US" sz="2000" b="0" i="0" u="none" strike="noStrike">
                          <a:solidFill>
                            <a:srgbClr val="000000"/>
                          </a:solidFill>
                          <a:effectLst/>
                          <a:latin typeface="Calibri" panose="020F0502020204030204" pitchFamily="34" charset="0"/>
                        </a:rPr>
                        <a:t>A2M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7.26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6.68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5.94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5.32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6064596"/>
                  </a:ext>
                </a:extLst>
              </a:tr>
              <a:tr h="203200">
                <a:tc>
                  <a:txBody>
                    <a:bodyPr/>
                    <a:lstStyle/>
                    <a:p>
                      <a:pPr algn="l" fontAlgn="b"/>
                      <a:r>
                        <a:rPr lang="en-US" sz="2000" b="0" i="0" u="none" strike="noStrike">
                          <a:solidFill>
                            <a:srgbClr val="000000"/>
                          </a:solidFill>
                          <a:effectLst/>
                          <a:latin typeface="Calibri" panose="020F0502020204030204" pitchFamily="34" charset="0"/>
                        </a:rPr>
                        <a:t>A2ML1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-4.05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-3.52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-4.02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-1.82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4411415"/>
                  </a:ext>
                </a:extLst>
              </a:tr>
              <a:tr h="203200">
                <a:tc>
                  <a:txBody>
                    <a:bodyPr/>
                    <a:lstStyle/>
                    <a:p>
                      <a:pPr algn="l" fontAlgn="b"/>
                      <a:r>
                        <a:rPr lang="en-US" sz="2000" b="0" i="0" u="none" strike="noStrike">
                          <a:solidFill>
                            <a:srgbClr val="000000"/>
                          </a:solidFill>
                          <a:effectLst/>
                          <a:latin typeface="Calibri" panose="020F0502020204030204" pitchFamily="34" charset="0"/>
                        </a:rPr>
                        <a:t>A4GALT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-0.88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2.16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0.99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2813332"/>
                  </a:ext>
                </a:extLst>
              </a:tr>
              <a:tr h="203200">
                <a:tc>
                  <a:txBody>
                    <a:bodyPr/>
                    <a:lstStyle/>
                    <a:p>
                      <a:pPr algn="l" fontAlgn="b"/>
                      <a:r>
                        <a:rPr lang="en-US" sz="2000" b="0" i="0" u="none" strike="noStrike">
                          <a:solidFill>
                            <a:srgbClr val="000000"/>
                          </a:solidFill>
                          <a:effectLst/>
                          <a:latin typeface="Calibri" panose="020F0502020204030204" pitchFamily="34" charset="0"/>
                        </a:rPr>
                        <a:t>AAAS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4.03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3.58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3.75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3.89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7786043"/>
                  </a:ext>
                </a:extLst>
              </a:tr>
              <a:tr h="203200">
                <a:tc>
                  <a:txBody>
                    <a:bodyPr/>
                    <a:lstStyle/>
                    <a:p>
                      <a:pPr algn="l" fontAlgn="b"/>
                      <a:r>
                        <a:rPr lang="en-US" sz="2000" b="0" i="0" u="none" strike="noStrike">
                          <a:solidFill>
                            <a:srgbClr val="000000"/>
                          </a:solidFill>
                          <a:effectLst/>
                          <a:latin typeface="Calibri" panose="020F0502020204030204" pitchFamily="34" charset="0"/>
                        </a:rPr>
                        <a:t>AACS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3.28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3.56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3.66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3.39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794660"/>
                  </a:ext>
                </a:extLst>
              </a:tr>
              <a:tr h="203200">
                <a:tc>
                  <a:txBody>
                    <a:bodyPr/>
                    <a:lstStyle/>
                    <a:p>
                      <a:pPr algn="l" fontAlgn="b"/>
                      <a:r>
                        <a:rPr lang="en-US" sz="2000" b="0" i="0" u="none" strike="noStrike">
                          <a:solidFill>
                            <a:srgbClr val="000000"/>
                          </a:solidFill>
                          <a:effectLst/>
                          <a:latin typeface="Calibri" panose="020F0502020204030204" pitchFamily="34" charset="0"/>
                        </a:rPr>
                        <a:t>AAGAB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5.33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5.26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5.21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5.05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018375"/>
                  </a:ext>
                </a:extLst>
              </a:tr>
              <a:tr h="203200">
                <a:tc>
                  <a:txBody>
                    <a:bodyPr/>
                    <a:lstStyle/>
                    <a:p>
                      <a:pPr algn="l" fontAlgn="b"/>
                      <a:r>
                        <a:rPr lang="en-US" sz="2000" b="0" i="0" u="none" strike="noStrike">
                          <a:solidFill>
                            <a:srgbClr val="000000"/>
                          </a:solidFill>
                          <a:effectLst/>
                          <a:latin typeface="Calibri" panose="020F0502020204030204" pitchFamily="34" charset="0"/>
                        </a:rPr>
                        <a:t>AAK1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7.25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6.67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6.99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6.64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888702"/>
                  </a:ext>
                </a:extLst>
              </a:tr>
              <a:tr h="203200">
                <a:tc>
                  <a:txBody>
                    <a:bodyPr/>
                    <a:lstStyle/>
                    <a:p>
                      <a:pPr algn="l" fontAlgn="b"/>
                      <a:r>
                        <a:rPr lang="en-US" sz="2000" b="0" i="0" u="none" strike="noStrike" dirty="0">
                          <a:solidFill>
                            <a:srgbClr val="000000"/>
                          </a:solidFill>
                          <a:effectLst/>
                          <a:latin typeface="Calibri" panose="020F0502020204030204" pitchFamily="34" charset="0"/>
                        </a:rPr>
                        <a:t> …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5968748"/>
                  </a:ext>
                </a:extLst>
              </a:tr>
            </a:tbl>
          </a:graphicData>
        </a:graphic>
      </p:graphicFrame>
    </p:spTree>
    <p:extLst>
      <p:ext uri="{BB962C8B-B14F-4D97-AF65-F5344CB8AC3E}">
        <p14:creationId xmlns:p14="http://schemas.microsoft.com/office/powerpoint/2010/main" val="3332142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EE2E3-6E76-DFDA-CC04-17EE38247798}"/>
              </a:ext>
            </a:extLst>
          </p:cNvPr>
          <p:cNvSpPr>
            <a:spLocks noGrp="1"/>
          </p:cNvSpPr>
          <p:nvPr>
            <p:ph type="title"/>
          </p:nvPr>
        </p:nvSpPr>
        <p:spPr/>
        <p:txBody>
          <a:bodyPr/>
          <a:lstStyle/>
          <a:p>
            <a:r>
              <a:rPr lang="en-US" dirty="0"/>
              <a:t>Sample metadata</a:t>
            </a:r>
          </a:p>
        </p:txBody>
      </p:sp>
      <p:graphicFrame>
        <p:nvGraphicFramePr>
          <p:cNvPr id="4" name="Content Placeholder 3">
            <a:extLst>
              <a:ext uri="{FF2B5EF4-FFF2-40B4-BE49-F238E27FC236}">
                <a16:creationId xmlns:a16="http://schemas.microsoft.com/office/drawing/2014/main" id="{AC54BC28-C894-8AAE-8B5A-F042B488857C}"/>
              </a:ext>
            </a:extLst>
          </p:cNvPr>
          <p:cNvGraphicFramePr>
            <a:graphicFrameLocks noGrp="1"/>
          </p:cNvGraphicFramePr>
          <p:nvPr>
            <p:ph idx="1"/>
            <p:extLst>
              <p:ext uri="{D42A27DB-BD31-4B8C-83A1-F6EECF244321}">
                <p14:modId xmlns:p14="http://schemas.microsoft.com/office/powerpoint/2010/main" val="2274979991"/>
              </p:ext>
            </p:extLst>
          </p:nvPr>
        </p:nvGraphicFramePr>
        <p:xfrm>
          <a:off x="1382584" y="2465649"/>
          <a:ext cx="9426831" cy="1885950"/>
        </p:xfrm>
        <a:graphic>
          <a:graphicData uri="http://schemas.openxmlformats.org/drawingml/2006/table">
            <a:tbl>
              <a:tblPr/>
              <a:tblGrid>
                <a:gridCol w="1337120">
                  <a:extLst>
                    <a:ext uri="{9D8B030D-6E8A-4147-A177-3AD203B41FA5}">
                      <a16:colId xmlns:a16="http://schemas.microsoft.com/office/drawing/2014/main" val="4206403527"/>
                    </a:ext>
                  </a:extLst>
                </a:gridCol>
                <a:gridCol w="825500">
                  <a:extLst>
                    <a:ext uri="{9D8B030D-6E8A-4147-A177-3AD203B41FA5}">
                      <a16:colId xmlns:a16="http://schemas.microsoft.com/office/drawing/2014/main" val="2343923849"/>
                    </a:ext>
                  </a:extLst>
                </a:gridCol>
                <a:gridCol w="1052005">
                  <a:extLst>
                    <a:ext uri="{9D8B030D-6E8A-4147-A177-3AD203B41FA5}">
                      <a16:colId xmlns:a16="http://schemas.microsoft.com/office/drawing/2014/main" val="1197923815"/>
                    </a:ext>
                  </a:extLst>
                </a:gridCol>
                <a:gridCol w="914718">
                  <a:extLst>
                    <a:ext uri="{9D8B030D-6E8A-4147-A177-3AD203B41FA5}">
                      <a16:colId xmlns:a16="http://schemas.microsoft.com/office/drawing/2014/main" val="1040053323"/>
                    </a:ext>
                  </a:extLst>
                </a:gridCol>
                <a:gridCol w="825500">
                  <a:extLst>
                    <a:ext uri="{9D8B030D-6E8A-4147-A177-3AD203B41FA5}">
                      <a16:colId xmlns:a16="http://schemas.microsoft.com/office/drawing/2014/main" val="122326631"/>
                    </a:ext>
                  </a:extLst>
                </a:gridCol>
                <a:gridCol w="965645">
                  <a:extLst>
                    <a:ext uri="{9D8B030D-6E8A-4147-A177-3AD203B41FA5}">
                      <a16:colId xmlns:a16="http://schemas.microsoft.com/office/drawing/2014/main" val="1263556610"/>
                    </a:ext>
                  </a:extLst>
                </a:gridCol>
                <a:gridCol w="885825">
                  <a:extLst>
                    <a:ext uri="{9D8B030D-6E8A-4147-A177-3AD203B41FA5}">
                      <a16:colId xmlns:a16="http://schemas.microsoft.com/office/drawing/2014/main" val="1539198443"/>
                    </a:ext>
                  </a:extLst>
                </a:gridCol>
                <a:gridCol w="1323531">
                  <a:extLst>
                    <a:ext uri="{9D8B030D-6E8A-4147-A177-3AD203B41FA5}">
                      <a16:colId xmlns:a16="http://schemas.microsoft.com/office/drawing/2014/main" val="488351590"/>
                    </a:ext>
                  </a:extLst>
                </a:gridCol>
                <a:gridCol w="1296987">
                  <a:extLst>
                    <a:ext uri="{9D8B030D-6E8A-4147-A177-3AD203B41FA5}">
                      <a16:colId xmlns:a16="http://schemas.microsoft.com/office/drawing/2014/main" val="4222607032"/>
                    </a:ext>
                  </a:extLst>
                </a:gridCol>
              </a:tblGrid>
              <a:tr h="203200">
                <a:tc>
                  <a:txBody>
                    <a:bodyPr/>
                    <a:lstStyle/>
                    <a:p>
                      <a:pPr algn="l" fontAlgn="b"/>
                      <a:r>
                        <a:rPr lang="en-US" sz="2000" b="0" i="0" u="none" strike="noStrike">
                          <a:solidFill>
                            <a:srgbClr val="000000"/>
                          </a:solidFill>
                          <a:effectLst/>
                          <a:latin typeface="Calibri" panose="020F0502020204030204" pitchFamily="34" charset="0"/>
                        </a:rPr>
                        <a:t>libID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ptID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condition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age_dys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sex</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ptID_old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RNAseq</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methylation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total_seq</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4127475"/>
                  </a:ext>
                </a:extLst>
              </a:tr>
              <a:tr h="203200">
                <a:tc>
                  <a:txBody>
                    <a:bodyPr/>
                    <a:lstStyle/>
                    <a:p>
                      <a:pPr algn="l" fontAlgn="b"/>
                      <a:r>
                        <a:rPr lang="en-US" sz="2000" b="0" i="0" u="none" strike="noStrike">
                          <a:solidFill>
                            <a:srgbClr val="000000"/>
                          </a:solidFill>
                          <a:effectLst/>
                          <a:latin typeface="Calibri" panose="020F0502020204030204" pitchFamily="34" charset="0"/>
                        </a:rPr>
                        <a:t>pt01_Media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Media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12410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pt00001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TRUE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FALSE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9114402.2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2950446"/>
                  </a:ext>
                </a:extLst>
              </a:tr>
              <a:tr h="203200">
                <a:tc>
                  <a:txBody>
                    <a:bodyPr/>
                    <a:lstStyle/>
                    <a:p>
                      <a:pPr algn="l" fontAlgn="b"/>
                      <a:r>
                        <a:rPr lang="en-US" sz="2000" b="0" i="0" u="none" strike="noStrike">
                          <a:solidFill>
                            <a:srgbClr val="000000"/>
                          </a:solidFill>
                          <a:effectLst/>
                          <a:latin typeface="Calibri" panose="020F0502020204030204" pitchFamily="34" charset="0"/>
                        </a:rPr>
                        <a:t>pt01_Mtb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Mtb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12410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pt00001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TRUE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FALSE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8918699.42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9530720"/>
                  </a:ext>
                </a:extLst>
              </a:tr>
              <a:tr h="203200">
                <a:tc>
                  <a:txBody>
                    <a:bodyPr/>
                    <a:lstStyle/>
                    <a:p>
                      <a:pPr algn="l" fontAlgn="b"/>
                      <a:r>
                        <a:rPr lang="en-US" sz="2000" b="0" i="0" u="none" strike="noStrike">
                          <a:solidFill>
                            <a:srgbClr val="000000"/>
                          </a:solidFill>
                          <a:effectLst/>
                          <a:latin typeface="Calibri" panose="020F0502020204030204" pitchFamily="34" charset="0"/>
                        </a:rPr>
                        <a:t>pt02_Media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Media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12775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pt00002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TRUE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FALSE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9221554.97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9451055"/>
                  </a:ext>
                </a:extLst>
              </a:tr>
              <a:tr h="203200">
                <a:tc>
                  <a:txBody>
                    <a:bodyPr/>
                    <a:lstStyle/>
                    <a:p>
                      <a:pPr algn="l" fontAlgn="b"/>
                      <a:r>
                        <a:rPr lang="en-US" sz="2000" b="0" i="0" u="none" strike="noStrike" dirty="0">
                          <a:solidFill>
                            <a:srgbClr val="000000"/>
                          </a:solidFill>
                          <a:effectLst/>
                          <a:latin typeface="Calibri" panose="020F0502020204030204" pitchFamily="34" charset="0"/>
                        </a:rPr>
                        <a:t>pt02_Mtb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Mtb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12775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pt00002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TRUE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FALSE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7733260.22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485807"/>
                  </a:ext>
                </a:extLst>
              </a:tr>
              <a:tr h="203200">
                <a:tc>
                  <a:txBody>
                    <a:bodyPr/>
                    <a:lstStyle/>
                    <a:p>
                      <a:pPr algn="l" fontAlgn="b"/>
                      <a:r>
                        <a:rPr lang="en-US" sz="2000" b="0" i="0" u="none" strike="noStrike" dirty="0">
                          <a:solidFill>
                            <a:srgbClr val="000000"/>
                          </a:solidFill>
                          <a:effectLst/>
                          <a:latin typeface="Calibri" panose="020F0502020204030204" pitchFamily="34" charset="0"/>
                        </a:rPr>
                        <a:t>   …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4436609"/>
                  </a:ext>
                </a:extLst>
              </a:tr>
            </a:tbl>
          </a:graphicData>
        </a:graphic>
      </p:graphicFrame>
    </p:spTree>
    <p:extLst>
      <p:ext uri="{BB962C8B-B14F-4D97-AF65-F5344CB8AC3E}">
        <p14:creationId xmlns:p14="http://schemas.microsoft.com/office/powerpoint/2010/main" val="461748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9E24F-45C0-6BCD-0E16-A422DB60E9A1}"/>
              </a:ext>
            </a:extLst>
          </p:cNvPr>
          <p:cNvSpPr>
            <a:spLocks noGrp="1"/>
          </p:cNvSpPr>
          <p:nvPr>
            <p:ph type="ctrTitle"/>
          </p:nvPr>
        </p:nvSpPr>
        <p:spPr/>
        <p:txBody>
          <a:bodyPr>
            <a:normAutofit fontScale="90000"/>
          </a:bodyPr>
          <a:lstStyle/>
          <a:p>
            <a:r>
              <a:rPr lang="en-US" dirty="0" err="1"/>
              <a:t>RNAseq</a:t>
            </a:r>
            <a:r>
              <a:rPr lang="en-US" dirty="0"/>
              <a:t> differential gene and pathway expression in R</a:t>
            </a:r>
            <a:br>
              <a:rPr lang="en-US" dirty="0"/>
            </a:br>
            <a:endParaRPr lang="en-US" dirty="0"/>
          </a:p>
        </p:txBody>
      </p:sp>
      <p:sp>
        <p:nvSpPr>
          <p:cNvPr id="3" name="Subtitle 2">
            <a:extLst>
              <a:ext uri="{FF2B5EF4-FFF2-40B4-BE49-F238E27FC236}">
                <a16:creationId xmlns:a16="http://schemas.microsoft.com/office/drawing/2014/main" id="{78917A63-346D-DCEB-8536-D59382E84BAD}"/>
              </a:ext>
            </a:extLst>
          </p:cNvPr>
          <p:cNvSpPr>
            <a:spLocks noGrp="1"/>
          </p:cNvSpPr>
          <p:nvPr>
            <p:ph type="subTitle" idx="1"/>
          </p:nvPr>
        </p:nvSpPr>
        <p:spPr/>
        <p:txBody>
          <a:bodyPr>
            <a:normAutofit lnSpcReduction="10000"/>
          </a:bodyPr>
          <a:lstStyle/>
          <a:p>
            <a:r>
              <a:rPr lang="en-US" dirty="0"/>
              <a:t>Kim Dill-McFarland, PhD (she/her)</a:t>
            </a:r>
          </a:p>
          <a:p>
            <a:endParaRPr lang="en-US" dirty="0"/>
          </a:p>
          <a:p>
            <a:r>
              <a:rPr lang="en-US" i="1" dirty="0"/>
              <a:t>Materials modified from a workshop in collaboration with</a:t>
            </a:r>
          </a:p>
          <a:p>
            <a:r>
              <a:rPr lang="en-US" i="1" dirty="0"/>
              <a:t>Kelly </a:t>
            </a:r>
            <a:r>
              <a:rPr lang="en-US" i="1" dirty="0" err="1"/>
              <a:t>Sovacool</a:t>
            </a:r>
            <a:r>
              <a:rPr lang="en-US" i="1" dirty="0"/>
              <a:t>, Holly Hartman PhD, Candace Williams PhD</a:t>
            </a:r>
          </a:p>
        </p:txBody>
      </p:sp>
    </p:spTree>
    <p:extLst>
      <p:ext uri="{BB962C8B-B14F-4D97-AF65-F5344CB8AC3E}">
        <p14:creationId xmlns:p14="http://schemas.microsoft.com/office/powerpoint/2010/main" val="897694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9838-0BA1-ED2D-5FF9-D9A6A3DA5C80}"/>
              </a:ext>
            </a:extLst>
          </p:cNvPr>
          <p:cNvSpPr>
            <a:spLocks noGrp="1"/>
          </p:cNvSpPr>
          <p:nvPr>
            <p:ph type="title"/>
          </p:nvPr>
        </p:nvSpPr>
        <p:spPr/>
        <p:txBody>
          <a:bodyPr/>
          <a:lstStyle/>
          <a:p>
            <a:r>
              <a:rPr lang="en-US" dirty="0"/>
              <a:t>Code of conduct</a:t>
            </a:r>
          </a:p>
        </p:txBody>
      </p:sp>
      <p:sp>
        <p:nvSpPr>
          <p:cNvPr id="3" name="Content Placeholder 2">
            <a:extLst>
              <a:ext uri="{FF2B5EF4-FFF2-40B4-BE49-F238E27FC236}">
                <a16:creationId xmlns:a16="http://schemas.microsoft.com/office/drawing/2014/main" id="{267BDED8-3B96-EB5D-A1AA-6A737A943752}"/>
              </a:ext>
            </a:extLst>
          </p:cNvPr>
          <p:cNvSpPr>
            <a:spLocks noGrp="1"/>
          </p:cNvSpPr>
          <p:nvPr>
            <p:ph idx="1"/>
          </p:nvPr>
        </p:nvSpPr>
        <p:spPr>
          <a:xfrm>
            <a:off x="838200" y="1541417"/>
            <a:ext cx="10515600" cy="4951458"/>
          </a:xfrm>
        </p:spPr>
        <p:txBody>
          <a:bodyPr>
            <a:normAutofit fontScale="77500" lnSpcReduction="20000"/>
          </a:bodyPr>
          <a:lstStyle/>
          <a:p>
            <a:pPr marL="0" indent="0">
              <a:lnSpc>
                <a:spcPct val="120000"/>
              </a:lnSpc>
              <a:buNone/>
            </a:pPr>
            <a:r>
              <a:rPr lang="en-US" dirty="0"/>
              <a:t>We are dedicated to providing a welcoming and supportive environment for all people, regardless of background or identity. By participating in this community, participants accept to abide by The Carpentries’ Code of Conduct. Any form of behavior to exclude, intimidate, or cause discomfort is a violation of the Code of Conduct. In order to foster a positive and professional learning environment, we encourage the following kinds of behaviors in all platforms and events:</a:t>
            </a:r>
          </a:p>
          <a:p>
            <a:pPr>
              <a:lnSpc>
                <a:spcPct val="120000"/>
              </a:lnSpc>
            </a:pPr>
            <a:r>
              <a:rPr lang="en-US" dirty="0"/>
              <a:t>Use welcoming and inclusive language</a:t>
            </a:r>
          </a:p>
          <a:p>
            <a:pPr>
              <a:lnSpc>
                <a:spcPct val="120000"/>
              </a:lnSpc>
            </a:pPr>
            <a:r>
              <a:rPr lang="en-US" dirty="0"/>
              <a:t>Be respectful of different viewpoints and experiences</a:t>
            </a:r>
          </a:p>
          <a:p>
            <a:pPr>
              <a:lnSpc>
                <a:spcPct val="120000"/>
              </a:lnSpc>
            </a:pPr>
            <a:r>
              <a:rPr lang="en-US" dirty="0"/>
              <a:t>Gracefully accept constructive criticism</a:t>
            </a:r>
          </a:p>
          <a:p>
            <a:pPr>
              <a:lnSpc>
                <a:spcPct val="120000"/>
              </a:lnSpc>
            </a:pPr>
            <a:r>
              <a:rPr lang="en-US" dirty="0"/>
              <a:t>Focus on what is best for the community</a:t>
            </a:r>
          </a:p>
          <a:p>
            <a:pPr>
              <a:lnSpc>
                <a:spcPct val="120000"/>
              </a:lnSpc>
            </a:pPr>
            <a:r>
              <a:rPr lang="en-US" dirty="0"/>
              <a:t>Show courtesy and respect towards other community members</a:t>
            </a:r>
          </a:p>
          <a:p>
            <a:pPr marL="0" indent="0">
              <a:lnSpc>
                <a:spcPct val="120000"/>
              </a:lnSpc>
              <a:buNone/>
            </a:pPr>
            <a:r>
              <a:rPr lang="en-US" sz="2400" dirty="0">
                <a:hlinkClick r:id="rId2"/>
              </a:rPr>
              <a:t>https://docs.carpentries.org/topic_folders/policies/code-of-conduct.html</a:t>
            </a:r>
            <a:endParaRPr lang="en-US" dirty="0"/>
          </a:p>
          <a:p>
            <a:pPr marL="0" indent="0">
              <a:lnSpc>
                <a:spcPct val="120000"/>
              </a:lnSpc>
              <a:buNone/>
            </a:pPr>
            <a:endParaRPr lang="en-US" dirty="0"/>
          </a:p>
        </p:txBody>
      </p:sp>
    </p:spTree>
    <p:extLst>
      <p:ext uri="{BB962C8B-B14F-4D97-AF65-F5344CB8AC3E}">
        <p14:creationId xmlns:p14="http://schemas.microsoft.com/office/powerpoint/2010/main" val="2161788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310E4-C569-A8E5-ED8C-07832497C90C}"/>
              </a:ext>
            </a:extLst>
          </p:cNvPr>
          <p:cNvSpPr>
            <a:spLocks noGrp="1"/>
          </p:cNvSpPr>
          <p:nvPr>
            <p:ph type="title"/>
          </p:nvPr>
        </p:nvSpPr>
        <p:spPr/>
        <p:txBody>
          <a:bodyPr/>
          <a:lstStyle/>
          <a:p>
            <a:r>
              <a:rPr lang="en-US" dirty="0"/>
              <a:t>How to ask questions</a:t>
            </a:r>
          </a:p>
        </p:txBody>
      </p:sp>
      <p:sp>
        <p:nvSpPr>
          <p:cNvPr id="3" name="Content Placeholder 2">
            <a:extLst>
              <a:ext uri="{FF2B5EF4-FFF2-40B4-BE49-F238E27FC236}">
                <a16:creationId xmlns:a16="http://schemas.microsoft.com/office/drawing/2014/main" id="{91DFC8D2-B5DB-1533-4C93-5A461A07829A}"/>
              </a:ext>
            </a:extLst>
          </p:cNvPr>
          <p:cNvSpPr>
            <a:spLocks noGrp="1"/>
          </p:cNvSpPr>
          <p:nvPr>
            <p:ph idx="1"/>
          </p:nvPr>
        </p:nvSpPr>
        <p:spPr>
          <a:xfrm>
            <a:off x="838200" y="1690688"/>
            <a:ext cx="7219950" cy="4486275"/>
          </a:xfrm>
        </p:spPr>
        <p:txBody>
          <a:bodyPr>
            <a:normAutofit/>
          </a:bodyPr>
          <a:lstStyle/>
          <a:p>
            <a:r>
              <a:rPr lang="en-US" dirty="0"/>
              <a:t>In Zoom, raise hand and once called upon, use microphone</a:t>
            </a:r>
          </a:p>
          <a:p>
            <a:endParaRPr lang="en-US" dirty="0"/>
          </a:p>
          <a:p>
            <a:endParaRPr lang="en-US" dirty="0"/>
          </a:p>
          <a:p>
            <a:r>
              <a:rPr lang="en-US" dirty="0"/>
              <a:t>Or use Zoom chat for reactions, comments, and questions</a:t>
            </a:r>
          </a:p>
        </p:txBody>
      </p:sp>
      <p:pic>
        <p:nvPicPr>
          <p:cNvPr id="6" name="Picture 5">
            <a:extLst>
              <a:ext uri="{FF2B5EF4-FFF2-40B4-BE49-F238E27FC236}">
                <a16:creationId xmlns:a16="http://schemas.microsoft.com/office/drawing/2014/main" id="{0A9E1454-9002-BBE9-041F-B3282C05D969}"/>
              </a:ext>
            </a:extLst>
          </p:cNvPr>
          <p:cNvPicPr>
            <a:picLocks noChangeAspect="1"/>
          </p:cNvPicPr>
          <p:nvPr/>
        </p:nvPicPr>
        <p:blipFill>
          <a:blip r:embed="rId2"/>
          <a:stretch>
            <a:fillRect/>
          </a:stretch>
        </p:blipFill>
        <p:spPr>
          <a:xfrm>
            <a:off x="8058150" y="952625"/>
            <a:ext cx="3451860" cy="1476125"/>
          </a:xfrm>
          <a:prstGeom prst="rect">
            <a:avLst/>
          </a:prstGeom>
        </p:spPr>
      </p:pic>
      <p:pic>
        <p:nvPicPr>
          <p:cNvPr id="4" name="Picture 3">
            <a:extLst>
              <a:ext uri="{FF2B5EF4-FFF2-40B4-BE49-F238E27FC236}">
                <a16:creationId xmlns:a16="http://schemas.microsoft.com/office/drawing/2014/main" id="{21604077-09EE-ABE6-42F2-9B3E067A90CD}"/>
              </a:ext>
            </a:extLst>
          </p:cNvPr>
          <p:cNvPicPr>
            <a:picLocks noChangeAspect="1"/>
          </p:cNvPicPr>
          <p:nvPr/>
        </p:nvPicPr>
        <p:blipFill rotWithShape="1">
          <a:blip r:embed="rId3"/>
          <a:srcRect l="39125" t="20826" r="2873"/>
          <a:stretch/>
        </p:blipFill>
        <p:spPr>
          <a:xfrm>
            <a:off x="8486502" y="3001306"/>
            <a:ext cx="2595155" cy="3487239"/>
          </a:xfrm>
          <a:prstGeom prst="rect">
            <a:avLst/>
          </a:prstGeom>
        </p:spPr>
      </p:pic>
    </p:spTree>
    <p:extLst>
      <p:ext uri="{BB962C8B-B14F-4D97-AF65-F5344CB8AC3E}">
        <p14:creationId xmlns:p14="http://schemas.microsoft.com/office/powerpoint/2010/main" val="3520049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310E4-C569-A8E5-ED8C-07832497C90C}"/>
              </a:ext>
            </a:extLst>
          </p:cNvPr>
          <p:cNvSpPr>
            <a:spLocks noGrp="1"/>
          </p:cNvSpPr>
          <p:nvPr>
            <p:ph type="title"/>
          </p:nvPr>
        </p:nvSpPr>
        <p:spPr/>
        <p:txBody>
          <a:bodyPr/>
          <a:lstStyle/>
          <a:p>
            <a:r>
              <a:rPr lang="en-US" dirty="0"/>
              <a:t>Instructors checking in</a:t>
            </a:r>
          </a:p>
        </p:txBody>
      </p:sp>
      <p:sp>
        <p:nvSpPr>
          <p:cNvPr id="3" name="Content Placeholder 2">
            <a:extLst>
              <a:ext uri="{FF2B5EF4-FFF2-40B4-BE49-F238E27FC236}">
                <a16:creationId xmlns:a16="http://schemas.microsoft.com/office/drawing/2014/main" id="{91DFC8D2-B5DB-1533-4C93-5A461A07829A}"/>
              </a:ext>
            </a:extLst>
          </p:cNvPr>
          <p:cNvSpPr>
            <a:spLocks noGrp="1"/>
          </p:cNvSpPr>
          <p:nvPr>
            <p:ph idx="1"/>
          </p:nvPr>
        </p:nvSpPr>
        <p:spPr>
          <a:xfrm>
            <a:off x="838200" y="1690688"/>
            <a:ext cx="10515600" cy="4486275"/>
          </a:xfrm>
        </p:spPr>
        <p:txBody>
          <a:bodyPr>
            <a:normAutofit/>
          </a:bodyPr>
          <a:lstStyle/>
          <a:p>
            <a:r>
              <a:rPr lang="en-US" dirty="0"/>
              <a:t>We will periodically check in to see if we can move to the next section</a:t>
            </a:r>
          </a:p>
          <a:p>
            <a:r>
              <a:rPr lang="en-US" dirty="0"/>
              <a:t>Use Zoom reactions to let us know</a:t>
            </a:r>
          </a:p>
          <a:p>
            <a:pPr lvl="1"/>
            <a:r>
              <a:rPr lang="en-US" dirty="0"/>
              <a:t>✅ You are ready to move on</a:t>
            </a:r>
          </a:p>
          <a:p>
            <a:pPr lvl="1"/>
            <a:r>
              <a:rPr lang="en-US" dirty="0"/>
              <a:t>❌ You need more time or have an error</a:t>
            </a:r>
          </a:p>
        </p:txBody>
      </p:sp>
      <p:pic>
        <p:nvPicPr>
          <p:cNvPr id="8" name="Picture 7">
            <a:extLst>
              <a:ext uri="{FF2B5EF4-FFF2-40B4-BE49-F238E27FC236}">
                <a16:creationId xmlns:a16="http://schemas.microsoft.com/office/drawing/2014/main" id="{1F45C2EE-6728-55CE-9AC6-CB5D501DD210}"/>
              </a:ext>
            </a:extLst>
          </p:cNvPr>
          <p:cNvPicPr>
            <a:picLocks noChangeAspect="1"/>
          </p:cNvPicPr>
          <p:nvPr/>
        </p:nvPicPr>
        <p:blipFill>
          <a:blip r:embed="rId2"/>
          <a:stretch>
            <a:fillRect/>
          </a:stretch>
        </p:blipFill>
        <p:spPr>
          <a:xfrm>
            <a:off x="3552825" y="3933825"/>
            <a:ext cx="5086350" cy="2175084"/>
          </a:xfrm>
          <a:prstGeom prst="rect">
            <a:avLst/>
          </a:prstGeom>
        </p:spPr>
      </p:pic>
    </p:spTree>
    <p:extLst>
      <p:ext uri="{BB962C8B-B14F-4D97-AF65-F5344CB8AC3E}">
        <p14:creationId xmlns:p14="http://schemas.microsoft.com/office/powerpoint/2010/main" val="3643366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59C5C-D438-E75C-C2E6-1FE3E57AC67D}"/>
              </a:ext>
            </a:extLst>
          </p:cNvPr>
          <p:cNvSpPr>
            <a:spLocks noGrp="1"/>
          </p:cNvSpPr>
          <p:nvPr>
            <p:ph type="title"/>
          </p:nvPr>
        </p:nvSpPr>
        <p:spPr/>
        <p:txBody>
          <a:bodyPr/>
          <a:lstStyle/>
          <a:p>
            <a:r>
              <a:rPr lang="en-US" dirty="0"/>
              <a:t>Recording</a:t>
            </a:r>
          </a:p>
        </p:txBody>
      </p:sp>
      <p:sp>
        <p:nvSpPr>
          <p:cNvPr id="3" name="Content Placeholder 2">
            <a:extLst>
              <a:ext uri="{FF2B5EF4-FFF2-40B4-BE49-F238E27FC236}">
                <a16:creationId xmlns:a16="http://schemas.microsoft.com/office/drawing/2014/main" id="{53A5B9C4-1D25-979E-3BB0-35902D736245}"/>
              </a:ext>
            </a:extLst>
          </p:cNvPr>
          <p:cNvSpPr>
            <a:spLocks noGrp="1"/>
          </p:cNvSpPr>
          <p:nvPr>
            <p:ph idx="1"/>
          </p:nvPr>
        </p:nvSpPr>
        <p:spPr/>
        <p:txBody>
          <a:bodyPr/>
          <a:lstStyle/>
          <a:p>
            <a:endParaRPr lang="en-US" dirty="0"/>
          </a:p>
          <a:p>
            <a:r>
              <a:rPr lang="en-US" dirty="0"/>
              <a:t>This workshop will be recorded and made publicly available on YouTube</a:t>
            </a:r>
          </a:p>
          <a:p>
            <a:endParaRPr lang="en-US" dirty="0"/>
          </a:p>
          <a:p>
            <a:r>
              <a:rPr lang="en-US" dirty="0"/>
              <a:t>We will pause recording periodically to allow questions from those who do not wish to be recorded</a:t>
            </a:r>
          </a:p>
        </p:txBody>
      </p:sp>
    </p:spTree>
    <p:extLst>
      <p:ext uri="{BB962C8B-B14F-4D97-AF65-F5344CB8AC3E}">
        <p14:creationId xmlns:p14="http://schemas.microsoft.com/office/powerpoint/2010/main" val="1585571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ECEED-38D4-D0EF-A552-D34C9262708C}"/>
              </a:ext>
            </a:extLst>
          </p:cNvPr>
          <p:cNvSpPr>
            <a:spLocks noGrp="1"/>
          </p:cNvSpPr>
          <p:nvPr>
            <p:ph type="title"/>
          </p:nvPr>
        </p:nvSpPr>
        <p:spPr/>
        <p:txBody>
          <a:bodyPr/>
          <a:lstStyle/>
          <a:p>
            <a:r>
              <a:rPr lang="en-US" dirty="0"/>
              <a:t>Materials</a:t>
            </a:r>
          </a:p>
        </p:txBody>
      </p:sp>
      <p:sp>
        <p:nvSpPr>
          <p:cNvPr id="3" name="Content Placeholder 2">
            <a:extLst>
              <a:ext uri="{FF2B5EF4-FFF2-40B4-BE49-F238E27FC236}">
                <a16:creationId xmlns:a16="http://schemas.microsoft.com/office/drawing/2014/main" id="{436D75A1-ADD9-8726-0629-19AB239FC133}"/>
              </a:ext>
            </a:extLst>
          </p:cNvPr>
          <p:cNvSpPr>
            <a:spLocks noGrp="1"/>
          </p:cNvSpPr>
          <p:nvPr>
            <p:ph idx="1"/>
          </p:nvPr>
        </p:nvSpPr>
        <p:spPr>
          <a:xfrm>
            <a:off x="838200" y="1555660"/>
            <a:ext cx="10515600" cy="760821"/>
          </a:xfrm>
        </p:spPr>
        <p:txBody>
          <a:bodyPr/>
          <a:lstStyle/>
          <a:p>
            <a:pPr marL="0" indent="0">
              <a:buNone/>
            </a:pPr>
            <a:r>
              <a:rPr lang="en-US" dirty="0">
                <a:solidFill>
                  <a:srgbClr val="0070C0"/>
                </a:solidFill>
              </a:rPr>
              <a:t>https://github.com/BIGslu/2022_ASM_Microbe_RNAseq</a:t>
            </a:r>
          </a:p>
          <a:p>
            <a:pPr marL="0" indent="0">
              <a:buNone/>
            </a:pPr>
            <a:endParaRPr lang="en-US" dirty="0"/>
          </a:p>
        </p:txBody>
      </p:sp>
      <p:pic>
        <p:nvPicPr>
          <p:cNvPr id="5" name="Picture 4">
            <a:extLst>
              <a:ext uri="{FF2B5EF4-FFF2-40B4-BE49-F238E27FC236}">
                <a16:creationId xmlns:a16="http://schemas.microsoft.com/office/drawing/2014/main" id="{98A33A29-A849-E3BB-8055-17B00473AC2E}"/>
              </a:ext>
            </a:extLst>
          </p:cNvPr>
          <p:cNvPicPr>
            <a:picLocks noChangeAspect="1"/>
          </p:cNvPicPr>
          <p:nvPr/>
        </p:nvPicPr>
        <p:blipFill>
          <a:blip r:embed="rId2"/>
          <a:stretch>
            <a:fillRect/>
          </a:stretch>
        </p:blipFill>
        <p:spPr>
          <a:xfrm>
            <a:off x="2841136" y="2107475"/>
            <a:ext cx="6636055" cy="4672149"/>
          </a:xfrm>
          <a:prstGeom prst="rect">
            <a:avLst/>
          </a:prstGeom>
        </p:spPr>
      </p:pic>
    </p:spTree>
    <p:extLst>
      <p:ext uri="{BB962C8B-B14F-4D97-AF65-F5344CB8AC3E}">
        <p14:creationId xmlns:p14="http://schemas.microsoft.com/office/powerpoint/2010/main" val="3408191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C652D-906E-27E6-F97F-55619D9EEB07}"/>
              </a:ext>
            </a:extLst>
          </p:cNvPr>
          <p:cNvSpPr>
            <a:spLocks noGrp="1"/>
          </p:cNvSpPr>
          <p:nvPr>
            <p:ph type="title"/>
          </p:nvPr>
        </p:nvSpPr>
        <p:spPr/>
        <p:txBody>
          <a:bodyPr/>
          <a:lstStyle/>
          <a:p>
            <a:r>
              <a:rPr lang="en-US" dirty="0"/>
              <a:t>Introduction to the data</a:t>
            </a:r>
          </a:p>
        </p:txBody>
      </p:sp>
      <p:sp>
        <p:nvSpPr>
          <p:cNvPr id="3" name="Content Placeholder 2">
            <a:extLst>
              <a:ext uri="{FF2B5EF4-FFF2-40B4-BE49-F238E27FC236}">
                <a16:creationId xmlns:a16="http://schemas.microsoft.com/office/drawing/2014/main" id="{BB9EEE7C-3BAD-6794-B760-7D5AE6CA5FA1}"/>
              </a:ext>
            </a:extLst>
          </p:cNvPr>
          <p:cNvSpPr>
            <a:spLocks noGrp="1"/>
          </p:cNvSpPr>
          <p:nvPr>
            <p:ph idx="1"/>
          </p:nvPr>
        </p:nvSpPr>
        <p:spPr/>
        <p:txBody>
          <a:bodyPr/>
          <a:lstStyle/>
          <a:p>
            <a:pPr marL="0" indent="0">
              <a:buNone/>
            </a:pPr>
            <a:endParaRPr lang="en-US" dirty="0"/>
          </a:p>
          <a:p>
            <a:pPr marL="0" indent="0" algn="just">
              <a:buNone/>
            </a:pPr>
            <a:r>
              <a:rPr lang="en-US" dirty="0"/>
              <a:t>Simmons JD, Dill-McFarland KA, </a:t>
            </a:r>
            <a:r>
              <a:rPr lang="en-US" i="1" dirty="0"/>
              <a:t>et al</a:t>
            </a:r>
            <a:r>
              <a:rPr lang="en-US" dirty="0"/>
              <a:t>. 2022. Monocyte transcriptional responses to </a:t>
            </a:r>
            <a:r>
              <a:rPr lang="en-US" i="1" dirty="0"/>
              <a:t>Mycobacterium tuberculosis</a:t>
            </a:r>
            <a:r>
              <a:rPr lang="en-US" dirty="0"/>
              <a:t> associate with resistance to tuberculin skin test and interferon gamma release assay conversion. </a:t>
            </a:r>
            <a:r>
              <a:rPr lang="en-US" dirty="0" err="1"/>
              <a:t>mSphere</a:t>
            </a:r>
            <a:r>
              <a:rPr lang="en-US" dirty="0"/>
              <a:t>. In press.</a:t>
            </a:r>
          </a:p>
          <a:p>
            <a:endParaRPr lang="en-US" dirty="0"/>
          </a:p>
          <a:p>
            <a:pPr marL="0" indent="0">
              <a:buNone/>
            </a:pPr>
            <a:r>
              <a:rPr lang="en-US" dirty="0">
                <a:solidFill>
                  <a:srgbClr val="0070C0"/>
                </a:solidFill>
              </a:rPr>
              <a:t>https://</a:t>
            </a:r>
            <a:r>
              <a:rPr lang="en-US" dirty="0" err="1">
                <a:solidFill>
                  <a:srgbClr val="0070C0"/>
                </a:solidFill>
              </a:rPr>
              <a:t>github.com</a:t>
            </a:r>
            <a:r>
              <a:rPr lang="en-US" dirty="0">
                <a:solidFill>
                  <a:srgbClr val="0070C0"/>
                </a:solidFill>
              </a:rPr>
              <a:t>/</a:t>
            </a:r>
            <a:r>
              <a:rPr lang="en-US" dirty="0" err="1">
                <a:solidFill>
                  <a:srgbClr val="0070C0"/>
                </a:solidFill>
              </a:rPr>
              <a:t>hawn</a:t>
            </a:r>
            <a:r>
              <a:rPr lang="en-US" dirty="0">
                <a:solidFill>
                  <a:srgbClr val="0070C0"/>
                </a:solidFill>
              </a:rPr>
              <a:t>-lab/</a:t>
            </a:r>
            <a:r>
              <a:rPr lang="en-US" dirty="0" err="1">
                <a:solidFill>
                  <a:srgbClr val="0070C0"/>
                </a:solidFill>
              </a:rPr>
              <a:t>RSTR_RNAseq_Mtb_public</a:t>
            </a:r>
            <a:endParaRPr lang="en-US" dirty="0">
              <a:solidFill>
                <a:srgbClr val="0070C0"/>
              </a:solidFill>
            </a:endParaRPr>
          </a:p>
        </p:txBody>
      </p:sp>
    </p:spTree>
    <p:extLst>
      <p:ext uri="{BB962C8B-B14F-4D97-AF65-F5344CB8AC3E}">
        <p14:creationId xmlns:p14="http://schemas.microsoft.com/office/powerpoint/2010/main" val="4063691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C652D-906E-27E6-F97F-55619D9EEB07}"/>
              </a:ext>
            </a:extLst>
          </p:cNvPr>
          <p:cNvSpPr>
            <a:spLocks noGrp="1"/>
          </p:cNvSpPr>
          <p:nvPr>
            <p:ph type="title"/>
          </p:nvPr>
        </p:nvSpPr>
        <p:spPr/>
        <p:txBody>
          <a:bodyPr/>
          <a:lstStyle/>
          <a:p>
            <a:r>
              <a:rPr lang="en-US" dirty="0"/>
              <a:t>Introduction to the data</a:t>
            </a:r>
          </a:p>
        </p:txBody>
      </p:sp>
      <p:sp>
        <p:nvSpPr>
          <p:cNvPr id="3" name="Content Placeholder 2">
            <a:extLst>
              <a:ext uri="{FF2B5EF4-FFF2-40B4-BE49-F238E27FC236}">
                <a16:creationId xmlns:a16="http://schemas.microsoft.com/office/drawing/2014/main" id="{BB9EEE7C-3BAD-6794-B760-7D5AE6CA5FA1}"/>
              </a:ext>
            </a:extLst>
          </p:cNvPr>
          <p:cNvSpPr>
            <a:spLocks noGrp="1"/>
          </p:cNvSpPr>
          <p:nvPr>
            <p:ph idx="1"/>
          </p:nvPr>
        </p:nvSpPr>
        <p:spPr/>
        <p:txBody>
          <a:bodyPr>
            <a:normAutofit/>
          </a:bodyPr>
          <a:lstStyle/>
          <a:p>
            <a:endParaRPr lang="en-US" i="1" dirty="0"/>
          </a:p>
          <a:p>
            <a:r>
              <a:rPr lang="en-US" i="1" dirty="0"/>
              <a:t>Mycobacterium tuberculosis </a:t>
            </a:r>
            <a:r>
              <a:rPr lang="en-US" dirty="0"/>
              <a:t>(</a:t>
            </a:r>
            <a:r>
              <a:rPr lang="en-US" dirty="0" err="1"/>
              <a:t>Mtb</a:t>
            </a:r>
            <a:r>
              <a:rPr lang="en-US" dirty="0"/>
              <a:t>) is the causative agent of tuberculosis (TB)</a:t>
            </a:r>
          </a:p>
          <a:p>
            <a:r>
              <a:rPr lang="en-US" dirty="0"/>
              <a:t>TB is among the top infectious killers worldwide… and had been for centuries</a:t>
            </a:r>
          </a:p>
          <a:p>
            <a:r>
              <a:rPr lang="en-US" dirty="0" err="1"/>
              <a:t>Mtb</a:t>
            </a:r>
            <a:r>
              <a:rPr lang="en-US" dirty="0"/>
              <a:t> predominantly infects lung macrophages</a:t>
            </a:r>
          </a:p>
          <a:p>
            <a:r>
              <a:rPr lang="en-US" dirty="0"/>
              <a:t>Exposure to </a:t>
            </a:r>
            <a:r>
              <a:rPr lang="en-US" dirty="0" err="1"/>
              <a:t>Mtb</a:t>
            </a:r>
            <a:r>
              <a:rPr lang="en-US" dirty="0"/>
              <a:t> results in infection that is cleared, contained, or progresses to disease</a:t>
            </a:r>
          </a:p>
          <a:p>
            <a:r>
              <a:rPr lang="en-US" dirty="0"/>
              <a:t>Mechanisms that distinguish these outcomes are unknown</a:t>
            </a:r>
          </a:p>
        </p:txBody>
      </p:sp>
    </p:spTree>
    <p:extLst>
      <p:ext uri="{BB962C8B-B14F-4D97-AF65-F5344CB8AC3E}">
        <p14:creationId xmlns:p14="http://schemas.microsoft.com/office/powerpoint/2010/main" val="1741824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1703</TotalTime>
  <Words>740</Words>
  <Application>Microsoft Macintosh PowerPoint</Application>
  <PresentationFormat>Widescreen</PresentationFormat>
  <Paragraphs>162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Courier New</vt:lpstr>
      <vt:lpstr>Office Theme</vt:lpstr>
      <vt:lpstr>Before we start, please…</vt:lpstr>
      <vt:lpstr>RNAseq differential gene and pathway expression in R </vt:lpstr>
      <vt:lpstr>Code of conduct</vt:lpstr>
      <vt:lpstr>How to ask questions</vt:lpstr>
      <vt:lpstr>Instructors checking in</vt:lpstr>
      <vt:lpstr>Recording</vt:lpstr>
      <vt:lpstr>Materials</vt:lpstr>
      <vt:lpstr>Introduction to the data</vt:lpstr>
      <vt:lpstr>Introduction to the data</vt:lpstr>
      <vt:lpstr>Experimental pipeline</vt:lpstr>
      <vt:lpstr>Analytical pipeline</vt:lpstr>
      <vt:lpstr>Normalized counts data</vt:lpstr>
      <vt:lpstr>Sample metadata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 Dill-McFarland</dc:creator>
  <cp:lastModifiedBy>Kim Dill-McFarland</cp:lastModifiedBy>
  <cp:revision>34</cp:revision>
  <dcterms:created xsi:type="dcterms:W3CDTF">2022-05-09T23:17:05Z</dcterms:created>
  <dcterms:modified xsi:type="dcterms:W3CDTF">2023-01-19T22:37:19Z</dcterms:modified>
</cp:coreProperties>
</file>