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56" r:id="rId3"/>
    <p:sldId id="260" r:id="rId4"/>
    <p:sldId id="258" r:id="rId5"/>
    <p:sldId id="274" r:id="rId6"/>
    <p:sldId id="275" r:id="rId7"/>
    <p:sldId id="271" r:id="rId8"/>
    <p:sldId id="261" r:id="rId9"/>
    <p:sldId id="269" r:id="rId10"/>
    <p:sldId id="264"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63B4"/>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6"/>
    <p:restoredTop sz="94694"/>
  </p:normalViewPr>
  <p:slideViewPr>
    <p:cSldViewPr snapToGrid="0" snapToObjects="1">
      <p:cViewPr varScale="1">
        <p:scale>
          <a:sx n="121" d="100"/>
          <a:sy n="121" d="100"/>
        </p:scale>
        <p:origin x="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r>
            <a:rPr lang="en-US" sz="2400" dirty="0"/>
            <a:t>Whole blood from individuals with latent tuberculosis infection (LTBI)</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Media or </a:t>
          </a:r>
          <a:r>
            <a:rPr lang="en-US" sz="2400" i="1" dirty="0"/>
            <a:t>M. tuberculosis</a:t>
          </a:r>
          <a:r>
            <a:rPr lang="en-US" sz="2400" i="0" dirty="0"/>
            <a:t> infection, 6 </a:t>
          </a:r>
          <a:r>
            <a:rPr lang="en-US" sz="2400" i="0" dirty="0" err="1"/>
            <a:t>hrs</a:t>
          </a:r>
          <a:endParaRPr lang="en-US" sz="2400" dirty="0"/>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Bulk RNA-sequencing</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DAFD233E-E18C-2D48-A97A-43EC9B4ACA3B}">
      <dgm:prSet custT="1"/>
      <dgm:spPr>
        <a:ln w="57150">
          <a:solidFill>
            <a:srgbClr val="7030A0"/>
          </a:solidFill>
        </a:ln>
      </dgm:spPr>
      <dgm:t>
        <a:bodyPr/>
        <a:lstStyle/>
        <a:p>
          <a:pPr>
            <a:lnSpc>
              <a:spcPct val="100000"/>
            </a:lnSpc>
            <a:spcAft>
              <a:spcPts val="0"/>
            </a:spcAft>
          </a:pPr>
          <a:r>
            <a:rPr lang="en-US" sz="2400" dirty="0"/>
            <a:t>Quality filter</a:t>
          </a:r>
        </a:p>
        <a:p>
          <a:pPr>
            <a:lnSpc>
              <a:spcPct val="100000"/>
            </a:lnSpc>
            <a:spcAft>
              <a:spcPts val="0"/>
            </a:spcAft>
          </a:pPr>
          <a:r>
            <a:rPr lang="en-US" sz="2400" dirty="0"/>
            <a:t>Align to human genome GRCh38</a:t>
          </a:r>
        </a:p>
        <a:p>
          <a:pPr>
            <a:lnSpc>
              <a:spcPct val="100000"/>
            </a:lnSpc>
            <a:spcAft>
              <a:spcPts val="0"/>
            </a:spcAft>
          </a:pPr>
          <a:r>
            <a:rPr lang="en-US" sz="2400" dirty="0"/>
            <a:t>Count reads in exons</a:t>
          </a:r>
        </a:p>
      </dgm:t>
    </dgm:pt>
    <dgm:pt modelId="{90F22CBC-B01F-4541-A2CD-6003F90A3A65}" type="parTrans" cxnId="{629817E0-BAE6-F743-B616-6BC40693C3B6}">
      <dgm:prSet/>
      <dgm:spPr/>
      <dgm:t>
        <a:bodyPr/>
        <a:lstStyle/>
        <a:p>
          <a:endParaRPr lang="en-US"/>
        </a:p>
      </dgm:t>
    </dgm:pt>
    <dgm:pt modelId="{A10FAAFE-92E7-8240-AC61-4FECF7A11D1C}" type="sibTrans" cxnId="{629817E0-BAE6-F743-B616-6BC40693C3B6}">
      <dgm:prSet/>
      <dgm:spPr/>
      <dgm:t>
        <a:bodyPr/>
        <a:lstStyle/>
        <a:p>
          <a:endParaRPr lang="en-US"/>
        </a:p>
      </dgm:t>
    </dgm:pt>
    <dgm:pt modelId="{905F903D-5A96-064F-AE5C-9C22FFD0668B}">
      <dgm:prSet phldrT="[Text]" custT="1"/>
      <dgm:spPr>
        <a:ln w="57150">
          <a:solidFill>
            <a:srgbClr val="FFC000"/>
          </a:solidFill>
        </a:ln>
      </dgm:spPr>
      <dgm:t>
        <a:bodyPr/>
        <a:lstStyle/>
        <a:p>
          <a:r>
            <a:rPr lang="en-US" sz="2400" dirty="0"/>
            <a:t>Isolate CD14+ monocytes from peripheral blood mononuclear cells (PBMC)</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5" custScaleX="224513"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4"/>
      <dgm:spPr/>
    </dgm:pt>
    <dgm:pt modelId="{AC1ACEC4-62C1-F241-AF40-EF62D0E322A7}" type="pres">
      <dgm:prSet presAssocID="{C81DC5A2-2DC4-9140-9293-518096EBC07E}" presName="connectorText" presStyleLbl="sibTrans2D1" presStyleIdx="0" presStyleCnt="4"/>
      <dgm:spPr/>
    </dgm:pt>
    <dgm:pt modelId="{D2706FFE-C218-F44A-8320-C0C83D04A9F7}" type="pres">
      <dgm:prSet presAssocID="{905F903D-5A96-064F-AE5C-9C22FFD0668B}" presName="node" presStyleLbl="node1" presStyleIdx="1" presStyleCnt="5" custScaleX="224513"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4"/>
      <dgm:spPr/>
    </dgm:pt>
    <dgm:pt modelId="{5474406D-8DD5-F846-9190-6B26D9A8FE79}" type="pres">
      <dgm:prSet presAssocID="{CC277E85-1340-CA4A-9589-D1A37D912011}" presName="connectorText" presStyleLbl="sibTrans2D1" presStyleIdx="1" presStyleCnt="4"/>
      <dgm:spPr/>
    </dgm:pt>
    <dgm:pt modelId="{EAA068BF-22E7-124E-8E2B-DF1EF6CBF3B6}" type="pres">
      <dgm:prSet presAssocID="{D660789B-B912-D242-95D7-7C1A6AF2DB33}" presName="node" presStyleLbl="node1" presStyleIdx="2" presStyleCnt="5"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4"/>
      <dgm:spPr/>
    </dgm:pt>
    <dgm:pt modelId="{B67FE3A0-1CFB-4B49-A75F-8136A9A5564F}" type="pres">
      <dgm:prSet presAssocID="{A6F84295-82FF-F34F-89CA-C81DDB0CA419}" presName="connectorText" presStyleLbl="sibTrans2D1" presStyleIdx="2" presStyleCnt="4"/>
      <dgm:spPr/>
    </dgm:pt>
    <dgm:pt modelId="{E12CAD89-5F83-DC44-8003-066AEDBACFC3}" type="pres">
      <dgm:prSet presAssocID="{857FCEF6-AEE0-CE4D-83CD-D9B9C4696795}" presName="node" presStyleLbl="node1" presStyleIdx="3" presStyleCnt="5" custScaleX="224513" custLinFactNeighborY="11628">
        <dgm:presLayoutVars>
          <dgm:bulletEnabled val="1"/>
        </dgm:presLayoutVars>
      </dgm:prSet>
      <dgm:spPr/>
    </dgm:pt>
    <dgm:pt modelId="{B997700E-909F-B84C-BEEC-E6D72B1783E0}" type="pres">
      <dgm:prSet presAssocID="{8E64C571-1C38-E644-B418-2F29ABFD9DD2}" presName="sibTrans" presStyleLbl="sibTrans2D1" presStyleIdx="3" presStyleCnt="4"/>
      <dgm:spPr/>
    </dgm:pt>
    <dgm:pt modelId="{AFB918E2-9FEE-8C44-A8AC-600CD86885BA}" type="pres">
      <dgm:prSet presAssocID="{8E64C571-1C38-E644-B418-2F29ABFD9DD2}" presName="connectorText" presStyleLbl="sibTrans2D1" presStyleIdx="3" presStyleCnt="4"/>
      <dgm:spPr/>
    </dgm:pt>
    <dgm:pt modelId="{0C398D40-E3BA-8B44-97D1-EA8B0ABED94F}" type="pres">
      <dgm:prSet presAssocID="{DAFD233E-E18C-2D48-A97A-43EC9B4ACA3B}" presName="node" presStyleLbl="node1" presStyleIdx="4" presStyleCnt="5" custScaleX="224513" custScaleY="158415"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A0DA383E-3679-734A-9E4B-E7B8552CC70F}" type="presOf" srcId="{8E64C571-1C38-E644-B418-2F29ABFD9DD2}" destId="{B997700E-909F-B84C-BEEC-E6D72B1783E0}"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A96557C9-B5CA-A546-8585-99AA578C0A46}" type="presOf" srcId="{DAFD233E-E18C-2D48-A97A-43EC9B4ACA3B}" destId="{0C398D40-E3BA-8B44-97D1-EA8B0ABED94F}"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251788DA-54D0-B046-A632-4E0ABF6077A0}" type="presOf" srcId="{8E64C571-1C38-E644-B418-2F29ABFD9DD2}" destId="{AFB918E2-9FEE-8C44-A8AC-600CD86885BA}" srcOrd="1" destOrd="0" presId="urn:microsoft.com/office/officeart/2005/8/layout/process2"/>
    <dgm:cxn modelId="{629817E0-BAE6-F743-B616-6BC40693C3B6}" srcId="{E5DDDD32-B60D-9D42-8ABB-ACEBEC6AC5A3}" destId="{DAFD233E-E18C-2D48-A97A-43EC9B4ACA3B}" srcOrd="4" destOrd="0" parTransId="{90F22CBC-B01F-4541-A2CD-6003F90A3A65}" sibTransId="{A10FAAFE-92E7-8240-AC61-4FECF7A11D1C}"/>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 modelId="{AEDC90A6-6537-844D-9C2E-0F4BE956118D}" type="presParOf" srcId="{3563A2EF-90FB-0E41-890B-D30D830B7277}" destId="{B997700E-909F-B84C-BEEC-E6D72B1783E0}" srcOrd="7" destOrd="0" presId="urn:microsoft.com/office/officeart/2005/8/layout/process2"/>
    <dgm:cxn modelId="{65F62E5D-BCD9-B042-B122-6B17D7F7450C}" type="presParOf" srcId="{B997700E-909F-B84C-BEEC-E6D72B1783E0}" destId="{AFB918E2-9FEE-8C44-A8AC-600CD86885BA}" srcOrd="0" destOrd="0" presId="urn:microsoft.com/office/officeart/2005/8/layout/process2"/>
    <dgm:cxn modelId="{3C1EA2E6-4500-3F4A-885D-74A23A5A731C}" type="presParOf" srcId="{3563A2EF-90FB-0E41-890B-D30D830B7277}" destId="{0C398D40-E3BA-8B44-97D1-EA8B0ABED94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51279"/>
          <a:ext cx="5773130" cy="822256"/>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Whole blood from individuals with latent tuberculosis infection (LTBI)</a:t>
          </a:r>
        </a:p>
      </dsp:txBody>
      <dsp:txXfrm>
        <a:off x="24083" y="75362"/>
        <a:ext cx="5724964" cy="774090"/>
      </dsp:txXfrm>
    </dsp:sp>
    <dsp:sp modelId="{7FB68BEF-8A9D-9B42-878E-2DFB41A5455E}">
      <dsp:nvSpPr>
        <dsp:cNvPr id="0" name=""/>
        <dsp:cNvSpPr/>
      </dsp:nvSpPr>
      <dsp:spPr>
        <a:xfrm rot="5400000">
          <a:off x="2732392" y="89409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924926"/>
        <a:ext cx="222009" cy="215842"/>
      </dsp:txXfrm>
    </dsp:sp>
    <dsp:sp modelId="{D2706FFE-C218-F44A-8320-C0C83D04A9F7}">
      <dsp:nvSpPr>
        <dsp:cNvPr id="0" name=""/>
        <dsp:cNvSpPr/>
      </dsp:nvSpPr>
      <dsp:spPr>
        <a:xfrm>
          <a:off x="0" y="1284664"/>
          <a:ext cx="5773130" cy="822256"/>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Isolate CD14+ monocytes from peripheral blood mononuclear cells (PBMC)</a:t>
          </a:r>
        </a:p>
      </dsp:txBody>
      <dsp:txXfrm>
        <a:off x="24083" y="1308747"/>
        <a:ext cx="5724964" cy="774090"/>
      </dsp:txXfrm>
    </dsp:sp>
    <dsp:sp modelId="{526D378B-F3BF-A341-9A61-B087BDA377D9}">
      <dsp:nvSpPr>
        <dsp:cNvPr id="0" name=""/>
        <dsp:cNvSpPr/>
      </dsp:nvSpPr>
      <dsp:spPr>
        <a:xfrm rot="5400000">
          <a:off x="2732392" y="2127477"/>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2158311"/>
        <a:ext cx="222009" cy="215842"/>
      </dsp:txXfrm>
    </dsp:sp>
    <dsp:sp modelId="{EAA068BF-22E7-124E-8E2B-DF1EF6CBF3B6}">
      <dsp:nvSpPr>
        <dsp:cNvPr id="0" name=""/>
        <dsp:cNvSpPr/>
      </dsp:nvSpPr>
      <dsp:spPr>
        <a:xfrm>
          <a:off x="0" y="2518049"/>
          <a:ext cx="5773130" cy="82225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Media or </a:t>
          </a:r>
          <a:r>
            <a:rPr lang="en-US" sz="2400" i="1" kern="1200" dirty="0"/>
            <a:t>M. tuberculosis</a:t>
          </a:r>
          <a:r>
            <a:rPr lang="en-US" sz="2400" i="0" kern="1200" dirty="0"/>
            <a:t> infection, 6 </a:t>
          </a:r>
          <a:r>
            <a:rPr lang="en-US" sz="2400" i="0" kern="1200" dirty="0" err="1"/>
            <a:t>hrs</a:t>
          </a:r>
          <a:endParaRPr lang="en-US" sz="2400" kern="1200" dirty="0"/>
        </a:p>
      </dsp:txBody>
      <dsp:txXfrm>
        <a:off x="24083" y="2542132"/>
        <a:ext cx="5724964" cy="774090"/>
      </dsp:txXfrm>
    </dsp:sp>
    <dsp:sp modelId="{13F2A4BE-8BD5-CF4D-A915-0DED42A45A53}">
      <dsp:nvSpPr>
        <dsp:cNvPr id="0" name=""/>
        <dsp:cNvSpPr/>
      </dsp:nvSpPr>
      <dsp:spPr>
        <a:xfrm rot="5400000">
          <a:off x="2732392" y="336086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3391696"/>
        <a:ext cx="222009" cy="215842"/>
      </dsp:txXfrm>
    </dsp:sp>
    <dsp:sp modelId="{E12CAD89-5F83-DC44-8003-066AEDBACFC3}">
      <dsp:nvSpPr>
        <dsp:cNvPr id="0" name=""/>
        <dsp:cNvSpPr/>
      </dsp:nvSpPr>
      <dsp:spPr>
        <a:xfrm>
          <a:off x="0" y="3751434"/>
          <a:ext cx="5773130" cy="82225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Bulk RNA-sequencing</a:t>
          </a:r>
        </a:p>
      </dsp:txBody>
      <dsp:txXfrm>
        <a:off x="24083" y="3775517"/>
        <a:ext cx="5724964" cy="774090"/>
      </dsp:txXfrm>
    </dsp:sp>
    <dsp:sp modelId="{B997700E-909F-B84C-BEEC-E6D72B1783E0}">
      <dsp:nvSpPr>
        <dsp:cNvPr id="0" name=""/>
        <dsp:cNvSpPr/>
      </dsp:nvSpPr>
      <dsp:spPr>
        <a:xfrm rot="5400000">
          <a:off x="2749016" y="4572081"/>
          <a:ext cx="275097"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75561" y="4619540"/>
        <a:ext cx="222009" cy="192568"/>
      </dsp:txXfrm>
    </dsp:sp>
    <dsp:sp modelId="{0C398D40-E3BA-8B44-97D1-EA8B0ABED94F}">
      <dsp:nvSpPr>
        <dsp:cNvPr id="0" name=""/>
        <dsp:cNvSpPr/>
      </dsp:nvSpPr>
      <dsp:spPr>
        <a:xfrm>
          <a:off x="0" y="4940487"/>
          <a:ext cx="5773130" cy="1302577"/>
        </a:xfrm>
        <a:prstGeom prst="roundRect">
          <a:avLst>
            <a:gd name="adj" fmla="val 10000"/>
          </a:avLst>
        </a:prstGeom>
        <a:solidFill>
          <a:schemeClr val="lt1">
            <a:hueOff val="0"/>
            <a:satOff val="0"/>
            <a:lumOff val="0"/>
            <a:alphaOff val="0"/>
          </a:schemeClr>
        </a:solidFill>
        <a:ln w="5715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en-US" sz="2400" kern="1200" dirty="0"/>
            <a:t>Quality filter</a:t>
          </a:r>
        </a:p>
        <a:p>
          <a:pPr marL="0" lvl="0" indent="0" algn="ctr" defTabSz="1066800">
            <a:lnSpc>
              <a:spcPct val="100000"/>
            </a:lnSpc>
            <a:spcBef>
              <a:spcPct val="0"/>
            </a:spcBef>
            <a:spcAft>
              <a:spcPts val="0"/>
            </a:spcAft>
            <a:buNone/>
          </a:pPr>
          <a:r>
            <a:rPr lang="en-US" sz="2400" kern="1200" dirty="0"/>
            <a:t>Align to human genome GRCh38</a:t>
          </a:r>
        </a:p>
        <a:p>
          <a:pPr marL="0" lvl="0" indent="0" algn="ctr" defTabSz="1066800">
            <a:lnSpc>
              <a:spcPct val="100000"/>
            </a:lnSpc>
            <a:spcBef>
              <a:spcPct val="0"/>
            </a:spcBef>
            <a:spcAft>
              <a:spcPts val="0"/>
            </a:spcAft>
            <a:buNone/>
          </a:pPr>
          <a:r>
            <a:rPr lang="en-US" sz="2400" kern="1200" dirty="0"/>
            <a:t>Count reads in exons</a:t>
          </a:r>
        </a:p>
      </dsp:txBody>
      <dsp:txXfrm>
        <a:off x="38151" y="4978638"/>
        <a:ext cx="5696828" cy="1226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5ACA0-FC77-BC4C-AAE0-1D67D172E8E4}" type="datetimeFigureOut">
              <a:rPr lang="en-US" smtClean="0"/>
              <a:t>8/22/22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C095D-25ED-9D44-B5F1-D8176C8D28BA}" type="slidenum">
              <a:rPr lang="en-US" smtClean="0"/>
              <a:t>‹#›</a:t>
            </a:fld>
            <a:endParaRPr lang="en-US"/>
          </a:p>
        </p:txBody>
      </p:sp>
    </p:spTree>
    <p:extLst>
      <p:ext uri="{BB962C8B-B14F-4D97-AF65-F5344CB8AC3E}">
        <p14:creationId xmlns:p14="http://schemas.microsoft.com/office/powerpoint/2010/main" val="140765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3EFE-3FB3-9FEC-F3DD-3DF9516B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4F1E1-AB66-E0F4-7421-7CCBCAF71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F00A5-D398-DD4D-8175-84449FD5BE3D}"/>
              </a:ext>
            </a:extLst>
          </p:cNvPr>
          <p:cNvSpPr>
            <a:spLocks noGrp="1"/>
          </p:cNvSpPr>
          <p:nvPr>
            <p:ph type="dt" sz="half" idx="10"/>
          </p:nvPr>
        </p:nvSpPr>
        <p:spPr/>
        <p:txBody>
          <a:bodyPr/>
          <a:lstStyle/>
          <a:p>
            <a:fld id="{88E640F0-257D-0F49-B2E6-A4C31CE005C4}" type="datetimeFigureOut">
              <a:rPr lang="en-US" smtClean="0"/>
              <a:t>8/22/22</a:t>
            </a:fld>
            <a:endParaRPr lang="en-US"/>
          </a:p>
        </p:txBody>
      </p:sp>
      <p:sp>
        <p:nvSpPr>
          <p:cNvPr id="5" name="Footer Placeholder 4">
            <a:extLst>
              <a:ext uri="{FF2B5EF4-FFF2-40B4-BE49-F238E27FC236}">
                <a16:creationId xmlns:a16="http://schemas.microsoft.com/office/drawing/2014/main" id="{E9FCA1BF-3CC2-8032-DD71-23295398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6218-B9DE-446D-8F42-649A0D52DE53}"/>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40068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1F3D-7117-80CB-28DF-A82D6A7C1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0A414-E513-A2CA-BBFD-0832FCBD7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667D-729E-A449-B040-FFF3245DD122}"/>
              </a:ext>
            </a:extLst>
          </p:cNvPr>
          <p:cNvSpPr>
            <a:spLocks noGrp="1"/>
          </p:cNvSpPr>
          <p:nvPr>
            <p:ph type="dt" sz="half" idx="10"/>
          </p:nvPr>
        </p:nvSpPr>
        <p:spPr/>
        <p:txBody>
          <a:bodyPr/>
          <a:lstStyle/>
          <a:p>
            <a:fld id="{88E640F0-257D-0F49-B2E6-A4C31CE005C4}" type="datetimeFigureOut">
              <a:rPr lang="en-US" smtClean="0"/>
              <a:t>8/22/22</a:t>
            </a:fld>
            <a:endParaRPr lang="en-US"/>
          </a:p>
        </p:txBody>
      </p:sp>
      <p:sp>
        <p:nvSpPr>
          <p:cNvPr id="5" name="Footer Placeholder 4">
            <a:extLst>
              <a:ext uri="{FF2B5EF4-FFF2-40B4-BE49-F238E27FC236}">
                <a16:creationId xmlns:a16="http://schemas.microsoft.com/office/drawing/2014/main" id="{2822428E-0396-16AC-A42A-A8A2D8FF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5916-EAFE-2579-C2A0-0B408873E59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6368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E81F-0644-CF66-5AF4-BDD56F469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430FE-33F0-A0D2-D839-71D2C67F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004C-BCB9-ED7D-2A5A-A5F048CEA112}"/>
              </a:ext>
            </a:extLst>
          </p:cNvPr>
          <p:cNvSpPr>
            <a:spLocks noGrp="1"/>
          </p:cNvSpPr>
          <p:nvPr>
            <p:ph type="dt" sz="half" idx="10"/>
          </p:nvPr>
        </p:nvSpPr>
        <p:spPr/>
        <p:txBody>
          <a:bodyPr/>
          <a:lstStyle/>
          <a:p>
            <a:fld id="{88E640F0-257D-0F49-B2E6-A4C31CE005C4}" type="datetimeFigureOut">
              <a:rPr lang="en-US" smtClean="0"/>
              <a:t>8/22/22</a:t>
            </a:fld>
            <a:endParaRPr lang="en-US"/>
          </a:p>
        </p:txBody>
      </p:sp>
      <p:sp>
        <p:nvSpPr>
          <p:cNvPr id="5" name="Footer Placeholder 4">
            <a:extLst>
              <a:ext uri="{FF2B5EF4-FFF2-40B4-BE49-F238E27FC236}">
                <a16:creationId xmlns:a16="http://schemas.microsoft.com/office/drawing/2014/main" id="{9CE4C8ED-3889-EC25-2892-1EFDDF9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49DE1-9289-8905-EC0F-F87FD1D569CB}"/>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5361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3BE-6D0B-096F-9D65-6FFDAE9F1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B243-D0AD-E16F-9679-C3A854A0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037B1-2960-6A21-9633-859C6F9222D6}"/>
              </a:ext>
            </a:extLst>
          </p:cNvPr>
          <p:cNvSpPr>
            <a:spLocks noGrp="1"/>
          </p:cNvSpPr>
          <p:nvPr>
            <p:ph type="dt" sz="half" idx="10"/>
          </p:nvPr>
        </p:nvSpPr>
        <p:spPr/>
        <p:txBody>
          <a:bodyPr/>
          <a:lstStyle/>
          <a:p>
            <a:fld id="{88E640F0-257D-0F49-B2E6-A4C31CE005C4}" type="datetimeFigureOut">
              <a:rPr lang="en-US" smtClean="0"/>
              <a:t>8/22/22</a:t>
            </a:fld>
            <a:endParaRPr lang="en-US"/>
          </a:p>
        </p:txBody>
      </p:sp>
      <p:sp>
        <p:nvSpPr>
          <p:cNvPr id="5" name="Footer Placeholder 4">
            <a:extLst>
              <a:ext uri="{FF2B5EF4-FFF2-40B4-BE49-F238E27FC236}">
                <a16:creationId xmlns:a16="http://schemas.microsoft.com/office/drawing/2014/main" id="{DDF1C770-D890-2343-8495-C6427045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27B94-F44D-D916-A06B-E76666A3EEE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519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C473-9CEB-7306-11D5-49F65BF4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19441-A617-C6C7-D006-5AA966F0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ABE1-DB95-49CC-312F-3B4E71C5E98A}"/>
              </a:ext>
            </a:extLst>
          </p:cNvPr>
          <p:cNvSpPr>
            <a:spLocks noGrp="1"/>
          </p:cNvSpPr>
          <p:nvPr>
            <p:ph type="dt" sz="half" idx="10"/>
          </p:nvPr>
        </p:nvSpPr>
        <p:spPr/>
        <p:txBody>
          <a:bodyPr/>
          <a:lstStyle/>
          <a:p>
            <a:fld id="{88E640F0-257D-0F49-B2E6-A4C31CE005C4}" type="datetimeFigureOut">
              <a:rPr lang="en-US" smtClean="0"/>
              <a:t>8/22/22</a:t>
            </a:fld>
            <a:endParaRPr lang="en-US"/>
          </a:p>
        </p:txBody>
      </p:sp>
      <p:sp>
        <p:nvSpPr>
          <p:cNvPr id="5" name="Footer Placeholder 4">
            <a:extLst>
              <a:ext uri="{FF2B5EF4-FFF2-40B4-BE49-F238E27FC236}">
                <a16:creationId xmlns:a16="http://schemas.microsoft.com/office/drawing/2014/main" id="{968D7D90-205D-C38C-4F9F-1DDFB90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793C-220B-8439-0BFC-A981EBB01D2E}"/>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00590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76F-879E-40D5-9E30-D3D8D2AB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1765C-1AFD-FC17-1BCD-E2F764079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494EB-7158-1C68-6A0F-C6BB8402F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76469-172D-4F0B-E7A0-4605FEB23628}"/>
              </a:ext>
            </a:extLst>
          </p:cNvPr>
          <p:cNvSpPr>
            <a:spLocks noGrp="1"/>
          </p:cNvSpPr>
          <p:nvPr>
            <p:ph type="dt" sz="half" idx="10"/>
          </p:nvPr>
        </p:nvSpPr>
        <p:spPr/>
        <p:txBody>
          <a:bodyPr/>
          <a:lstStyle/>
          <a:p>
            <a:fld id="{88E640F0-257D-0F49-B2E6-A4C31CE005C4}" type="datetimeFigureOut">
              <a:rPr lang="en-US" smtClean="0"/>
              <a:t>8/22/22</a:t>
            </a:fld>
            <a:endParaRPr lang="en-US"/>
          </a:p>
        </p:txBody>
      </p:sp>
      <p:sp>
        <p:nvSpPr>
          <p:cNvPr id="6" name="Footer Placeholder 5">
            <a:extLst>
              <a:ext uri="{FF2B5EF4-FFF2-40B4-BE49-F238E27FC236}">
                <a16:creationId xmlns:a16="http://schemas.microsoft.com/office/drawing/2014/main" id="{0E571364-6E25-8DC0-B7E5-93AA3CE9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604B-3BD5-DE89-E617-475D636893BC}"/>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8460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5F66-C5C3-11A3-FCB0-C4F596A81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E1ABE-8636-6D5E-DB55-1C062CAEE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97D1F-A163-712F-8E2C-EC3273C6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F745C-C425-8E76-6A2D-3B633EED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B5C9-A876-B031-D62F-2799D7CB5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B606D-A5E2-C7E7-A419-64053E50D11C}"/>
              </a:ext>
            </a:extLst>
          </p:cNvPr>
          <p:cNvSpPr>
            <a:spLocks noGrp="1"/>
          </p:cNvSpPr>
          <p:nvPr>
            <p:ph type="dt" sz="half" idx="10"/>
          </p:nvPr>
        </p:nvSpPr>
        <p:spPr/>
        <p:txBody>
          <a:bodyPr/>
          <a:lstStyle/>
          <a:p>
            <a:fld id="{88E640F0-257D-0F49-B2E6-A4C31CE005C4}" type="datetimeFigureOut">
              <a:rPr lang="en-US" smtClean="0"/>
              <a:t>8/22/22</a:t>
            </a:fld>
            <a:endParaRPr lang="en-US"/>
          </a:p>
        </p:txBody>
      </p:sp>
      <p:sp>
        <p:nvSpPr>
          <p:cNvPr id="8" name="Footer Placeholder 7">
            <a:extLst>
              <a:ext uri="{FF2B5EF4-FFF2-40B4-BE49-F238E27FC236}">
                <a16:creationId xmlns:a16="http://schemas.microsoft.com/office/drawing/2014/main" id="{1782D998-707C-6776-5916-01C6E9654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FCC34-A83E-FE0F-8FF5-AA3BF3A50C69}"/>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849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4D-9789-23AE-3B0D-DED69E975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CBBD9-0B1A-1967-C7AF-DBF78A920B48}"/>
              </a:ext>
            </a:extLst>
          </p:cNvPr>
          <p:cNvSpPr>
            <a:spLocks noGrp="1"/>
          </p:cNvSpPr>
          <p:nvPr>
            <p:ph type="dt" sz="half" idx="10"/>
          </p:nvPr>
        </p:nvSpPr>
        <p:spPr/>
        <p:txBody>
          <a:bodyPr/>
          <a:lstStyle/>
          <a:p>
            <a:fld id="{88E640F0-257D-0F49-B2E6-A4C31CE005C4}" type="datetimeFigureOut">
              <a:rPr lang="en-US" smtClean="0"/>
              <a:t>8/22/22</a:t>
            </a:fld>
            <a:endParaRPr lang="en-US"/>
          </a:p>
        </p:txBody>
      </p:sp>
      <p:sp>
        <p:nvSpPr>
          <p:cNvPr id="4" name="Footer Placeholder 3">
            <a:extLst>
              <a:ext uri="{FF2B5EF4-FFF2-40B4-BE49-F238E27FC236}">
                <a16:creationId xmlns:a16="http://schemas.microsoft.com/office/drawing/2014/main" id="{44531815-D076-E0E4-CC4E-EC35A96F6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F49-B087-3A8B-FDC5-30443751C3D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3971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521BC-3B8F-C278-8B90-9E08AF2C9B45}"/>
              </a:ext>
            </a:extLst>
          </p:cNvPr>
          <p:cNvSpPr>
            <a:spLocks noGrp="1"/>
          </p:cNvSpPr>
          <p:nvPr>
            <p:ph type="dt" sz="half" idx="10"/>
          </p:nvPr>
        </p:nvSpPr>
        <p:spPr/>
        <p:txBody>
          <a:bodyPr/>
          <a:lstStyle/>
          <a:p>
            <a:fld id="{88E640F0-257D-0F49-B2E6-A4C31CE005C4}" type="datetimeFigureOut">
              <a:rPr lang="en-US" smtClean="0"/>
              <a:t>8/22/22</a:t>
            </a:fld>
            <a:endParaRPr lang="en-US"/>
          </a:p>
        </p:txBody>
      </p:sp>
      <p:sp>
        <p:nvSpPr>
          <p:cNvPr id="3" name="Footer Placeholder 2">
            <a:extLst>
              <a:ext uri="{FF2B5EF4-FFF2-40B4-BE49-F238E27FC236}">
                <a16:creationId xmlns:a16="http://schemas.microsoft.com/office/drawing/2014/main" id="{B329B379-E4AC-173D-0840-C53B0F2E4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040A-35A8-6A45-33D3-D0411E73F3F6}"/>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02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E74A-81E1-76E5-948F-7984CD7E8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67B3-1295-2573-63E4-1BFEDC4AA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24962-4E9D-216D-88F7-A4FDBA4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D216-7FDE-E7C3-A5B4-500043B99FF3}"/>
              </a:ext>
            </a:extLst>
          </p:cNvPr>
          <p:cNvSpPr>
            <a:spLocks noGrp="1"/>
          </p:cNvSpPr>
          <p:nvPr>
            <p:ph type="dt" sz="half" idx="10"/>
          </p:nvPr>
        </p:nvSpPr>
        <p:spPr/>
        <p:txBody>
          <a:bodyPr/>
          <a:lstStyle/>
          <a:p>
            <a:fld id="{88E640F0-257D-0F49-B2E6-A4C31CE005C4}" type="datetimeFigureOut">
              <a:rPr lang="en-US" smtClean="0"/>
              <a:t>8/22/22</a:t>
            </a:fld>
            <a:endParaRPr lang="en-US"/>
          </a:p>
        </p:txBody>
      </p:sp>
      <p:sp>
        <p:nvSpPr>
          <p:cNvPr id="6" name="Footer Placeholder 5">
            <a:extLst>
              <a:ext uri="{FF2B5EF4-FFF2-40B4-BE49-F238E27FC236}">
                <a16:creationId xmlns:a16="http://schemas.microsoft.com/office/drawing/2014/main" id="{6BB9F8B0-29E3-F3BB-0CFB-5547A1D4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5913-BA10-EB5D-8D29-A32394A67F7D}"/>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6518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EF9-E22F-A307-9486-A71C609E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C08C9-BEDD-3AF0-70B0-72A928761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859-01C7-D691-16BB-21653F746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A9C42-CF68-E073-370B-1AEF582B2F7A}"/>
              </a:ext>
            </a:extLst>
          </p:cNvPr>
          <p:cNvSpPr>
            <a:spLocks noGrp="1"/>
          </p:cNvSpPr>
          <p:nvPr>
            <p:ph type="dt" sz="half" idx="10"/>
          </p:nvPr>
        </p:nvSpPr>
        <p:spPr/>
        <p:txBody>
          <a:bodyPr/>
          <a:lstStyle/>
          <a:p>
            <a:fld id="{88E640F0-257D-0F49-B2E6-A4C31CE005C4}" type="datetimeFigureOut">
              <a:rPr lang="en-US" smtClean="0"/>
              <a:t>8/22/22</a:t>
            </a:fld>
            <a:endParaRPr lang="en-US"/>
          </a:p>
        </p:txBody>
      </p:sp>
      <p:sp>
        <p:nvSpPr>
          <p:cNvPr id="6" name="Footer Placeholder 5">
            <a:extLst>
              <a:ext uri="{FF2B5EF4-FFF2-40B4-BE49-F238E27FC236}">
                <a16:creationId xmlns:a16="http://schemas.microsoft.com/office/drawing/2014/main" id="{593F776F-B558-EE49-A8A8-E7652229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95E9E-DCC0-9824-F6EF-41237DAFCF77}"/>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557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E87A2-7F5B-5A08-6150-F64A139A5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2FC2B-B612-8C07-3105-7B1CDCA70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7A96B-5F64-109E-BDFD-98806244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640F0-257D-0F49-B2E6-A4C31CE005C4}" type="datetimeFigureOut">
              <a:rPr lang="en-US" smtClean="0"/>
              <a:t>8/22/22</a:t>
            </a:fld>
            <a:endParaRPr lang="en-US"/>
          </a:p>
        </p:txBody>
      </p:sp>
      <p:sp>
        <p:nvSpPr>
          <p:cNvPr id="5" name="Footer Placeholder 4">
            <a:extLst>
              <a:ext uri="{FF2B5EF4-FFF2-40B4-BE49-F238E27FC236}">
                <a16:creationId xmlns:a16="http://schemas.microsoft.com/office/drawing/2014/main" id="{D9C8280E-1272-AF45-5490-78FF35862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7E053-1EFC-D98D-D244-6389CE0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3645E-27E6-1A4E-83EF-8C3E83C39AE2}" type="slidenum">
              <a:rPr lang="en-US" smtClean="0"/>
              <a:t>‹#›</a:t>
            </a:fld>
            <a:endParaRPr lang="en-US"/>
          </a:p>
        </p:txBody>
      </p:sp>
    </p:spTree>
    <p:extLst>
      <p:ext uri="{BB962C8B-B14F-4D97-AF65-F5344CB8AC3E}">
        <p14:creationId xmlns:p14="http://schemas.microsoft.com/office/powerpoint/2010/main" val="79858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carpentries.org/topic_folders/policies/code-of-conduc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644E-C3A2-5D66-2A1F-D9F17B0019AC}"/>
              </a:ext>
            </a:extLst>
          </p:cNvPr>
          <p:cNvSpPr>
            <a:spLocks noGrp="1"/>
          </p:cNvSpPr>
          <p:nvPr>
            <p:ph type="title"/>
          </p:nvPr>
        </p:nvSpPr>
        <p:spPr/>
        <p:txBody>
          <a:bodyPr/>
          <a:lstStyle/>
          <a:p>
            <a:r>
              <a:rPr lang="en-US" dirty="0"/>
              <a:t>Before we start, please…</a:t>
            </a:r>
          </a:p>
        </p:txBody>
      </p:sp>
      <p:sp>
        <p:nvSpPr>
          <p:cNvPr id="3" name="Content Placeholder 2">
            <a:extLst>
              <a:ext uri="{FF2B5EF4-FFF2-40B4-BE49-F238E27FC236}">
                <a16:creationId xmlns:a16="http://schemas.microsoft.com/office/drawing/2014/main" id="{C5052EF5-963D-2612-85F1-26983B66D8C2}"/>
              </a:ext>
            </a:extLst>
          </p:cNvPr>
          <p:cNvSpPr>
            <a:spLocks noGrp="1"/>
          </p:cNvSpPr>
          <p:nvPr>
            <p:ph idx="1"/>
          </p:nvPr>
        </p:nvSpPr>
        <p:spPr>
          <a:xfrm>
            <a:off x="838200" y="1491343"/>
            <a:ext cx="10515600" cy="5001532"/>
          </a:xfrm>
        </p:spPr>
        <p:txBody>
          <a:bodyPr>
            <a:normAutofit/>
          </a:bodyPr>
          <a:lstStyle/>
          <a:p>
            <a:r>
              <a:rPr lang="en-US" dirty="0"/>
              <a:t>Join Slack </a:t>
            </a:r>
            <a:r>
              <a:rPr lang="en-US" dirty="0" err="1">
                <a:solidFill>
                  <a:srgbClr val="0070C0"/>
                </a:solidFill>
              </a:rPr>
              <a:t>bit.ly</a:t>
            </a:r>
            <a:r>
              <a:rPr lang="en-US" dirty="0">
                <a:solidFill>
                  <a:srgbClr val="0070C0"/>
                </a:solidFill>
              </a:rPr>
              <a:t>/</a:t>
            </a:r>
            <a:r>
              <a:rPr lang="en-US" dirty="0" err="1">
                <a:solidFill>
                  <a:srgbClr val="0070C0"/>
                </a:solidFill>
              </a:rPr>
              <a:t>BIGslu</a:t>
            </a:r>
            <a:r>
              <a:rPr lang="en-US" dirty="0">
                <a:solidFill>
                  <a:srgbClr val="0070C0"/>
                </a:solidFill>
              </a:rPr>
              <a:t> </a:t>
            </a:r>
            <a:r>
              <a:rPr lang="en-US" dirty="0"/>
              <a:t>and the channel #2022-08_r-workshop</a:t>
            </a:r>
          </a:p>
          <a:p>
            <a:endParaRPr lang="en-US" dirty="0"/>
          </a:p>
          <a:p>
            <a:r>
              <a:rPr lang="en-US" dirty="0"/>
              <a:t>Download the data </a:t>
            </a: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BIGslu</a:t>
            </a:r>
            <a:r>
              <a:rPr lang="en-US" dirty="0">
                <a:solidFill>
                  <a:srgbClr val="0070C0"/>
                </a:solidFill>
              </a:rPr>
              <a:t>/workshops/raw/main/2022.08.15_R.tidyverse.workshop/data/</a:t>
            </a:r>
            <a:r>
              <a:rPr lang="en-US" dirty="0" err="1">
                <a:solidFill>
                  <a:srgbClr val="0070C0"/>
                </a:solidFill>
              </a:rPr>
              <a:t>data.zip</a:t>
            </a:r>
            <a:r>
              <a:rPr lang="en-US" dirty="0">
                <a:solidFill>
                  <a:srgbClr val="0070C0"/>
                </a:solidFill>
              </a:rPr>
              <a:t> </a:t>
            </a:r>
          </a:p>
          <a:p>
            <a:r>
              <a:rPr lang="en-US" dirty="0"/>
              <a:t>Install R </a:t>
            </a:r>
            <a:r>
              <a:rPr lang="en-US" dirty="0">
                <a:solidFill>
                  <a:srgbClr val="0070C0"/>
                </a:solidFill>
              </a:rPr>
              <a:t>cran.r-project.org</a:t>
            </a:r>
          </a:p>
          <a:p>
            <a:r>
              <a:rPr lang="en-US" dirty="0"/>
              <a:t>Install RStudio </a:t>
            </a:r>
            <a:r>
              <a:rPr lang="en-US" dirty="0">
                <a:solidFill>
                  <a:srgbClr val="0070C0"/>
                </a:solidFill>
              </a:rPr>
              <a:t>www.rstudio.com/products/rstudio</a:t>
            </a:r>
          </a:p>
          <a:p>
            <a:endParaRPr lang="en-US" dirty="0"/>
          </a:p>
          <a:p>
            <a:r>
              <a:rPr lang="en-US" dirty="0"/>
              <a:t>Install packages in RStudio console</a:t>
            </a:r>
            <a:endParaRPr lang="en-US" sz="2000" dirty="0">
              <a:latin typeface="Courier New" panose="02070309020205020404" pitchFamily="49" charset="0"/>
              <a:cs typeface="Courier New" panose="02070309020205020404" pitchFamily="49" charset="0"/>
            </a:endParaRPr>
          </a:p>
          <a:p>
            <a:pPr lvl="1"/>
            <a:r>
              <a:rPr lang="en-US" sz="1600" dirty="0" err="1">
                <a:latin typeface="Courier New" panose="02070309020205020404" pitchFamily="49" charset="0"/>
                <a:cs typeface="Courier New" panose="02070309020205020404" pitchFamily="49" charset="0"/>
              </a:rPr>
              <a:t>install.packages</a:t>
            </a:r>
            <a:r>
              <a:rPr lang="en-US" sz="1600" dirty="0">
                <a:latin typeface="Courier New" panose="02070309020205020404" pitchFamily="49" charset="0"/>
                <a:cs typeface="Courier New" panose="02070309020205020404" pitchFamily="49" charset="0"/>
              </a:rPr>
              <a:t>(c("tidyverse", "</a:t>
            </a:r>
            <a:r>
              <a:rPr lang="en-US" sz="1600" dirty="0" err="1">
                <a:latin typeface="Courier New" panose="02070309020205020404" pitchFamily="49" charset="0"/>
                <a:cs typeface="Courier New" panose="02070309020205020404" pitchFamily="49" charset="0"/>
              </a:rPr>
              <a:t>BiocManager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ggrepel</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BiocManager</a:t>
            </a:r>
            <a:r>
              <a:rPr lang="en-US" sz="1600" dirty="0">
                <a:latin typeface="Courier New" panose="02070309020205020404" pitchFamily="49" charset="0"/>
                <a:cs typeface="Courier New" panose="02070309020205020404" pitchFamily="49" charset="0"/>
              </a:rPr>
              <a:t>::install(c("</a:t>
            </a:r>
            <a:r>
              <a:rPr lang="en-US" sz="1600" dirty="0" err="1">
                <a:latin typeface="Courier New" panose="02070309020205020404" pitchFamily="49" charset="0"/>
                <a:cs typeface="Courier New" panose="02070309020205020404" pitchFamily="49" charset="0"/>
              </a:rPr>
              <a:t>limma</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468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lstStyle/>
          <a:p>
            <a:pPr marL="0" indent="0">
              <a:buNone/>
            </a:pPr>
            <a:endParaRPr lang="en-US" dirty="0"/>
          </a:p>
          <a:p>
            <a:pPr marL="0" indent="0" algn="just">
              <a:buNone/>
            </a:pPr>
            <a:r>
              <a:rPr lang="en-US" dirty="0"/>
              <a:t>Simmons JD, Dill-McFarland KA, </a:t>
            </a:r>
            <a:r>
              <a:rPr lang="en-US" i="1" dirty="0"/>
              <a:t>et al</a:t>
            </a:r>
            <a:r>
              <a:rPr lang="en-US" dirty="0"/>
              <a:t>. 2022. Monocyte transcriptional responses to </a:t>
            </a:r>
            <a:r>
              <a:rPr lang="en-US" i="1" dirty="0"/>
              <a:t>Mycobacterium tuberculosis</a:t>
            </a:r>
            <a:r>
              <a:rPr lang="en-US" dirty="0"/>
              <a:t> associate with resistance to tuberculin skin test and interferon gamma release assay conversion. </a:t>
            </a:r>
            <a:r>
              <a:rPr lang="en-US" dirty="0" err="1"/>
              <a:t>mSphere</a:t>
            </a:r>
            <a:r>
              <a:rPr lang="en-US" dirty="0"/>
              <a:t>. In press.</a:t>
            </a:r>
          </a:p>
          <a:p>
            <a:endParaRPr lang="en-US" dirty="0"/>
          </a:p>
          <a:p>
            <a:pPr marL="0" indent="0">
              <a:buNone/>
            </a:pP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hawn</a:t>
            </a:r>
            <a:r>
              <a:rPr lang="en-US" dirty="0">
                <a:solidFill>
                  <a:srgbClr val="0070C0"/>
                </a:solidFill>
              </a:rPr>
              <a:t>-lab/</a:t>
            </a:r>
            <a:r>
              <a:rPr lang="en-US" dirty="0" err="1">
                <a:solidFill>
                  <a:srgbClr val="0070C0"/>
                </a:solidFill>
              </a:rPr>
              <a:t>RSTR_RNAseq_Mtb_public</a:t>
            </a:r>
            <a:endParaRPr lang="en-US" dirty="0">
              <a:solidFill>
                <a:srgbClr val="0070C0"/>
              </a:solidFill>
            </a:endParaRPr>
          </a:p>
        </p:txBody>
      </p:sp>
    </p:spTree>
    <p:extLst>
      <p:ext uri="{BB962C8B-B14F-4D97-AF65-F5344CB8AC3E}">
        <p14:creationId xmlns:p14="http://schemas.microsoft.com/office/powerpoint/2010/main" val="406369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normAutofit/>
          </a:bodyPr>
          <a:lstStyle/>
          <a:p>
            <a:endParaRPr lang="en-US" i="1" dirty="0"/>
          </a:p>
          <a:p>
            <a:r>
              <a:rPr lang="en-US" i="1" dirty="0"/>
              <a:t>Mycobacterium tuberculosis </a:t>
            </a:r>
            <a:r>
              <a:rPr lang="en-US" dirty="0"/>
              <a:t>(</a:t>
            </a:r>
            <a:r>
              <a:rPr lang="en-US" dirty="0" err="1"/>
              <a:t>Mtb</a:t>
            </a:r>
            <a:r>
              <a:rPr lang="en-US" dirty="0"/>
              <a:t>) is the causative agent of tuberculosis (TB)</a:t>
            </a:r>
          </a:p>
          <a:p>
            <a:r>
              <a:rPr lang="en-US" dirty="0"/>
              <a:t>TB is among the top infectious killers worldwide… and had been for centuries</a:t>
            </a:r>
          </a:p>
          <a:p>
            <a:r>
              <a:rPr lang="en-US" dirty="0" err="1"/>
              <a:t>Mtb</a:t>
            </a:r>
            <a:r>
              <a:rPr lang="en-US" dirty="0"/>
              <a:t> predominantly infects lung macrophages</a:t>
            </a:r>
          </a:p>
          <a:p>
            <a:r>
              <a:rPr lang="en-US" dirty="0"/>
              <a:t>Exposure to </a:t>
            </a:r>
            <a:r>
              <a:rPr lang="en-US" dirty="0" err="1"/>
              <a:t>Mtb</a:t>
            </a:r>
            <a:r>
              <a:rPr lang="en-US" dirty="0"/>
              <a:t> results in infection that is cleared, contained, or progresses to disease</a:t>
            </a:r>
          </a:p>
          <a:p>
            <a:r>
              <a:rPr lang="en-US" dirty="0"/>
              <a:t>Mechanisms that distinguish these outcomes are unknown</a:t>
            </a:r>
          </a:p>
        </p:txBody>
      </p:sp>
    </p:spTree>
    <p:extLst>
      <p:ext uri="{BB962C8B-B14F-4D97-AF65-F5344CB8AC3E}">
        <p14:creationId xmlns:p14="http://schemas.microsoft.com/office/powerpoint/2010/main" val="174182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1308049764"/>
              </p:ext>
            </p:extLst>
          </p:nvPr>
        </p:nvGraphicFramePr>
        <p:xfrm>
          <a:off x="4818277" y="365125"/>
          <a:ext cx="5773131" cy="624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838200" y="365125"/>
            <a:ext cx="3648959" cy="1325563"/>
          </a:xfrm>
        </p:spPr>
        <p:txBody>
          <a:bodyPr/>
          <a:lstStyle/>
          <a:p>
            <a:r>
              <a:rPr lang="en-US" dirty="0"/>
              <a:t>Experimental pipeline</a:t>
            </a:r>
          </a:p>
        </p:txBody>
      </p:sp>
    </p:spTree>
    <p:extLst>
      <p:ext uri="{BB962C8B-B14F-4D97-AF65-F5344CB8AC3E}">
        <p14:creationId xmlns:p14="http://schemas.microsoft.com/office/powerpoint/2010/main" val="290832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E24F-45C0-6BCD-0E16-A422DB60E9A1}"/>
              </a:ext>
            </a:extLst>
          </p:cNvPr>
          <p:cNvSpPr>
            <a:spLocks noGrp="1"/>
          </p:cNvSpPr>
          <p:nvPr>
            <p:ph type="ctrTitle"/>
          </p:nvPr>
        </p:nvSpPr>
        <p:spPr/>
        <p:txBody>
          <a:bodyPr>
            <a:normAutofit fontScale="90000"/>
          </a:bodyPr>
          <a:lstStyle/>
          <a:p>
            <a:r>
              <a:rPr lang="en-US" dirty="0"/>
              <a:t>Introduction to R and the tidyverse:</a:t>
            </a:r>
            <a:br>
              <a:rPr lang="en-US" dirty="0"/>
            </a:br>
            <a:r>
              <a:rPr lang="en-US" dirty="0"/>
              <a:t>RNA-seq edition</a:t>
            </a:r>
          </a:p>
        </p:txBody>
      </p:sp>
      <p:sp>
        <p:nvSpPr>
          <p:cNvPr id="3" name="Subtitle 2">
            <a:extLst>
              <a:ext uri="{FF2B5EF4-FFF2-40B4-BE49-F238E27FC236}">
                <a16:creationId xmlns:a16="http://schemas.microsoft.com/office/drawing/2014/main" id="{78917A63-346D-DCEB-8536-D59382E84BAD}"/>
              </a:ext>
            </a:extLst>
          </p:cNvPr>
          <p:cNvSpPr>
            <a:spLocks noGrp="1"/>
          </p:cNvSpPr>
          <p:nvPr>
            <p:ph type="subTitle" idx="1"/>
          </p:nvPr>
        </p:nvSpPr>
        <p:spPr>
          <a:xfrm>
            <a:off x="1524000" y="3843776"/>
            <a:ext cx="9144000" cy="1655762"/>
          </a:xfrm>
        </p:spPr>
        <p:txBody>
          <a:bodyPr>
            <a:normAutofit lnSpcReduction="10000"/>
          </a:bodyPr>
          <a:lstStyle/>
          <a:p>
            <a:r>
              <a:rPr lang="en-US" dirty="0"/>
              <a:t>Kim Dill-McFarland (she/her)</a:t>
            </a:r>
          </a:p>
          <a:p>
            <a:r>
              <a:rPr lang="en-US" dirty="0"/>
              <a:t>Madison Cox (she/her)</a:t>
            </a:r>
          </a:p>
          <a:p>
            <a:r>
              <a:rPr lang="en-US" dirty="0"/>
              <a:t>Tomasz </a:t>
            </a:r>
            <a:r>
              <a:rPr lang="en-US" dirty="0" err="1"/>
              <a:t>Janczyk</a:t>
            </a:r>
            <a:r>
              <a:rPr lang="en-US" dirty="0"/>
              <a:t> (he/him)</a:t>
            </a:r>
          </a:p>
          <a:p>
            <a:r>
              <a:rPr lang="en-US" dirty="0" err="1"/>
              <a:t>Basilin</a:t>
            </a:r>
            <a:r>
              <a:rPr lang="en-US" dirty="0"/>
              <a:t> Benson (he/him)</a:t>
            </a:r>
          </a:p>
        </p:txBody>
      </p:sp>
    </p:spTree>
    <p:extLst>
      <p:ext uri="{BB962C8B-B14F-4D97-AF65-F5344CB8AC3E}">
        <p14:creationId xmlns:p14="http://schemas.microsoft.com/office/powerpoint/2010/main" val="8976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9838-0BA1-ED2D-5FF9-D9A6A3DA5C80}"/>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267BDED8-3B96-EB5D-A1AA-6A737A943752}"/>
              </a:ext>
            </a:extLst>
          </p:cNvPr>
          <p:cNvSpPr>
            <a:spLocks noGrp="1"/>
          </p:cNvSpPr>
          <p:nvPr>
            <p:ph idx="1"/>
          </p:nvPr>
        </p:nvSpPr>
        <p:spPr>
          <a:xfrm>
            <a:off x="838200" y="1541417"/>
            <a:ext cx="10515600" cy="4951458"/>
          </a:xfrm>
        </p:spPr>
        <p:txBody>
          <a:bodyPr>
            <a:normAutofit fontScale="77500" lnSpcReduction="20000"/>
          </a:bodyPr>
          <a:lstStyle/>
          <a:p>
            <a:pPr marL="0" indent="0">
              <a:lnSpc>
                <a:spcPct val="120000"/>
              </a:lnSpc>
              <a:buNone/>
            </a:pPr>
            <a:r>
              <a:rPr lang="en-US" dirty="0"/>
              <a:t>We are dedicated to providing a welcoming and supportive environment for all people, regardless of background or identity. By participating in this community, participants accept to abide by The Carpentries’ Code of Conduct. Any form of behavior to exclude, intimidate, or cause discomfort is a violation of the Code of Conduct. In order to foster a positive and professional learning environment, we encourage the following kinds of behaviors in all platforms and events:</a:t>
            </a:r>
          </a:p>
          <a:p>
            <a:pPr>
              <a:lnSpc>
                <a:spcPct val="120000"/>
              </a:lnSpc>
            </a:pPr>
            <a:r>
              <a:rPr lang="en-US" dirty="0"/>
              <a:t>Use welcoming and inclusive language</a:t>
            </a:r>
          </a:p>
          <a:p>
            <a:pPr>
              <a:lnSpc>
                <a:spcPct val="120000"/>
              </a:lnSpc>
            </a:pPr>
            <a:r>
              <a:rPr lang="en-US" dirty="0"/>
              <a:t>Be respectful of different viewpoints and experiences</a:t>
            </a:r>
          </a:p>
          <a:p>
            <a:pPr>
              <a:lnSpc>
                <a:spcPct val="120000"/>
              </a:lnSpc>
            </a:pPr>
            <a:r>
              <a:rPr lang="en-US" dirty="0"/>
              <a:t>Gracefully accept constructive criticism</a:t>
            </a:r>
          </a:p>
          <a:p>
            <a:pPr>
              <a:lnSpc>
                <a:spcPct val="120000"/>
              </a:lnSpc>
            </a:pPr>
            <a:r>
              <a:rPr lang="en-US" dirty="0"/>
              <a:t>Focus on what is best for the community</a:t>
            </a:r>
          </a:p>
          <a:p>
            <a:pPr>
              <a:lnSpc>
                <a:spcPct val="120000"/>
              </a:lnSpc>
            </a:pPr>
            <a:r>
              <a:rPr lang="en-US" dirty="0"/>
              <a:t>Show courtesy and respect towards other community members</a:t>
            </a:r>
          </a:p>
          <a:p>
            <a:pPr marL="0" indent="0">
              <a:lnSpc>
                <a:spcPct val="120000"/>
              </a:lnSpc>
              <a:buNone/>
            </a:pPr>
            <a:r>
              <a:rPr lang="en-US" sz="2400" dirty="0">
                <a:hlinkClick r:id="rId2"/>
              </a:rPr>
              <a:t>https://docs.carpentries.org/topic_folders/policies/code-of-conduct.html</a:t>
            </a:r>
            <a:endParaRPr lang="en-US" dirty="0"/>
          </a:p>
          <a:p>
            <a:pPr marL="0" indent="0">
              <a:lnSpc>
                <a:spcPct val="120000"/>
              </a:lnSpc>
              <a:buNone/>
            </a:pPr>
            <a:endParaRPr lang="en-US" dirty="0"/>
          </a:p>
        </p:txBody>
      </p:sp>
    </p:spTree>
    <p:extLst>
      <p:ext uri="{BB962C8B-B14F-4D97-AF65-F5344CB8AC3E}">
        <p14:creationId xmlns:p14="http://schemas.microsoft.com/office/powerpoint/2010/main" val="2161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A291-6B19-BC53-AAC1-37DF529AB8E1}"/>
              </a:ext>
            </a:extLst>
          </p:cNvPr>
          <p:cNvSpPr>
            <a:spLocks noGrp="1"/>
          </p:cNvSpPr>
          <p:nvPr>
            <p:ph type="title"/>
          </p:nvPr>
        </p:nvSpPr>
        <p:spPr/>
        <p:txBody>
          <a:bodyPr/>
          <a:lstStyle/>
          <a:p>
            <a:r>
              <a:rPr lang="en-US" dirty="0"/>
              <a:t>Outline</a:t>
            </a:r>
          </a:p>
        </p:txBody>
      </p:sp>
      <p:graphicFrame>
        <p:nvGraphicFramePr>
          <p:cNvPr id="4" name="Table 4">
            <a:extLst>
              <a:ext uri="{FF2B5EF4-FFF2-40B4-BE49-F238E27FC236}">
                <a16:creationId xmlns:a16="http://schemas.microsoft.com/office/drawing/2014/main" id="{C01E5E7F-931E-F12A-6599-C70833108915}"/>
              </a:ext>
            </a:extLst>
          </p:cNvPr>
          <p:cNvGraphicFramePr>
            <a:graphicFrameLocks noGrp="1"/>
          </p:cNvGraphicFramePr>
          <p:nvPr>
            <p:extLst>
              <p:ext uri="{D42A27DB-BD31-4B8C-83A1-F6EECF244321}">
                <p14:modId xmlns:p14="http://schemas.microsoft.com/office/powerpoint/2010/main" val="26599141"/>
              </p:ext>
            </p:extLst>
          </p:nvPr>
        </p:nvGraphicFramePr>
        <p:xfrm>
          <a:off x="1571815" y="2178036"/>
          <a:ext cx="9048369" cy="2438400"/>
        </p:xfrm>
        <a:graphic>
          <a:graphicData uri="http://schemas.openxmlformats.org/drawingml/2006/table">
            <a:tbl>
              <a:tblPr firstRow="1" bandRow="1">
                <a:tableStyleId>{9D7B26C5-4107-4FEC-AEDC-1716B250A1EF}</a:tableStyleId>
              </a:tblPr>
              <a:tblGrid>
                <a:gridCol w="1589405">
                  <a:extLst>
                    <a:ext uri="{9D8B030D-6E8A-4147-A177-3AD203B41FA5}">
                      <a16:colId xmlns:a16="http://schemas.microsoft.com/office/drawing/2014/main" val="2963353328"/>
                    </a:ext>
                  </a:extLst>
                </a:gridCol>
                <a:gridCol w="1865630">
                  <a:extLst>
                    <a:ext uri="{9D8B030D-6E8A-4147-A177-3AD203B41FA5}">
                      <a16:colId xmlns:a16="http://schemas.microsoft.com/office/drawing/2014/main" val="2822655610"/>
                    </a:ext>
                  </a:extLst>
                </a:gridCol>
                <a:gridCol w="5593334">
                  <a:extLst>
                    <a:ext uri="{9D8B030D-6E8A-4147-A177-3AD203B41FA5}">
                      <a16:colId xmlns:a16="http://schemas.microsoft.com/office/drawing/2014/main" val="1086784103"/>
                    </a:ext>
                  </a:extLst>
                </a:gridCol>
              </a:tblGrid>
              <a:tr h="370840">
                <a:tc>
                  <a:txBody>
                    <a:bodyPr/>
                    <a:lstStyle/>
                    <a:p>
                      <a:r>
                        <a:rPr lang="en-US" sz="2600" b="0" dirty="0"/>
                        <a:t>Date</a:t>
                      </a:r>
                    </a:p>
                  </a:txBody>
                  <a:tcPr/>
                </a:tc>
                <a:tc>
                  <a:txBody>
                    <a:bodyPr/>
                    <a:lstStyle/>
                    <a:p>
                      <a:r>
                        <a:rPr lang="en-US" sz="2600" b="0" dirty="0"/>
                        <a:t>PST</a:t>
                      </a:r>
                    </a:p>
                  </a:txBody>
                  <a:tcPr/>
                </a:tc>
                <a:tc>
                  <a:txBody>
                    <a:bodyPr/>
                    <a:lstStyle/>
                    <a:p>
                      <a:endParaRPr lang="en-US" sz="2600" dirty="0"/>
                    </a:p>
                  </a:txBody>
                  <a:tcPr/>
                </a:tc>
                <a:extLst>
                  <a:ext uri="{0D108BD9-81ED-4DB2-BD59-A6C34878D82A}">
                    <a16:rowId xmlns:a16="http://schemas.microsoft.com/office/drawing/2014/main" val="3063643333"/>
                  </a:ext>
                </a:extLst>
              </a:tr>
              <a:tr h="370840">
                <a:tc>
                  <a:txBody>
                    <a:bodyPr/>
                    <a:lstStyle/>
                    <a:p>
                      <a:r>
                        <a:rPr lang="en-US" sz="2600" dirty="0"/>
                        <a:t>Mon 8/15</a:t>
                      </a:r>
                    </a:p>
                  </a:txBody>
                  <a:tcPr/>
                </a:tc>
                <a:tc>
                  <a:txBody>
                    <a:bodyPr/>
                    <a:lstStyle/>
                    <a:p>
                      <a:r>
                        <a:rPr lang="en-US" sz="2600" dirty="0"/>
                        <a:t>1 - 2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t>Introduction to R and RStudio, session 1</a:t>
                      </a:r>
                    </a:p>
                  </a:txBody>
                  <a:tcPr/>
                </a:tc>
                <a:extLst>
                  <a:ext uri="{0D108BD9-81ED-4DB2-BD59-A6C34878D82A}">
                    <a16:rowId xmlns:a16="http://schemas.microsoft.com/office/drawing/2014/main" val="3370872453"/>
                  </a:ext>
                </a:extLst>
              </a:tr>
              <a:tr h="370840">
                <a:tc>
                  <a:txBody>
                    <a:bodyPr/>
                    <a:lstStyle/>
                    <a:p>
                      <a:endParaRPr lang="en-US" sz="2600" dirty="0"/>
                    </a:p>
                  </a:txBody>
                  <a:tcPr/>
                </a:tc>
                <a:tc>
                  <a:txBody>
                    <a:bodyPr/>
                    <a:lstStyle/>
                    <a:p>
                      <a:r>
                        <a:rPr lang="en-US" sz="2600" dirty="0"/>
                        <a:t>3 - 4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t>Introduction to R and RStudio, session 2</a:t>
                      </a:r>
                    </a:p>
                  </a:txBody>
                  <a:tcPr/>
                </a:tc>
                <a:extLst>
                  <a:ext uri="{0D108BD9-81ED-4DB2-BD59-A6C34878D82A}">
                    <a16:rowId xmlns:a16="http://schemas.microsoft.com/office/drawing/2014/main" val="1841048036"/>
                  </a:ext>
                </a:extLst>
              </a:tr>
              <a:tr h="370840">
                <a:tc>
                  <a:txBody>
                    <a:bodyPr/>
                    <a:lstStyle/>
                    <a:p>
                      <a:r>
                        <a:rPr lang="en-US" sz="2600" dirty="0"/>
                        <a:t>Wed 8/17</a:t>
                      </a:r>
                    </a:p>
                  </a:txBody>
                  <a:tcPr/>
                </a:tc>
                <a:tc>
                  <a:txBody>
                    <a:bodyPr/>
                    <a:lstStyle/>
                    <a:p>
                      <a:r>
                        <a:rPr lang="en-US" sz="2600" dirty="0"/>
                        <a:t>1 - 4:30 PM </a:t>
                      </a:r>
                    </a:p>
                  </a:txBody>
                  <a:tcPr/>
                </a:tc>
                <a:tc>
                  <a:txBody>
                    <a:bodyPr/>
                    <a:lstStyle/>
                    <a:p>
                      <a:r>
                        <a:rPr lang="en-US" sz="2600" dirty="0"/>
                        <a:t>Data manipulation in dplyr and tidyr</a:t>
                      </a:r>
                    </a:p>
                  </a:txBody>
                  <a:tcPr/>
                </a:tc>
                <a:extLst>
                  <a:ext uri="{0D108BD9-81ED-4DB2-BD59-A6C34878D82A}">
                    <a16:rowId xmlns:a16="http://schemas.microsoft.com/office/drawing/2014/main" val="1277325742"/>
                  </a:ext>
                </a:extLst>
              </a:tr>
              <a:tr h="370840">
                <a:tc>
                  <a:txBody>
                    <a:bodyPr/>
                    <a:lstStyle/>
                    <a:p>
                      <a:r>
                        <a:rPr lang="en-US" sz="2600" dirty="0"/>
                        <a:t>Thu 8/18</a:t>
                      </a:r>
                    </a:p>
                  </a:txBody>
                  <a:tcPr/>
                </a:tc>
                <a:tc>
                  <a:txBody>
                    <a:bodyPr/>
                    <a:lstStyle/>
                    <a:p>
                      <a:r>
                        <a:rPr lang="en-US" sz="2600" dirty="0"/>
                        <a:t>1 - 4:30 PM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t>Data visualization in </a:t>
                      </a:r>
                      <a:r>
                        <a:rPr lang="en-US" sz="2600" dirty="0" err="1"/>
                        <a:t>ggplot</a:t>
                      </a:r>
                      <a:endParaRPr lang="en-US" sz="2600" dirty="0"/>
                    </a:p>
                  </a:txBody>
                  <a:tcPr/>
                </a:tc>
                <a:extLst>
                  <a:ext uri="{0D108BD9-81ED-4DB2-BD59-A6C34878D82A}">
                    <a16:rowId xmlns:a16="http://schemas.microsoft.com/office/drawing/2014/main" val="460767495"/>
                  </a:ext>
                </a:extLst>
              </a:tr>
            </a:tbl>
          </a:graphicData>
        </a:graphic>
      </p:graphicFrame>
    </p:spTree>
    <p:extLst>
      <p:ext uri="{BB962C8B-B14F-4D97-AF65-F5344CB8AC3E}">
        <p14:creationId xmlns:p14="http://schemas.microsoft.com/office/powerpoint/2010/main" val="287565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3A82-9C7F-6D67-67B8-14E5846847FF}"/>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7439E7EB-704A-3409-2D69-F961B4E24304}"/>
              </a:ext>
            </a:extLst>
          </p:cNvPr>
          <p:cNvSpPr>
            <a:spLocks noGrp="1"/>
          </p:cNvSpPr>
          <p:nvPr>
            <p:ph type="body" idx="1"/>
          </p:nvPr>
        </p:nvSpPr>
        <p:spPr>
          <a:xfrm>
            <a:off x="839788" y="1544531"/>
            <a:ext cx="5157787" cy="431416"/>
          </a:xfrm>
        </p:spPr>
        <p:txBody>
          <a:bodyPr/>
          <a:lstStyle/>
          <a:p>
            <a:r>
              <a:rPr lang="en-US" dirty="0"/>
              <a:t>In-person</a:t>
            </a:r>
          </a:p>
        </p:txBody>
      </p:sp>
      <p:sp>
        <p:nvSpPr>
          <p:cNvPr id="4" name="Content Placeholder 3">
            <a:extLst>
              <a:ext uri="{FF2B5EF4-FFF2-40B4-BE49-F238E27FC236}">
                <a16:creationId xmlns:a16="http://schemas.microsoft.com/office/drawing/2014/main" id="{FA3AE18E-E685-D054-4342-F0B08CD5C24C}"/>
              </a:ext>
            </a:extLst>
          </p:cNvPr>
          <p:cNvSpPr>
            <a:spLocks noGrp="1"/>
          </p:cNvSpPr>
          <p:nvPr>
            <p:ph sz="half" idx="2"/>
          </p:nvPr>
        </p:nvSpPr>
        <p:spPr>
          <a:xfrm>
            <a:off x="839788" y="1975947"/>
            <a:ext cx="5157787" cy="2406830"/>
          </a:xfrm>
        </p:spPr>
        <p:txBody>
          <a:bodyPr>
            <a:normAutofit lnSpcReduction="10000"/>
          </a:bodyPr>
          <a:lstStyle/>
          <a:p>
            <a:r>
              <a:rPr lang="en-US" sz="2400" dirty="0"/>
              <a:t>Raise hand at any time</a:t>
            </a:r>
          </a:p>
          <a:p>
            <a:r>
              <a:rPr lang="en-US" sz="2400" dirty="0"/>
              <a:t>Use </a:t>
            </a:r>
            <a:r>
              <a:rPr lang="en-US" sz="2400" dirty="0">
                <a:solidFill>
                  <a:srgbClr val="DF63B4"/>
                </a:solidFill>
              </a:rPr>
              <a:t>Pink </a:t>
            </a:r>
            <a:r>
              <a:rPr lang="en-US" sz="2400" dirty="0"/>
              <a:t>Post-It</a:t>
            </a:r>
          </a:p>
        </p:txBody>
      </p:sp>
      <p:sp>
        <p:nvSpPr>
          <p:cNvPr id="5" name="Text Placeholder 4">
            <a:extLst>
              <a:ext uri="{FF2B5EF4-FFF2-40B4-BE49-F238E27FC236}">
                <a16:creationId xmlns:a16="http://schemas.microsoft.com/office/drawing/2014/main" id="{CDA8FC52-FF51-0DE2-5F39-F164449506D7}"/>
              </a:ext>
            </a:extLst>
          </p:cNvPr>
          <p:cNvSpPr>
            <a:spLocks noGrp="1"/>
          </p:cNvSpPr>
          <p:nvPr>
            <p:ph type="body" sz="quarter" idx="3"/>
          </p:nvPr>
        </p:nvSpPr>
        <p:spPr>
          <a:xfrm>
            <a:off x="6172200" y="1544531"/>
            <a:ext cx="5183188" cy="431416"/>
          </a:xfrm>
        </p:spPr>
        <p:txBody>
          <a:bodyPr/>
          <a:lstStyle/>
          <a:p>
            <a:r>
              <a:rPr lang="en-US" dirty="0"/>
              <a:t>Zoom</a:t>
            </a:r>
          </a:p>
        </p:txBody>
      </p:sp>
      <p:sp>
        <p:nvSpPr>
          <p:cNvPr id="6" name="Content Placeholder 5">
            <a:extLst>
              <a:ext uri="{FF2B5EF4-FFF2-40B4-BE49-F238E27FC236}">
                <a16:creationId xmlns:a16="http://schemas.microsoft.com/office/drawing/2014/main" id="{3482E6A6-5578-280E-3626-0675E4F5B8C3}"/>
              </a:ext>
            </a:extLst>
          </p:cNvPr>
          <p:cNvSpPr>
            <a:spLocks noGrp="1"/>
          </p:cNvSpPr>
          <p:nvPr>
            <p:ph sz="quarter" idx="4"/>
          </p:nvPr>
        </p:nvSpPr>
        <p:spPr>
          <a:xfrm>
            <a:off x="6172200" y="1975946"/>
            <a:ext cx="5183188" cy="2806261"/>
          </a:xfrm>
        </p:spPr>
        <p:txBody>
          <a:bodyPr>
            <a:normAutofit lnSpcReduction="10000"/>
          </a:bodyPr>
          <a:lstStyle/>
          <a:p>
            <a:r>
              <a:rPr lang="en-US" sz="2400" dirty="0"/>
              <a:t>In Zoom, raise hand and once called upon, use microphone</a:t>
            </a:r>
          </a:p>
          <a:p>
            <a:endParaRPr lang="en-US" dirty="0"/>
          </a:p>
          <a:p>
            <a:endParaRPr lang="en-US" dirty="0"/>
          </a:p>
          <a:p>
            <a:endParaRPr lang="en-US" dirty="0"/>
          </a:p>
          <a:p>
            <a:r>
              <a:rPr lang="en-US" sz="2400" dirty="0"/>
              <a:t>Please do not use the chat for questions</a:t>
            </a:r>
          </a:p>
          <a:p>
            <a:endParaRPr lang="en-US" sz="2400" dirty="0"/>
          </a:p>
        </p:txBody>
      </p:sp>
      <p:pic>
        <p:nvPicPr>
          <p:cNvPr id="7" name="Picture 6">
            <a:extLst>
              <a:ext uri="{FF2B5EF4-FFF2-40B4-BE49-F238E27FC236}">
                <a16:creationId xmlns:a16="http://schemas.microsoft.com/office/drawing/2014/main" id="{C3076B23-7119-E991-E339-966E9BDEA7D5}"/>
              </a:ext>
            </a:extLst>
          </p:cNvPr>
          <p:cNvPicPr>
            <a:picLocks noChangeAspect="1"/>
          </p:cNvPicPr>
          <p:nvPr/>
        </p:nvPicPr>
        <p:blipFill>
          <a:blip r:embed="rId2"/>
          <a:stretch>
            <a:fillRect/>
          </a:stretch>
        </p:blipFill>
        <p:spPr>
          <a:xfrm>
            <a:off x="7037864" y="2609483"/>
            <a:ext cx="3451860" cy="1476125"/>
          </a:xfrm>
          <a:prstGeom prst="rect">
            <a:avLst/>
          </a:prstGeom>
        </p:spPr>
      </p:pic>
      <p:sp>
        <p:nvSpPr>
          <p:cNvPr id="9" name="TextBox 8">
            <a:extLst>
              <a:ext uri="{FF2B5EF4-FFF2-40B4-BE49-F238E27FC236}">
                <a16:creationId xmlns:a16="http://schemas.microsoft.com/office/drawing/2014/main" id="{5CA58D5C-BD5A-778A-BDED-9ECA11DEF732}"/>
              </a:ext>
            </a:extLst>
          </p:cNvPr>
          <p:cNvSpPr txBox="1"/>
          <p:nvPr/>
        </p:nvSpPr>
        <p:spPr>
          <a:xfrm>
            <a:off x="838200" y="4913585"/>
            <a:ext cx="10515600" cy="1200329"/>
          </a:xfrm>
          <a:prstGeom prst="rect">
            <a:avLst/>
          </a:prstGeom>
          <a:noFill/>
        </p:spPr>
        <p:txBody>
          <a:bodyPr wrap="square">
            <a:spAutoFit/>
          </a:bodyPr>
          <a:lstStyle/>
          <a:p>
            <a:pPr marL="457200" indent="-457200">
              <a:buFont typeface="Arial" panose="020B0604020202020204" pitchFamily="34" charset="0"/>
              <a:buChar char="•"/>
            </a:pPr>
            <a:r>
              <a:rPr lang="en-US" sz="2400" dirty="0"/>
              <a:t>Write in the Slack channel </a:t>
            </a:r>
            <a:r>
              <a:rPr lang="en-US" sz="2400" dirty="0">
                <a:solidFill>
                  <a:srgbClr val="FF0000"/>
                </a:solidFill>
              </a:rPr>
              <a:t>#2022-08_r-workshop</a:t>
            </a:r>
          </a:p>
          <a:p>
            <a:pPr marL="914400" lvl="1" indent="-457200">
              <a:buFont typeface="Arial" panose="020B0604020202020204" pitchFamily="34" charset="0"/>
              <a:buChar char="•"/>
            </a:pPr>
            <a:r>
              <a:rPr lang="en-US" sz="2400" dirty="0"/>
              <a:t>Once it is complete, you will see ✅</a:t>
            </a:r>
          </a:p>
          <a:p>
            <a:pPr marL="914400" lvl="1" indent="-457200">
              <a:buFont typeface="Arial" panose="020B0604020202020204" pitchFamily="34" charset="0"/>
              <a:buChar char="•"/>
            </a:pPr>
            <a:r>
              <a:rPr lang="en-US" sz="2400" dirty="0"/>
              <a:t>If relevant to the larger group, instructor will repeat aloud and address it</a:t>
            </a:r>
          </a:p>
        </p:txBody>
      </p:sp>
    </p:spTree>
    <p:extLst>
      <p:ext uri="{BB962C8B-B14F-4D97-AF65-F5344CB8AC3E}">
        <p14:creationId xmlns:p14="http://schemas.microsoft.com/office/powerpoint/2010/main" val="334261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3A82-9C7F-6D67-67B8-14E5846847FF}"/>
              </a:ext>
            </a:extLst>
          </p:cNvPr>
          <p:cNvSpPr>
            <a:spLocks noGrp="1"/>
          </p:cNvSpPr>
          <p:nvPr>
            <p:ph type="title"/>
          </p:nvPr>
        </p:nvSpPr>
        <p:spPr/>
        <p:txBody>
          <a:bodyPr/>
          <a:lstStyle/>
          <a:p>
            <a:r>
              <a:rPr lang="en-US" dirty="0"/>
              <a:t>Checking in</a:t>
            </a:r>
          </a:p>
        </p:txBody>
      </p:sp>
      <p:sp>
        <p:nvSpPr>
          <p:cNvPr id="3" name="Text Placeholder 2">
            <a:extLst>
              <a:ext uri="{FF2B5EF4-FFF2-40B4-BE49-F238E27FC236}">
                <a16:creationId xmlns:a16="http://schemas.microsoft.com/office/drawing/2014/main" id="{7439E7EB-704A-3409-2D69-F961B4E24304}"/>
              </a:ext>
            </a:extLst>
          </p:cNvPr>
          <p:cNvSpPr>
            <a:spLocks noGrp="1"/>
          </p:cNvSpPr>
          <p:nvPr>
            <p:ph type="body" idx="1"/>
          </p:nvPr>
        </p:nvSpPr>
        <p:spPr>
          <a:xfrm>
            <a:off x="839788" y="1576063"/>
            <a:ext cx="5157787" cy="431416"/>
          </a:xfrm>
        </p:spPr>
        <p:txBody>
          <a:bodyPr/>
          <a:lstStyle/>
          <a:p>
            <a:r>
              <a:rPr lang="en-US" dirty="0"/>
              <a:t>In-person</a:t>
            </a:r>
          </a:p>
        </p:txBody>
      </p:sp>
      <p:sp>
        <p:nvSpPr>
          <p:cNvPr id="4" name="Content Placeholder 3">
            <a:extLst>
              <a:ext uri="{FF2B5EF4-FFF2-40B4-BE49-F238E27FC236}">
                <a16:creationId xmlns:a16="http://schemas.microsoft.com/office/drawing/2014/main" id="{FA3AE18E-E685-D054-4342-F0B08CD5C24C}"/>
              </a:ext>
            </a:extLst>
          </p:cNvPr>
          <p:cNvSpPr>
            <a:spLocks noGrp="1"/>
          </p:cNvSpPr>
          <p:nvPr>
            <p:ph sz="half" idx="2"/>
          </p:nvPr>
        </p:nvSpPr>
        <p:spPr>
          <a:xfrm>
            <a:off x="839788" y="2007479"/>
            <a:ext cx="5157787" cy="4077084"/>
          </a:xfrm>
        </p:spPr>
        <p:txBody>
          <a:bodyPr/>
          <a:lstStyle/>
          <a:p>
            <a:r>
              <a:rPr lang="en-US" dirty="0"/>
              <a:t>Use Post-Its</a:t>
            </a:r>
          </a:p>
          <a:p>
            <a:pPr lvl="1"/>
            <a:r>
              <a:rPr lang="en-US" dirty="0">
                <a:solidFill>
                  <a:srgbClr val="00B050"/>
                </a:solidFill>
              </a:rPr>
              <a:t>Green</a:t>
            </a:r>
            <a:r>
              <a:rPr lang="en-US" dirty="0"/>
              <a:t>: Ready to move on</a:t>
            </a:r>
          </a:p>
          <a:p>
            <a:pPr lvl="1"/>
            <a:r>
              <a:rPr lang="en-US" dirty="0">
                <a:solidFill>
                  <a:srgbClr val="DF63B4"/>
                </a:solidFill>
              </a:rPr>
              <a:t>Pink</a:t>
            </a:r>
            <a:r>
              <a:rPr lang="en-US" dirty="0"/>
              <a:t>: You need more time or have an error</a:t>
            </a:r>
          </a:p>
          <a:p>
            <a:endParaRPr lang="en-US" dirty="0"/>
          </a:p>
          <a:p>
            <a:endParaRPr lang="en-US" dirty="0"/>
          </a:p>
        </p:txBody>
      </p:sp>
      <p:sp>
        <p:nvSpPr>
          <p:cNvPr id="5" name="Text Placeholder 4">
            <a:extLst>
              <a:ext uri="{FF2B5EF4-FFF2-40B4-BE49-F238E27FC236}">
                <a16:creationId xmlns:a16="http://schemas.microsoft.com/office/drawing/2014/main" id="{CDA8FC52-FF51-0DE2-5F39-F164449506D7}"/>
              </a:ext>
            </a:extLst>
          </p:cNvPr>
          <p:cNvSpPr>
            <a:spLocks noGrp="1"/>
          </p:cNvSpPr>
          <p:nvPr>
            <p:ph type="body" sz="quarter" idx="3"/>
          </p:nvPr>
        </p:nvSpPr>
        <p:spPr>
          <a:xfrm>
            <a:off x="6172200" y="1576063"/>
            <a:ext cx="5183188" cy="431416"/>
          </a:xfrm>
        </p:spPr>
        <p:txBody>
          <a:bodyPr/>
          <a:lstStyle/>
          <a:p>
            <a:r>
              <a:rPr lang="en-US" dirty="0"/>
              <a:t>Zoom</a:t>
            </a:r>
          </a:p>
        </p:txBody>
      </p:sp>
      <p:sp>
        <p:nvSpPr>
          <p:cNvPr id="6" name="Content Placeholder 5">
            <a:extLst>
              <a:ext uri="{FF2B5EF4-FFF2-40B4-BE49-F238E27FC236}">
                <a16:creationId xmlns:a16="http://schemas.microsoft.com/office/drawing/2014/main" id="{3482E6A6-5578-280E-3626-0675E4F5B8C3}"/>
              </a:ext>
            </a:extLst>
          </p:cNvPr>
          <p:cNvSpPr>
            <a:spLocks noGrp="1"/>
          </p:cNvSpPr>
          <p:nvPr>
            <p:ph sz="quarter" idx="4"/>
          </p:nvPr>
        </p:nvSpPr>
        <p:spPr>
          <a:xfrm>
            <a:off x="6172200" y="2007479"/>
            <a:ext cx="5183188" cy="4077084"/>
          </a:xfrm>
        </p:spPr>
        <p:txBody>
          <a:bodyPr/>
          <a:lstStyle/>
          <a:p>
            <a:r>
              <a:rPr lang="en-US" dirty="0"/>
              <a:t>Use Zoom reactions </a:t>
            </a:r>
          </a:p>
          <a:p>
            <a:pPr lvl="1"/>
            <a:r>
              <a:rPr lang="en-US" dirty="0"/>
              <a:t>✅ You are ready to move on</a:t>
            </a:r>
          </a:p>
          <a:p>
            <a:pPr lvl="1"/>
            <a:r>
              <a:rPr lang="en-US" dirty="0"/>
              <a:t>❌ You need more time or have an error</a:t>
            </a:r>
          </a:p>
          <a:p>
            <a:endParaRPr lang="en-US" dirty="0"/>
          </a:p>
        </p:txBody>
      </p:sp>
      <p:pic>
        <p:nvPicPr>
          <p:cNvPr id="7" name="Picture 6">
            <a:extLst>
              <a:ext uri="{FF2B5EF4-FFF2-40B4-BE49-F238E27FC236}">
                <a16:creationId xmlns:a16="http://schemas.microsoft.com/office/drawing/2014/main" id="{3E73E482-9992-12D2-0E3D-D260D4519E07}"/>
              </a:ext>
            </a:extLst>
          </p:cNvPr>
          <p:cNvPicPr>
            <a:picLocks noChangeAspect="1"/>
          </p:cNvPicPr>
          <p:nvPr/>
        </p:nvPicPr>
        <p:blipFill>
          <a:blip r:embed="rId2"/>
          <a:stretch>
            <a:fillRect/>
          </a:stretch>
        </p:blipFill>
        <p:spPr>
          <a:xfrm>
            <a:off x="6643359" y="3770797"/>
            <a:ext cx="4455565" cy="1905340"/>
          </a:xfrm>
          <a:prstGeom prst="rect">
            <a:avLst/>
          </a:prstGeom>
        </p:spPr>
      </p:pic>
    </p:spTree>
    <p:extLst>
      <p:ext uri="{BB962C8B-B14F-4D97-AF65-F5344CB8AC3E}">
        <p14:creationId xmlns:p14="http://schemas.microsoft.com/office/powerpoint/2010/main" val="192548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9C5C-D438-E75C-C2E6-1FE3E57AC67D}"/>
              </a:ext>
            </a:extLst>
          </p:cNvPr>
          <p:cNvSpPr>
            <a:spLocks noGrp="1"/>
          </p:cNvSpPr>
          <p:nvPr>
            <p:ph type="title"/>
          </p:nvPr>
        </p:nvSpPr>
        <p:spPr/>
        <p:txBody>
          <a:bodyPr/>
          <a:lstStyle/>
          <a:p>
            <a:r>
              <a:rPr lang="en-US" dirty="0"/>
              <a:t>Recording</a:t>
            </a:r>
          </a:p>
        </p:txBody>
      </p:sp>
      <p:sp>
        <p:nvSpPr>
          <p:cNvPr id="3" name="Content Placeholder 2">
            <a:extLst>
              <a:ext uri="{FF2B5EF4-FFF2-40B4-BE49-F238E27FC236}">
                <a16:creationId xmlns:a16="http://schemas.microsoft.com/office/drawing/2014/main" id="{53A5B9C4-1D25-979E-3BB0-35902D736245}"/>
              </a:ext>
            </a:extLst>
          </p:cNvPr>
          <p:cNvSpPr>
            <a:spLocks noGrp="1"/>
          </p:cNvSpPr>
          <p:nvPr>
            <p:ph idx="1"/>
          </p:nvPr>
        </p:nvSpPr>
        <p:spPr/>
        <p:txBody>
          <a:bodyPr/>
          <a:lstStyle/>
          <a:p>
            <a:endParaRPr lang="en-US" dirty="0"/>
          </a:p>
          <a:p>
            <a:r>
              <a:rPr lang="en-US" dirty="0"/>
              <a:t>This workshop will be recorded and shared on YouTube</a:t>
            </a:r>
          </a:p>
          <a:p>
            <a:endParaRPr lang="en-US" dirty="0"/>
          </a:p>
          <a:p>
            <a:r>
              <a:rPr lang="en-US" dirty="0"/>
              <a:t>We will pause recording periodically to allow questions from those who do not wish to be recorded</a:t>
            </a:r>
          </a:p>
          <a:p>
            <a:r>
              <a:rPr lang="en-US" dirty="0"/>
              <a:t>You can also always post questions in Slack to avoid being recorded</a:t>
            </a:r>
          </a:p>
        </p:txBody>
      </p:sp>
    </p:spTree>
    <p:extLst>
      <p:ext uri="{BB962C8B-B14F-4D97-AF65-F5344CB8AC3E}">
        <p14:creationId xmlns:p14="http://schemas.microsoft.com/office/powerpoint/2010/main" val="158557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CEED-38D4-D0EF-A552-D34C9262708C}"/>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436D75A1-ADD9-8726-0629-19AB239FC133}"/>
              </a:ext>
            </a:extLst>
          </p:cNvPr>
          <p:cNvSpPr>
            <a:spLocks noGrp="1"/>
          </p:cNvSpPr>
          <p:nvPr>
            <p:ph idx="1"/>
          </p:nvPr>
        </p:nvSpPr>
        <p:spPr>
          <a:xfrm>
            <a:off x="613642" y="1518671"/>
            <a:ext cx="11091041" cy="760821"/>
          </a:xfrm>
        </p:spPr>
        <p:txBody>
          <a:bodyPr>
            <a:normAutofit fontScale="92500"/>
          </a:bodyPr>
          <a:lstStyle/>
          <a:p>
            <a:pPr marL="0" indent="0">
              <a:buNone/>
            </a:pPr>
            <a:r>
              <a:rPr lang="en-US" dirty="0">
                <a:solidFill>
                  <a:srgbClr val="0070C0"/>
                </a:solidFill>
              </a:rPr>
              <a:t>https://</a:t>
            </a:r>
            <a:r>
              <a:rPr lang="en-US" dirty="0" err="1">
                <a:solidFill>
                  <a:srgbClr val="0070C0"/>
                </a:solidFill>
              </a:rPr>
              <a:t>bigslu.github.io</a:t>
            </a:r>
            <a:r>
              <a:rPr lang="en-US" dirty="0">
                <a:solidFill>
                  <a:srgbClr val="0070C0"/>
                </a:solidFill>
              </a:rPr>
              <a:t>/workshops/2022.08.15_R.tidyverse.workshop/</a:t>
            </a:r>
            <a:r>
              <a:rPr lang="en-US" dirty="0" err="1">
                <a:solidFill>
                  <a:srgbClr val="0070C0"/>
                </a:solidFill>
              </a:rPr>
              <a:t>index.html</a:t>
            </a:r>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E1AA2343-A64D-870C-EDDC-6316BD06BF96}"/>
              </a:ext>
            </a:extLst>
          </p:cNvPr>
          <p:cNvPicPr>
            <a:picLocks noChangeAspect="1"/>
          </p:cNvPicPr>
          <p:nvPr/>
        </p:nvPicPr>
        <p:blipFill>
          <a:blip r:embed="rId2"/>
          <a:stretch>
            <a:fillRect/>
          </a:stretch>
        </p:blipFill>
        <p:spPr>
          <a:xfrm>
            <a:off x="38100" y="2324161"/>
            <a:ext cx="12153900" cy="4000500"/>
          </a:xfrm>
          <a:prstGeom prst="rect">
            <a:avLst/>
          </a:prstGeom>
        </p:spPr>
      </p:pic>
    </p:spTree>
    <p:extLst>
      <p:ext uri="{BB962C8B-B14F-4D97-AF65-F5344CB8AC3E}">
        <p14:creationId xmlns:p14="http://schemas.microsoft.com/office/powerpoint/2010/main" val="3408191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45D5-7E1C-B9FA-5657-770AF5202CE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6750D50-6651-6B3A-FD36-B6634E166753}"/>
              </a:ext>
            </a:extLst>
          </p:cNvPr>
          <p:cNvSpPr>
            <a:spLocks noGrp="1"/>
          </p:cNvSpPr>
          <p:nvPr>
            <p:ph idx="1"/>
          </p:nvPr>
        </p:nvSpPr>
        <p:spPr>
          <a:xfrm>
            <a:off x="838200" y="1690687"/>
            <a:ext cx="10515600" cy="4802187"/>
          </a:xfrm>
        </p:spPr>
        <p:txBody>
          <a:bodyPr>
            <a:normAutofit/>
          </a:bodyPr>
          <a:lstStyle/>
          <a:p>
            <a:r>
              <a:rPr lang="en-US" dirty="0"/>
              <a:t>Why write code?</a:t>
            </a:r>
          </a:p>
          <a:p>
            <a:pPr lvl="1"/>
            <a:r>
              <a:rPr lang="en-US" dirty="0"/>
              <a:t>More reproducible (scripts!)</a:t>
            </a:r>
          </a:p>
          <a:p>
            <a:pPr lvl="1"/>
            <a:r>
              <a:rPr lang="en-US" dirty="0"/>
              <a:t>Customization and control</a:t>
            </a:r>
          </a:p>
          <a:p>
            <a:pPr lvl="1"/>
            <a:r>
              <a:rPr lang="en-US" dirty="0"/>
              <a:t>Access high-performance and high-throughput resources</a:t>
            </a:r>
          </a:p>
          <a:p>
            <a:endParaRPr lang="en-US" dirty="0"/>
          </a:p>
          <a:p>
            <a:r>
              <a:rPr lang="en-US" dirty="0"/>
              <a:t>Why R?</a:t>
            </a:r>
          </a:p>
          <a:p>
            <a:pPr lvl="1"/>
            <a:r>
              <a:rPr lang="en-US" dirty="0"/>
              <a:t>Open-source and free</a:t>
            </a:r>
          </a:p>
          <a:p>
            <a:pPr lvl="1"/>
            <a:r>
              <a:rPr lang="en-US" dirty="0"/>
              <a:t>Supportive community</a:t>
            </a:r>
          </a:p>
          <a:p>
            <a:pPr lvl="1"/>
            <a:r>
              <a:rPr lang="en-US" dirty="0"/>
              <a:t>Statistical foundation</a:t>
            </a:r>
          </a:p>
          <a:p>
            <a:pPr lvl="1"/>
            <a:r>
              <a:rPr lang="en-US" dirty="0"/>
              <a:t>Well-documented and popular packages for </a:t>
            </a:r>
            <a:r>
              <a:rPr lang="en-US" dirty="0" err="1"/>
              <a:t>RNAseq</a:t>
            </a:r>
            <a:endParaRPr lang="en-US" dirty="0"/>
          </a:p>
          <a:p>
            <a:pPr lvl="1"/>
            <a:r>
              <a:rPr lang="en-US" dirty="0"/>
              <a:t>We could go on… We </a:t>
            </a:r>
            <a:r>
              <a:rPr lang="en-US" sz="2000" dirty="0"/>
              <a:t>💜</a:t>
            </a:r>
            <a:r>
              <a:rPr lang="en-US" dirty="0"/>
              <a:t> R</a:t>
            </a:r>
          </a:p>
        </p:txBody>
      </p:sp>
    </p:spTree>
    <p:extLst>
      <p:ext uri="{BB962C8B-B14F-4D97-AF65-F5344CB8AC3E}">
        <p14:creationId xmlns:p14="http://schemas.microsoft.com/office/powerpoint/2010/main" val="663214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688</Words>
  <Application>Microsoft Macintosh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Before we start, please…</vt:lpstr>
      <vt:lpstr>Introduction to R and the tidyverse: RNA-seq edition</vt:lpstr>
      <vt:lpstr>Code of conduct</vt:lpstr>
      <vt:lpstr>Outline</vt:lpstr>
      <vt:lpstr>Questions</vt:lpstr>
      <vt:lpstr>Checking in</vt:lpstr>
      <vt:lpstr>Recording</vt:lpstr>
      <vt:lpstr>Materials</vt:lpstr>
      <vt:lpstr>Motivation</vt:lpstr>
      <vt:lpstr>Introduction to the data</vt:lpstr>
      <vt:lpstr>Introduction to the data</vt:lpstr>
      <vt:lpstr>Experimental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Dill-McFarland</dc:creator>
  <cp:lastModifiedBy>Kim Dill-McFarland</cp:lastModifiedBy>
  <cp:revision>33</cp:revision>
  <dcterms:created xsi:type="dcterms:W3CDTF">2022-05-09T23:17:05Z</dcterms:created>
  <dcterms:modified xsi:type="dcterms:W3CDTF">2022-08-22T16:12:19Z</dcterms:modified>
</cp:coreProperties>
</file>