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56" r:id="rId3"/>
    <p:sldId id="276" r:id="rId4"/>
    <p:sldId id="260" r:id="rId5"/>
    <p:sldId id="274" r:id="rId6"/>
    <p:sldId id="275" r:id="rId7"/>
    <p:sldId id="271" r:id="rId8"/>
    <p:sldId id="269" r:id="rId9"/>
    <p:sldId id="264" r:id="rId10"/>
    <p:sldId id="268"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63B4"/>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94719"/>
  </p:normalViewPr>
  <p:slideViewPr>
    <p:cSldViewPr snapToGrid="0" snapToObjects="1">
      <p:cViewPr varScale="1">
        <p:scale>
          <a:sx n="147" d="100"/>
          <a:sy n="147" d="100"/>
        </p:scale>
        <p:origin x="16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DDDD32-B60D-9D42-8ABB-ACEBEC6AC5A3}" type="doc">
      <dgm:prSet loTypeId="urn:microsoft.com/office/officeart/2005/8/layout/process2" loCatId="" qsTypeId="urn:microsoft.com/office/officeart/2005/8/quickstyle/simple1" qsCatId="simple" csTypeId="urn:microsoft.com/office/officeart/2005/8/colors/accent6_1" csCatId="accent6" phldr="1"/>
      <dgm:spPr/>
    </dgm:pt>
    <dgm:pt modelId="{5FF7E2F3-03B4-9A40-A8DA-A5122E27C133}">
      <dgm:prSet phldrT="[Text]" custT="1"/>
      <dgm:spPr>
        <a:ln w="57150">
          <a:solidFill>
            <a:srgbClr val="FF0000"/>
          </a:solidFill>
        </a:ln>
      </dgm:spPr>
      <dgm:t>
        <a:bodyPr/>
        <a:lstStyle/>
        <a:p>
          <a:r>
            <a:rPr lang="en-US" sz="2400" dirty="0"/>
            <a:t>Whole blood from individuals with latent tuberculosis infection (LTBI)</a:t>
          </a:r>
        </a:p>
      </dgm:t>
    </dgm:pt>
    <dgm:pt modelId="{BF613C35-B18F-2C4F-A89F-1F4FDDA4FECD}" type="parTrans" cxnId="{674812D4-F8E1-1C4E-8A4F-7F256E3DE8D8}">
      <dgm:prSet/>
      <dgm:spPr/>
      <dgm:t>
        <a:bodyPr/>
        <a:lstStyle/>
        <a:p>
          <a:endParaRPr lang="en-US"/>
        </a:p>
      </dgm:t>
    </dgm:pt>
    <dgm:pt modelId="{C81DC5A2-2DC4-9140-9293-518096EBC07E}" type="sibTrans" cxnId="{674812D4-F8E1-1C4E-8A4F-7F256E3DE8D8}">
      <dgm:prSet/>
      <dgm:spPr>
        <a:solidFill>
          <a:schemeClr val="tx1"/>
        </a:solidFill>
      </dgm:spPr>
      <dgm:t>
        <a:bodyPr/>
        <a:lstStyle/>
        <a:p>
          <a:endParaRPr lang="en-US"/>
        </a:p>
      </dgm:t>
    </dgm:pt>
    <dgm:pt modelId="{D660789B-B912-D242-95D7-7C1A6AF2DB33}">
      <dgm:prSet custT="1"/>
      <dgm:spPr>
        <a:ln w="57150">
          <a:solidFill>
            <a:srgbClr val="00B050"/>
          </a:solidFill>
        </a:ln>
      </dgm:spPr>
      <dgm:t>
        <a:bodyPr/>
        <a:lstStyle/>
        <a:p>
          <a:r>
            <a:rPr lang="en-US" sz="2400" dirty="0"/>
            <a:t>Media or </a:t>
          </a:r>
          <a:r>
            <a:rPr lang="en-US" sz="2400" i="1" dirty="0"/>
            <a:t>M. tuberculosis</a:t>
          </a:r>
          <a:r>
            <a:rPr lang="en-US" sz="2400" i="0" dirty="0"/>
            <a:t> infection, 6 </a:t>
          </a:r>
          <a:r>
            <a:rPr lang="en-US" sz="2400" i="0" dirty="0" err="1"/>
            <a:t>hrs</a:t>
          </a:r>
          <a:endParaRPr lang="en-US" sz="2400" dirty="0"/>
        </a:p>
      </dgm:t>
    </dgm:pt>
    <dgm:pt modelId="{EACDD51B-83C7-324A-A133-0AF65E2A1D4F}" type="parTrans" cxnId="{0AD5B68E-DFEF-7545-832F-588DD87D85AE}">
      <dgm:prSet/>
      <dgm:spPr/>
      <dgm:t>
        <a:bodyPr/>
        <a:lstStyle/>
        <a:p>
          <a:endParaRPr lang="en-US"/>
        </a:p>
      </dgm:t>
    </dgm:pt>
    <dgm:pt modelId="{A6F84295-82FF-F34F-89CA-C81DDB0CA419}" type="sibTrans" cxnId="{0AD5B68E-DFEF-7545-832F-588DD87D85AE}">
      <dgm:prSet/>
      <dgm:spPr>
        <a:solidFill>
          <a:schemeClr val="tx1"/>
        </a:solidFill>
      </dgm:spPr>
      <dgm:t>
        <a:bodyPr/>
        <a:lstStyle/>
        <a:p>
          <a:endParaRPr lang="en-US"/>
        </a:p>
      </dgm:t>
    </dgm:pt>
    <dgm:pt modelId="{857FCEF6-AEE0-CE4D-83CD-D9B9C4696795}">
      <dgm:prSet custT="1"/>
      <dgm:spPr>
        <a:ln w="57150">
          <a:solidFill>
            <a:schemeClr val="accent1"/>
          </a:solidFill>
        </a:ln>
      </dgm:spPr>
      <dgm:t>
        <a:bodyPr/>
        <a:lstStyle/>
        <a:p>
          <a:r>
            <a:rPr lang="en-US" sz="2400" dirty="0"/>
            <a:t>Bulk RNA-sequencing</a:t>
          </a:r>
        </a:p>
      </dgm:t>
    </dgm:pt>
    <dgm:pt modelId="{C3B650A9-4E63-7641-8560-25DF1A540B48}" type="parTrans" cxnId="{BD202E8E-8B11-0040-B0CA-0E786D2C41E2}">
      <dgm:prSet/>
      <dgm:spPr/>
      <dgm:t>
        <a:bodyPr/>
        <a:lstStyle/>
        <a:p>
          <a:endParaRPr lang="en-US"/>
        </a:p>
      </dgm:t>
    </dgm:pt>
    <dgm:pt modelId="{8E64C571-1C38-E644-B418-2F29ABFD9DD2}" type="sibTrans" cxnId="{BD202E8E-8B11-0040-B0CA-0E786D2C41E2}">
      <dgm:prSet/>
      <dgm:spPr>
        <a:solidFill>
          <a:schemeClr val="tx1"/>
        </a:solidFill>
      </dgm:spPr>
      <dgm:t>
        <a:bodyPr/>
        <a:lstStyle/>
        <a:p>
          <a:endParaRPr lang="en-US"/>
        </a:p>
      </dgm:t>
    </dgm:pt>
    <dgm:pt modelId="{DAFD233E-E18C-2D48-A97A-43EC9B4ACA3B}">
      <dgm:prSet custT="1"/>
      <dgm:spPr>
        <a:ln w="57150">
          <a:solidFill>
            <a:srgbClr val="7030A0"/>
          </a:solidFill>
        </a:ln>
      </dgm:spPr>
      <dgm:t>
        <a:bodyPr/>
        <a:lstStyle/>
        <a:p>
          <a:pPr>
            <a:lnSpc>
              <a:spcPct val="100000"/>
            </a:lnSpc>
            <a:spcAft>
              <a:spcPts val="0"/>
            </a:spcAft>
          </a:pPr>
          <a:r>
            <a:rPr lang="en-US" sz="2400" dirty="0"/>
            <a:t>Quality filter</a:t>
          </a:r>
        </a:p>
        <a:p>
          <a:pPr>
            <a:lnSpc>
              <a:spcPct val="100000"/>
            </a:lnSpc>
            <a:spcAft>
              <a:spcPts val="0"/>
            </a:spcAft>
          </a:pPr>
          <a:r>
            <a:rPr lang="en-US" sz="2400" dirty="0"/>
            <a:t>Align to human genome GRCh38</a:t>
          </a:r>
        </a:p>
        <a:p>
          <a:pPr>
            <a:lnSpc>
              <a:spcPct val="100000"/>
            </a:lnSpc>
            <a:spcAft>
              <a:spcPts val="0"/>
            </a:spcAft>
          </a:pPr>
          <a:r>
            <a:rPr lang="en-US" sz="2400" dirty="0"/>
            <a:t>Count reads in exons</a:t>
          </a:r>
        </a:p>
      </dgm:t>
    </dgm:pt>
    <dgm:pt modelId="{90F22CBC-B01F-4541-A2CD-6003F90A3A65}" type="parTrans" cxnId="{629817E0-BAE6-F743-B616-6BC40693C3B6}">
      <dgm:prSet/>
      <dgm:spPr/>
      <dgm:t>
        <a:bodyPr/>
        <a:lstStyle/>
        <a:p>
          <a:endParaRPr lang="en-US"/>
        </a:p>
      </dgm:t>
    </dgm:pt>
    <dgm:pt modelId="{A10FAAFE-92E7-8240-AC61-4FECF7A11D1C}" type="sibTrans" cxnId="{629817E0-BAE6-F743-B616-6BC40693C3B6}">
      <dgm:prSet/>
      <dgm:spPr/>
      <dgm:t>
        <a:bodyPr/>
        <a:lstStyle/>
        <a:p>
          <a:endParaRPr lang="en-US"/>
        </a:p>
      </dgm:t>
    </dgm:pt>
    <dgm:pt modelId="{905F903D-5A96-064F-AE5C-9C22FFD0668B}">
      <dgm:prSet phldrT="[Text]" custT="1"/>
      <dgm:spPr>
        <a:ln w="57150">
          <a:solidFill>
            <a:srgbClr val="FFC000"/>
          </a:solidFill>
        </a:ln>
      </dgm:spPr>
      <dgm:t>
        <a:bodyPr/>
        <a:lstStyle/>
        <a:p>
          <a:r>
            <a:rPr lang="en-US" sz="2400" dirty="0"/>
            <a:t>Isolate CD14+ monocytes from peripheral blood mononuclear cells (PBMC)</a:t>
          </a:r>
        </a:p>
      </dgm:t>
    </dgm:pt>
    <dgm:pt modelId="{CC277E85-1340-CA4A-9589-D1A37D912011}" type="sibTrans" cxnId="{F64B0F7F-7F2C-F740-91ED-D837F92B07E9}">
      <dgm:prSet/>
      <dgm:spPr>
        <a:solidFill>
          <a:schemeClr val="tx1"/>
        </a:solidFill>
      </dgm:spPr>
      <dgm:t>
        <a:bodyPr/>
        <a:lstStyle/>
        <a:p>
          <a:endParaRPr lang="en-US"/>
        </a:p>
      </dgm:t>
    </dgm:pt>
    <dgm:pt modelId="{A59435EE-E100-3D4D-ABBD-7772EC98513D}" type="parTrans" cxnId="{F64B0F7F-7F2C-F740-91ED-D837F92B07E9}">
      <dgm:prSet/>
      <dgm:spPr/>
      <dgm:t>
        <a:bodyPr/>
        <a:lstStyle/>
        <a:p>
          <a:endParaRPr lang="en-US"/>
        </a:p>
      </dgm:t>
    </dgm:pt>
    <dgm:pt modelId="{3563A2EF-90FB-0E41-890B-D30D830B7277}" type="pres">
      <dgm:prSet presAssocID="{E5DDDD32-B60D-9D42-8ABB-ACEBEC6AC5A3}" presName="linearFlow" presStyleCnt="0">
        <dgm:presLayoutVars>
          <dgm:resizeHandles val="exact"/>
        </dgm:presLayoutVars>
      </dgm:prSet>
      <dgm:spPr/>
    </dgm:pt>
    <dgm:pt modelId="{1840DB2E-A647-AA4D-8976-CD94525E616B}" type="pres">
      <dgm:prSet presAssocID="{5FF7E2F3-03B4-9A40-A8DA-A5122E27C133}" presName="node" presStyleLbl="node1" presStyleIdx="0" presStyleCnt="5" custScaleX="224513" custLinFactNeighborY="11628">
        <dgm:presLayoutVars>
          <dgm:bulletEnabled val="1"/>
        </dgm:presLayoutVars>
      </dgm:prSet>
      <dgm:spPr/>
    </dgm:pt>
    <dgm:pt modelId="{7FB68BEF-8A9D-9B42-878E-2DFB41A5455E}" type="pres">
      <dgm:prSet presAssocID="{C81DC5A2-2DC4-9140-9293-518096EBC07E}" presName="sibTrans" presStyleLbl="sibTrans2D1" presStyleIdx="0" presStyleCnt="4"/>
      <dgm:spPr/>
    </dgm:pt>
    <dgm:pt modelId="{AC1ACEC4-62C1-F241-AF40-EF62D0E322A7}" type="pres">
      <dgm:prSet presAssocID="{C81DC5A2-2DC4-9140-9293-518096EBC07E}" presName="connectorText" presStyleLbl="sibTrans2D1" presStyleIdx="0" presStyleCnt="4"/>
      <dgm:spPr/>
    </dgm:pt>
    <dgm:pt modelId="{D2706FFE-C218-F44A-8320-C0C83D04A9F7}" type="pres">
      <dgm:prSet presAssocID="{905F903D-5A96-064F-AE5C-9C22FFD0668B}" presName="node" presStyleLbl="node1" presStyleIdx="1" presStyleCnt="5" custScaleX="224513" custLinFactNeighborY="11628">
        <dgm:presLayoutVars>
          <dgm:bulletEnabled val="1"/>
        </dgm:presLayoutVars>
      </dgm:prSet>
      <dgm:spPr/>
    </dgm:pt>
    <dgm:pt modelId="{526D378B-F3BF-A341-9A61-B087BDA377D9}" type="pres">
      <dgm:prSet presAssocID="{CC277E85-1340-CA4A-9589-D1A37D912011}" presName="sibTrans" presStyleLbl="sibTrans2D1" presStyleIdx="1" presStyleCnt="4"/>
      <dgm:spPr/>
    </dgm:pt>
    <dgm:pt modelId="{5474406D-8DD5-F846-9190-6B26D9A8FE79}" type="pres">
      <dgm:prSet presAssocID="{CC277E85-1340-CA4A-9589-D1A37D912011}" presName="connectorText" presStyleLbl="sibTrans2D1" presStyleIdx="1" presStyleCnt="4"/>
      <dgm:spPr/>
    </dgm:pt>
    <dgm:pt modelId="{EAA068BF-22E7-124E-8E2B-DF1EF6CBF3B6}" type="pres">
      <dgm:prSet presAssocID="{D660789B-B912-D242-95D7-7C1A6AF2DB33}" presName="node" presStyleLbl="node1" presStyleIdx="2" presStyleCnt="5" custScaleX="224513" custLinFactNeighborY="11628">
        <dgm:presLayoutVars>
          <dgm:bulletEnabled val="1"/>
        </dgm:presLayoutVars>
      </dgm:prSet>
      <dgm:spPr/>
    </dgm:pt>
    <dgm:pt modelId="{13F2A4BE-8BD5-CF4D-A915-0DED42A45A53}" type="pres">
      <dgm:prSet presAssocID="{A6F84295-82FF-F34F-89CA-C81DDB0CA419}" presName="sibTrans" presStyleLbl="sibTrans2D1" presStyleIdx="2" presStyleCnt="4"/>
      <dgm:spPr/>
    </dgm:pt>
    <dgm:pt modelId="{B67FE3A0-1CFB-4B49-A75F-8136A9A5564F}" type="pres">
      <dgm:prSet presAssocID="{A6F84295-82FF-F34F-89CA-C81DDB0CA419}" presName="connectorText" presStyleLbl="sibTrans2D1" presStyleIdx="2" presStyleCnt="4"/>
      <dgm:spPr/>
    </dgm:pt>
    <dgm:pt modelId="{E12CAD89-5F83-DC44-8003-066AEDBACFC3}" type="pres">
      <dgm:prSet presAssocID="{857FCEF6-AEE0-CE4D-83CD-D9B9C4696795}" presName="node" presStyleLbl="node1" presStyleIdx="3" presStyleCnt="5" custScaleX="224513" custLinFactNeighborY="11628">
        <dgm:presLayoutVars>
          <dgm:bulletEnabled val="1"/>
        </dgm:presLayoutVars>
      </dgm:prSet>
      <dgm:spPr/>
    </dgm:pt>
    <dgm:pt modelId="{B997700E-909F-B84C-BEEC-E6D72B1783E0}" type="pres">
      <dgm:prSet presAssocID="{8E64C571-1C38-E644-B418-2F29ABFD9DD2}" presName="sibTrans" presStyleLbl="sibTrans2D1" presStyleIdx="3" presStyleCnt="4"/>
      <dgm:spPr/>
    </dgm:pt>
    <dgm:pt modelId="{AFB918E2-9FEE-8C44-A8AC-600CD86885BA}" type="pres">
      <dgm:prSet presAssocID="{8E64C571-1C38-E644-B418-2F29ABFD9DD2}" presName="connectorText" presStyleLbl="sibTrans2D1" presStyleIdx="3" presStyleCnt="4"/>
      <dgm:spPr/>
    </dgm:pt>
    <dgm:pt modelId="{0C398D40-E3BA-8B44-97D1-EA8B0ABED94F}" type="pres">
      <dgm:prSet presAssocID="{DAFD233E-E18C-2D48-A97A-43EC9B4ACA3B}" presName="node" presStyleLbl="node1" presStyleIdx="4" presStyleCnt="5" custScaleX="224513" custScaleY="158415" custLinFactNeighborY="11628">
        <dgm:presLayoutVars>
          <dgm:bulletEnabled val="1"/>
        </dgm:presLayoutVars>
      </dgm:prSet>
      <dgm:spPr/>
    </dgm:pt>
  </dgm:ptLst>
  <dgm:cxnLst>
    <dgm:cxn modelId="{E0A1DD05-0073-844D-9C15-B6FD33A3781D}" type="presOf" srcId="{CC277E85-1340-CA4A-9589-D1A37D912011}" destId="{526D378B-F3BF-A341-9A61-B087BDA377D9}" srcOrd="0" destOrd="0" presId="urn:microsoft.com/office/officeart/2005/8/layout/process2"/>
    <dgm:cxn modelId="{CC269306-05C7-5D45-B6A0-5A539762296E}" type="presOf" srcId="{905F903D-5A96-064F-AE5C-9C22FFD0668B}" destId="{D2706FFE-C218-F44A-8320-C0C83D04A9F7}" srcOrd="0" destOrd="0" presId="urn:microsoft.com/office/officeart/2005/8/layout/process2"/>
    <dgm:cxn modelId="{1CADE612-8FEE-2E4F-A9AE-05E24FFFB3CB}" type="presOf" srcId="{A6F84295-82FF-F34F-89CA-C81DDB0CA419}" destId="{B67FE3A0-1CFB-4B49-A75F-8136A9A5564F}" srcOrd="1" destOrd="0" presId="urn:microsoft.com/office/officeart/2005/8/layout/process2"/>
    <dgm:cxn modelId="{EC923515-C36B-904D-A2CA-1E85BF394FA5}" type="presOf" srcId="{C81DC5A2-2DC4-9140-9293-518096EBC07E}" destId="{AC1ACEC4-62C1-F241-AF40-EF62D0E322A7}" srcOrd="1" destOrd="0" presId="urn:microsoft.com/office/officeart/2005/8/layout/process2"/>
    <dgm:cxn modelId="{18490818-ADEB-0145-A00E-B73812B38D58}" type="presOf" srcId="{CC277E85-1340-CA4A-9589-D1A37D912011}" destId="{5474406D-8DD5-F846-9190-6B26D9A8FE79}" srcOrd="1" destOrd="0" presId="urn:microsoft.com/office/officeart/2005/8/layout/process2"/>
    <dgm:cxn modelId="{7828662F-3562-FD40-9D6C-091E0C679175}" type="presOf" srcId="{E5DDDD32-B60D-9D42-8ABB-ACEBEC6AC5A3}" destId="{3563A2EF-90FB-0E41-890B-D30D830B7277}" srcOrd="0" destOrd="0" presId="urn:microsoft.com/office/officeart/2005/8/layout/process2"/>
    <dgm:cxn modelId="{A0DA383E-3679-734A-9E4B-E7B8552CC70F}" type="presOf" srcId="{8E64C571-1C38-E644-B418-2F29ABFD9DD2}" destId="{B997700E-909F-B84C-BEEC-E6D72B1783E0}" srcOrd="0" destOrd="0" presId="urn:microsoft.com/office/officeart/2005/8/layout/process2"/>
    <dgm:cxn modelId="{F64B0F7F-7F2C-F740-91ED-D837F92B07E9}" srcId="{E5DDDD32-B60D-9D42-8ABB-ACEBEC6AC5A3}" destId="{905F903D-5A96-064F-AE5C-9C22FFD0668B}" srcOrd="1" destOrd="0" parTransId="{A59435EE-E100-3D4D-ABBD-7772EC98513D}" sibTransId="{CC277E85-1340-CA4A-9589-D1A37D912011}"/>
    <dgm:cxn modelId="{BD202E8E-8B11-0040-B0CA-0E786D2C41E2}" srcId="{E5DDDD32-B60D-9D42-8ABB-ACEBEC6AC5A3}" destId="{857FCEF6-AEE0-CE4D-83CD-D9B9C4696795}" srcOrd="3" destOrd="0" parTransId="{C3B650A9-4E63-7641-8560-25DF1A540B48}" sibTransId="{8E64C571-1C38-E644-B418-2F29ABFD9DD2}"/>
    <dgm:cxn modelId="{0AD5B68E-DFEF-7545-832F-588DD87D85AE}" srcId="{E5DDDD32-B60D-9D42-8ABB-ACEBEC6AC5A3}" destId="{D660789B-B912-D242-95D7-7C1A6AF2DB33}" srcOrd="2" destOrd="0" parTransId="{EACDD51B-83C7-324A-A133-0AF65E2A1D4F}" sibTransId="{A6F84295-82FF-F34F-89CA-C81DDB0CA419}"/>
    <dgm:cxn modelId="{2244E398-FB9E-514B-88AD-C08B7BDDEE98}" type="presOf" srcId="{A6F84295-82FF-F34F-89CA-C81DDB0CA419}" destId="{13F2A4BE-8BD5-CF4D-A915-0DED42A45A53}" srcOrd="0" destOrd="0" presId="urn:microsoft.com/office/officeart/2005/8/layout/process2"/>
    <dgm:cxn modelId="{404ED5A3-0666-0741-BEB8-46F7C3AB2F21}" type="presOf" srcId="{857FCEF6-AEE0-CE4D-83CD-D9B9C4696795}" destId="{E12CAD89-5F83-DC44-8003-066AEDBACFC3}" srcOrd="0" destOrd="0" presId="urn:microsoft.com/office/officeart/2005/8/layout/process2"/>
    <dgm:cxn modelId="{512FB0AB-A1F6-EC48-8A2D-B65FAD9C3FB6}" type="presOf" srcId="{D660789B-B912-D242-95D7-7C1A6AF2DB33}" destId="{EAA068BF-22E7-124E-8E2B-DF1EF6CBF3B6}" srcOrd="0" destOrd="0" presId="urn:microsoft.com/office/officeart/2005/8/layout/process2"/>
    <dgm:cxn modelId="{A96557C9-B5CA-A546-8585-99AA578C0A46}" type="presOf" srcId="{DAFD233E-E18C-2D48-A97A-43EC9B4ACA3B}" destId="{0C398D40-E3BA-8B44-97D1-EA8B0ABED94F}" srcOrd="0" destOrd="0" presId="urn:microsoft.com/office/officeart/2005/8/layout/process2"/>
    <dgm:cxn modelId="{674812D4-F8E1-1C4E-8A4F-7F256E3DE8D8}" srcId="{E5DDDD32-B60D-9D42-8ABB-ACEBEC6AC5A3}" destId="{5FF7E2F3-03B4-9A40-A8DA-A5122E27C133}" srcOrd="0" destOrd="0" parTransId="{BF613C35-B18F-2C4F-A89F-1F4FDDA4FECD}" sibTransId="{C81DC5A2-2DC4-9140-9293-518096EBC07E}"/>
    <dgm:cxn modelId="{251788DA-54D0-B046-A632-4E0ABF6077A0}" type="presOf" srcId="{8E64C571-1C38-E644-B418-2F29ABFD9DD2}" destId="{AFB918E2-9FEE-8C44-A8AC-600CD86885BA}" srcOrd="1" destOrd="0" presId="urn:microsoft.com/office/officeart/2005/8/layout/process2"/>
    <dgm:cxn modelId="{629817E0-BAE6-F743-B616-6BC40693C3B6}" srcId="{E5DDDD32-B60D-9D42-8ABB-ACEBEC6AC5A3}" destId="{DAFD233E-E18C-2D48-A97A-43EC9B4ACA3B}" srcOrd="4" destOrd="0" parTransId="{90F22CBC-B01F-4541-A2CD-6003F90A3A65}" sibTransId="{A10FAAFE-92E7-8240-AC61-4FECF7A11D1C}"/>
    <dgm:cxn modelId="{08349AE3-523D-3947-88CD-96C9F33F3C7F}" type="presOf" srcId="{C81DC5A2-2DC4-9140-9293-518096EBC07E}" destId="{7FB68BEF-8A9D-9B42-878E-2DFB41A5455E}" srcOrd="0" destOrd="0" presId="urn:microsoft.com/office/officeart/2005/8/layout/process2"/>
    <dgm:cxn modelId="{8A6331E5-C839-3941-9D5E-E1742A1ECD34}" type="presOf" srcId="{5FF7E2F3-03B4-9A40-A8DA-A5122E27C133}" destId="{1840DB2E-A647-AA4D-8976-CD94525E616B}" srcOrd="0" destOrd="0" presId="urn:microsoft.com/office/officeart/2005/8/layout/process2"/>
    <dgm:cxn modelId="{73FF6E16-1072-7C4D-95CC-1EB253AE6695}" type="presParOf" srcId="{3563A2EF-90FB-0E41-890B-D30D830B7277}" destId="{1840DB2E-A647-AA4D-8976-CD94525E616B}" srcOrd="0" destOrd="0" presId="urn:microsoft.com/office/officeart/2005/8/layout/process2"/>
    <dgm:cxn modelId="{6BC1829E-0137-954F-BEE5-BC2849ABA401}" type="presParOf" srcId="{3563A2EF-90FB-0E41-890B-D30D830B7277}" destId="{7FB68BEF-8A9D-9B42-878E-2DFB41A5455E}" srcOrd="1" destOrd="0" presId="urn:microsoft.com/office/officeart/2005/8/layout/process2"/>
    <dgm:cxn modelId="{45399D64-8AA8-3642-90F1-88B145BBB507}" type="presParOf" srcId="{7FB68BEF-8A9D-9B42-878E-2DFB41A5455E}" destId="{AC1ACEC4-62C1-F241-AF40-EF62D0E322A7}" srcOrd="0" destOrd="0" presId="urn:microsoft.com/office/officeart/2005/8/layout/process2"/>
    <dgm:cxn modelId="{74EC6F5F-E1FD-9144-8495-2258617807B3}" type="presParOf" srcId="{3563A2EF-90FB-0E41-890B-D30D830B7277}" destId="{D2706FFE-C218-F44A-8320-C0C83D04A9F7}" srcOrd="2" destOrd="0" presId="urn:microsoft.com/office/officeart/2005/8/layout/process2"/>
    <dgm:cxn modelId="{83040ECE-757B-234C-ABD1-3F9C34CAF243}" type="presParOf" srcId="{3563A2EF-90FB-0E41-890B-D30D830B7277}" destId="{526D378B-F3BF-A341-9A61-B087BDA377D9}" srcOrd="3" destOrd="0" presId="urn:microsoft.com/office/officeart/2005/8/layout/process2"/>
    <dgm:cxn modelId="{389565FE-1CDF-9247-9D2E-B7D3D3CDDCA8}" type="presParOf" srcId="{526D378B-F3BF-A341-9A61-B087BDA377D9}" destId="{5474406D-8DD5-F846-9190-6B26D9A8FE79}" srcOrd="0" destOrd="0" presId="urn:microsoft.com/office/officeart/2005/8/layout/process2"/>
    <dgm:cxn modelId="{EDAD566F-A106-5045-8687-183575DBFFD8}" type="presParOf" srcId="{3563A2EF-90FB-0E41-890B-D30D830B7277}" destId="{EAA068BF-22E7-124E-8E2B-DF1EF6CBF3B6}" srcOrd="4" destOrd="0" presId="urn:microsoft.com/office/officeart/2005/8/layout/process2"/>
    <dgm:cxn modelId="{746C21BD-8E24-7249-B8EC-CD52E53BE1E7}" type="presParOf" srcId="{3563A2EF-90FB-0E41-890B-D30D830B7277}" destId="{13F2A4BE-8BD5-CF4D-A915-0DED42A45A53}" srcOrd="5" destOrd="0" presId="urn:microsoft.com/office/officeart/2005/8/layout/process2"/>
    <dgm:cxn modelId="{72B3A306-147A-F144-ACB4-B6B482D65810}" type="presParOf" srcId="{13F2A4BE-8BD5-CF4D-A915-0DED42A45A53}" destId="{B67FE3A0-1CFB-4B49-A75F-8136A9A5564F}" srcOrd="0" destOrd="0" presId="urn:microsoft.com/office/officeart/2005/8/layout/process2"/>
    <dgm:cxn modelId="{D7B5AAE4-14FA-CD4C-87B3-80EDE43DFC5D}" type="presParOf" srcId="{3563A2EF-90FB-0E41-890B-D30D830B7277}" destId="{E12CAD89-5F83-DC44-8003-066AEDBACFC3}" srcOrd="6" destOrd="0" presId="urn:microsoft.com/office/officeart/2005/8/layout/process2"/>
    <dgm:cxn modelId="{AEDC90A6-6537-844D-9C2E-0F4BE956118D}" type="presParOf" srcId="{3563A2EF-90FB-0E41-890B-D30D830B7277}" destId="{B997700E-909F-B84C-BEEC-E6D72B1783E0}" srcOrd="7" destOrd="0" presId="urn:microsoft.com/office/officeart/2005/8/layout/process2"/>
    <dgm:cxn modelId="{65F62E5D-BCD9-B042-B122-6B17D7F7450C}" type="presParOf" srcId="{B997700E-909F-B84C-BEEC-E6D72B1783E0}" destId="{AFB918E2-9FEE-8C44-A8AC-600CD86885BA}" srcOrd="0" destOrd="0" presId="urn:microsoft.com/office/officeart/2005/8/layout/process2"/>
    <dgm:cxn modelId="{3C1EA2E6-4500-3F4A-885D-74A23A5A731C}" type="presParOf" srcId="{3563A2EF-90FB-0E41-890B-D30D830B7277}" destId="{0C398D40-E3BA-8B44-97D1-EA8B0ABED94F}"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0DB2E-A647-AA4D-8976-CD94525E616B}">
      <dsp:nvSpPr>
        <dsp:cNvPr id="0" name=""/>
        <dsp:cNvSpPr/>
      </dsp:nvSpPr>
      <dsp:spPr>
        <a:xfrm>
          <a:off x="0" y="51279"/>
          <a:ext cx="5773130" cy="822256"/>
        </a:xfrm>
        <a:prstGeom prst="roundRect">
          <a:avLst>
            <a:gd name="adj" fmla="val 10000"/>
          </a:avLst>
        </a:prstGeom>
        <a:solidFill>
          <a:schemeClr val="lt1">
            <a:hueOff val="0"/>
            <a:satOff val="0"/>
            <a:lumOff val="0"/>
            <a:alphaOff val="0"/>
          </a:schemeClr>
        </a:solidFill>
        <a:ln w="5715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Whole blood from individuals with latent tuberculosis infection (LTBI)</a:t>
          </a:r>
        </a:p>
      </dsp:txBody>
      <dsp:txXfrm>
        <a:off x="24083" y="75362"/>
        <a:ext cx="5724964" cy="774090"/>
      </dsp:txXfrm>
    </dsp:sp>
    <dsp:sp modelId="{7FB68BEF-8A9D-9B42-878E-2DFB41A5455E}">
      <dsp:nvSpPr>
        <dsp:cNvPr id="0" name=""/>
        <dsp:cNvSpPr/>
      </dsp:nvSpPr>
      <dsp:spPr>
        <a:xfrm rot="5400000">
          <a:off x="2732392" y="894092"/>
          <a:ext cx="308346"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5561" y="924926"/>
        <a:ext cx="222009" cy="215842"/>
      </dsp:txXfrm>
    </dsp:sp>
    <dsp:sp modelId="{D2706FFE-C218-F44A-8320-C0C83D04A9F7}">
      <dsp:nvSpPr>
        <dsp:cNvPr id="0" name=""/>
        <dsp:cNvSpPr/>
      </dsp:nvSpPr>
      <dsp:spPr>
        <a:xfrm>
          <a:off x="0" y="1284664"/>
          <a:ext cx="5773130" cy="822256"/>
        </a:xfrm>
        <a:prstGeom prst="roundRect">
          <a:avLst>
            <a:gd name="adj" fmla="val 10000"/>
          </a:avLst>
        </a:prstGeom>
        <a:solidFill>
          <a:schemeClr val="lt1">
            <a:hueOff val="0"/>
            <a:satOff val="0"/>
            <a:lumOff val="0"/>
            <a:alphaOff val="0"/>
          </a:schemeClr>
        </a:solidFill>
        <a:ln w="5715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Isolate CD14+ monocytes from peripheral blood mononuclear cells (PBMC)</a:t>
          </a:r>
        </a:p>
      </dsp:txBody>
      <dsp:txXfrm>
        <a:off x="24083" y="1308747"/>
        <a:ext cx="5724964" cy="774090"/>
      </dsp:txXfrm>
    </dsp:sp>
    <dsp:sp modelId="{526D378B-F3BF-A341-9A61-B087BDA377D9}">
      <dsp:nvSpPr>
        <dsp:cNvPr id="0" name=""/>
        <dsp:cNvSpPr/>
      </dsp:nvSpPr>
      <dsp:spPr>
        <a:xfrm rot="5400000">
          <a:off x="2732392" y="2127477"/>
          <a:ext cx="308346"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5561" y="2158311"/>
        <a:ext cx="222009" cy="215842"/>
      </dsp:txXfrm>
    </dsp:sp>
    <dsp:sp modelId="{EAA068BF-22E7-124E-8E2B-DF1EF6CBF3B6}">
      <dsp:nvSpPr>
        <dsp:cNvPr id="0" name=""/>
        <dsp:cNvSpPr/>
      </dsp:nvSpPr>
      <dsp:spPr>
        <a:xfrm>
          <a:off x="0" y="2518049"/>
          <a:ext cx="5773130" cy="822256"/>
        </a:xfrm>
        <a:prstGeom prst="roundRect">
          <a:avLst>
            <a:gd name="adj" fmla="val 10000"/>
          </a:avLst>
        </a:prstGeom>
        <a:solidFill>
          <a:schemeClr val="lt1">
            <a:hueOff val="0"/>
            <a:satOff val="0"/>
            <a:lumOff val="0"/>
            <a:alphaOff val="0"/>
          </a:schemeClr>
        </a:solidFill>
        <a:ln w="5715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Media or </a:t>
          </a:r>
          <a:r>
            <a:rPr lang="en-US" sz="2400" i="1" kern="1200" dirty="0"/>
            <a:t>M. tuberculosis</a:t>
          </a:r>
          <a:r>
            <a:rPr lang="en-US" sz="2400" i="0" kern="1200" dirty="0"/>
            <a:t> infection, 6 </a:t>
          </a:r>
          <a:r>
            <a:rPr lang="en-US" sz="2400" i="0" kern="1200" dirty="0" err="1"/>
            <a:t>hrs</a:t>
          </a:r>
          <a:endParaRPr lang="en-US" sz="2400" kern="1200" dirty="0"/>
        </a:p>
      </dsp:txBody>
      <dsp:txXfrm>
        <a:off x="24083" y="2542132"/>
        <a:ext cx="5724964" cy="774090"/>
      </dsp:txXfrm>
    </dsp:sp>
    <dsp:sp modelId="{13F2A4BE-8BD5-CF4D-A915-0DED42A45A53}">
      <dsp:nvSpPr>
        <dsp:cNvPr id="0" name=""/>
        <dsp:cNvSpPr/>
      </dsp:nvSpPr>
      <dsp:spPr>
        <a:xfrm rot="5400000">
          <a:off x="2732392" y="3360862"/>
          <a:ext cx="308346"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775561" y="3391696"/>
        <a:ext cx="222009" cy="215842"/>
      </dsp:txXfrm>
    </dsp:sp>
    <dsp:sp modelId="{E12CAD89-5F83-DC44-8003-066AEDBACFC3}">
      <dsp:nvSpPr>
        <dsp:cNvPr id="0" name=""/>
        <dsp:cNvSpPr/>
      </dsp:nvSpPr>
      <dsp:spPr>
        <a:xfrm>
          <a:off x="0" y="3751434"/>
          <a:ext cx="5773130" cy="822256"/>
        </a:xfrm>
        <a:prstGeom prst="roundRect">
          <a:avLst>
            <a:gd name="adj" fmla="val 10000"/>
          </a:avLst>
        </a:prstGeom>
        <a:solidFill>
          <a:schemeClr val="lt1">
            <a:hueOff val="0"/>
            <a:satOff val="0"/>
            <a:lumOff val="0"/>
            <a:alphaOff val="0"/>
          </a:schemeClr>
        </a:solidFill>
        <a:ln w="5715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Bulk RNA-sequencing</a:t>
          </a:r>
        </a:p>
      </dsp:txBody>
      <dsp:txXfrm>
        <a:off x="24083" y="3775517"/>
        <a:ext cx="5724964" cy="774090"/>
      </dsp:txXfrm>
    </dsp:sp>
    <dsp:sp modelId="{B997700E-909F-B84C-BEEC-E6D72B1783E0}">
      <dsp:nvSpPr>
        <dsp:cNvPr id="0" name=""/>
        <dsp:cNvSpPr/>
      </dsp:nvSpPr>
      <dsp:spPr>
        <a:xfrm rot="5400000">
          <a:off x="2749016" y="4572081"/>
          <a:ext cx="275097" cy="370015"/>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2775561" y="4619540"/>
        <a:ext cx="222009" cy="192568"/>
      </dsp:txXfrm>
    </dsp:sp>
    <dsp:sp modelId="{0C398D40-E3BA-8B44-97D1-EA8B0ABED94F}">
      <dsp:nvSpPr>
        <dsp:cNvPr id="0" name=""/>
        <dsp:cNvSpPr/>
      </dsp:nvSpPr>
      <dsp:spPr>
        <a:xfrm>
          <a:off x="0" y="4940487"/>
          <a:ext cx="5773130" cy="1302577"/>
        </a:xfrm>
        <a:prstGeom prst="roundRect">
          <a:avLst>
            <a:gd name="adj" fmla="val 10000"/>
          </a:avLst>
        </a:prstGeom>
        <a:solidFill>
          <a:schemeClr val="lt1">
            <a:hueOff val="0"/>
            <a:satOff val="0"/>
            <a:lumOff val="0"/>
            <a:alphaOff val="0"/>
          </a:schemeClr>
        </a:solidFill>
        <a:ln w="57150" cap="flat" cmpd="sng" algn="ctr">
          <a:solidFill>
            <a:srgbClr val="7030A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100000"/>
            </a:lnSpc>
            <a:spcBef>
              <a:spcPct val="0"/>
            </a:spcBef>
            <a:spcAft>
              <a:spcPts val="0"/>
            </a:spcAft>
            <a:buNone/>
          </a:pPr>
          <a:r>
            <a:rPr lang="en-US" sz="2400" kern="1200" dirty="0"/>
            <a:t>Quality filter</a:t>
          </a:r>
        </a:p>
        <a:p>
          <a:pPr marL="0" lvl="0" indent="0" algn="ctr" defTabSz="1066800">
            <a:lnSpc>
              <a:spcPct val="100000"/>
            </a:lnSpc>
            <a:spcBef>
              <a:spcPct val="0"/>
            </a:spcBef>
            <a:spcAft>
              <a:spcPts val="0"/>
            </a:spcAft>
            <a:buNone/>
          </a:pPr>
          <a:r>
            <a:rPr lang="en-US" sz="2400" kern="1200" dirty="0"/>
            <a:t>Align to human genome GRCh38</a:t>
          </a:r>
        </a:p>
        <a:p>
          <a:pPr marL="0" lvl="0" indent="0" algn="ctr" defTabSz="1066800">
            <a:lnSpc>
              <a:spcPct val="100000"/>
            </a:lnSpc>
            <a:spcBef>
              <a:spcPct val="0"/>
            </a:spcBef>
            <a:spcAft>
              <a:spcPts val="0"/>
            </a:spcAft>
            <a:buNone/>
          </a:pPr>
          <a:r>
            <a:rPr lang="en-US" sz="2400" kern="1200" dirty="0"/>
            <a:t>Count reads in exons</a:t>
          </a:r>
        </a:p>
      </dsp:txBody>
      <dsp:txXfrm>
        <a:off x="38151" y="4978638"/>
        <a:ext cx="5696828" cy="122627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E5ACA0-FC77-BC4C-AAE0-1D67D172E8E4}" type="datetimeFigureOut">
              <a:rPr lang="en-US" smtClean="0"/>
              <a:t>6/12/23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C095D-25ED-9D44-B5F1-D8176C8D28BA}" type="slidenum">
              <a:rPr lang="en-US" smtClean="0"/>
              <a:t>‹#›</a:t>
            </a:fld>
            <a:endParaRPr lang="en-US"/>
          </a:p>
        </p:txBody>
      </p:sp>
    </p:spTree>
    <p:extLst>
      <p:ext uri="{BB962C8B-B14F-4D97-AF65-F5344CB8AC3E}">
        <p14:creationId xmlns:p14="http://schemas.microsoft.com/office/powerpoint/2010/main" val="1407651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53EFE-3FB3-9FEC-F3DD-3DF9516B21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44F1E1-AB66-E0F4-7421-7CCBCAF71A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0F00A5-D398-DD4D-8175-84449FD5BE3D}"/>
              </a:ext>
            </a:extLst>
          </p:cNvPr>
          <p:cNvSpPr>
            <a:spLocks noGrp="1"/>
          </p:cNvSpPr>
          <p:nvPr>
            <p:ph type="dt" sz="half" idx="10"/>
          </p:nvPr>
        </p:nvSpPr>
        <p:spPr/>
        <p:txBody>
          <a:bodyPr/>
          <a:lstStyle/>
          <a:p>
            <a:fld id="{88E640F0-257D-0F49-B2E6-A4C31CE005C4}" type="datetimeFigureOut">
              <a:rPr lang="en-US" smtClean="0"/>
              <a:t>6/12/23</a:t>
            </a:fld>
            <a:endParaRPr lang="en-US"/>
          </a:p>
        </p:txBody>
      </p:sp>
      <p:sp>
        <p:nvSpPr>
          <p:cNvPr id="5" name="Footer Placeholder 4">
            <a:extLst>
              <a:ext uri="{FF2B5EF4-FFF2-40B4-BE49-F238E27FC236}">
                <a16:creationId xmlns:a16="http://schemas.microsoft.com/office/drawing/2014/main" id="{E9FCA1BF-3CC2-8032-DD71-23295398F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06218-B9DE-446D-8F42-649A0D52DE53}"/>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400681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F1F3D-7117-80CB-28DF-A82D6A7C16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70A414-E513-A2CA-BBFD-0832FCBD73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F667D-729E-A449-B040-FFF3245DD122}"/>
              </a:ext>
            </a:extLst>
          </p:cNvPr>
          <p:cNvSpPr>
            <a:spLocks noGrp="1"/>
          </p:cNvSpPr>
          <p:nvPr>
            <p:ph type="dt" sz="half" idx="10"/>
          </p:nvPr>
        </p:nvSpPr>
        <p:spPr/>
        <p:txBody>
          <a:bodyPr/>
          <a:lstStyle/>
          <a:p>
            <a:fld id="{88E640F0-257D-0F49-B2E6-A4C31CE005C4}" type="datetimeFigureOut">
              <a:rPr lang="en-US" smtClean="0"/>
              <a:t>6/12/23</a:t>
            </a:fld>
            <a:endParaRPr lang="en-US"/>
          </a:p>
        </p:txBody>
      </p:sp>
      <p:sp>
        <p:nvSpPr>
          <p:cNvPr id="5" name="Footer Placeholder 4">
            <a:extLst>
              <a:ext uri="{FF2B5EF4-FFF2-40B4-BE49-F238E27FC236}">
                <a16:creationId xmlns:a16="http://schemas.microsoft.com/office/drawing/2014/main" id="{2822428E-0396-16AC-A42A-A8A2D8FF0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D5916-EAFE-2579-C2A0-0B408873E59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636810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D1E81F-0644-CF66-5AF4-BDD56F4696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5430FE-33F0-A0D2-D839-71D2C67FCD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BF004C-BCB9-ED7D-2A5A-A5F048CEA112}"/>
              </a:ext>
            </a:extLst>
          </p:cNvPr>
          <p:cNvSpPr>
            <a:spLocks noGrp="1"/>
          </p:cNvSpPr>
          <p:nvPr>
            <p:ph type="dt" sz="half" idx="10"/>
          </p:nvPr>
        </p:nvSpPr>
        <p:spPr/>
        <p:txBody>
          <a:bodyPr/>
          <a:lstStyle/>
          <a:p>
            <a:fld id="{88E640F0-257D-0F49-B2E6-A4C31CE005C4}" type="datetimeFigureOut">
              <a:rPr lang="en-US" smtClean="0"/>
              <a:t>6/12/23</a:t>
            </a:fld>
            <a:endParaRPr lang="en-US"/>
          </a:p>
        </p:txBody>
      </p:sp>
      <p:sp>
        <p:nvSpPr>
          <p:cNvPr id="5" name="Footer Placeholder 4">
            <a:extLst>
              <a:ext uri="{FF2B5EF4-FFF2-40B4-BE49-F238E27FC236}">
                <a16:creationId xmlns:a16="http://schemas.microsoft.com/office/drawing/2014/main" id="{9CE4C8ED-3889-EC25-2892-1EFDDF956D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49DE1-9289-8905-EC0F-F87FD1D569CB}"/>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5361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83BE-6D0B-096F-9D65-6FFDAE9F1C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1EB243-D0AD-E16F-9679-C3A854A0FF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037B1-2960-6A21-9633-859C6F9222D6}"/>
              </a:ext>
            </a:extLst>
          </p:cNvPr>
          <p:cNvSpPr>
            <a:spLocks noGrp="1"/>
          </p:cNvSpPr>
          <p:nvPr>
            <p:ph type="dt" sz="half" idx="10"/>
          </p:nvPr>
        </p:nvSpPr>
        <p:spPr/>
        <p:txBody>
          <a:bodyPr/>
          <a:lstStyle/>
          <a:p>
            <a:fld id="{88E640F0-257D-0F49-B2E6-A4C31CE005C4}" type="datetimeFigureOut">
              <a:rPr lang="en-US" smtClean="0"/>
              <a:t>6/12/23</a:t>
            </a:fld>
            <a:endParaRPr lang="en-US"/>
          </a:p>
        </p:txBody>
      </p:sp>
      <p:sp>
        <p:nvSpPr>
          <p:cNvPr id="5" name="Footer Placeholder 4">
            <a:extLst>
              <a:ext uri="{FF2B5EF4-FFF2-40B4-BE49-F238E27FC236}">
                <a16:creationId xmlns:a16="http://schemas.microsoft.com/office/drawing/2014/main" id="{DDF1C770-D890-2343-8495-C64270451F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27B94-F44D-D916-A06B-E76666A3EEE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3519463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CC473-9CEB-7306-11D5-49F65BF49E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E19441-A617-C6C7-D006-5AA966F0F7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B1ABE1-DB95-49CC-312F-3B4E71C5E98A}"/>
              </a:ext>
            </a:extLst>
          </p:cNvPr>
          <p:cNvSpPr>
            <a:spLocks noGrp="1"/>
          </p:cNvSpPr>
          <p:nvPr>
            <p:ph type="dt" sz="half" idx="10"/>
          </p:nvPr>
        </p:nvSpPr>
        <p:spPr/>
        <p:txBody>
          <a:bodyPr/>
          <a:lstStyle/>
          <a:p>
            <a:fld id="{88E640F0-257D-0F49-B2E6-A4C31CE005C4}" type="datetimeFigureOut">
              <a:rPr lang="en-US" smtClean="0"/>
              <a:t>6/12/23</a:t>
            </a:fld>
            <a:endParaRPr lang="en-US"/>
          </a:p>
        </p:txBody>
      </p:sp>
      <p:sp>
        <p:nvSpPr>
          <p:cNvPr id="5" name="Footer Placeholder 4">
            <a:extLst>
              <a:ext uri="{FF2B5EF4-FFF2-40B4-BE49-F238E27FC236}">
                <a16:creationId xmlns:a16="http://schemas.microsoft.com/office/drawing/2014/main" id="{968D7D90-205D-C38C-4F9F-1DDFB9011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D793C-220B-8439-0BFC-A981EBB01D2E}"/>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005900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7D76F-879E-40D5-9E30-D3D8D2AB36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51765C-1AFD-FC17-1BCD-E2F7640798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E494EB-7158-1C68-6A0F-C6BB8402F3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D76469-172D-4F0B-E7A0-4605FEB23628}"/>
              </a:ext>
            </a:extLst>
          </p:cNvPr>
          <p:cNvSpPr>
            <a:spLocks noGrp="1"/>
          </p:cNvSpPr>
          <p:nvPr>
            <p:ph type="dt" sz="half" idx="10"/>
          </p:nvPr>
        </p:nvSpPr>
        <p:spPr/>
        <p:txBody>
          <a:bodyPr/>
          <a:lstStyle/>
          <a:p>
            <a:fld id="{88E640F0-257D-0F49-B2E6-A4C31CE005C4}" type="datetimeFigureOut">
              <a:rPr lang="en-US" smtClean="0"/>
              <a:t>6/12/23</a:t>
            </a:fld>
            <a:endParaRPr lang="en-US"/>
          </a:p>
        </p:txBody>
      </p:sp>
      <p:sp>
        <p:nvSpPr>
          <p:cNvPr id="6" name="Footer Placeholder 5">
            <a:extLst>
              <a:ext uri="{FF2B5EF4-FFF2-40B4-BE49-F238E27FC236}">
                <a16:creationId xmlns:a16="http://schemas.microsoft.com/office/drawing/2014/main" id="{0E571364-6E25-8DC0-B7E5-93AA3CE9C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72604B-3BD5-DE89-E617-475D636893BC}"/>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3846059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5F66-C5C3-11A3-FCB0-C4F596A81D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BE1ABE-8636-6D5E-DB55-1C062CAEE2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297D1F-A163-712F-8E2C-EC3273C6D3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EF745C-C425-8E76-6A2D-3B633EED8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4AB5C9-A876-B031-D62F-2799D7CB5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6B606D-A5E2-C7E7-A419-64053E50D11C}"/>
              </a:ext>
            </a:extLst>
          </p:cNvPr>
          <p:cNvSpPr>
            <a:spLocks noGrp="1"/>
          </p:cNvSpPr>
          <p:nvPr>
            <p:ph type="dt" sz="half" idx="10"/>
          </p:nvPr>
        </p:nvSpPr>
        <p:spPr/>
        <p:txBody>
          <a:bodyPr/>
          <a:lstStyle/>
          <a:p>
            <a:fld id="{88E640F0-257D-0F49-B2E6-A4C31CE005C4}" type="datetimeFigureOut">
              <a:rPr lang="en-US" smtClean="0"/>
              <a:t>6/12/23</a:t>
            </a:fld>
            <a:endParaRPr lang="en-US"/>
          </a:p>
        </p:txBody>
      </p:sp>
      <p:sp>
        <p:nvSpPr>
          <p:cNvPr id="8" name="Footer Placeholder 7">
            <a:extLst>
              <a:ext uri="{FF2B5EF4-FFF2-40B4-BE49-F238E27FC236}">
                <a16:creationId xmlns:a16="http://schemas.microsoft.com/office/drawing/2014/main" id="{1782D998-707C-6776-5916-01C6E9654F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3FCC34-A83E-FE0F-8FF5-AA3BF3A50C69}"/>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78494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EF4D-9789-23AE-3B0D-DED69E9758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8CBBD9-0B1A-1967-C7AF-DBF78A920B48}"/>
              </a:ext>
            </a:extLst>
          </p:cNvPr>
          <p:cNvSpPr>
            <a:spLocks noGrp="1"/>
          </p:cNvSpPr>
          <p:nvPr>
            <p:ph type="dt" sz="half" idx="10"/>
          </p:nvPr>
        </p:nvSpPr>
        <p:spPr/>
        <p:txBody>
          <a:bodyPr/>
          <a:lstStyle/>
          <a:p>
            <a:fld id="{88E640F0-257D-0F49-B2E6-A4C31CE005C4}" type="datetimeFigureOut">
              <a:rPr lang="en-US" smtClean="0"/>
              <a:t>6/12/23</a:t>
            </a:fld>
            <a:endParaRPr lang="en-US"/>
          </a:p>
        </p:txBody>
      </p:sp>
      <p:sp>
        <p:nvSpPr>
          <p:cNvPr id="4" name="Footer Placeholder 3">
            <a:extLst>
              <a:ext uri="{FF2B5EF4-FFF2-40B4-BE49-F238E27FC236}">
                <a16:creationId xmlns:a16="http://schemas.microsoft.com/office/drawing/2014/main" id="{44531815-D076-E0E4-CC4E-EC35A96F6A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268F49-B087-3A8B-FDC5-30443751C3D2}"/>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397143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4521BC-3B8F-C278-8B90-9E08AF2C9B45}"/>
              </a:ext>
            </a:extLst>
          </p:cNvPr>
          <p:cNvSpPr>
            <a:spLocks noGrp="1"/>
          </p:cNvSpPr>
          <p:nvPr>
            <p:ph type="dt" sz="half" idx="10"/>
          </p:nvPr>
        </p:nvSpPr>
        <p:spPr/>
        <p:txBody>
          <a:bodyPr/>
          <a:lstStyle/>
          <a:p>
            <a:fld id="{88E640F0-257D-0F49-B2E6-A4C31CE005C4}" type="datetimeFigureOut">
              <a:rPr lang="en-US" smtClean="0"/>
              <a:t>6/12/23</a:t>
            </a:fld>
            <a:endParaRPr lang="en-US"/>
          </a:p>
        </p:txBody>
      </p:sp>
      <p:sp>
        <p:nvSpPr>
          <p:cNvPr id="3" name="Footer Placeholder 2">
            <a:extLst>
              <a:ext uri="{FF2B5EF4-FFF2-40B4-BE49-F238E27FC236}">
                <a16:creationId xmlns:a16="http://schemas.microsoft.com/office/drawing/2014/main" id="{B329B379-E4AC-173D-0840-C53B0F2E46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C0040A-35A8-6A45-33D3-D0411E73F3F6}"/>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1702382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9E74A-81E1-76E5-948F-7984CD7E8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8967B3-1295-2573-63E4-1BFEDC4AA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224962-4E9D-216D-88F7-A4FDBA410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7DD216-7FDE-E7C3-A5B4-500043B99FF3}"/>
              </a:ext>
            </a:extLst>
          </p:cNvPr>
          <p:cNvSpPr>
            <a:spLocks noGrp="1"/>
          </p:cNvSpPr>
          <p:nvPr>
            <p:ph type="dt" sz="half" idx="10"/>
          </p:nvPr>
        </p:nvSpPr>
        <p:spPr/>
        <p:txBody>
          <a:bodyPr/>
          <a:lstStyle/>
          <a:p>
            <a:fld id="{88E640F0-257D-0F49-B2E6-A4C31CE005C4}" type="datetimeFigureOut">
              <a:rPr lang="en-US" smtClean="0"/>
              <a:t>6/12/23</a:t>
            </a:fld>
            <a:endParaRPr lang="en-US"/>
          </a:p>
        </p:txBody>
      </p:sp>
      <p:sp>
        <p:nvSpPr>
          <p:cNvPr id="6" name="Footer Placeholder 5">
            <a:extLst>
              <a:ext uri="{FF2B5EF4-FFF2-40B4-BE49-F238E27FC236}">
                <a16:creationId xmlns:a16="http://schemas.microsoft.com/office/drawing/2014/main" id="{6BB9F8B0-29E3-F3BB-0CFB-5547A1D434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85913-BA10-EB5D-8D29-A32394A67F7D}"/>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651833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8EF9-E22F-A307-9486-A71C609EF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5C08C9-BEDD-3AF0-70B0-72A928761A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D32859-01C7-D691-16BB-21653F746E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AA9C42-CF68-E073-370B-1AEF582B2F7A}"/>
              </a:ext>
            </a:extLst>
          </p:cNvPr>
          <p:cNvSpPr>
            <a:spLocks noGrp="1"/>
          </p:cNvSpPr>
          <p:nvPr>
            <p:ph type="dt" sz="half" idx="10"/>
          </p:nvPr>
        </p:nvSpPr>
        <p:spPr/>
        <p:txBody>
          <a:bodyPr/>
          <a:lstStyle/>
          <a:p>
            <a:fld id="{88E640F0-257D-0F49-B2E6-A4C31CE005C4}" type="datetimeFigureOut">
              <a:rPr lang="en-US" smtClean="0"/>
              <a:t>6/12/23</a:t>
            </a:fld>
            <a:endParaRPr lang="en-US"/>
          </a:p>
        </p:txBody>
      </p:sp>
      <p:sp>
        <p:nvSpPr>
          <p:cNvPr id="6" name="Footer Placeholder 5">
            <a:extLst>
              <a:ext uri="{FF2B5EF4-FFF2-40B4-BE49-F238E27FC236}">
                <a16:creationId xmlns:a16="http://schemas.microsoft.com/office/drawing/2014/main" id="{593F776F-B558-EE49-A8A8-E7652229FD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395E9E-DCC0-9824-F6EF-41237DAFCF77}"/>
              </a:ext>
            </a:extLst>
          </p:cNvPr>
          <p:cNvSpPr>
            <a:spLocks noGrp="1"/>
          </p:cNvSpPr>
          <p:nvPr>
            <p:ph type="sldNum" sz="quarter" idx="12"/>
          </p:nvPr>
        </p:nvSpPr>
        <p:spPr/>
        <p:txBody>
          <a:bodyPr/>
          <a:lstStyle/>
          <a:p>
            <a:fld id="{8B43645E-27E6-1A4E-83EF-8C3E83C39AE2}" type="slidenum">
              <a:rPr lang="en-US" smtClean="0"/>
              <a:t>‹#›</a:t>
            </a:fld>
            <a:endParaRPr lang="en-US"/>
          </a:p>
        </p:txBody>
      </p:sp>
    </p:spTree>
    <p:extLst>
      <p:ext uri="{BB962C8B-B14F-4D97-AF65-F5344CB8AC3E}">
        <p14:creationId xmlns:p14="http://schemas.microsoft.com/office/powerpoint/2010/main" val="2557692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5E87A2-7F5B-5A08-6150-F64A139A53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12FC2B-B612-8C07-3105-7B1CDCA70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87A96B-5F64-109E-BDFD-9880624412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E640F0-257D-0F49-B2E6-A4C31CE005C4}" type="datetimeFigureOut">
              <a:rPr lang="en-US" smtClean="0"/>
              <a:t>6/12/23</a:t>
            </a:fld>
            <a:endParaRPr lang="en-US"/>
          </a:p>
        </p:txBody>
      </p:sp>
      <p:sp>
        <p:nvSpPr>
          <p:cNvPr id="5" name="Footer Placeholder 4">
            <a:extLst>
              <a:ext uri="{FF2B5EF4-FFF2-40B4-BE49-F238E27FC236}">
                <a16:creationId xmlns:a16="http://schemas.microsoft.com/office/drawing/2014/main" id="{D9C8280E-1272-AF45-5490-78FF35862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D7E053-1EFC-D98D-D244-6389CE06AE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43645E-27E6-1A4E-83EF-8C3E83C39AE2}" type="slidenum">
              <a:rPr lang="en-US" smtClean="0"/>
              <a:t>‹#›</a:t>
            </a:fld>
            <a:endParaRPr lang="en-US"/>
          </a:p>
        </p:txBody>
      </p:sp>
    </p:spTree>
    <p:extLst>
      <p:ext uri="{BB962C8B-B14F-4D97-AF65-F5344CB8AC3E}">
        <p14:creationId xmlns:p14="http://schemas.microsoft.com/office/powerpoint/2010/main" val="798586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rladiesseattle.or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rladies.org/code-of-conduc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3644E-C3A2-5D66-2A1F-D9F17B0019AC}"/>
              </a:ext>
            </a:extLst>
          </p:cNvPr>
          <p:cNvSpPr>
            <a:spLocks noGrp="1"/>
          </p:cNvSpPr>
          <p:nvPr>
            <p:ph type="title"/>
          </p:nvPr>
        </p:nvSpPr>
        <p:spPr/>
        <p:txBody>
          <a:bodyPr/>
          <a:lstStyle/>
          <a:p>
            <a:r>
              <a:rPr lang="en-US" dirty="0"/>
              <a:t>Before we start, please…</a:t>
            </a:r>
          </a:p>
        </p:txBody>
      </p:sp>
      <p:sp>
        <p:nvSpPr>
          <p:cNvPr id="3" name="Content Placeholder 2">
            <a:extLst>
              <a:ext uri="{FF2B5EF4-FFF2-40B4-BE49-F238E27FC236}">
                <a16:creationId xmlns:a16="http://schemas.microsoft.com/office/drawing/2014/main" id="{C5052EF5-963D-2612-85F1-26983B66D8C2}"/>
              </a:ext>
            </a:extLst>
          </p:cNvPr>
          <p:cNvSpPr>
            <a:spLocks noGrp="1"/>
          </p:cNvSpPr>
          <p:nvPr>
            <p:ph idx="1"/>
          </p:nvPr>
        </p:nvSpPr>
        <p:spPr>
          <a:xfrm>
            <a:off x="838200" y="1491343"/>
            <a:ext cx="10515600" cy="5001532"/>
          </a:xfrm>
        </p:spPr>
        <p:txBody>
          <a:bodyPr>
            <a:normAutofit/>
          </a:bodyPr>
          <a:lstStyle/>
          <a:p>
            <a:pPr marL="0" indent="0">
              <a:buNone/>
            </a:pPr>
            <a:endParaRPr lang="en-US" dirty="0"/>
          </a:p>
          <a:p>
            <a:r>
              <a:rPr lang="en-US" dirty="0"/>
              <a:t>Download the data </a:t>
            </a:r>
            <a:r>
              <a:rPr lang="en-US" dirty="0">
                <a:solidFill>
                  <a:srgbClr val="0070C0"/>
                </a:solidFill>
              </a:rPr>
              <a:t>https://github.com/BIGslu/workshops/raw/main/setup/data/data.zip</a:t>
            </a:r>
          </a:p>
          <a:p>
            <a:r>
              <a:rPr lang="en-US" dirty="0"/>
              <a:t>Install R </a:t>
            </a:r>
            <a:r>
              <a:rPr lang="en-US" dirty="0">
                <a:solidFill>
                  <a:srgbClr val="0070C0"/>
                </a:solidFill>
              </a:rPr>
              <a:t>cran.r-project.org</a:t>
            </a:r>
          </a:p>
          <a:p>
            <a:r>
              <a:rPr lang="en-US" dirty="0"/>
              <a:t>Install RStudio </a:t>
            </a:r>
            <a:r>
              <a:rPr lang="en-US" dirty="0">
                <a:solidFill>
                  <a:srgbClr val="0070C0"/>
                </a:solidFill>
              </a:rPr>
              <a:t>www.rstudio.com/products/rstudio</a:t>
            </a:r>
          </a:p>
          <a:p>
            <a:endParaRPr lang="en-US" dirty="0"/>
          </a:p>
          <a:p>
            <a:r>
              <a:rPr lang="en-US" dirty="0"/>
              <a:t>Install packages in RStudio console</a:t>
            </a:r>
            <a:endParaRPr lang="en-US" sz="2000" dirty="0">
              <a:latin typeface="Courier New" panose="02070309020205020404" pitchFamily="49" charset="0"/>
              <a:cs typeface="Courier New" panose="02070309020205020404" pitchFamily="49" charset="0"/>
            </a:endParaRPr>
          </a:p>
          <a:p>
            <a:pPr lvl="1"/>
            <a:r>
              <a:rPr lang="en-US" sz="1400" dirty="0" err="1">
                <a:latin typeface="Courier New" panose="02070309020205020404" pitchFamily="49" charset="0"/>
                <a:cs typeface="Courier New" panose="02070309020205020404" pitchFamily="49" charset="0"/>
              </a:rPr>
              <a:t>install.packages</a:t>
            </a:r>
            <a:r>
              <a:rPr lang="en-US" sz="1400" dirty="0">
                <a:latin typeface="Courier New" panose="02070309020205020404" pitchFamily="49" charset="0"/>
                <a:cs typeface="Courier New" panose="02070309020205020404" pitchFamily="49" charset="0"/>
              </a:rPr>
              <a:t>(</a:t>
            </a:r>
            <a:r>
              <a:rPr lang="en-US" sz="1400" dirty="0">
                <a:solidFill>
                  <a:srgbClr val="DD1144"/>
                </a:solidFill>
                <a:effectLst/>
                <a:latin typeface="Courier New" panose="02070309020205020404" pitchFamily="49" charset="0"/>
                <a:cs typeface="Courier New" panose="02070309020205020404" pitchFamily="49" charset="0"/>
              </a:rPr>
              <a:t>"</a:t>
            </a:r>
            <a:r>
              <a:rPr lang="en-US" sz="1400" dirty="0" err="1">
                <a:solidFill>
                  <a:srgbClr val="DD1144"/>
                </a:solidFill>
                <a:effectLst/>
                <a:latin typeface="Courier New" panose="02070309020205020404" pitchFamily="49" charset="0"/>
                <a:cs typeface="Courier New" panose="02070309020205020404" pitchFamily="49" charset="0"/>
              </a:rPr>
              <a:t>tidyverse</a:t>
            </a:r>
            <a:r>
              <a:rPr lang="en-US" sz="1400" dirty="0">
                <a:solidFill>
                  <a:srgbClr val="DD1144"/>
                </a:solidFill>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p>
          <a:p>
            <a:pPr lvl="1"/>
            <a:r>
              <a:rPr lang="en-US" sz="1400" dirty="0" err="1">
                <a:latin typeface="Courier New" panose="02070309020205020404" pitchFamily="49" charset="0"/>
                <a:cs typeface="Courier New" panose="02070309020205020404" pitchFamily="49" charset="0"/>
              </a:rPr>
              <a:t>install.packages</a:t>
            </a:r>
            <a:r>
              <a:rPr lang="en-US" sz="1400" dirty="0">
                <a:latin typeface="Courier New" panose="02070309020205020404" pitchFamily="49" charset="0"/>
                <a:cs typeface="Courier New" panose="02070309020205020404" pitchFamily="49" charset="0"/>
              </a:rPr>
              <a:t>(</a:t>
            </a:r>
            <a:r>
              <a:rPr lang="en-US" sz="1400" dirty="0">
                <a:solidFill>
                  <a:srgbClr val="DD1144"/>
                </a:solidFill>
                <a:effectLst/>
                <a:latin typeface="Courier New" panose="02070309020205020404" pitchFamily="49" charset="0"/>
                <a:cs typeface="Courier New" panose="02070309020205020404" pitchFamily="49" charset="0"/>
              </a:rPr>
              <a:t>"</a:t>
            </a:r>
            <a:r>
              <a:rPr lang="en-US" sz="1400" dirty="0" err="1">
                <a:solidFill>
                  <a:srgbClr val="DD1144"/>
                </a:solidFill>
                <a:effectLst/>
                <a:latin typeface="Courier New" panose="02070309020205020404" pitchFamily="49" charset="0"/>
                <a:cs typeface="Courier New" panose="02070309020205020404" pitchFamily="49" charset="0"/>
              </a:rPr>
              <a:t>BiocManager</a:t>
            </a:r>
            <a:r>
              <a:rPr lang="en-US" sz="1400" dirty="0">
                <a:solidFill>
                  <a:srgbClr val="DD1144"/>
                </a:solidFill>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 </a:t>
            </a:r>
          </a:p>
          <a:p>
            <a:pPr lvl="1"/>
            <a:r>
              <a:rPr lang="en-US" sz="1400" dirty="0" err="1">
                <a:latin typeface="Courier New" panose="02070309020205020404" pitchFamily="49" charset="0"/>
                <a:cs typeface="Courier New" panose="02070309020205020404" pitchFamily="49" charset="0"/>
              </a:rPr>
              <a:t>BiocManager</a:t>
            </a:r>
            <a:r>
              <a:rPr lang="en-US" sz="1400" dirty="0">
                <a:latin typeface="Courier New" panose="02070309020205020404" pitchFamily="49" charset="0"/>
                <a:cs typeface="Courier New" panose="02070309020205020404" pitchFamily="49" charset="0"/>
              </a:rPr>
              <a:t>::install(</a:t>
            </a:r>
            <a:r>
              <a:rPr lang="en-US" sz="1400" dirty="0">
                <a:solidFill>
                  <a:srgbClr val="DD1144"/>
                </a:solidFill>
                <a:effectLst/>
                <a:latin typeface="Courier New" panose="02070309020205020404" pitchFamily="49" charset="0"/>
                <a:cs typeface="Courier New" panose="02070309020205020404" pitchFamily="49" charset="0"/>
              </a:rPr>
              <a:t>"</a:t>
            </a:r>
            <a:r>
              <a:rPr lang="en-US" sz="1400" dirty="0" err="1">
                <a:solidFill>
                  <a:srgbClr val="DD1144"/>
                </a:solidFill>
                <a:effectLst/>
                <a:latin typeface="Courier New" panose="02070309020205020404" pitchFamily="49" charset="0"/>
                <a:cs typeface="Courier New" panose="02070309020205020404" pitchFamily="49" charset="0"/>
              </a:rPr>
              <a:t>limma</a:t>
            </a:r>
            <a:r>
              <a:rPr lang="en-US" sz="1400" dirty="0">
                <a:solidFill>
                  <a:srgbClr val="DD1144"/>
                </a:solidFill>
                <a:effectLst/>
                <a:latin typeface="Courier New" panose="02070309020205020404" pitchFamily="49" charset="0"/>
                <a:cs typeface="Courier New" panose="02070309020205020404" pitchFamily="49" charset="0"/>
              </a:rPr>
              <a:t>"</a:t>
            </a:r>
            <a:r>
              <a:rPr lang="en-US" sz="1400" dirty="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6869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652D-906E-27E6-F97F-55619D9EEB07}"/>
              </a:ext>
            </a:extLst>
          </p:cNvPr>
          <p:cNvSpPr>
            <a:spLocks noGrp="1"/>
          </p:cNvSpPr>
          <p:nvPr>
            <p:ph type="title"/>
          </p:nvPr>
        </p:nvSpPr>
        <p:spPr/>
        <p:txBody>
          <a:bodyPr/>
          <a:lstStyle/>
          <a:p>
            <a:r>
              <a:rPr lang="en-US" dirty="0"/>
              <a:t>Introduction to the data</a:t>
            </a:r>
          </a:p>
        </p:txBody>
      </p:sp>
      <p:sp>
        <p:nvSpPr>
          <p:cNvPr id="3" name="Content Placeholder 2">
            <a:extLst>
              <a:ext uri="{FF2B5EF4-FFF2-40B4-BE49-F238E27FC236}">
                <a16:creationId xmlns:a16="http://schemas.microsoft.com/office/drawing/2014/main" id="{BB9EEE7C-3BAD-6794-B760-7D5AE6CA5FA1}"/>
              </a:ext>
            </a:extLst>
          </p:cNvPr>
          <p:cNvSpPr>
            <a:spLocks noGrp="1"/>
          </p:cNvSpPr>
          <p:nvPr>
            <p:ph idx="1"/>
          </p:nvPr>
        </p:nvSpPr>
        <p:spPr/>
        <p:txBody>
          <a:bodyPr>
            <a:normAutofit/>
          </a:bodyPr>
          <a:lstStyle/>
          <a:p>
            <a:endParaRPr lang="en-US" i="1" dirty="0"/>
          </a:p>
          <a:p>
            <a:r>
              <a:rPr lang="en-US" i="1" dirty="0"/>
              <a:t>Mycobacterium tuberculosis </a:t>
            </a:r>
            <a:r>
              <a:rPr lang="en-US" dirty="0"/>
              <a:t>(</a:t>
            </a:r>
            <a:r>
              <a:rPr lang="en-US" dirty="0" err="1"/>
              <a:t>Mtb</a:t>
            </a:r>
            <a:r>
              <a:rPr lang="en-US" dirty="0"/>
              <a:t>) is the causative agent of tuberculosis (TB)</a:t>
            </a:r>
          </a:p>
          <a:p>
            <a:r>
              <a:rPr lang="en-US" dirty="0"/>
              <a:t>TB is among the top infectious killers worldwide… and had been for centuries</a:t>
            </a:r>
          </a:p>
          <a:p>
            <a:r>
              <a:rPr lang="en-US" dirty="0" err="1"/>
              <a:t>Mtb</a:t>
            </a:r>
            <a:r>
              <a:rPr lang="en-US" dirty="0"/>
              <a:t> predominantly infects lung macrophages</a:t>
            </a:r>
          </a:p>
          <a:p>
            <a:r>
              <a:rPr lang="en-US" dirty="0"/>
              <a:t>Exposure to </a:t>
            </a:r>
            <a:r>
              <a:rPr lang="en-US" dirty="0" err="1"/>
              <a:t>Mtb</a:t>
            </a:r>
            <a:r>
              <a:rPr lang="en-US" dirty="0"/>
              <a:t> results in infection that is cleared, contained, or progresses to disease</a:t>
            </a:r>
          </a:p>
          <a:p>
            <a:r>
              <a:rPr lang="en-US" dirty="0"/>
              <a:t>Mechanisms that distinguish these outcomes are unknown</a:t>
            </a:r>
          </a:p>
        </p:txBody>
      </p:sp>
    </p:spTree>
    <p:extLst>
      <p:ext uri="{BB962C8B-B14F-4D97-AF65-F5344CB8AC3E}">
        <p14:creationId xmlns:p14="http://schemas.microsoft.com/office/powerpoint/2010/main" val="1741824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EC7F0C1-9159-0D7B-D12E-0C3E90311482}"/>
              </a:ext>
            </a:extLst>
          </p:cNvPr>
          <p:cNvGraphicFramePr>
            <a:graphicFrameLocks noGrp="1"/>
          </p:cNvGraphicFramePr>
          <p:nvPr>
            <p:ph idx="1"/>
            <p:extLst>
              <p:ext uri="{D42A27DB-BD31-4B8C-83A1-F6EECF244321}">
                <p14:modId xmlns:p14="http://schemas.microsoft.com/office/powerpoint/2010/main" val="1308049764"/>
              </p:ext>
            </p:extLst>
          </p:nvPr>
        </p:nvGraphicFramePr>
        <p:xfrm>
          <a:off x="4818277" y="365125"/>
          <a:ext cx="5773131" cy="62430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a:extLst>
              <a:ext uri="{FF2B5EF4-FFF2-40B4-BE49-F238E27FC236}">
                <a16:creationId xmlns:a16="http://schemas.microsoft.com/office/drawing/2014/main" id="{23823D02-1488-4673-EF45-B3D03726BFA9}"/>
              </a:ext>
            </a:extLst>
          </p:cNvPr>
          <p:cNvSpPr>
            <a:spLocks noGrp="1"/>
          </p:cNvSpPr>
          <p:nvPr>
            <p:ph type="title"/>
          </p:nvPr>
        </p:nvSpPr>
        <p:spPr>
          <a:xfrm>
            <a:off x="838200" y="365125"/>
            <a:ext cx="3648959" cy="1325563"/>
          </a:xfrm>
        </p:spPr>
        <p:txBody>
          <a:bodyPr/>
          <a:lstStyle/>
          <a:p>
            <a:r>
              <a:rPr lang="en-US" dirty="0"/>
              <a:t>Experimental pipeline</a:t>
            </a:r>
          </a:p>
        </p:txBody>
      </p:sp>
    </p:spTree>
    <p:extLst>
      <p:ext uri="{BB962C8B-B14F-4D97-AF65-F5344CB8AC3E}">
        <p14:creationId xmlns:p14="http://schemas.microsoft.com/office/powerpoint/2010/main" val="2908322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E24F-45C0-6BCD-0E16-A422DB60E9A1}"/>
              </a:ext>
            </a:extLst>
          </p:cNvPr>
          <p:cNvSpPr>
            <a:spLocks noGrp="1"/>
          </p:cNvSpPr>
          <p:nvPr>
            <p:ph type="ctrTitle"/>
          </p:nvPr>
        </p:nvSpPr>
        <p:spPr/>
        <p:txBody>
          <a:bodyPr>
            <a:normAutofit/>
          </a:bodyPr>
          <a:lstStyle/>
          <a:p>
            <a:r>
              <a:rPr lang="en-US" dirty="0"/>
              <a:t>Introduction to R</a:t>
            </a:r>
            <a:br>
              <a:rPr lang="en-US" dirty="0"/>
            </a:br>
            <a:r>
              <a:rPr lang="en-US" dirty="0"/>
              <a:t>R-Ladies workshop</a:t>
            </a:r>
          </a:p>
        </p:txBody>
      </p:sp>
      <p:sp>
        <p:nvSpPr>
          <p:cNvPr id="3" name="Subtitle 2">
            <a:extLst>
              <a:ext uri="{FF2B5EF4-FFF2-40B4-BE49-F238E27FC236}">
                <a16:creationId xmlns:a16="http://schemas.microsoft.com/office/drawing/2014/main" id="{78917A63-346D-DCEB-8536-D59382E84BAD}"/>
              </a:ext>
            </a:extLst>
          </p:cNvPr>
          <p:cNvSpPr>
            <a:spLocks noGrp="1"/>
          </p:cNvSpPr>
          <p:nvPr>
            <p:ph type="subTitle" idx="1"/>
          </p:nvPr>
        </p:nvSpPr>
        <p:spPr>
          <a:xfrm>
            <a:off x="1524000" y="3843776"/>
            <a:ext cx="9144000" cy="1655762"/>
          </a:xfrm>
        </p:spPr>
        <p:txBody>
          <a:bodyPr>
            <a:normAutofit/>
          </a:bodyPr>
          <a:lstStyle/>
          <a:p>
            <a:r>
              <a:rPr lang="en-US" dirty="0"/>
              <a:t>Kim Dill-McFarland (she/her)</a:t>
            </a:r>
          </a:p>
          <a:p>
            <a:r>
              <a:rPr lang="en-US" dirty="0"/>
              <a:t>Senior bioinformatician, U. of Washington</a:t>
            </a:r>
          </a:p>
        </p:txBody>
      </p:sp>
    </p:spTree>
    <p:extLst>
      <p:ext uri="{BB962C8B-B14F-4D97-AF65-F5344CB8AC3E}">
        <p14:creationId xmlns:p14="http://schemas.microsoft.com/office/powerpoint/2010/main" val="89769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mountain, design&#10;&#10;Description automatically generated">
            <a:extLst>
              <a:ext uri="{FF2B5EF4-FFF2-40B4-BE49-F238E27FC236}">
                <a16:creationId xmlns:a16="http://schemas.microsoft.com/office/drawing/2014/main" id="{27532499-77CA-CAFB-0415-D7FBE13A59A5}"/>
              </a:ext>
            </a:extLst>
          </p:cNvPr>
          <p:cNvPicPr>
            <a:picLocks noChangeAspect="1"/>
          </p:cNvPicPr>
          <p:nvPr/>
        </p:nvPicPr>
        <p:blipFill>
          <a:blip r:embed="rId2"/>
          <a:stretch>
            <a:fillRect/>
          </a:stretch>
        </p:blipFill>
        <p:spPr>
          <a:xfrm>
            <a:off x="1068130" y="939743"/>
            <a:ext cx="3876165" cy="4546818"/>
          </a:xfrm>
          <a:prstGeom prst="rect">
            <a:avLst/>
          </a:prstGeom>
        </p:spPr>
      </p:pic>
      <p:sp>
        <p:nvSpPr>
          <p:cNvPr id="3" name="Content Placeholder 2">
            <a:extLst>
              <a:ext uri="{FF2B5EF4-FFF2-40B4-BE49-F238E27FC236}">
                <a16:creationId xmlns:a16="http://schemas.microsoft.com/office/drawing/2014/main" id="{72179717-85DB-E139-4D39-249C45001492}"/>
              </a:ext>
            </a:extLst>
          </p:cNvPr>
          <p:cNvSpPr>
            <a:spLocks noGrp="1"/>
          </p:cNvSpPr>
          <p:nvPr>
            <p:ph idx="1"/>
          </p:nvPr>
        </p:nvSpPr>
        <p:spPr>
          <a:xfrm>
            <a:off x="5596502" y="1193074"/>
            <a:ext cx="5754896" cy="4410284"/>
          </a:xfrm>
        </p:spPr>
        <p:txBody>
          <a:bodyPr anchor="t">
            <a:normAutofit/>
          </a:bodyPr>
          <a:lstStyle/>
          <a:p>
            <a:pPr marL="0" indent="0">
              <a:buNone/>
            </a:pPr>
            <a:r>
              <a:rPr lang="en-US" sz="2400" b="0" i="0" dirty="0">
                <a:effectLst/>
                <a:latin typeface="source sans pro" panose="020B0503030403020204" pitchFamily="34" charset="0"/>
              </a:rPr>
              <a:t>A local chapter of R-Ladies Global, R-Ladies Seattle exists to promote diversity in the R community, both in the US and worldwide. We are pro-actively inclusive of queer, trans, and all minority identities with additional sensitivity to intersectional identities (which many lead R-Ladies are).</a:t>
            </a:r>
            <a:r>
              <a:rPr lang="en-US" sz="2400" dirty="0">
                <a:latin typeface="source sans pro" panose="020B0503030403020204" pitchFamily="34" charset="0"/>
              </a:rPr>
              <a:t> </a:t>
            </a:r>
            <a:r>
              <a:rPr lang="en-US" sz="2400" b="0" i="0" dirty="0">
                <a:effectLst/>
                <a:latin typeface="source sans pro" panose="020B0503030403020204" pitchFamily="34" charset="0"/>
              </a:rPr>
              <a:t>Our priority is to provide a safe community space for anyone identifying as a minority gender who is interested in </a:t>
            </a:r>
            <a:r>
              <a:rPr lang="en-US" sz="2400" b="0" i="0">
                <a:effectLst/>
                <a:latin typeface="source sans pro" panose="020B0503030403020204" pitchFamily="34" charset="0"/>
              </a:rPr>
              <a:t>R.</a:t>
            </a:r>
            <a:endParaRPr lang="en-US" sz="2400" dirty="0">
              <a:hlinkClick r:id="rId3"/>
            </a:endParaRPr>
          </a:p>
          <a:p>
            <a:pPr marL="0" indent="0">
              <a:buNone/>
            </a:pPr>
            <a:r>
              <a:rPr lang="en-US" sz="2400" dirty="0">
                <a:hlinkClick r:id="rId3"/>
              </a:rPr>
              <a:t>https://rladiesseattle.org/</a:t>
            </a:r>
            <a:endParaRPr lang="en-US" sz="2400" dirty="0"/>
          </a:p>
          <a:p>
            <a:endParaRPr lang="en-US" sz="2400" dirty="0"/>
          </a:p>
        </p:txBody>
      </p:sp>
      <p:sp>
        <p:nvSpPr>
          <p:cNvPr id="21" name="Rectangle 2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4313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9838-0BA1-ED2D-5FF9-D9A6A3DA5C80}"/>
              </a:ext>
            </a:extLst>
          </p:cNvPr>
          <p:cNvSpPr>
            <a:spLocks noGrp="1"/>
          </p:cNvSpPr>
          <p:nvPr>
            <p:ph type="title"/>
          </p:nvPr>
        </p:nvSpPr>
        <p:spPr/>
        <p:txBody>
          <a:bodyPr/>
          <a:lstStyle/>
          <a:p>
            <a:r>
              <a:rPr lang="en-US" dirty="0"/>
              <a:t>Code of conduct</a:t>
            </a:r>
          </a:p>
        </p:txBody>
      </p:sp>
      <p:sp>
        <p:nvSpPr>
          <p:cNvPr id="3" name="Content Placeholder 2">
            <a:extLst>
              <a:ext uri="{FF2B5EF4-FFF2-40B4-BE49-F238E27FC236}">
                <a16:creationId xmlns:a16="http://schemas.microsoft.com/office/drawing/2014/main" id="{267BDED8-3B96-EB5D-A1AA-6A737A943752}"/>
              </a:ext>
            </a:extLst>
          </p:cNvPr>
          <p:cNvSpPr>
            <a:spLocks noGrp="1"/>
          </p:cNvSpPr>
          <p:nvPr>
            <p:ph idx="1"/>
          </p:nvPr>
        </p:nvSpPr>
        <p:spPr>
          <a:xfrm>
            <a:off x="838200" y="1541417"/>
            <a:ext cx="10515600" cy="4951458"/>
          </a:xfrm>
        </p:spPr>
        <p:txBody>
          <a:bodyPr>
            <a:normAutofit lnSpcReduction="10000"/>
          </a:bodyPr>
          <a:lstStyle/>
          <a:p>
            <a:pPr marL="0" indent="0" algn="l" fontAlgn="base">
              <a:buNone/>
            </a:pPr>
            <a:r>
              <a:rPr lang="en-US" b="0" i="0" dirty="0">
                <a:solidFill>
                  <a:srgbClr val="181818"/>
                </a:solidFill>
                <a:effectLst/>
                <a:latin typeface="Open Sans" panose="020B0606030504020204" pitchFamily="34" charset="0"/>
              </a:rPr>
              <a:t>R-Ladies is dedicated to providing a harassment-free experience for everyone. We do not tolerate harassment of participants in any form.</a:t>
            </a:r>
          </a:p>
          <a:p>
            <a:pPr marL="0" indent="0" algn="l" fontAlgn="base">
              <a:buNone/>
            </a:pPr>
            <a:endParaRPr lang="en-US" b="0" i="0" dirty="0">
              <a:solidFill>
                <a:srgbClr val="181818"/>
              </a:solidFill>
              <a:effectLst/>
              <a:latin typeface="Open Sans" panose="020B0606030504020204" pitchFamily="34" charset="0"/>
            </a:endParaRPr>
          </a:p>
          <a:p>
            <a:pPr marL="0" indent="0" algn="l" fontAlgn="base">
              <a:buNone/>
            </a:pPr>
            <a:r>
              <a:rPr lang="en-US" b="0" i="0" dirty="0">
                <a:solidFill>
                  <a:srgbClr val="181818"/>
                </a:solidFill>
                <a:effectLst/>
                <a:latin typeface="Open Sans" panose="020B0606030504020204" pitchFamily="34" charset="0"/>
              </a:rPr>
              <a:t>This code of conduct applies to all R-Ladies spaces, including meetups, Twitter, Slack, mailing lists, both online and offline. Anyone who violates this code of conduct may be sanctioned or expelled from these spaces at the discretion of the Global Leadership Team.</a:t>
            </a:r>
          </a:p>
          <a:p>
            <a:pPr marL="0" indent="0" algn="l" fontAlgn="base">
              <a:buNone/>
            </a:pPr>
            <a:endParaRPr lang="en-US" b="0" i="0" dirty="0">
              <a:solidFill>
                <a:srgbClr val="181818"/>
              </a:solidFill>
              <a:effectLst/>
              <a:latin typeface="Open Sans" panose="020B0606030504020204" pitchFamily="34" charset="0"/>
            </a:endParaRPr>
          </a:p>
          <a:p>
            <a:pPr marL="0" indent="0" algn="l" fontAlgn="base">
              <a:buNone/>
            </a:pPr>
            <a:r>
              <a:rPr lang="en-US" b="0" i="0" dirty="0">
                <a:solidFill>
                  <a:srgbClr val="181818"/>
                </a:solidFill>
                <a:effectLst/>
                <a:latin typeface="Open Sans" panose="020B0606030504020204" pitchFamily="34" charset="0"/>
              </a:rPr>
              <a:t>Reporting at </a:t>
            </a:r>
            <a:r>
              <a:rPr lang="en-US" b="0" i="0" dirty="0" err="1">
                <a:solidFill>
                  <a:srgbClr val="181818"/>
                </a:solidFill>
                <a:effectLst/>
                <a:latin typeface="Open Sans" panose="020B0606030504020204" pitchFamily="34" charset="0"/>
              </a:rPr>
              <a:t>reporting@rladies</a:t>
            </a:r>
            <a:r>
              <a:rPr lang="en-US" dirty="0" err="1">
                <a:solidFill>
                  <a:srgbClr val="181818"/>
                </a:solidFill>
                <a:latin typeface="Open Sans" panose="020B0606030504020204" pitchFamily="34" charset="0"/>
              </a:rPr>
              <a:t>.</a:t>
            </a:r>
            <a:r>
              <a:rPr lang="en-US" b="0" i="0" dirty="0" err="1">
                <a:solidFill>
                  <a:srgbClr val="181818"/>
                </a:solidFill>
                <a:effectLst/>
                <a:latin typeface="Open Sans" panose="020B0606030504020204" pitchFamily="34" charset="0"/>
              </a:rPr>
              <a:t>org</a:t>
            </a:r>
            <a:endParaRPr lang="en-US" b="0" i="0" dirty="0">
              <a:solidFill>
                <a:srgbClr val="181818"/>
              </a:solidFill>
              <a:effectLst/>
              <a:latin typeface="Open Sans" panose="020B0606030504020204" pitchFamily="34" charset="0"/>
            </a:endParaRPr>
          </a:p>
          <a:p>
            <a:pPr marL="0" indent="0">
              <a:lnSpc>
                <a:spcPct val="120000"/>
              </a:lnSpc>
              <a:buNone/>
            </a:pPr>
            <a:r>
              <a:rPr lang="en-US" sz="2400" dirty="0">
                <a:hlinkClick r:id="rId2"/>
              </a:rPr>
              <a:t>https://rladies.org/code-of-conduct/</a:t>
            </a:r>
            <a:endParaRPr lang="en-US" dirty="0"/>
          </a:p>
        </p:txBody>
      </p:sp>
    </p:spTree>
    <p:extLst>
      <p:ext uri="{BB962C8B-B14F-4D97-AF65-F5344CB8AC3E}">
        <p14:creationId xmlns:p14="http://schemas.microsoft.com/office/powerpoint/2010/main" val="2161788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3A82-9C7F-6D67-67B8-14E5846847FF}"/>
              </a:ext>
            </a:extLst>
          </p:cNvPr>
          <p:cNvSpPr>
            <a:spLocks noGrp="1"/>
          </p:cNvSpPr>
          <p:nvPr>
            <p:ph type="title"/>
          </p:nvPr>
        </p:nvSpPr>
        <p:spPr/>
        <p:txBody>
          <a:bodyPr/>
          <a:lstStyle/>
          <a:p>
            <a:r>
              <a:rPr lang="en-US" dirty="0"/>
              <a:t>Questions</a:t>
            </a:r>
          </a:p>
        </p:txBody>
      </p:sp>
      <p:sp>
        <p:nvSpPr>
          <p:cNvPr id="5" name="Text Placeholder 4">
            <a:extLst>
              <a:ext uri="{FF2B5EF4-FFF2-40B4-BE49-F238E27FC236}">
                <a16:creationId xmlns:a16="http://schemas.microsoft.com/office/drawing/2014/main" id="{CDA8FC52-FF51-0DE2-5F39-F164449506D7}"/>
              </a:ext>
            </a:extLst>
          </p:cNvPr>
          <p:cNvSpPr>
            <a:spLocks noGrp="1"/>
          </p:cNvSpPr>
          <p:nvPr>
            <p:ph type="body" sz="quarter" idx="3"/>
          </p:nvPr>
        </p:nvSpPr>
        <p:spPr>
          <a:xfrm>
            <a:off x="977462" y="1544531"/>
            <a:ext cx="10377926" cy="431416"/>
          </a:xfrm>
        </p:spPr>
        <p:txBody>
          <a:bodyPr/>
          <a:lstStyle/>
          <a:p>
            <a:r>
              <a:rPr lang="en-US" dirty="0"/>
              <a:t>Zoom</a:t>
            </a:r>
          </a:p>
        </p:txBody>
      </p:sp>
      <p:sp>
        <p:nvSpPr>
          <p:cNvPr id="6" name="Content Placeholder 5">
            <a:extLst>
              <a:ext uri="{FF2B5EF4-FFF2-40B4-BE49-F238E27FC236}">
                <a16:creationId xmlns:a16="http://schemas.microsoft.com/office/drawing/2014/main" id="{3482E6A6-5578-280E-3626-0675E4F5B8C3}"/>
              </a:ext>
            </a:extLst>
          </p:cNvPr>
          <p:cNvSpPr>
            <a:spLocks noGrp="1"/>
          </p:cNvSpPr>
          <p:nvPr>
            <p:ph sz="quarter" idx="4"/>
          </p:nvPr>
        </p:nvSpPr>
        <p:spPr>
          <a:xfrm>
            <a:off x="977462" y="1975946"/>
            <a:ext cx="10377926" cy="2806261"/>
          </a:xfrm>
        </p:spPr>
        <p:txBody>
          <a:bodyPr>
            <a:normAutofit/>
          </a:bodyPr>
          <a:lstStyle/>
          <a:p>
            <a:r>
              <a:rPr lang="en-US" sz="2400" dirty="0"/>
              <a:t>In Zoom, raise hand and once called upon, use microphone</a:t>
            </a:r>
          </a:p>
          <a:p>
            <a:endParaRPr lang="en-US" dirty="0"/>
          </a:p>
          <a:p>
            <a:endParaRPr lang="en-US" dirty="0"/>
          </a:p>
          <a:p>
            <a:endParaRPr lang="en-US" dirty="0"/>
          </a:p>
          <a:p>
            <a:r>
              <a:rPr lang="en-US" sz="2400" dirty="0"/>
              <a:t>Post in the chat</a:t>
            </a:r>
          </a:p>
          <a:p>
            <a:endParaRPr lang="en-US" sz="2400" dirty="0"/>
          </a:p>
        </p:txBody>
      </p:sp>
      <p:pic>
        <p:nvPicPr>
          <p:cNvPr id="7" name="Picture 6">
            <a:extLst>
              <a:ext uri="{FF2B5EF4-FFF2-40B4-BE49-F238E27FC236}">
                <a16:creationId xmlns:a16="http://schemas.microsoft.com/office/drawing/2014/main" id="{C3076B23-7119-E991-E339-966E9BDEA7D5}"/>
              </a:ext>
            </a:extLst>
          </p:cNvPr>
          <p:cNvPicPr>
            <a:picLocks noChangeAspect="1"/>
          </p:cNvPicPr>
          <p:nvPr/>
        </p:nvPicPr>
        <p:blipFill>
          <a:blip r:embed="rId2"/>
          <a:stretch>
            <a:fillRect/>
          </a:stretch>
        </p:blipFill>
        <p:spPr>
          <a:xfrm>
            <a:off x="1341257" y="2355755"/>
            <a:ext cx="3451860" cy="1476125"/>
          </a:xfrm>
          <a:prstGeom prst="rect">
            <a:avLst/>
          </a:prstGeom>
        </p:spPr>
      </p:pic>
    </p:spTree>
    <p:extLst>
      <p:ext uri="{BB962C8B-B14F-4D97-AF65-F5344CB8AC3E}">
        <p14:creationId xmlns:p14="http://schemas.microsoft.com/office/powerpoint/2010/main" val="3342611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3A82-9C7F-6D67-67B8-14E5846847FF}"/>
              </a:ext>
            </a:extLst>
          </p:cNvPr>
          <p:cNvSpPr>
            <a:spLocks noGrp="1"/>
          </p:cNvSpPr>
          <p:nvPr>
            <p:ph type="title"/>
          </p:nvPr>
        </p:nvSpPr>
        <p:spPr/>
        <p:txBody>
          <a:bodyPr/>
          <a:lstStyle/>
          <a:p>
            <a:r>
              <a:rPr lang="en-US" dirty="0"/>
              <a:t>Checking in</a:t>
            </a:r>
          </a:p>
        </p:txBody>
      </p:sp>
      <p:sp>
        <p:nvSpPr>
          <p:cNvPr id="5" name="Text Placeholder 4">
            <a:extLst>
              <a:ext uri="{FF2B5EF4-FFF2-40B4-BE49-F238E27FC236}">
                <a16:creationId xmlns:a16="http://schemas.microsoft.com/office/drawing/2014/main" id="{CDA8FC52-FF51-0DE2-5F39-F164449506D7}"/>
              </a:ext>
            </a:extLst>
          </p:cNvPr>
          <p:cNvSpPr>
            <a:spLocks noGrp="1"/>
          </p:cNvSpPr>
          <p:nvPr>
            <p:ph type="body" sz="quarter" idx="3"/>
          </p:nvPr>
        </p:nvSpPr>
        <p:spPr>
          <a:xfrm>
            <a:off x="973777" y="1576063"/>
            <a:ext cx="10381611" cy="431416"/>
          </a:xfrm>
        </p:spPr>
        <p:txBody>
          <a:bodyPr/>
          <a:lstStyle/>
          <a:p>
            <a:r>
              <a:rPr lang="en-US" dirty="0"/>
              <a:t>Zoom</a:t>
            </a:r>
          </a:p>
        </p:txBody>
      </p:sp>
      <p:sp>
        <p:nvSpPr>
          <p:cNvPr id="6" name="Content Placeholder 5">
            <a:extLst>
              <a:ext uri="{FF2B5EF4-FFF2-40B4-BE49-F238E27FC236}">
                <a16:creationId xmlns:a16="http://schemas.microsoft.com/office/drawing/2014/main" id="{3482E6A6-5578-280E-3626-0675E4F5B8C3}"/>
              </a:ext>
            </a:extLst>
          </p:cNvPr>
          <p:cNvSpPr>
            <a:spLocks noGrp="1"/>
          </p:cNvSpPr>
          <p:nvPr>
            <p:ph sz="quarter" idx="4"/>
          </p:nvPr>
        </p:nvSpPr>
        <p:spPr>
          <a:xfrm>
            <a:off x="973777" y="2007479"/>
            <a:ext cx="10381611" cy="4077084"/>
          </a:xfrm>
        </p:spPr>
        <p:txBody>
          <a:bodyPr/>
          <a:lstStyle/>
          <a:p>
            <a:r>
              <a:rPr lang="en-US" dirty="0"/>
              <a:t>Use Zoom reactions </a:t>
            </a:r>
          </a:p>
          <a:p>
            <a:pPr lvl="1"/>
            <a:r>
              <a:rPr lang="en-US" dirty="0"/>
              <a:t>✅ You are ready to move on</a:t>
            </a:r>
          </a:p>
          <a:p>
            <a:pPr lvl="1"/>
            <a:r>
              <a:rPr lang="en-US" dirty="0"/>
              <a:t>❌ You need more time or have an error</a:t>
            </a:r>
          </a:p>
          <a:p>
            <a:endParaRPr lang="en-US" dirty="0"/>
          </a:p>
        </p:txBody>
      </p:sp>
      <p:pic>
        <p:nvPicPr>
          <p:cNvPr id="7" name="Picture 6">
            <a:extLst>
              <a:ext uri="{FF2B5EF4-FFF2-40B4-BE49-F238E27FC236}">
                <a16:creationId xmlns:a16="http://schemas.microsoft.com/office/drawing/2014/main" id="{3E73E482-9992-12D2-0E3D-D260D4519E07}"/>
              </a:ext>
            </a:extLst>
          </p:cNvPr>
          <p:cNvPicPr>
            <a:picLocks noChangeAspect="1"/>
          </p:cNvPicPr>
          <p:nvPr/>
        </p:nvPicPr>
        <p:blipFill>
          <a:blip r:embed="rId2"/>
          <a:stretch>
            <a:fillRect/>
          </a:stretch>
        </p:blipFill>
        <p:spPr>
          <a:xfrm>
            <a:off x="1358839" y="3652044"/>
            <a:ext cx="4455565" cy="1905340"/>
          </a:xfrm>
          <a:prstGeom prst="rect">
            <a:avLst/>
          </a:prstGeom>
        </p:spPr>
      </p:pic>
    </p:spTree>
    <p:extLst>
      <p:ext uri="{BB962C8B-B14F-4D97-AF65-F5344CB8AC3E}">
        <p14:creationId xmlns:p14="http://schemas.microsoft.com/office/powerpoint/2010/main" val="1925488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9C5C-D438-E75C-C2E6-1FE3E57AC67D}"/>
              </a:ext>
            </a:extLst>
          </p:cNvPr>
          <p:cNvSpPr>
            <a:spLocks noGrp="1"/>
          </p:cNvSpPr>
          <p:nvPr>
            <p:ph type="title"/>
          </p:nvPr>
        </p:nvSpPr>
        <p:spPr/>
        <p:txBody>
          <a:bodyPr/>
          <a:lstStyle/>
          <a:p>
            <a:r>
              <a:rPr lang="en-US" dirty="0"/>
              <a:t>Recording</a:t>
            </a:r>
          </a:p>
        </p:txBody>
      </p:sp>
      <p:sp>
        <p:nvSpPr>
          <p:cNvPr id="3" name="Content Placeholder 2">
            <a:extLst>
              <a:ext uri="{FF2B5EF4-FFF2-40B4-BE49-F238E27FC236}">
                <a16:creationId xmlns:a16="http://schemas.microsoft.com/office/drawing/2014/main" id="{53A5B9C4-1D25-979E-3BB0-35902D736245}"/>
              </a:ext>
            </a:extLst>
          </p:cNvPr>
          <p:cNvSpPr>
            <a:spLocks noGrp="1"/>
          </p:cNvSpPr>
          <p:nvPr>
            <p:ph idx="1"/>
          </p:nvPr>
        </p:nvSpPr>
        <p:spPr/>
        <p:txBody>
          <a:bodyPr/>
          <a:lstStyle/>
          <a:p>
            <a:endParaRPr lang="en-US" dirty="0"/>
          </a:p>
          <a:p>
            <a:r>
              <a:rPr lang="en-US" dirty="0"/>
              <a:t>This workshop will be recorded and shared on YouTube (private link)</a:t>
            </a:r>
          </a:p>
          <a:p>
            <a:endParaRPr lang="en-US" dirty="0"/>
          </a:p>
          <a:p>
            <a:r>
              <a:rPr lang="en-US" dirty="0"/>
              <a:t>We will pause recording periodically to allow questions from those who do not wish to be recorded</a:t>
            </a:r>
          </a:p>
        </p:txBody>
      </p:sp>
    </p:spTree>
    <p:extLst>
      <p:ext uri="{BB962C8B-B14F-4D97-AF65-F5344CB8AC3E}">
        <p14:creationId xmlns:p14="http://schemas.microsoft.com/office/powerpoint/2010/main" val="1585571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E45D5-7E1C-B9FA-5657-770AF5202CE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36750D50-6651-6B3A-FD36-B6634E166753}"/>
              </a:ext>
            </a:extLst>
          </p:cNvPr>
          <p:cNvSpPr>
            <a:spLocks noGrp="1"/>
          </p:cNvSpPr>
          <p:nvPr>
            <p:ph idx="1"/>
          </p:nvPr>
        </p:nvSpPr>
        <p:spPr>
          <a:xfrm>
            <a:off x="838200" y="1690687"/>
            <a:ext cx="10515600" cy="4802187"/>
          </a:xfrm>
        </p:spPr>
        <p:txBody>
          <a:bodyPr>
            <a:normAutofit/>
          </a:bodyPr>
          <a:lstStyle/>
          <a:p>
            <a:r>
              <a:rPr lang="en-US" dirty="0"/>
              <a:t>Why write code?</a:t>
            </a:r>
          </a:p>
          <a:p>
            <a:pPr lvl="1"/>
            <a:r>
              <a:rPr lang="en-US" dirty="0"/>
              <a:t>More reproducible (scripts!)</a:t>
            </a:r>
          </a:p>
          <a:p>
            <a:pPr lvl="1"/>
            <a:r>
              <a:rPr lang="en-US" dirty="0"/>
              <a:t>Customization and control</a:t>
            </a:r>
          </a:p>
          <a:p>
            <a:pPr lvl="1"/>
            <a:r>
              <a:rPr lang="en-US" dirty="0"/>
              <a:t>Access high-performance and high-throughput resources</a:t>
            </a:r>
          </a:p>
          <a:p>
            <a:endParaRPr lang="en-US" dirty="0"/>
          </a:p>
          <a:p>
            <a:r>
              <a:rPr lang="en-US" dirty="0"/>
              <a:t>Why R?</a:t>
            </a:r>
          </a:p>
          <a:p>
            <a:pPr lvl="1"/>
            <a:r>
              <a:rPr lang="en-US" dirty="0"/>
              <a:t>Open-source and free</a:t>
            </a:r>
          </a:p>
          <a:p>
            <a:pPr lvl="1"/>
            <a:r>
              <a:rPr lang="en-US" dirty="0"/>
              <a:t>Supportive community</a:t>
            </a:r>
          </a:p>
          <a:p>
            <a:pPr lvl="1"/>
            <a:r>
              <a:rPr lang="en-US" dirty="0"/>
              <a:t>Statistical foundation</a:t>
            </a:r>
          </a:p>
          <a:p>
            <a:pPr lvl="1"/>
            <a:r>
              <a:rPr lang="en-US" dirty="0"/>
              <a:t>Well-documented and popular packages for </a:t>
            </a:r>
            <a:r>
              <a:rPr lang="en-US" dirty="0" err="1"/>
              <a:t>RNAseq</a:t>
            </a:r>
            <a:endParaRPr lang="en-US" dirty="0"/>
          </a:p>
          <a:p>
            <a:pPr lvl="1"/>
            <a:r>
              <a:rPr lang="en-US" dirty="0"/>
              <a:t>We could go on… We </a:t>
            </a:r>
            <a:r>
              <a:rPr lang="en-US" sz="2000" dirty="0"/>
              <a:t>💜</a:t>
            </a:r>
            <a:r>
              <a:rPr lang="en-US" dirty="0"/>
              <a:t> R</a:t>
            </a:r>
          </a:p>
        </p:txBody>
      </p:sp>
    </p:spTree>
    <p:extLst>
      <p:ext uri="{BB962C8B-B14F-4D97-AF65-F5344CB8AC3E}">
        <p14:creationId xmlns:p14="http://schemas.microsoft.com/office/powerpoint/2010/main" val="663214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652D-906E-27E6-F97F-55619D9EEB07}"/>
              </a:ext>
            </a:extLst>
          </p:cNvPr>
          <p:cNvSpPr>
            <a:spLocks noGrp="1"/>
          </p:cNvSpPr>
          <p:nvPr>
            <p:ph type="title"/>
          </p:nvPr>
        </p:nvSpPr>
        <p:spPr/>
        <p:txBody>
          <a:bodyPr/>
          <a:lstStyle/>
          <a:p>
            <a:r>
              <a:rPr lang="en-US" dirty="0"/>
              <a:t>Introduction to the data</a:t>
            </a:r>
          </a:p>
        </p:txBody>
      </p:sp>
      <p:sp>
        <p:nvSpPr>
          <p:cNvPr id="3" name="Content Placeholder 2">
            <a:extLst>
              <a:ext uri="{FF2B5EF4-FFF2-40B4-BE49-F238E27FC236}">
                <a16:creationId xmlns:a16="http://schemas.microsoft.com/office/drawing/2014/main" id="{BB9EEE7C-3BAD-6794-B760-7D5AE6CA5FA1}"/>
              </a:ext>
            </a:extLst>
          </p:cNvPr>
          <p:cNvSpPr>
            <a:spLocks noGrp="1"/>
          </p:cNvSpPr>
          <p:nvPr>
            <p:ph idx="1"/>
          </p:nvPr>
        </p:nvSpPr>
        <p:spPr/>
        <p:txBody>
          <a:bodyPr/>
          <a:lstStyle/>
          <a:p>
            <a:pPr marL="0" indent="0">
              <a:buNone/>
            </a:pPr>
            <a:endParaRPr lang="en-US" dirty="0"/>
          </a:p>
          <a:p>
            <a:pPr marL="0" indent="0" algn="just">
              <a:buNone/>
            </a:pPr>
            <a:r>
              <a:rPr lang="en-US" dirty="0"/>
              <a:t>Simmons JD, Dill-McFarland KA, </a:t>
            </a:r>
            <a:r>
              <a:rPr lang="en-US" i="1" dirty="0"/>
              <a:t>et al</a:t>
            </a:r>
            <a:r>
              <a:rPr lang="en-US" dirty="0"/>
              <a:t>. 2022. Monocyte transcriptional responses to </a:t>
            </a:r>
            <a:r>
              <a:rPr lang="en-US" i="1" dirty="0"/>
              <a:t>Mycobacterium tuberculosis</a:t>
            </a:r>
            <a:r>
              <a:rPr lang="en-US" dirty="0"/>
              <a:t> associate with resistance to tuberculin skin test and interferon gamma release assay conversion. </a:t>
            </a:r>
            <a:r>
              <a:rPr lang="en-US" dirty="0" err="1"/>
              <a:t>mSphere</a:t>
            </a:r>
            <a:r>
              <a:rPr lang="en-US" dirty="0"/>
              <a:t>. In press.</a:t>
            </a:r>
          </a:p>
          <a:p>
            <a:endParaRPr lang="en-US" dirty="0"/>
          </a:p>
          <a:p>
            <a:pPr marL="0" indent="0">
              <a:buNone/>
            </a:pPr>
            <a:r>
              <a:rPr lang="en-US" dirty="0">
                <a:solidFill>
                  <a:srgbClr val="0070C0"/>
                </a:solidFill>
              </a:rPr>
              <a:t>https://</a:t>
            </a:r>
            <a:r>
              <a:rPr lang="en-US" dirty="0" err="1">
                <a:solidFill>
                  <a:srgbClr val="0070C0"/>
                </a:solidFill>
              </a:rPr>
              <a:t>github.com</a:t>
            </a:r>
            <a:r>
              <a:rPr lang="en-US" dirty="0">
                <a:solidFill>
                  <a:srgbClr val="0070C0"/>
                </a:solidFill>
              </a:rPr>
              <a:t>/</a:t>
            </a:r>
            <a:r>
              <a:rPr lang="en-US" dirty="0" err="1">
                <a:solidFill>
                  <a:srgbClr val="0070C0"/>
                </a:solidFill>
              </a:rPr>
              <a:t>hawn</a:t>
            </a:r>
            <a:r>
              <a:rPr lang="en-US" dirty="0">
                <a:solidFill>
                  <a:srgbClr val="0070C0"/>
                </a:solidFill>
              </a:rPr>
              <a:t>-lab/</a:t>
            </a:r>
            <a:r>
              <a:rPr lang="en-US" dirty="0" err="1">
                <a:solidFill>
                  <a:srgbClr val="0070C0"/>
                </a:solidFill>
              </a:rPr>
              <a:t>RSTR_RNAseq_Mtb_public</a:t>
            </a:r>
            <a:endParaRPr lang="en-US" dirty="0">
              <a:solidFill>
                <a:srgbClr val="0070C0"/>
              </a:solidFill>
            </a:endParaRPr>
          </a:p>
        </p:txBody>
      </p:sp>
    </p:spTree>
    <p:extLst>
      <p:ext uri="{BB962C8B-B14F-4D97-AF65-F5344CB8AC3E}">
        <p14:creationId xmlns:p14="http://schemas.microsoft.com/office/powerpoint/2010/main" val="40636917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534</Words>
  <Application>Microsoft Macintosh PowerPoint</Application>
  <PresentationFormat>Widescreen</PresentationFormat>
  <Paragraphs>71</Paragraphs>
  <Slides>11</Slides>
  <Notes>0</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Courier New</vt:lpstr>
      <vt:lpstr>Open Sans</vt:lpstr>
      <vt:lpstr>source sans pro</vt:lpstr>
      <vt:lpstr>Office Theme</vt:lpstr>
      <vt:lpstr>Before we start, please…</vt:lpstr>
      <vt:lpstr>Introduction to R R-Ladies workshop</vt:lpstr>
      <vt:lpstr>PowerPoint Presentation</vt:lpstr>
      <vt:lpstr>Code of conduct</vt:lpstr>
      <vt:lpstr>Questions</vt:lpstr>
      <vt:lpstr>Checking in</vt:lpstr>
      <vt:lpstr>Recording</vt:lpstr>
      <vt:lpstr>Motivation</vt:lpstr>
      <vt:lpstr>Introduction to the data</vt:lpstr>
      <vt:lpstr>Introduction to the data</vt:lpstr>
      <vt:lpstr>Experimental pipeline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Dill-McFarland</dc:creator>
  <cp:lastModifiedBy>Kim Dill-McFarland</cp:lastModifiedBy>
  <cp:revision>42</cp:revision>
  <dcterms:created xsi:type="dcterms:W3CDTF">2022-05-09T23:17:05Z</dcterms:created>
  <dcterms:modified xsi:type="dcterms:W3CDTF">2023-06-12T21:53:54Z</dcterms:modified>
</cp:coreProperties>
</file>