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6" r:id="rId3"/>
    <p:sldId id="260" r:id="rId4"/>
    <p:sldId id="263" r:id="rId5"/>
    <p:sldId id="270" r:id="rId6"/>
    <p:sldId id="271" r:id="rId7"/>
    <p:sldId id="261" r:id="rId8"/>
    <p:sldId id="264" r:id="rId9"/>
    <p:sldId id="268" r:id="rId10"/>
    <p:sldId id="265" r:id="rId11"/>
    <p:sldId id="273"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7"/>
    <p:restoredTop sz="94719"/>
  </p:normalViewPr>
  <p:slideViewPr>
    <p:cSldViewPr snapToGrid="0" snapToObjects="1">
      <p:cViewPr varScale="1">
        <p:scale>
          <a:sx n="147" d="100"/>
          <a:sy n="147"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0" dirty="0"/>
            <a:t>RV infection, 24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a:t>
          </a:r>
          <a:r>
            <a:rPr lang="en-US" sz="2400" dirty="0" err="1"/>
            <a:t>pDC</a:t>
          </a:r>
          <a:endParaRPr lang="en-US" sz="2400" dirty="0"/>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pPr>
            <a:spcAft>
              <a:spcPts val="0"/>
            </a:spcAft>
          </a:pPr>
          <a:r>
            <a:rPr lang="en-US" sz="2400" dirty="0"/>
            <a:t>Quality filter sequences</a:t>
          </a:r>
        </a:p>
        <a:p>
          <a:pPr>
            <a:spcAft>
              <a:spcPts val="0"/>
            </a:spcAft>
          </a:pPr>
          <a:r>
            <a:rPr lang="en-US" sz="2400" dirty="0"/>
            <a:t>Align to human genome GRCh38</a:t>
          </a:r>
        </a:p>
        <a:p>
          <a:pPr>
            <a:spcAft>
              <a:spcPts val="0"/>
            </a:spcAft>
          </a:pPr>
          <a:r>
            <a:rPr lang="en-US" sz="2400" dirty="0"/>
            <a:t>Count reads in exons</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Filter abundant, protein-coding genes</a:t>
          </a:r>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Normalize and log2 transform</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905F903D-5A96-064F-AE5C-9C22FFD0668B}">
      <dgm:prSet phldrT="[Text]" custT="1"/>
      <dgm:spPr>
        <a:ln w="57150">
          <a:solidFill>
            <a:srgbClr val="FFC000"/>
          </a:solidFill>
        </a:ln>
      </dgm:spPr>
      <dgm:t>
        <a:bodyPr/>
        <a:lstStyle/>
        <a:p>
          <a:pPr>
            <a:spcAft>
              <a:spcPts val="0"/>
            </a:spcAft>
          </a:pPr>
          <a:r>
            <a:rPr lang="en-US" sz="2400" dirty="0"/>
            <a:t>Quality filter samples</a:t>
          </a:r>
          <a:br>
            <a:rPr lang="en-US" sz="2400" dirty="0"/>
          </a:br>
          <a:r>
            <a:rPr lang="en-US" sz="2400" dirty="0"/>
            <a:t>(total sequences, median CV, PCA)</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4" custScaleX="224513" custScaleY="138986"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3"/>
      <dgm:spPr/>
    </dgm:pt>
    <dgm:pt modelId="{AC1ACEC4-62C1-F241-AF40-EF62D0E322A7}" type="pres">
      <dgm:prSet presAssocID="{C81DC5A2-2DC4-9140-9293-518096EBC07E}" presName="connectorText" presStyleLbl="sibTrans2D1" presStyleIdx="0" presStyleCnt="3"/>
      <dgm:spPr/>
    </dgm:pt>
    <dgm:pt modelId="{D2706FFE-C218-F44A-8320-C0C83D04A9F7}" type="pres">
      <dgm:prSet presAssocID="{905F903D-5A96-064F-AE5C-9C22FFD0668B}" presName="node" presStyleLbl="node1" presStyleIdx="1" presStyleCnt="4" custScaleX="224513" custScaleY="132011"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3"/>
      <dgm:spPr/>
    </dgm:pt>
    <dgm:pt modelId="{5474406D-8DD5-F846-9190-6B26D9A8FE79}" type="pres">
      <dgm:prSet presAssocID="{CC277E85-1340-CA4A-9589-D1A37D912011}" presName="connectorText" presStyleLbl="sibTrans2D1" presStyleIdx="1" presStyleCnt="3"/>
      <dgm:spPr/>
    </dgm:pt>
    <dgm:pt modelId="{EAA068BF-22E7-124E-8E2B-DF1EF6CBF3B6}" type="pres">
      <dgm:prSet presAssocID="{D660789B-B912-D242-95D7-7C1A6AF2DB33}" presName="node" presStyleLbl="node1" presStyleIdx="2" presStyleCnt="4"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3"/>
      <dgm:spPr/>
    </dgm:pt>
    <dgm:pt modelId="{B67FE3A0-1CFB-4B49-A75F-8136A9A5564F}" type="pres">
      <dgm:prSet presAssocID="{A6F84295-82FF-F34F-89CA-C81DDB0CA419}" presName="connectorText" presStyleLbl="sibTrans2D1" presStyleIdx="2" presStyleCnt="3"/>
      <dgm:spPr/>
    </dgm:pt>
    <dgm:pt modelId="{E12CAD89-5F83-DC44-8003-066AEDBACFC3}" type="pres">
      <dgm:prSet presAssocID="{857FCEF6-AEE0-CE4D-83CD-D9B9C4696795}" presName="node" presStyleLbl="node1" presStyleIdx="3" presStyleCnt="4" custScaleX="224513"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352437" y="58432"/>
          <a:ext cx="5068256" cy="960614"/>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a:t>
          </a:r>
        </a:p>
      </dsp:txBody>
      <dsp:txXfrm>
        <a:off x="380572" y="86567"/>
        <a:ext cx="5011986" cy="904344"/>
      </dsp:txXfrm>
    </dsp:sp>
    <dsp:sp modelId="{7FB68BEF-8A9D-9B42-878E-2DFB41A5455E}">
      <dsp:nvSpPr>
        <dsp:cNvPr id="0" name=""/>
        <dsp:cNvSpPr/>
      </dsp:nvSpPr>
      <dsp:spPr>
        <a:xfrm rot="5400000">
          <a:off x="2706450" y="1043062"/>
          <a:ext cx="360230" cy="43227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6883" y="1079085"/>
        <a:ext cx="259366" cy="252161"/>
      </dsp:txXfrm>
    </dsp:sp>
    <dsp:sp modelId="{D2706FFE-C218-F44A-8320-C0C83D04A9F7}">
      <dsp:nvSpPr>
        <dsp:cNvPr id="0" name=""/>
        <dsp:cNvSpPr/>
      </dsp:nvSpPr>
      <dsp:spPr>
        <a:xfrm>
          <a:off x="352437" y="1499354"/>
          <a:ext cx="5068256" cy="960614"/>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a:t>
          </a:r>
          <a:r>
            <a:rPr lang="en-US" sz="2400" kern="1200" dirty="0" err="1"/>
            <a:t>pDC</a:t>
          </a:r>
          <a:endParaRPr lang="en-US" sz="2400" kern="1200" dirty="0"/>
        </a:p>
      </dsp:txBody>
      <dsp:txXfrm>
        <a:off x="380572" y="1527489"/>
        <a:ext cx="5011986" cy="904344"/>
      </dsp:txXfrm>
    </dsp:sp>
    <dsp:sp modelId="{526D378B-F3BF-A341-9A61-B087BDA377D9}">
      <dsp:nvSpPr>
        <dsp:cNvPr id="0" name=""/>
        <dsp:cNvSpPr/>
      </dsp:nvSpPr>
      <dsp:spPr>
        <a:xfrm rot="5400000">
          <a:off x="2706450" y="2483984"/>
          <a:ext cx="360230" cy="43227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rot="-5400000">
        <a:off x="2756883" y="2520007"/>
        <a:ext cx="259366" cy="252161"/>
      </dsp:txXfrm>
    </dsp:sp>
    <dsp:sp modelId="{EAA068BF-22E7-124E-8E2B-DF1EF6CBF3B6}">
      <dsp:nvSpPr>
        <dsp:cNvPr id="0" name=""/>
        <dsp:cNvSpPr/>
      </dsp:nvSpPr>
      <dsp:spPr>
        <a:xfrm>
          <a:off x="352437" y="2940276"/>
          <a:ext cx="5068256" cy="960614"/>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0" kern="1200" dirty="0"/>
            <a:t>RV infection, 24 </a:t>
          </a:r>
          <a:r>
            <a:rPr lang="en-US" sz="2400" i="0" kern="1200" dirty="0" err="1"/>
            <a:t>hrs</a:t>
          </a:r>
          <a:endParaRPr lang="en-US" sz="2400" kern="1200" dirty="0"/>
        </a:p>
      </dsp:txBody>
      <dsp:txXfrm>
        <a:off x="380572" y="2968411"/>
        <a:ext cx="5011986" cy="904344"/>
      </dsp:txXfrm>
    </dsp:sp>
    <dsp:sp modelId="{13F2A4BE-8BD5-CF4D-A915-0DED42A45A53}">
      <dsp:nvSpPr>
        <dsp:cNvPr id="0" name=""/>
        <dsp:cNvSpPr/>
      </dsp:nvSpPr>
      <dsp:spPr>
        <a:xfrm rot="5400000">
          <a:off x="2726425" y="3898272"/>
          <a:ext cx="320279" cy="43227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756882" y="3954270"/>
        <a:ext cx="259366" cy="224195"/>
      </dsp:txXfrm>
    </dsp:sp>
    <dsp:sp modelId="{E12CAD89-5F83-DC44-8003-066AEDBACFC3}">
      <dsp:nvSpPr>
        <dsp:cNvPr id="0" name=""/>
        <dsp:cNvSpPr/>
      </dsp:nvSpPr>
      <dsp:spPr>
        <a:xfrm>
          <a:off x="352437" y="4327930"/>
          <a:ext cx="5068256" cy="960614"/>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380572" y="4356065"/>
        <a:ext cx="5011986" cy="9043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4344"/>
          <a:ext cx="5773130" cy="1181431"/>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sequences</a:t>
          </a:r>
        </a:p>
        <a:p>
          <a:pPr marL="0" lvl="0" indent="0" algn="ctr" defTabSz="1066800">
            <a:lnSpc>
              <a:spcPct val="90000"/>
            </a:lnSpc>
            <a:spcBef>
              <a:spcPct val="0"/>
            </a:spcBef>
            <a:spcAft>
              <a:spcPts val="0"/>
            </a:spcAft>
            <a:buNone/>
          </a:pPr>
          <a:r>
            <a:rPr lang="en-US" sz="2400" kern="1200" dirty="0"/>
            <a:t>Align to human genome GRCh38</a:t>
          </a:r>
        </a:p>
        <a:p>
          <a:pPr marL="0" lvl="0" indent="0" algn="ctr" defTabSz="1066800">
            <a:lnSpc>
              <a:spcPct val="90000"/>
            </a:lnSpc>
            <a:spcBef>
              <a:spcPct val="0"/>
            </a:spcBef>
            <a:spcAft>
              <a:spcPts val="0"/>
            </a:spcAft>
            <a:buNone/>
          </a:pPr>
          <a:r>
            <a:rPr lang="en-US" sz="2400" kern="1200" dirty="0"/>
            <a:t>Count reads in exons</a:t>
          </a:r>
        </a:p>
      </dsp:txBody>
      <dsp:txXfrm>
        <a:off x="34603" y="88947"/>
        <a:ext cx="5703924" cy="1112225"/>
      </dsp:txXfrm>
    </dsp:sp>
    <dsp:sp modelId="{7FB68BEF-8A9D-9B42-878E-2DFB41A5455E}">
      <dsp:nvSpPr>
        <dsp:cNvPr id="0" name=""/>
        <dsp:cNvSpPr/>
      </dsp:nvSpPr>
      <dsp:spPr>
        <a:xfrm rot="5400000">
          <a:off x="2727183" y="1257026"/>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1288903"/>
        <a:ext cx="229510" cy="223134"/>
      </dsp:txXfrm>
    </dsp:sp>
    <dsp:sp modelId="{D2706FFE-C218-F44A-8320-C0C83D04A9F7}">
      <dsp:nvSpPr>
        <dsp:cNvPr id="0" name=""/>
        <dsp:cNvSpPr/>
      </dsp:nvSpPr>
      <dsp:spPr>
        <a:xfrm>
          <a:off x="0" y="1660793"/>
          <a:ext cx="5773130" cy="1122141"/>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ts val="0"/>
            </a:spcAft>
            <a:buNone/>
          </a:pPr>
          <a:r>
            <a:rPr lang="en-US" sz="2400" kern="1200" dirty="0"/>
            <a:t>Quality filter samples</a:t>
          </a:r>
          <a:br>
            <a:rPr lang="en-US" sz="2400" kern="1200" dirty="0"/>
          </a:br>
          <a:r>
            <a:rPr lang="en-US" sz="2400" kern="1200" dirty="0"/>
            <a:t>(total sequences, median CV, PCA)</a:t>
          </a:r>
        </a:p>
      </dsp:txBody>
      <dsp:txXfrm>
        <a:off x="32866" y="1693659"/>
        <a:ext cx="5707398" cy="1056409"/>
      </dsp:txXfrm>
    </dsp:sp>
    <dsp:sp modelId="{526D378B-F3BF-A341-9A61-B087BDA377D9}">
      <dsp:nvSpPr>
        <dsp:cNvPr id="0" name=""/>
        <dsp:cNvSpPr/>
      </dsp:nvSpPr>
      <dsp:spPr>
        <a:xfrm rot="5400000">
          <a:off x="2727183" y="2804185"/>
          <a:ext cx="318763"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1810" y="2836062"/>
        <a:ext cx="229510" cy="223134"/>
      </dsp:txXfrm>
    </dsp:sp>
    <dsp:sp modelId="{EAA068BF-22E7-124E-8E2B-DF1EF6CBF3B6}">
      <dsp:nvSpPr>
        <dsp:cNvPr id="0" name=""/>
        <dsp:cNvSpPr/>
      </dsp:nvSpPr>
      <dsp:spPr>
        <a:xfrm>
          <a:off x="0" y="3207952"/>
          <a:ext cx="5773130" cy="85003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Filter abundant, protein-coding genes</a:t>
          </a:r>
        </a:p>
      </dsp:txBody>
      <dsp:txXfrm>
        <a:off x="24897" y="3232849"/>
        <a:ext cx="5723336" cy="800242"/>
      </dsp:txXfrm>
    </dsp:sp>
    <dsp:sp modelId="{13F2A4BE-8BD5-CF4D-A915-0DED42A45A53}">
      <dsp:nvSpPr>
        <dsp:cNvPr id="0" name=""/>
        <dsp:cNvSpPr/>
      </dsp:nvSpPr>
      <dsp:spPr>
        <a:xfrm rot="5400000">
          <a:off x="2743870" y="4056990"/>
          <a:ext cx="285390" cy="382516"/>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2771811" y="4105553"/>
        <a:ext cx="229510" cy="199773"/>
      </dsp:txXfrm>
    </dsp:sp>
    <dsp:sp modelId="{E12CAD89-5F83-DC44-8003-066AEDBACFC3}">
      <dsp:nvSpPr>
        <dsp:cNvPr id="0" name=""/>
        <dsp:cNvSpPr/>
      </dsp:nvSpPr>
      <dsp:spPr>
        <a:xfrm>
          <a:off x="0" y="4438508"/>
          <a:ext cx="5773130" cy="85003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Normalize and log2 transform</a:t>
          </a:r>
        </a:p>
      </dsp:txBody>
      <dsp:txXfrm>
        <a:off x="24897" y="4463405"/>
        <a:ext cx="5723336" cy="8002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1/30/23</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1/30/23</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hyperlink" Target="https://bigslu.github.io/tutorials/RNAseq/2.RNAseq_counts.to.voom.html" TargetMode="External"/><Relationship Id="rId3" Type="http://schemas.openxmlformats.org/officeDocument/2006/relationships/diagramLayout" Target="../diagrams/layout2.xml"/><Relationship Id="rId7" Type="http://schemas.openxmlformats.org/officeDocument/2006/relationships/hyperlink" Target="https://bigslu.github.io/SEAsnake/"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docs.carpentries.org/topic_folders/policies/code-of-conduc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16/j.jaci.2022.03.02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766455"/>
            <a:ext cx="10515600" cy="4726420"/>
          </a:xfrm>
        </p:spPr>
        <p:txBody>
          <a:bodyPr>
            <a:normAutofit lnSpcReduction="10000"/>
          </a:bodyPr>
          <a:lstStyle/>
          <a:p>
            <a:r>
              <a:rPr lang="en-US" sz="3600" dirty="0"/>
              <a:t>Install R </a:t>
            </a:r>
            <a:r>
              <a:rPr lang="en-US" sz="3600" dirty="0">
                <a:solidFill>
                  <a:srgbClr val="0070C0"/>
                </a:solidFill>
              </a:rPr>
              <a:t>cran.r-project.org</a:t>
            </a:r>
          </a:p>
          <a:p>
            <a:r>
              <a:rPr lang="en-US" sz="3600" dirty="0"/>
              <a:t>Install RStudio </a:t>
            </a:r>
            <a:r>
              <a:rPr lang="en-US" sz="3600" dirty="0">
                <a:solidFill>
                  <a:srgbClr val="0070C0"/>
                </a:solidFill>
              </a:rPr>
              <a:t>www.rstudio.com/products/rstudio</a:t>
            </a:r>
          </a:p>
          <a:p>
            <a:endParaRPr lang="en-US" sz="3600" dirty="0"/>
          </a:p>
          <a:p>
            <a:r>
              <a:rPr lang="en-US" sz="3600" dirty="0"/>
              <a:t>Install packages in RStudio console</a:t>
            </a:r>
            <a:endParaRPr lang="en-US" dirty="0">
              <a:latin typeface="Courier New" panose="02070309020205020404" pitchFamily="49" charset="0"/>
              <a:cs typeface="Courier New" panose="02070309020205020404" pitchFamily="49" charset="0"/>
            </a:endParaRPr>
          </a:p>
          <a:p>
            <a:pPr lvl="1"/>
            <a:r>
              <a:rPr lang="en-US" sz="2000" dirty="0" err="1">
                <a:latin typeface="Courier New" panose="02070309020205020404" pitchFamily="49" charset="0"/>
                <a:cs typeface="Courier New" panose="02070309020205020404" pitchFamily="49" charset="0"/>
              </a:rPr>
              <a:t>install.packages</a:t>
            </a:r>
            <a:r>
              <a:rPr lang="en-US" sz="2000" dirty="0">
                <a:latin typeface="Courier New" panose="02070309020205020404" pitchFamily="49" charset="0"/>
                <a:cs typeface="Courier New" panose="02070309020205020404" pitchFamily="49" charset="0"/>
              </a:rPr>
              <a:t>(c("</a:t>
            </a:r>
            <a:r>
              <a:rPr lang="en-US" sz="2000" dirty="0" err="1">
                <a:latin typeface="Courier New" panose="02070309020205020404" pitchFamily="49" charset="0"/>
                <a:cs typeface="Courier New" panose="02070309020205020404" pitchFamily="49" charset="0"/>
              </a:rPr>
              <a:t>tidyverse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BiocManager</a:t>
            </a:r>
            <a:r>
              <a:rPr lang="en-US" sz="2000" dirty="0">
                <a:latin typeface="Courier New" panose="02070309020205020404" pitchFamily="49" charset="0"/>
                <a:cs typeface="Courier New" panose="02070309020205020404" pitchFamily="49" charset="0"/>
              </a:rPr>
              <a:t>::install(c("</a:t>
            </a:r>
            <a:r>
              <a:rPr lang="en-US" sz="2000" dirty="0" err="1">
                <a:latin typeface="Courier New" panose="02070309020205020404" pitchFamily="49" charset="0"/>
                <a:cs typeface="Courier New" panose="02070309020205020404" pitchFamily="49" charset="0"/>
              </a:rPr>
              <a:t>edgeR</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biomaRt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limma</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RNAetc</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kimma</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SEARchways</a:t>
            </a:r>
            <a:r>
              <a:rPr lang="en-US" sz="2000" dirty="0">
                <a:latin typeface="Courier New" panose="02070309020205020404" pitchFamily="49" charset="0"/>
                <a:cs typeface="Courier New" panose="02070309020205020404" pitchFamily="49" charset="0"/>
              </a:rPr>
              <a:t>")</a:t>
            </a:r>
          </a:p>
          <a:p>
            <a:pPr lvl="1"/>
            <a:r>
              <a:rPr lang="en-US" sz="2000" dirty="0" err="1">
                <a:latin typeface="Courier New" panose="02070309020205020404" pitchFamily="49" charset="0"/>
                <a:cs typeface="Courier New" panose="02070309020205020404" pitchFamily="49" charset="0"/>
              </a:rPr>
              <a:t>devtools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install_github</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BIGslu</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BIGpicture</a:t>
            </a:r>
            <a:r>
              <a:rPr lang="en-US" sz="2000" dirty="0">
                <a:latin typeface="Courier New" panose="02070309020205020404" pitchFamily="49" charset="0"/>
                <a:cs typeface="Courier New" panose="02070309020205020404" pitchFamily="49" charset="0"/>
              </a:rPr>
              <a:t>")</a:t>
            </a:r>
          </a:p>
          <a:p>
            <a:pPr marL="7938" lvl="1" indent="0">
              <a:buNone/>
            </a:pPr>
            <a:r>
              <a:rPr lang="en-US" sz="2000" dirty="0">
                <a:latin typeface="Calibri" panose="020F0502020204030204" pitchFamily="34" charset="0"/>
                <a:cs typeface="Calibri" panose="020F0502020204030204" pitchFamily="34" charset="0"/>
              </a:rPr>
              <a:t>(Can copy from </a:t>
            </a:r>
            <a:r>
              <a:rPr lang="en-US" sz="2000" dirty="0">
                <a:solidFill>
                  <a:srgbClr val="0070C0"/>
                </a:solidFill>
                <a:latin typeface="Calibri" panose="020F0502020204030204" pitchFamily="34" charset="0"/>
                <a:cs typeface="Calibri" panose="020F0502020204030204" pitchFamily="34" charset="0"/>
              </a:rPr>
              <a:t>https://</a:t>
            </a:r>
            <a:r>
              <a:rPr lang="en-US" sz="2000" dirty="0" err="1">
                <a:solidFill>
                  <a:srgbClr val="0070C0"/>
                </a:solidFill>
                <a:latin typeface="Calibri" panose="020F0502020204030204" pitchFamily="34" charset="0"/>
                <a:cs typeface="Calibri" panose="020F0502020204030204" pitchFamily="34" charset="0"/>
              </a:rPr>
              <a:t>bigslu.github.io</a:t>
            </a:r>
            <a:r>
              <a:rPr lang="en-US" sz="2000" dirty="0">
                <a:solidFill>
                  <a:srgbClr val="0070C0"/>
                </a:solidFill>
                <a:latin typeface="Calibri" panose="020F0502020204030204" pitchFamily="34" charset="0"/>
                <a:cs typeface="Calibri" panose="020F0502020204030204" pitchFamily="34" charset="0"/>
              </a:rPr>
              <a:t>/workshops/setup/</a:t>
            </a:r>
            <a:r>
              <a:rPr lang="en-US" sz="2000" dirty="0" err="1">
                <a:solidFill>
                  <a:srgbClr val="0070C0"/>
                </a:solidFill>
                <a:latin typeface="Calibri" panose="020F0502020204030204" pitchFamily="34" charset="0"/>
                <a:cs typeface="Calibri" panose="020F0502020204030204" pitchFamily="34" charset="0"/>
              </a:rPr>
              <a:t>setup.html</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3987920322"/>
              </p:ext>
            </p:extLst>
          </p:nvPr>
        </p:nvGraphicFramePr>
        <p:xfrm>
          <a:off x="3209435" y="1319645"/>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10612582" cy="1325563"/>
          </a:xfrm>
        </p:spPr>
        <p:txBody>
          <a:bodyPr/>
          <a:lstStyle/>
          <a:p>
            <a:pPr algn="ctr"/>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768650196"/>
              </p:ext>
            </p:extLst>
          </p:nvPr>
        </p:nvGraphicFramePr>
        <p:xfrm>
          <a:off x="2045653" y="1325563"/>
          <a:ext cx="5773131" cy="5288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789709" y="0"/>
            <a:ext cx="8292507" cy="1325563"/>
          </a:xfrm>
        </p:spPr>
        <p:txBody>
          <a:bodyPr/>
          <a:lstStyle/>
          <a:p>
            <a:pPr algn="ctr"/>
            <a:r>
              <a:rPr lang="en-US" dirty="0"/>
              <a:t>Analytical pipeline</a:t>
            </a:r>
          </a:p>
        </p:txBody>
      </p:sp>
      <p:sp>
        <p:nvSpPr>
          <p:cNvPr id="2" name="TextBox 1">
            <a:extLst>
              <a:ext uri="{FF2B5EF4-FFF2-40B4-BE49-F238E27FC236}">
                <a16:creationId xmlns:a16="http://schemas.microsoft.com/office/drawing/2014/main" id="{6D668EC7-A10F-9627-6BAF-9A20C1B8A16E}"/>
              </a:ext>
            </a:extLst>
          </p:cNvPr>
          <p:cNvSpPr txBox="1"/>
          <p:nvPr/>
        </p:nvSpPr>
        <p:spPr>
          <a:xfrm>
            <a:off x="7902954" y="1650313"/>
            <a:ext cx="3415166" cy="646331"/>
          </a:xfrm>
          <a:prstGeom prst="rect">
            <a:avLst/>
          </a:prstGeom>
          <a:noFill/>
        </p:spPr>
        <p:txBody>
          <a:bodyPr wrap="none" rtlCol="0">
            <a:spAutoFit/>
          </a:bodyPr>
          <a:lstStyle/>
          <a:p>
            <a:r>
              <a:rPr lang="en-US" dirty="0"/>
              <a:t>Details at</a:t>
            </a:r>
          </a:p>
          <a:p>
            <a:r>
              <a:rPr lang="en-US" dirty="0">
                <a:hlinkClick r:id="rId7"/>
              </a:rPr>
              <a:t>https://bigslu.github.io/SEAsnake/</a:t>
            </a:r>
            <a:endParaRPr lang="en-US" dirty="0"/>
          </a:p>
        </p:txBody>
      </p:sp>
      <p:sp>
        <p:nvSpPr>
          <p:cNvPr id="6" name="TextBox 5">
            <a:extLst>
              <a:ext uri="{FF2B5EF4-FFF2-40B4-BE49-F238E27FC236}">
                <a16:creationId xmlns:a16="http://schemas.microsoft.com/office/drawing/2014/main" id="{3EBDB42C-D88E-8443-F38E-E376944D1C85}"/>
              </a:ext>
            </a:extLst>
          </p:cNvPr>
          <p:cNvSpPr txBox="1"/>
          <p:nvPr/>
        </p:nvSpPr>
        <p:spPr>
          <a:xfrm>
            <a:off x="7902954" y="3046505"/>
            <a:ext cx="4129719" cy="923330"/>
          </a:xfrm>
          <a:prstGeom prst="rect">
            <a:avLst/>
          </a:prstGeom>
          <a:noFill/>
        </p:spPr>
        <p:txBody>
          <a:bodyPr wrap="square">
            <a:spAutoFit/>
          </a:bodyPr>
          <a:lstStyle/>
          <a:p>
            <a:r>
              <a:rPr lang="en-US" dirty="0"/>
              <a:t>Details at </a:t>
            </a:r>
            <a:r>
              <a:rPr lang="en-US" dirty="0">
                <a:hlinkClick r:id="rId8"/>
              </a:rPr>
              <a:t>https://bigslu.github.io/tutorials/RNAseq/2.RNAseq_counts.to.voom.html</a:t>
            </a:r>
            <a:endParaRPr lang="en-US" dirty="0"/>
          </a:p>
        </p:txBody>
      </p:sp>
    </p:spTree>
    <p:extLst>
      <p:ext uri="{BB962C8B-B14F-4D97-AF65-F5344CB8AC3E}">
        <p14:creationId xmlns:p14="http://schemas.microsoft.com/office/powerpoint/2010/main" val="379842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C4DF-8DB9-5FFB-B8D7-A52A270A6570}"/>
              </a:ext>
            </a:extLst>
          </p:cNvPr>
          <p:cNvSpPr>
            <a:spLocks noGrp="1"/>
          </p:cNvSpPr>
          <p:nvPr>
            <p:ph type="title"/>
          </p:nvPr>
        </p:nvSpPr>
        <p:spPr/>
        <p:txBody>
          <a:bodyPr/>
          <a:lstStyle/>
          <a:p>
            <a:r>
              <a:rPr lang="en-US" dirty="0"/>
              <a:t>Normalized counts data</a:t>
            </a:r>
          </a:p>
        </p:txBody>
      </p:sp>
      <p:graphicFrame>
        <p:nvGraphicFramePr>
          <p:cNvPr id="4" name="Content Placeholder 3">
            <a:extLst>
              <a:ext uri="{FF2B5EF4-FFF2-40B4-BE49-F238E27FC236}">
                <a16:creationId xmlns:a16="http://schemas.microsoft.com/office/drawing/2014/main" id="{C95F6ECB-C64D-00E9-FBB6-DD2FDA8C94E5}"/>
              </a:ext>
            </a:extLst>
          </p:cNvPr>
          <p:cNvGraphicFramePr>
            <a:graphicFrameLocks noGrp="1"/>
          </p:cNvGraphicFramePr>
          <p:nvPr>
            <p:ph idx="1"/>
            <p:extLst>
              <p:ext uri="{D42A27DB-BD31-4B8C-83A1-F6EECF244321}">
                <p14:modId xmlns:p14="http://schemas.microsoft.com/office/powerpoint/2010/main" val="1955439552"/>
              </p:ext>
            </p:extLst>
          </p:nvPr>
        </p:nvGraphicFramePr>
        <p:xfrm>
          <a:off x="1379528" y="2085975"/>
          <a:ext cx="9432943" cy="3143250"/>
        </p:xfrm>
        <a:graphic>
          <a:graphicData uri="http://schemas.openxmlformats.org/drawingml/2006/table">
            <a:tbl>
              <a:tblPr/>
              <a:tblGrid>
                <a:gridCol w="2055813">
                  <a:extLst>
                    <a:ext uri="{9D8B030D-6E8A-4147-A177-3AD203B41FA5}">
                      <a16:colId xmlns:a16="http://schemas.microsoft.com/office/drawing/2014/main" val="4103064042"/>
                    </a:ext>
                  </a:extLst>
                </a:gridCol>
                <a:gridCol w="1475426">
                  <a:extLst>
                    <a:ext uri="{9D8B030D-6E8A-4147-A177-3AD203B41FA5}">
                      <a16:colId xmlns:a16="http://schemas.microsoft.com/office/drawing/2014/main" val="1513012420"/>
                    </a:ext>
                  </a:extLst>
                </a:gridCol>
                <a:gridCol w="1475426">
                  <a:extLst>
                    <a:ext uri="{9D8B030D-6E8A-4147-A177-3AD203B41FA5}">
                      <a16:colId xmlns:a16="http://schemas.microsoft.com/office/drawing/2014/main" val="2293842509"/>
                    </a:ext>
                  </a:extLst>
                </a:gridCol>
                <a:gridCol w="1475426">
                  <a:extLst>
                    <a:ext uri="{9D8B030D-6E8A-4147-A177-3AD203B41FA5}">
                      <a16:colId xmlns:a16="http://schemas.microsoft.com/office/drawing/2014/main" val="308360048"/>
                    </a:ext>
                  </a:extLst>
                </a:gridCol>
                <a:gridCol w="1475426">
                  <a:extLst>
                    <a:ext uri="{9D8B030D-6E8A-4147-A177-3AD203B41FA5}">
                      <a16:colId xmlns:a16="http://schemas.microsoft.com/office/drawing/2014/main" val="3928492531"/>
                    </a:ext>
                  </a:extLst>
                </a:gridCol>
                <a:gridCol w="1475426">
                  <a:extLst>
                    <a:ext uri="{9D8B030D-6E8A-4147-A177-3AD203B41FA5}">
                      <a16:colId xmlns:a16="http://schemas.microsoft.com/office/drawing/2014/main" val="1230600700"/>
                    </a:ext>
                  </a:extLst>
                </a:gridCol>
              </a:tblGrid>
              <a:tr h="203200">
                <a:tc>
                  <a:txBody>
                    <a:bodyPr/>
                    <a:lstStyle/>
                    <a:p>
                      <a:pPr algn="l" fontAlgn="b"/>
                      <a:r>
                        <a:rPr lang="en-US" sz="2000" b="0" i="0" u="none" strike="noStrike" dirty="0" err="1">
                          <a:solidFill>
                            <a:srgbClr val="000000"/>
                          </a:solidFill>
                          <a:effectLst/>
                          <a:latin typeface="Calibri" panose="020F0502020204030204" pitchFamily="34" charset="0"/>
                        </a:rPr>
                        <a:t>rowname</a:t>
                      </a:r>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lib4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1792408"/>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ENSG00000000460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1.72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1.09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250870"/>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ENSG00000001460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6064596"/>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ENSG00000002587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-4.02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-1.82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411415"/>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ENSG00000005189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2.16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-1.21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0.99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2813332"/>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ENSG00000005801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4.03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7786043"/>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ENSG00000005884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3.56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3.39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94660"/>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ENSG00000006025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5.05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018375"/>
                  </a:ext>
                </a:extLst>
              </a:tr>
              <a:tr h="203200">
                <a:tc>
                  <a:txBody>
                    <a:bodyPr/>
                    <a:lstStyle/>
                    <a:p>
                      <a:pPr algn="l" fontAlgn="b"/>
                      <a:r>
                        <a:rPr lang="en-US" sz="2000" b="0" i="0" u="none" strike="noStrike" dirty="0">
                          <a:solidFill>
                            <a:srgbClr val="000000"/>
                          </a:solidFill>
                          <a:effectLst/>
                          <a:latin typeface="Calibri" panose="020F0502020204030204" pitchFamily="34" charset="0"/>
                        </a:rPr>
                        <a:t>ENSG00000006118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7.25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panose="020F0502020204030204" pitchFamily="34" charset="0"/>
                        </a:rPr>
                        <a:t>6.99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Calibri" panose="020F0502020204030204" pitchFamily="34" charset="0"/>
                        </a:rPr>
                        <a:t>6.64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888702"/>
                  </a:ext>
                </a:extLst>
              </a:tr>
              <a:tr h="203200">
                <a:tc>
                  <a:txBody>
                    <a:bodyPr/>
                    <a:lstStyle/>
                    <a:p>
                      <a:pPr algn="l" fontAlgn="b"/>
                      <a:r>
                        <a:rPr lang="en-US" sz="2000" b="0" i="0" u="none" strike="noStrike" dirty="0">
                          <a:solidFill>
                            <a:srgbClr val="000000"/>
                          </a:solidFill>
                          <a:effectLst/>
                          <a:latin typeface="Calibri" panose="020F0502020204030204" pitchFamily="34" charset="0"/>
                        </a:rPr>
                        <a:t> … </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endParaRPr lang="en-US" sz="20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5968748"/>
                  </a:ext>
                </a:extLst>
              </a:tr>
            </a:tbl>
          </a:graphicData>
        </a:graphic>
      </p:graphicFrame>
    </p:spTree>
    <p:extLst>
      <p:ext uri="{BB962C8B-B14F-4D97-AF65-F5344CB8AC3E}">
        <p14:creationId xmlns:p14="http://schemas.microsoft.com/office/powerpoint/2010/main" val="333214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fontScale="90000"/>
          </a:bodyPr>
          <a:lstStyle/>
          <a:p>
            <a:r>
              <a:rPr lang="en-US" dirty="0" err="1"/>
              <a:t>RNAseq</a:t>
            </a:r>
            <a:r>
              <a:rPr lang="en-US" dirty="0"/>
              <a:t> differential gene and pathway expression in R</a:t>
            </a:r>
            <a:br>
              <a:rPr lang="en-US" dirty="0"/>
            </a:br>
            <a:endParaRPr lang="en-US" dirty="0"/>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p:txBody>
          <a:bodyPr>
            <a:normAutofit lnSpcReduction="10000"/>
          </a:bodyPr>
          <a:lstStyle/>
          <a:p>
            <a:r>
              <a:rPr lang="en-US" dirty="0"/>
              <a:t>Kim Dill-McFarland, PhD (she/her)</a:t>
            </a:r>
          </a:p>
          <a:p>
            <a:endParaRPr lang="en-US" dirty="0"/>
          </a:p>
          <a:p>
            <a:r>
              <a:rPr lang="en-US" i="1" dirty="0"/>
              <a:t>Materials modified from a workshop in collaboration with</a:t>
            </a:r>
          </a:p>
          <a:p>
            <a:r>
              <a:rPr lang="en-US" i="1" dirty="0"/>
              <a:t>Kelly </a:t>
            </a:r>
            <a:r>
              <a:rPr lang="en-US" i="1" dirty="0" err="1"/>
              <a:t>Sovacool</a:t>
            </a:r>
            <a:r>
              <a:rPr lang="en-US" i="1" dirty="0"/>
              <a:t> MSc, Holly Hartman PhD, Candace Williams PhD</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fontScale="77500" lnSpcReduction="20000"/>
          </a:bodyPr>
          <a:lstStyle/>
          <a:p>
            <a:pPr marL="0" indent="0">
              <a:lnSpc>
                <a:spcPct val="120000"/>
              </a:lnSpc>
              <a:buNone/>
            </a:pPr>
            <a:r>
              <a:rPr lang="en-US" dirty="0"/>
              <a:t>We are dedicated to providing a welcoming and supportive environment for all people, regardless of background or identity. By participating in this community, participants accept to abide by The Carpentries’ Code of Conduct. Any form of behavior to exclude, intimidate, or cause discomfort is a violation of the Code of Conduct. In order to foster a positive and professional learning environment, we encourage the following kinds of behaviors in all platforms and events:</a:t>
            </a:r>
          </a:p>
          <a:p>
            <a:pPr>
              <a:lnSpc>
                <a:spcPct val="120000"/>
              </a:lnSpc>
            </a:pPr>
            <a:r>
              <a:rPr lang="en-US" dirty="0"/>
              <a:t>Use welcoming and inclusive language</a:t>
            </a:r>
          </a:p>
          <a:p>
            <a:pPr>
              <a:lnSpc>
                <a:spcPct val="120000"/>
              </a:lnSpc>
            </a:pPr>
            <a:r>
              <a:rPr lang="en-US" dirty="0"/>
              <a:t>Be respectful of different viewpoints and experiences</a:t>
            </a:r>
          </a:p>
          <a:p>
            <a:pPr>
              <a:lnSpc>
                <a:spcPct val="120000"/>
              </a:lnSpc>
            </a:pPr>
            <a:r>
              <a:rPr lang="en-US" dirty="0"/>
              <a:t>Gracefully accept constructive criticism</a:t>
            </a:r>
          </a:p>
          <a:p>
            <a:pPr>
              <a:lnSpc>
                <a:spcPct val="120000"/>
              </a:lnSpc>
            </a:pPr>
            <a:r>
              <a:rPr lang="en-US" dirty="0"/>
              <a:t>Focus on what is best for the community</a:t>
            </a:r>
          </a:p>
          <a:p>
            <a:pPr>
              <a:lnSpc>
                <a:spcPct val="120000"/>
              </a:lnSpc>
            </a:pPr>
            <a:r>
              <a:rPr lang="en-US" dirty="0"/>
              <a:t>Show courtesy and respect towards other community members</a:t>
            </a:r>
          </a:p>
          <a:p>
            <a:pPr marL="0" indent="0">
              <a:lnSpc>
                <a:spcPct val="120000"/>
              </a:lnSpc>
              <a:buNone/>
            </a:pPr>
            <a:r>
              <a:rPr lang="en-US" sz="2400" dirty="0">
                <a:hlinkClick r:id="rId2"/>
              </a:rPr>
              <a:t>https://docs.carpentries.org/topic_folders/policies/code-of-conduct.html</a:t>
            </a:r>
            <a:endParaRPr lang="en-US" dirty="0"/>
          </a:p>
          <a:p>
            <a:pPr marL="0" indent="0">
              <a:lnSpc>
                <a:spcPct val="120000"/>
              </a:lnSpc>
              <a:buNone/>
            </a:pPr>
            <a:endParaRPr lang="en-US" dirty="0"/>
          </a:p>
        </p:txBody>
      </p:sp>
    </p:spTree>
    <p:extLst>
      <p:ext uri="{BB962C8B-B14F-4D97-AF65-F5344CB8AC3E}">
        <p14:creationId xmlns:p14="http://schemas.microsoft.com/office/powerpoint/2010/main" val="2161788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How to ask questions</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7219950" cy="4486275"/>
          </a:xfrm>
        </p:spPr>
        <p:txBody>
          <a:bodyPr>
            <a:normAutofit/>
          </a:bodyPr>
          <a:lstStyle/>
          <a:p>
            <a:r>
              <a:rPr lang="en-US" dirty="0"/>
              <a:t>In Zoom, raise hand and once called upon, use microphone</a:t>
            </a:r>
          </a:p>
          <a:p>
            <a:endParaRPr lang="en-US" dirty="0"/>
          </a:p>
          <a:p>
            <a:endParaRPr lang="en-US" dirty="0"/>
          </a:p>
          <a:p>
            <a:r>
              <a:rPr lang="en-US" dirty="0"/>
              <a:t>Or use Zoom chat for reactions, comments, and questions</a:t>
            </a:r>
          </a:p>
        </p:txBody>
      </p:sp>
      <p:pic>
        <p:nvPicPr>
          <p:cNvPr id="6" name="Picture 5">
            <a:extLst>
              <a:ext uri="{FF2B5EF4-FFF2-40B4-BE49-F238E27FC236}">
                <a16:creationId xmlns:a16="http://schemas.microsoft.com/office/drawing/2014/main" id="{0A9E1454-9002-BBE9-041F-B3282C05D969}"/>
              </a:ext>
            </a:extLst>
          </p:cNvPr>
          <p:cNvPicPr>
            <a:picLocks noChangeAspect="1"/>
          </p:cNvPicPr>
          <p:nvPr/>
        </p:nvPicPr>
        <p:blipFill>
          <a:blip r:embed="rId2"/>
          <a:stretch>
            <a:fillRect/>
          </a:stretch>
        </p:blipFill>
        <p:spPr>
          <a:xfrm>
            <a:off x="8058150" y="952625"/>
            <a:ext cx="3451860" cy="1476125"/>
          </a:xfrm>
          <a:prstGeom prst="rect">
            <a:avLst/>
          </a:prstGeom>
        </p:spPr>
      </p:pic>
      <p:pic>
        <p:nvPicPr>
          <p:cNvPr id="4" name="Picture 3">
            <a:extLst>
              <a:ext uri="{FF2B5EF4-FFF2-40B4-BE49-F238E27FC236}">
                <a16:creationId xmlns:a16="http://schemas.microsoft.com/office/drawing/2014/main" id="{21604077-09EE-ABE6-42F2-9B3E067A90CD}"/>
              </a:ext>
            </a:extLst>
          </p:cNvPr>
          <p:cNvPicPr>
            <a:picLocks noChangeAspect="1"/>
          </p:cNvPicPr>
          <p:nvPr/>
        </p:nvPicPr>
        <p:blipFill rotWithShape="1">
          <a:blip r:embed="rId3"/>
          <a:srcRect l="39125" t="20826" r="2873"/>
          <a:stretch/>
        </p:blipFill>
        <p:spPr>
          <a:xfrm>
            <a:off x="8486502" y="3001306"/>
            <a:ext cx="2595155" cy="3487239"/>
          </a:xfrm>
          <a:prstGeom prst="rect">
            <a:avLst/>
          </a:prstGeom>
        </p:spPr>
      </p:pic>
    </p:spTree>
    <p:extLst>
      <p:ext uri="{BB962C8B-B14F-4D97-AF65-F5344CB8AC3E}">
        <p14:creationId xmlns:p14="http://schemas.microsoft.com/office/powerpoint/2010/main" val="3520049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310E4-C569-A8E5-ED8C-07832497C90C}"/>
              </a:ext>
            </a:extLst>
          </p:cNvPr>
          <p:cNvSpPr>
            <a:spLocks noGrp="1"/>
          </p:cNvSpPr>
          <p:nvPr>
            <p:ph type="title"/>
          </p:nvPr>
        </p:nvSpPr>
        <p:spPr/>
        <p:txBody>
          <a:bodyPr/>
          <a:lstStyle/>
          <a:p>
            <a:r>
              <a:rPr lang="en-US" dirty="0"/>
              <a:t>Instructors checking in</a:t>
            </a:r>
          </a:p>
        </p:txBody>
      </p:sp>
      <p:sp>
        <p:nvSpPr>
          <p:cNvPr id="3" name="Content Placeholder 2">
            <a:extLst>
              <a:ext uri="{FF2B5EF4-FFF2-40B4-BE49-F238E27FC236}">
                <a16:creationId xmlns:a16="http://schemas.microsoft.com/office/drawing/2014/main" id="{91DFC8D2-B5DB-1533-4C93-5A461A07829A}"/>
              </a:ext>
            </a:extLst>
          </p:cNvPr>
          <p:cNvSpPr>
            <a:spLocks noGrp="1"/>
          </p:cNvSpPr>
          <p:nvPr>
            <p:ph idx="1"/>
          </p:nvPr>
        </p:nvSpPr>
        <p:spPr>
          <a:xfrm>
            <a:off x="838200" y="1690688"/>
            <a:ext cx="10515600" cy="4486275"/>
          </a:xfrm>
        </p:spPr>
        <p:txBody>
          <a:bodyPr>
            <a:normAutofit/>
          </a:bodyPr>
          <a:lstStyle/>
          <a:p>
            <a:r>
              <a:rPr lang="en-US" dirty="0"/>
              <a:t>We will periodically check in to see if we can move to the next section</a:t>
            </a:r>
          </a:p>
          <a:p>
            <a:r>
              <a:rPr lang="en-US" dirty="0"/>
              <a:t>Use Zoom reactions to let us know</a:t>
            </a:r>
          </a:p>
          <a:p>
            <a:pPr lvl="1"/>
            <a:r>
              <a:rPr lang="en-US" dirty="0"/>
              <a:t>✅ You are ready to move on</a:t>
            </a:r>
          </a:p>
          <a:p>
            <a:pPr lvl="1"/>
            <a:r>
              <a:rPr lang="en-US" dirty="0"/>
              <a:t>❌ You need more time or have an error</a:t>
            </a:r>
          </a:p>
        </p:txBody>
      </p:sp>
      <p:pic>
        <p:nvPicPr>
          <p:cNvPr id="8" name="Picture 7">
            <a:extLst>
              <a:ext uri="{FF2B5EF4-FFF2-40B4-BE49-F238E27FC236}">
                <a16:creationId xmlns:a16="http://schemas.microsoft.com/office/drawing/2014/main" id="{1F45C2EE-6728-55CE-9AC6-CB5D501DD210}"/>
              </a:ext>
            </a:extLst>
          </p:cNvPr>
          <p:cNvPicPr>
            <a:picLocks noChangeAspect="1"/>
          </p:cNvPicPr>
          <p:nvPr/>
        </p:nvPicPr>
        <p:blipFill>
          <a:blip r:embed="rId2"/>
          <a:stretch>
            <a:fillRect/>
          </a:stretch>
        </p:blipFill>
        <p:spPr>
          <a:xfrm>
            <a:off x="3552825" y="3933825"/>
            <a:ext cx="5086350" cy="2175084"/>
          </a:xfrm>
          <a:prstGeom prst="rect">
            <a:avLst/>
          </a:prstGeom>
        </p:spPr>
      </p:pic>
    </p:spTree>
    <p:extLst>
      <p:ext uri="{BB962C8B-B14F-4D97-AF65-F5344CB8AC3E}">
        <p14:creationId xmlns:p14="http://schemas.microsoft.com/office/powerpoint/2010/main" val="364336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made available on YouTube</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CEED-38D4-D0EF-A552-D34C9262708C}"/>
              </a:ext>
            </a:extLst>
          </p:cNvPr>
          <p:cNvSpPr>
            <a:spLocks noGrp="1"/>
          </p:cNvSpPr>
          <p:nvPr>
            <p:ph type="title"/>
          </p:nvPr>
        </p:nvSpPr>
        <p:spPr/>
        <p:txBody>
          <a:bodyPr/>
          <a:lstStyle/>
          <a:p>
            <a:r>
              <a:rPr lang="en-US" dirty="0"/>
              <a:t>Materials</a:t>
            </a:r>
          </a:p>
        </p:txBody>
      </p:sp>
      <p:sp>
        <p:nvSpPr>
          <p:cNvPr id="3" name="Content Placeholder 2">
            <a:extLst>
              <a:ext uri="{FF2B5EF4-FFF2-40B4-BE49-F238E27FC236}">
                <a16:creationId xmlns:a16="http://schemas.microsoft.com/office/drawing/2014/main" id="{436D75A1-ADD9-8726-0629-19AB239FC133}"/>
              </a:ext>
            </a:extLst>
          </p:cNvPr>
          <p:cNvSpPr>
            <a:spLocks noGrp="1"/>
          </p:cNvSpPr>
          <p:nvPr>
            <p:ph idx="1"/>
          </p:nvPr>
        </p:nvSpPr>
        <p:spPr>
          <a:xfrm>
            <a:off x="838200" y="1555660"/>
            <a:ext cx="8585200" cy="760821"/>
          </a:xfrm>
        </p:spPr>
        <p:txBody>
          <a:bodyPr>
            <a:normAutofit fontScale="92500" lnSpcReduction="10000"/>
          </a:bodyPr>
          <a:lstStyle/>
          <a:p>
            <a:pPr marL="463550" indent="-463550">
              <a:buNone/>
            </a:pPr>
            <a:r>
              <a:rPr lang="en-US" dirty="0">
                <a:solidFill>
                  <a:srgbClr val="0070C0"/>
                </a:solidFill>
              </a:rPr>
              <a:t>https://</a:t>
            </a:r>
            <a:r>
              <a:rPr lang="en-US" dirty="0" err="1">
                <a:solidFill>
                  <a:srgbClr val="0070C0"/>
                </a:solidFill>
              </a:rPr>
              <a:t>bigslu.github.io</a:t>
            </a:r>
            <a:r>
              <a:rPr lang="en-US" dirty="0">
                <a:solidFill>
                  <a:srgbClr val="0070C0"/>
                </a:solidFill>
              </a:rPr>
              <a:t>/workshops/2023.01.30_RNAseq.i4TB/2_linear_model_rnaseq.html</a:t>
            </a: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F06BAE3D-D925-E23A-494E-B4C6BECDEF0A}"/>
              </a:ext>
            </a:extLst>
          </p:cNvPr>
          <p:cNvPicPr>
            <a:picLocks noChangeAspect="1"/>
          </p:cNvPicPr>
          <p:nvPr/>
        </p:nvPicPr>
        <p:blipFill>
          <a:blip r:embed="rId2"/>
          <a:stretch>
            <a:fillRect/>
          </a:stretch>
        </p:blipFill>
        <p:spPr>
          <a:xfrm>
            <a:off x="2768600" y="2395267"/>
            <a:ext cx="6654800" cy="4097608"/>
          </a:xfrm>
          <a:prstGeom prst="rect">
            <a:avLst/>
          </a:prstGeom>
        </p:spPr>
      </p:pic>
    </p:spTree>
    <p:extLst>
      <p:ext uri="{BB962C8B-B14F-4D97-AF65-F5344CB8AC3E}">
        <p14:creationId xmlns:p14="http://schemas.microsoft.com/office/powerpoint/2010/main" val="34081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lgn="just">
              <a:buNone/>
            </a:pPr>
            <a:r>
              <a:rPr lang="en-US" dirty="0"/>
              <a:t>Dill-McFarland KA, Schwartz JT, Zhao H, Shao B, Fulkerson PC, Altman MC, Gill MA. 2022. Eosinophil-mediated suppression and Anti-IL-5 enhancement of plasmacytoid dendritic cell interferon responses in asthma. J Allergy Clin Immunol. 150(3): 666-675</a:t>
            </a:r>
          </a:p>
          <a:p>
            <a:pPr marL="0" indent="0" algn="just">
              <a:buNone/>
            </a:pPr>
            <a:endParaRPr lang="en-US" dirty="0"/>
          </a:p>
          <a:p>
            <a:pPr marL="0" indent="0" algn="just">
              <a:buNone/>
            </a:pPr>
            <a:r>
              <a:rPr lang="en-US" dirty="0">
                <a:hlinkClick r:id="rId2"/>
              </a:rPr>
              <a:t>10.1016/j.jaci.2022.03.025</a:t>
            </a:r>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altman</a:t>
            </a:r>
            <a:r>
              <a:rPr lang="en-US" dirty="0">
                <a:solidFill>
                  <a:srgbClr val="0070C0"/>
                </a:solidFill>
              </a:rPr>
              <a:t>-lab/P259_pDC_public</a:t>
            </a:r>
          </a:p>
        </p:txBody>
      </p:sp>
    </p:spTree>
    <p:extLst>
      <p:ext uri="{BB962C8B-B14F-4D97-AF65-F5344CB8AC3E}">
        <p14:creationId xmlns:p14="http://schemas.microsoft.com/office/powerpoint/2010/main" val="406369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lnSpcReduction="10000"/>
          </a:bodyPr>
          <a:lstStyle/>
          <a:p>
            <a:endParaRPr lang="en-US" i="1" dirty="0"/>
          </a:p>
          <a:p>
            <a:r>
              <a:rPr lang="en-US" dirty="0"/>
              <a:t>Human plasmacytoid dendritic cells (</a:t>
            </a:r>
            <a:r>
              <a:rPr lang="en-US" dirty="0" err="1"/>
              <a:t>pDC</a:t>
            </a:r>
            <a:r>
              <a:rPr lang="en-US" dirty="0"/>
              <a:t>)</a:t>
            </a:r>
          </a:p>
          <a:p>
            <a:r>
              <a:rPr lang="en-US" dirty="0"/>
              <a:t>+/- Rhinovirus (RV)</a:t>
            </a:r>
          </a:p>
          <a:p>
            <a:r>
              <a:rPr lang="en-US" dirty="0"/>
              <a:t>+/- Asthma</a:t>
            </a:r>
          </a:p>
          <a:p>
            <a:r>
              <a:rPr lang="en-US" dirty="0"/>
              <a:t>+/- Anti-IL-5Ra therapy (</a:t>
            </a:r>
            <a:r>
              <a:rPr lang="en-US" i="1" dirty="0"/>
              <a:t>not explored in this workshop</a:t>
            </a:r>
            <a:r>
              <a:rPr lang="en-US" dirty="0"/>
              <a:t>)</a:t>
            </a:r>
          </a:p>
          <a:p>
            <a:endParaRPr lang="en-US" dirty="0"/>
          </a:p>
          <a:p>
            <a:r>
              <a:rPr lang="en-US" dirty="0" err="1"/>
              <a:t>pDC</a:t>
            </a:r>
            <a:r>
              <a:rPr lang="en-US" dirty="0"/>
              <a:t> are antigen-presenting cells with high IFN</a:t>
            </a:r>
            <a:r>
              <a:rPr lang="el-GR" dirty="0"/>
              <a:t>α </a:t>
            </a:r>
            <a:r>
              <a:rPr lang="en-US" dirty="0"/>
              <a:t>response to virus</a:t>
            </a:r>
          </a:p>
          <a:p>
            <a:r>
              <a:rPr lang="en-US" dirty="0"/>
              <a:t>RV is a leading cause of exacerbation among asthmatic children (commonly referred to as “asthma attack”)</a:t>
            </a:r>
          </a:p>
          <a:p>
            <a:endParaRPr lang="en-US" dirty="0"/>
          </a:p>
        </p:txBody>
      </p:sp>
    </p:spTree>
    <p:extLst>
      <p:ext uri="{BB962C8B-B14F-4D97-AF65-F5344CB8AC3E}">
        <p14:creationId xmlns:p14="http://schemas.microsoft.com/office/powerpoint/2010/main" val="1741824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1749</TotalTime>
  <Words>684</Words>
  <Application>Microsoft Macintosh PowerPoint</Application>
  <PresentationFormat>Widescreen</PresentationFormat>
  <Paragraphs>119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Courier New</vt:lpstr>
      <vt:lpstr>Office Theme</vt:lpstr>
      <vt:lpstr>Before we start, please…</vt:lpstr>
      <vt:lpstr>RNAseq differential gene and pathway expression in R </vt:lpstr>
      <vt:lpstr>Code of conduct</vt:lpstr>
      <vt:lpstr>How to ask questions</vt:lpstr>
      <vt:lpstr>Instructors checking in</vt:lpstr>
      <vt:lpstr>Recording</vt:lpstr>
      <vt:lpstr>Materials</vt:lpstr>
      <vt:lpstr>Introduction to the data</vt:lpstr>
      <vt:lpstr>Introduction to the data</vt:lpstr>
      <vt:lpstr>Experimental pipeline</vt:lpstr>
      <vt:lpstr>Analytical pipeline</vt:lpstr>
      <vt:lpstr>Normalized counts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51</cp:revision>
  <dcterms:created xsi:type="dcterms:W3CDTF">2022-05-09T23:17:05Z</dcterms:created>
  <dcterms:modified xsi:type="dcterms:W3CDTF">2023-01-30T20:09:54Z</dcterms:modified>
</cp:coreProperties>
</file>