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63" r:id="rId5"/>
    <p:sldId id="270" r:id="rId6"/>
    <p:sldId id="271" r:id="rId7"/>
    <p:sldId id="261" r:id="rId8"/>
    <p:sldId id="264" r:id="rId9"/>
    <p:sldId id="268" r:id="rId10"/>
    <p:sldId id="265" r:id="rId11"/>
    <p:sldId id="27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8"/>
    <p:restoredTop sz="94703"/>
  </p:normalViewPr>
  <p:slideViewPr>
    <p:cSldViewPr snapToGrid="0" snapToObjects="1">
      <p:cViewPr varScale="1">
        <p:scale>
          <a:sx n="123" d="100"/>
          <a:sy n="123" d="100"/>
        </p:scale>
        <p:origin x="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pPr>
            <a:spcAft>
              <a:spcPts val="0"/>
            </a:spcAft>
          </a:pPr>
          <a:r>
            <a:rPr lang="en-US" sz="2400" dirty="0"/>
            <a:t>Quality filter sequences</a:t>
          </a:r>
        </a:p>
        <a:p>
          <a:pPr>
            <a:spcAft>
              <a:spcPts val="0"/>
            </a:spcAft>
          </a:pPr>
          <a:r>
            <a:rPr lang="en-US" sz="2400" dirty="0"/>
            <a:t>Align to human genome GRCh38</a:t>
          </a:r>
        </a:p>
        <a:p>
          <a:pPr>
            <a:spcAft>
              <a:spcPts val="0"/>
            </a:spcAft>
          </a:pPr>
          <a:r>
            <a:rPr lang="en-US" sz="2400" dirty="0"/>
            <a:t>Count reads in exons</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Filter abundant, protein-coding genes</a:t>
          </a:r>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Normalize and log2 transform</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pPr>
            <a:spcAft>
              <a:spcPts val="0"/>
            </a:spcAft>
          </a:pPr>
          <a:r>
            <a:rPr lang="en-US" sz="2400" dirty="0"/>
            <a:t>Quality filter samples</a:t>
          </a:r>
          <a:br>
            <a:rPr lang="en-US" sz="2400" dirty="0"/>
          </a:br>
          <a:r>
            <a:rPr lang="en-US" sz="2400" dirty="0"/>
            <a:t>(total sequences, median CV, PCA)</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ScaleY="138986"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ScaleY="132011"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60957"/>
          <a:ext cx="5773130" cy="95967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8108" y="89065"/>
        <a:ext cx="5716914" cy="903460"/>
      </dsp:txXfrm>
    </dsp:sp>
    <dsp:sp modelId="{7FB68BEF-8A9D-9B42-878E-2DFB41A5455E}">
      <dsp:nvSpPr>
        <dsp:cNvPr id="0" name=""/>
        <dsp:cNvSpPr/>
      </dsp:nvSpPr>
      <dsp:spPr>
        <a:xfrm rot="5400000">
          <a:off x="2706626" y="1044626"/>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1080614"/>
        <a:ext cx="259112" cy="251915"/>
      </dsp:txXfrm>
    </dsp:sp>
    <dsp:sp modelId="{D2706FFE-C218-F44A-8320-C0C83D04A9F7}">
      <dsp:nvSpPr>
        <dsp:cNvPr id="0" name=""/>
        <dsp:cNvSpPr/>
      </dsp:nvSpPr>
      <dsp:spPr>
        <a:xfrm>
          <a:off x="0" y="1500472"/>
          <a:ext cx="5773130" cy="95967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8108" y="1528580"/>
        <a:ext cx="5716914" cy="903460"/>
      </dsp:txXfrm>
    </dsp:sp>
    <dsp:sp modelId="{526D378B-F3BF-A341-9A61-B087BDA377D9}">
      <dsp:nvSpPr>
        <dsp:cNvPr id="0" name=""/>
        <dsp:cNvSpPr/>
      </dsp:nvSpPr>
      <dsp:spPr>
        <a:xfrm rot="5400000">
          <a:off x="2706626" y="2484140"/>
          <a:ext cx="359878"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7010" y="2520128"/>
        <a:ext cx="259112" cy="251915"/>
      </dsp:txXfrm>
    </dsp:sp>
    <dsp:sp modelId="{EAA068BF-22E7-124E-8E2B-DF1EF6CBF3B6}">
      <dsp:nvSpPr>
        <dsp:cNvPr id="0" name=""/>
        <dsp:cNvSpPr/>
      </dsp:nvSpPr>
      <dsp:spPr>
        <a:xfrm>
          <a:off x="0" y="2939987"/>
          <a:ext cx="5773130" cy="95967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8108" y="2968095"/>
        <a:ext cx="5716914" cy="903460"/>
      </dsp:txXfrm>
    </dsp:sp>
    <dsp:sp modelId="{13F2A4BE-8BD5-CF4D-A915-0DED42A45A53}">
      <dsp:nvSpPr>
        <dsp:cNvPr id="0" name=""/>
        <dsp:cNvSpPr/>
      </dsp:nvSpPr>
      <dsp:spPr>
        <a:xfrm rot="5400000">
          <a:off x="2725613" y="3898338"/>
          <a:ext cx="321903" cy="43185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757009" y="3953314"/>
        <a:ext cx="259112" cy="225332"/>
      </dsp:txXfrm>
    </dsp:sp>
    <dsp:sp modelId="{E12CAD89-5F83-DC44-8003-066AEDBACFC3}">
      <dsp:nvSpPr>
        <dsp:cNvPr id="0" name=""/>
        <dsp:cNvSpPr/>
      </dsp:nvSpPr>
      <dsp:spPr>
        <a:xfrm>
          <a:off x="0" y="4328868"/>
          <a:ext cx="5773130" cy="95967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8108" y="4356976"/>
        <a:ext cx="5716914" cy="903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4344"/>
          <a:ext cx="5773130" cy="1181431"/>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sequences</a:t>
          </a:r>
        </a:p>
        <a:p>
          <a:pPr marL="0" lvl="0" indent="0" algn="ctr" defTabSz="1066800">
            <a:lnSpc>
              <a:spcPct val="90000"/>
            </a:lnSpc>
            <a:spcBef>
              <a:spcPct val="0"/>
            </a:spcBef>
            <a:spcAft>
              <a:spcPts val="0"/>
            </a:spcAft>
            <a:buNone/>
          </a:pPr>
          <a:r>
            <a:rPr lang="en-US" sz="2400" kern="1200" dirty="0"/>
            <a:t>Align to human genome GRCh38</a:t>
          </a:r>
        </a:p>
        <a:p>
          <a:pPr marL="0" lvl="0" indent="0" algn="ctr" defTabSz="1066800">
            <a:lnSpc>
              <a:spcPct val="90000"/>
            </a:lnSpc>
            <a:spcBef>
              <a:spcPct val="0"/>
            </a:spcBef>
            <a:spcAft>
              <a:spcPts val="0"/>
            </a:spcAft>
            <a:buNone/>
          </a:pPr>
          <a:r>
            <a:rPr lang="en-US" sz="2400" kern="1200" dirty="0"/>
            <a:t>Count reads in exons</a:t>
          </a:r>
        </a:p>
      </dsp:txBody>
      <dsp:txXfrm>
        <a:off x="34603" y="88947"/>
        <a:ext cx="5703924" cy="1112225"/>
      </dsp:txXfrm>
    </dsp:sp>
    <dsp:sp modelId="{7FB68BEF-8A9D-9B42-878E-2DFB41A5455E}">
      <dsp:nvSpPr>
        <dsp:cNvPr id="0" name=""/>
        <dsp:cNvSpPr/>
      </dsp:nvSpPr>
      <dsp:spPr>
        <a:xfrm rot="5400000">
          <a:off x="2727183" y="1257026"/>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1288903"/>
        <a:ext cx="229510" cy="223134"/>
      </dsp:txXfrm>
    </dsp:sp>
    <dsp:sp modelId="{D2706FFE-C218-F44A-8320-C0C83D04A9F7}">
      <dsp:nvSpPr>
        <dsp:cNvPr id="0" name=""/>
        <dsp:cNvSpPr/>
      </dsp:nvSpPr>
      <dsp:spPr>
        <a:xfrm>
          <a:off x="0" y="1660793"/>
          <a:ext cx="5773130" cy="1122141"/>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samples</a:t>
          </a:r>
          <a:br>
            <a:rPr lang="en-US" sz="2400" kern="1200" dirty="0"/>
          </a:br>
          <a:r>
            <a:rPr lang="en-US" sz="2400" kern="1200" dirty="0"/>
            <a:t>(total sequences, median CV, PCA)</a:t>
          </a:r>
        </a:p>
      </dsp:txBody>
      <dsp:txXfrm>
        <a:off x="32866" y="1693659"/>
        <a:ext cx="5707398" cy="1056409"/>
      </dsp:txXfrm>
    </dsp:sp>
    <dsp:sp modelId="{526D378B-F3BF-A341-9A61-B087BDA377D9}">
      <dsp:nvSpPr>
        <dsp:cNvPr id="0" name=""/>
        <dsp:cNvSpPr/>
      </dsp:nvSpPr>
      <dsp:spPr>
        <a:xfrm rot="5400000">
          <a:off x="2727183" y="2804185"/>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2836062"/>
        <a:ext cx="229510" cy="223134"/>
      </dsp:txXfrm>
    </dsp:sp>
    <dsp:sp modelId="{EAA068BF-22E7-124E-8E2B-DF1EF6CBF3B6}">
      <dsp:nvSpPr>
        <dsp:cNvPr id="0" name=""/>
        <dsp:cNvSpPr/>
      </dsp:nvSpPr>
      <dsp:spPr>
        <a:xfrm>
          <a:off x="0" y="3207952"/>
          <a:ext cx="5773130" cy="85003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 abundant, protein-coding genes</a:t>
          </a:r>
        </a:p>
      </dsp:txBody>
      <dsp:txXfrm>
        <a:off x="24897" y="3232849"/>
        <a:ext cx="5723336" cy="800242"/>
      </dsp:txXfrm>
    </dsp:sp>
    <dsp:sp modelId="{13F2A4BE-8BD5-CF4D-A915-0DED42A45A53}">
      <dsp:nvSpPr>
        <dsp:cNvPr id="0" name=""/>
        <dsp:cNvSpPr/>
      </dsp:nvSpPr>
      <dsp:spPr>
        <a:xfrm rot="5400000">
          <a:off x="2743870" y="4056990"/>
          <a:ext cx="285390"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71811" y="4105553"/>
        <a:ext cx="229510" cy="199773"/>
      </dsp:txXfrm>
    </dsp:sp>
    <dsp:sp modelId="{E12CAD89-5F83-DC44-8003-066AEDBACFC3}">
      <dsp:nvSpPr>
        <dsp:cNvPr id="0" name=""/>
        <dsp:cNvSpPr/>
      </dsp:nvSpPr>
      <dsp:spPr>
        <a:xfrm>
          <a:off x="0" y="4438508"/>
          <a:ext cx="5773130" cy="85003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Normalize and log2 transform</a:t>
          </a:r>
        </a:p>
      </dsp:txBody>
      <dsp:txXfrm>
        <a:off x="24897" y="4463405"/>
        <a:ext cx="5723336" cy="800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IGslu/workshops/raw/main/2023.01.30_RNAseq.i4TB/data/dat_voom.RDat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bigslu.github.io/tutorials/RNAseq/2.RNAseq_counts.to.voom.html" TargetMode="External"/><Relationship Id="rId3" Type="http://schemas.openxmlformats.org/officeDocument/2006/relationships/diagramLayout" Target="../diagrams/layout2.xml"/><Relationship Id="rId7" Type="http://schemas.openxmlformats.org/officeDocument/2006/relationships/hyperlink" Target="https://bigslu.github.io/SEAsnak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Download the data </a:t>
            </a:r>
            <a:r>
              <a:rPr lang="en-US" dirty="0">
                <a:solidFill>
                  <a:srgbClr val="0070C0"/>
                </a:solidFill>
                <a:hlinkClick r:id="rId2"/>
              </a:rPr>
              <a:t>https://github.com/BIGslu/workshops/raw/main/2023.01.30_RNAseq.i4TB/data/dat_voom.RData</a:t>
            </a:r>
            <a:endParaRPr lang="en-US" dirty="0">
              <a:solidFill>
                <a:srgbClr val="0070C0"/>
              </a:solidFill>
            </a:endParaRP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edgeR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biomaRt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RNAetc</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kimma</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SEARchways</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devtools</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install_github</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BIGslu</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BIGpicture</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933107067"/>
              </p:ext>
            </p:extLst>
          </p:nvPr>
        </p:nvGraphicFramePr>
        <p:xfrm>
          <a:off x="3209435" y="1319645"/>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10612582" cy="1325563"/>
          </a:xfrm>
        </p:spPr>
        <p:txBody>
          <a:bodyPr/>
          <a:lstStyle/>
          <a:p>
            <a:pPr algn="ctr"/>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768650196"/>
              </p:ext>
            </p:extLst>
          </p:nvPr>
        </p:nvGraphicFramePr>
        <p:xfrm>
          <a:off x="2045653" y="1325563"/>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8292507" cy="1325563"/>
          </a:xfrm>
        </p:spPr>
        <p:txBody>
          <a:bodyPr/>
          <a:lstStyle/>
          <a:p>
            <a:pPr algn="ctr"/>
            <a:r>
              <a:rPr lang="en-US" dirty="0"/>
              <a:t>Analytical pipeline</a:t>
            </a:r>
          </a:p>
        </p:txBody>
      </p:sp>
      <p:sp>
        <p:nvSpPr>
          <p:cNvPr id="2" name="TextBox 1">
            <a:extLst>
              <a:ext uri="{FF2B5EF4-FFF2-40B4-BE49-F238E27FC236}">
                <a16:creationId xmlns:a16="http://schemas.microsoft.com/office/drawing/2014/main" id="{6D668EC7-A10F-9627-6BAF-9A20C1B8A16E}"/>
              </a:ext>
            </a:extLst>
          </p:cNvPr>
          <p:cNvSpPr txBox="1"/>
          <p:nvPr/>
        </p:nvSpPr>
        <p:spPr>
          <a:xfrm>
            <a:off x="7902954" y="1650313"/>
            <a:ext cx="3415166" cy="646331"/>
          </a:xfrm>
          <a:prstGeom prst="rect">
            <a:avLst/>
          </a:prstGeom>
          <a:noFill/>
        </p:spPr>
        <p:txBody>
          <a:bodyPr wrap="none" rtlCol="0">
            <a:spAutoFit/>
          </a:bodyPr>
          <a:lstStyle/>
          <a:p>
            <a:r>
              <a:rPr lang="en-US" dirty="0"/>
              <a:t>Details at</a:t>
            </a:r>
          </a:p>
          <a:p>
            <a:r>
              <a:rPr lang="en-US" dirty="0">
                <a:hlinkClick r:id="rId7"/>
              </a:rPr>
              <a:t>https://bigslu.github.io/SEAsnake/</a:t>
            </a:r>
            <a:endParaRPr lang="en-US" dirty="0"/>
          </a:p>
        </p:txBody>
      </p:sp>
      <p:sp>
        <p:nvSpPr>
          <p:cNvPr id="6" name="TextBox 5">
            <a:extLst>
              <a:ext uri="{FF2B5EF4-FFF2-40B4-BE49-F238E27FC236}">
                <a16:creationId xmlns:a16="http://schemas.microsoft.com/office/drawing/2014/main" id="{3EBDB42C-D88E-8443-F38E-E376944D1C85}"/>
              </a:ext>
            </a:extLst>
          </p:cNvPr>
          <p:cNvSpPr txBox="1"/>
          <p:nvPr/>
        </p:nvSpPr>
        <p:spPr>
          <a:xfrm>
            <a:off x="7902954" y="3046505"/>
            <a:ext cx="4129719" cy="923330"/>
          </a:xfrm>
          <a:prstGeom prst="rect">
            <a:avLst/>
          </a:prstGeom>
          <a:noFill/>
        </p:spPr>
        <p:txBody>
          <a:bodyPr wrap="square">
            <a:spAutoFit/>
          </a:bodyPr>
          <a:lstStyle/>
          <a:p>
            <a:r>
              <a:rPr lang="en-US" dirty="0"/>
              <a:t>Details at </a:t>
            </a:r>
            <a:r>
              <a:rPr lang="en-US" dirty="0">
                <a:hlinkClick r:id="rId8"/>
              </a:rPr>
              <a:t>https://bigslu.github.io/tutorials/RNAseq/2.RNAseq_counts.to.voom.html</a:t>
            </a:r>
            <a:endParaRPr lang="en-US" dirty="0"/>
          </a:p>
        </p:txBody>
      </p:sp>
    </p:spTree>
    <p:extLst>
      <p:ext uri="{BB962C8B-B14F-4D97-AF65-F5344CB8AC3E}">
        <p14:creationId xmlns:p14="http://schemas.microsoft.com/office/powerpoint/2010/main" val="37984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Normalized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2659842310"/>
              </p:ext>
            </p:extLst>
          </p:nvPr>
        </p:nvGraphicFramePr>
        <p:xfrm>
          <a:off x="1669722" y="1857375"/>
          <a:ext cx="8852556" cy="3143250"/>
        </p:xfrm>
        <a:graphic>
          <a:graphicData uri="http://schemas.openxmlformats.org/drawingml/2006/table">
            <a:tbl>
              <a:tblPr/>
              <a:tblGrid>
                <a:gridCol w="1475426">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rowname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a:solidFill>
                            <a:srgbClr val="000000"/>
                          </a:solidFill>
                          <a:effectLst/>
                          <a:latin typeface="Calibri" panose="020F0502020204030204" pitchFamily="34" charset="0"/>
                        </a:rPr>
                        <a:t>A1BG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a:solidFill>
                            <a:srgbClr val="000000"/>
                          </a:solidFill>
                          <a:effectLst/>
                          <a:latin typeface="Calibri" panose="020F0502020204030204" pitchFamily="34" charset="0"/>
                        </a:rPr>
                        <a:t>A2M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a:solidFill>
                            <a:srgbClr val="000000"/>
                          </a:solidFill>
                          <a:effectLst/>
                          <a:latin typeface="Calibri" panose="020F0502020204030204" pitchFamily="34" charset="0"/>
                        </a:rPr>
                        <a:t>A2ML1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a:solidFill>
                            <a:srgbClr val="000000"/>
                          </a:solidFill>
                          <a:effectLst/>
                          <a:latin typeface="Calibri" panose="020F0502020204030204" pitchFamily="34" charset="0"/>
                        </a:rPr>
                        <a:t>A4GALT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a:solidFill>
                            <a:srgbClr val="000000"/>
                          </a:solidFill>
                          <a:effectLst/>
                          <a:latin typeface="Calibri" panose="020F0502020204030204" pitchFamily="34" charset="0"/>
                        </a:rPr>
                        <a:t>AAAS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a:solidFill>
                            <a:srgbClr val="000000"/>
                          </a:solidFill>
                          <a:effectLst/>
                          <a:latin typeface="Calibri" panose="020F0502020204030204" pitchFamily="34" charset="0"/>
                        </a:rPr>
                        <a:t>AACS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a:solidFill>
                            <a:srgbClr val="000000"/>
                          </a:solidFill>
                          <a:effectLst/>
                          <a:latin typeface="Calibri" panose="020F0502020204030204" pitchFamily="34" charset="0"/>
                        </a:rPr>
                        <a:t>AAGAB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a:solidFill>
                            <a:srgbClr val="000000"/>
                          </a:solidFill>
                          <a:effectLst/>
                          <a:latin typeface="Calibri" panose="020F0502020204030204" pitchFamily="34" charset="0"/>
                        </a:rPr>
                        <a:t>AAK1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2E3-6E76-DFDA-CC04-17EE38247798}"/>
              </a:ext>
            </a:extLst>
          </p:cNvPr>
          <p:cNvSpPr>
            <a:spLocks noGrp="1"/>
          </p:cNvSpPr>
          <p:nvPr>
            <p:ph type="title"/>
          </p:nvPr>
        </p:nvSpPr>
        <p:spPr/>
        <p:txBody>
          <a:bodyPr/>
          <a:lstStyle/>
          <a:p>
            <a:r>
              <a:rPr lang="en-US" dirty="0"/>
              <a:t>Sample metadata</a:t>
            </a:r>
          </a:p>
        </p:txBody>
      </p:sp>
      <p:graphicFrame>
        <p:nvGraphicFramePr>
          <p:cNvPr id="4" name="Content Placeholder 3">
            <a:extLst>
              <a:ext uri="{FF2B5EF4-FFF2-40B4-BE49-F238E27FC236}">
                <a16:creationId xmlns:a16="http://schemas.microsoft.com/office/drawing/2014/main" id="{AC54BC28-C894-8AAE-8B5A-F042B488857C}"/>
              </a:ext>
            </a:extLst>
          </p:cNvPr>
          <p:cNvGraphicFramePr>
            <a:graphicFrameLocks noGrp="1"/>
          </p:cNvGraphicFramePr>
          <p:nvPr>
            <p:ph idx="1"/>
            <p:extLst>
              <p:ext uri="{D42A27DB-BD31-4B8C-83A1-F6EECF244321}">
                <p14:modId xmlns:p14="http://schemas.microsoft.com/office/powerpoint/2010/main" val="2159653706"/>
              </p:ext>
            </p:extLst>
          </p:nvPr>
        </p:nvGraphicFramePr>
        <p:xfrm>
          <a:off x="1382584" y="2465649"/>
          <a:ext cx="9426831" cy="1885950"/>
        </p:xfrm>
        <a:graphic>
          <a:graphicData uri="http://schemas.openxmlformats.org/drawingml/2006/table">
            <a:tbl>
              <a:tblPr/>
              <a:tblGrid>
                <a:gridCol w="1337120">
                  <a:extLst>
                    <a:ext uri="{9D8B030D-6E8A-4147-A177-3AD203B41FA5}">
                      <a16:colId xmlns:a16="http://schemas.microsoft.com/office/drawing/2014/main" val="4206403527"/>
                    </a:ext>
                  </a:extLst>
                </a:gridCol>
                <a:gridCol w="825500">
                  <a:extLst>
                    <a:ext uri="{9D8B030D-6E8A-4147-A177-3AD203B41FA5}">
                      <a16:colId xmlns:a16="http://schemas.microsoft.com/office/drawing/2014/main" val="2343923849"/>
                    </a:ext>
                  </a:extLst>
                </a:gridCol>
                <a:gridCol w="1052005">
                  <a:extLst>
                    <a:ext uri="{9D8B030D-6E8A-4147-A177-3AD203B41FA5}">
                      <a16:colId xmlns:a16="http://schemas.microsoft.com/office/drawing/2014/main" val="1197923815"/>
                    </a:ext>
                  </a:extLst>
                </a:gridCol>
                <a:gridCol w="914718">
                  <a:extLst>
                    <a:ext uri="{9D8B030D-6E8A-4147-A177-3AD203B41FA5}">
                      <a16:colId xmlns:a16="http://schemas.microsoft.com/office/drawing/2014/main" val="1040053323"/>
                    </a:ext>
                  </a:extLst>
                </a:gridCol>
                <a:gridCol w="825500">
                  <a:extLst>
                    <a:ext uri="{9D8B030D-6E8A-4147-A177-3AD203B41FA5}">
                      <a16:colId xmlns:a16="http://schemas.microsoft.com/office/drawing/2014/main" val="122326631"/>
                    </a:ext>
                  </a:extLst>
                </a:gridCol>
                <a:gridCol w="965645">
                  <a:extLst>
                    <a:ext uri="{9D8B030D-6E8A-4147-A177-3AD203B41FA5}">
                      <a16:colId xmlns:a16="http://schemas.microsoft.com/office/drawing/2014/main" val="1263556610"/>
                    </a:ext>
                  </a:extLst>
                </a:gridCol>
                <a:gridCol w="885825">
                  <a:extLst>
                    <a:ext uri="{9D8B030D-6E8A-4147-A177-3AD203B41FA5}">
                      <a16:colId xmlns:a16="http://schemas.microsoft.com/office/drawing/2014/main" val="1539198443"/>
                    </a:ext>
                  </a:extLst>
                </a:gridCol>
                <a:gridCol w="1323531">
                  <a:extLst>
                    <a:ext uri="{9D8B030D-6E8A-4147-A177-3AD203B41FA5}">
                      <a16:colId xmlns:a16="http://schemas.microsoft.com/office/drawing/2014/main" val="488351590"/>
                    </a:ext>
                  </a:extLst>
                </a:gridCol>
                <a:gridCol w="1296987">
                  <a:extLst>
                    <a:ext uri="{9D8B030D-6E8A-4147-A177-3AD203B41FA5}">
                      <a16:colId xmlns:a16="http://schemas.microsoft.com/office/drawing/2014/main" val="4222607032"/>
                    </a:ext>
                  </a:extLst>
                </a:gridCol>
              </a:tblGrid>
              <a:tr h="203200">
                <a:tc>
                  <a:txBody>
                    <a:bodyPr/>
                    <a:lstStyle/>
                    <a:p>
                      <a:pPr algn="l" fontAlgn="b"/>
                      <a:r>
                        <a:rPr lang="en-US" sz="2000" b="0" i="0" u="none" strike="noStrike">
                          <a:solidFill>
                            <a:srgbClr val="000000"/>
                          </a:solidFill>
                          <a:effectLst/>
                          <a:latin typeface="Calibri" panose="020F0502020204030204" pitchFamily="34" charset="0"/>
                        </a:rPr>
                        <a:t>libID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Calibri" panose="020F0502020204030204" pitchFamily="34" charset="0"/>
                        </a:rPr>
                        <a:t>ptID</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condition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err="1">
                          <a:solidFill>
                            <a:srgbClr val="000000"/>
                          </a:solidFill>
                          <a:effectLst/>
                          <a:latin typeface="Calibri" panose="020F0502020204030204" pitchFamily="34" charset="0"/>
                        </a:rPr>
                        <a:t>age_dys</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sex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ptID_old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RNAseq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methylation</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total_seq</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4127475"/>
                  </a:ext>
                </a:extLst>
              </a:tr>
              <a:tr h="203200">
                <a:tc>
                  <a:txBody>
                    <a:bodyPr/>
                    <a:lstStyle/>
                    <a:p>
                      <a:pPr algn="l" fontAlgn="b"/>
                      <a:r>
                        <a:rPr lang="en-US" sz="2000" b="0" i="0" u="none" strike="noStrike">
                          <a:solidFill>
                            <a:srgbClr val="000000"/>
                          </a:solidFill>
                          <a:effectLst/>
                          <a:latin typeface="Calibri" panose="020F0502020204030204" pitchFamily="34" charset="0"/>
                        </a:rPr>
                        <a:t>pt01_Media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9114402.2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950446"/>
                  </a:ext>
                </a:extLst>
              </a:tr>
              <a:tr h="203200">
                <a:tc>
                  <a:txBody>
                    <a:bodyPr/>
                    <a:lstStyle/>
                    <a:p>
                      <a:pPr algn="l" fontAlgn="b"/>
                      <a:r>
                        <a:rPr lang="en-US" sz="2000" b="0" i="0" u="none" strike="noStrike">
                          <a:solidFill>
                            <a:srgbClr val="000000"/>
                          </a:solidFill>
                          <a:effectLst/>
                          <a:latin typeface="Calibri" panose="020F0502020204030204" pitchFamily="34" charset="0"/>
                        </a:rPr>
                        <a:t>pt01_Mtb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12410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8918699.42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9530720"/>
                  </a:ext>
                </a:extLst>
              </a:tr>
              <a:tr h="203200">
                <a:tc>
                  <a:txBody>
                    <a:bodyPr/>
                    <a:lstStyle/>
                    <a:p>
                      <a:pPr algn="l" fontAlgn="b"/>
                      <a:r>
                        <a:rPr lang="en-US" sz="2000" b="0" i="0" u="none" strike="noStrike">
                          <a:solidFill>
                            <a:srgbClr val="000000"/>
                          </a:solidFill>
                          <a:effectLst/>
                          <a:latin typeface="Calibri" panose="020F0502020204030204" pitchFamily="34" charset="0"/>
                        </a:rPr>
                        <a:t>pt02_Media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Media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9221554.97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451055"/>
                  </a:ext>
                </a:extLst>
              </a:tr>
              <a:tr h="203200">
                <a:tc>
                  <a:txBody>
                    <a:bodyPr/>
                    <a:lstStyle/>
                    <a:p>
                      <a:pPr algn="l" fontAlgn="b"/>
                      <a:r>
                        <a:rPr lang="en-US" sz="2000" b="0" i="0" u="none" strike="noStrike" dirty="0">
                          <a:solidFill>
                            <a:srgbClr val="000000"/>
                          </a:solidFill>
                          <a:effectLst/>
                          <a:latin typeface="Calibri" panose="020F0502020204030204" pitchFamily="34" charset="0"/>
                        </a:rPr>
                        <a:t>pt02_Mtb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12775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pt00002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TRUE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FALSE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7733260.22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5807"/>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4436609"/>
                  </a:ext>
                </a:extLst>
              </a:tr>
            </a:tbl>
          </a:graphicData>
        </a:graphic>
      </p:graphicFrame>
    </p:spTree>
    <p:extLst>
      <p:ext uri="{BB962C8B-B14F-4D97-AF65-F5344CB8AC3E}">
        <p14:creationId xmlns:p14="http://schemas.microsoft.com/office/powerpoint/2010/main" val="4617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err="1"/>
              <a:t>RNAseq</a:t>
            </a:r>
            <a:r>
              <a:rPr lang="en-US" dirty="0"/>
              <a:t> differential gene and pathway expression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PhD (she/her)</a:t>
            </a:r>
          </a:p>
          <a:p>
            <a:endParaRPr lang="en-US" dirty="0"/>
          </a:p>
          <a:p>
            <a:r>
              <a:rPr lang="en-US" i="1" dirty="0"/>
              <a:t>Materials modified from a workshop in collaboration with</a:t>
            </a:r>
          </a:p>
          <a:p>
            <a:r>
              <a:rPr lang="en-US" i="1" dirty="0"/>
              <a:t>Kelly </a:t>
            </a:r>
            <a:r>
              <a:rPr lang="en-US" i="1" dirty="0" err="1"/>
              <a:t>Sovacool</a:t>
            </a:r>
            <a:r>
              <a:rPr lang="en-US" i="1" dirty="0"/>
              <a:t> MSc, Holly Hartman PhD, Candace Williams PhD</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endParaRPr lang="en-US" dirty="0"/>
          </a:p>
          <a:p>
            <a:r>
              <a:rPr lang="en-US" dirty="0"/>
              <a:t>Or use Zoom chat for reactions, comments, and questions</a:t>
            </a:r>
          </a:p>
        </p:txBody>
      </p:sp>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2"/>
          <a:stretch>
            <a:fillRect/>
          </a:stretch>
        </p:blipFill>
        <p:spPr>
          <a:xfrm>
            <a:off x="8058150" y="952625"/>
            <a:ext cx="3451860" cy="1476125"/>
          </a:xfrm>
          <a:prstGeom prst="rect">
            <a:avLst/>
          </a:prstGeom>
        </p:spPr>
      </p:pic>
      <p:pic>
        <p:nvPicPr>
          <p:cNvPr id="4" name="Picture 3">
            <a:extLst>
              <a:ext uri="{FF2B5EF4-FFF2-40B4-BE49-F238E27FC236}">
                <a16:creationId xmlns:a16="http://schemas.microsoft.com/office/drawing/2014/main" id="{21604077-09EE-ABE6-42F2-9B3E067A90CD}"/>
              </a:ext>
            </a:extLst>
          </p:cNvPr>
          <p:cNvPicPr>
            <a:picLocks noChangeAspect="1"/>
          </p:cNvPicPr>
          <p:nvPr/>
        </p:nvPicPr>
        <p:blipFill rotWithShape="1">
          <a:blip r:embed="rId3"/>
          <a:srcRect l="39125" t="20826" r="2873"/>
          <a:stretch/>
        </p:blipFill>
        <p:spPr>
          <a:xfrm>
            <a:off x="8486502" y="3001306"/>
            <a:ext cx="2595155" cy="3487239"/>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3933825"/>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made available on YouTube</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10515600" cy="760821"/>
          </a:xfrm>
        </p:spPr>
        <p:txBody>
          <a:bodyPr>
            <a:normAutofit fontScale="92500" lnSpcReduction="10000"/>
          </a:bodyPr>
          <a:lstStyle/>
          <a:p>
            <a:pPr marL="0" indent="0">
              <a:buNone/>
            </a:pPr>
            <a:r>
              <a:rPr lang="en-US" dirty="0">
                <a:solidFill>
                  <a:srgbClr val="0070C0"/>
                </a:solidFill>
              </a:rPr>
              <a:t>https://</a:t>
            </a:r>
            <a:r>
              <a:rPr lang="en-US" dirty="0" err="1">
                <a:solidFill>
                  <a:srgbClr val="0070C0"/>
                </a:solidFill>
              </a:rPr>
              <a:t>bigslu.github.io</a:t>
            </a:r>
            <a:r>
              <a:rPr lang="en-US" dirty="0">
                <a:solidFill>
                  <a:srgbClr val="0070C0"/>
                </a:solidFill>
              </a:rPr>
              <a:t>/workshops/2023.01.30_RNAseq.i4TB/2_linear_model_rnaseq.html</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06BAE3D-D925-E23A-494E-B4C6BECDEF0A}"/>
              </a:ext>
            </a:extLst>
          </p:cNvPr>
          <p:cNvPicPr>
            <a:picLocks noChangeAspect="1"/>
          </p:cNvPicPr>
          <p:nvPr/>
        </p:nvPicPr>
        <p:blipFill>
          <a:blip r:embed="rId2"/>
          <a:stretch>
            <a:fillRect/>
          </a:stretch>
        </p:blipFill>
        <p:spPr>
          <a:xfrm>
            <a:off x="2768600" y="2395267"/>
            <a:ext cx="6654800" cy="4097608"/>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1710</TotalTime>
  <Words>774</Words>
  <Application>Microsoft Macintosh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Before we start, please…</vt:lpstr>
      <vt:lpstr>RNAseq differential gene and pathway expression in R </vt:lpstr>
      <vt:lpstr>Code of conduct</vt:lpstr>
      <vt:lpstr>How to ask questions</vt:lpstr>
      <vt:lpstr>Instructors checking in</vt:lpstr>
      <vt:lpstr>Recording</vt:lpstr>
      <vt:lpstr>Materials</vt:lpstr>
      <vt:lpstr>Introduction to the data</vt:lpstr>
      <vt:lpstr>Introduction to the data</vt:lpstr>
      <vt:lpstr>Experimental pipeline</vt:lpstr>
      <vt:lpstr>Analytical pipeline</vt:lpstr>
      <vt:lpstr>Normalized counts data</vt:lpstr>
      <vt:lpstr>Sample metadata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41</cp:revision>
  <dcterms:created xsi:type="dcterms:W3CDTF">2022-05-09T23:17:05Z</dcterms:created>
  <dcterms:modified xsi:type="dcterms:W3CDTF">2023-01-30T19:30:39Z</dcterms:modified>
</cp:coreProperties>
</file>