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216C-0FE5-4734-BD9B-42C9C72E9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A410C-F0F9-B8A7-6E30-DEFB62D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4C6A-0358-8BDE-C33A-1D7402D0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380D-31F0-CB6C-739F-2AE15EE5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D61A-DF3F-8E17-112B-81A9650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B0AC-EA6A-706F-E681-6BDE8093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0C86C-EB94-047C-1838-D5BC8DB8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3C16-B4E9-86A7-D8DA-B65CE3C8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3114-0084-1163-AFC5-6CFCFB68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4FEC-073D-CFFE-218C-7CBCE07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1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CD0D4-3EC2-95CB-BA32-0BA18CC6A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C2EBA-9F42-92C4-A8FD-A397FFF1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8FD1-7525-98CE-9F21-173119DB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70FB-AD0B-89F2-62C9-6BE72601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9D4-C3A9-BDB3-213C-ED9B7E9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17D9-5CF5-895D-3C8F-1158B1B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70BC-A362-781B-60ED-EB376D72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D8785-AE63-E2C5-4DCA-34AA4047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60F4-36FE-44B0-226C-0F340145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6FEB-876C-D507-4894-BFCC38F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1180-85E6-0EAC-963B-194D5CC2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6D84E-0522-F3B8-8C82-F69695E0E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E761-1E9D-F556-A4CA-BB224F53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A600-F8C7-1E13-4905-81CB3CA8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7F59A-5B5B-6470-9FA5-34F8CFEF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1577-1154-75CE-D1D9-EC415A06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B0C3-17E1-CC97-D222-6F46BC2A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C1A39-5DC3-27CA-E11D-A0ED2962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B044-22DA-0A4E-961C-CFDA2C86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EE40-A544-8BAD-384B-43AAD9B7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D8227-E384-B6D7-33AD-A76D63CE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6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DB8F-A3DE-FB1D-50F8-27A16F7D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2D9BD-14CD-44FF-4965-EA053DB9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A376-BD3C-F04B-679C-342204956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547E4-DCF5-1F6A-0530-EF4769809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943EC-4114-017E-45FC-AB69E6977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243B0-FAA8-5D12-6836-1CDC6F2F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98B31-0576-AD4B-CE42-3DF79583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2F0E2-706E-2D90-17BC-AC3B3DAF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1307-0F27-4E13-4DA1-15DF60B4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E252E-9F39-B2C9-775E-CDF7F6DF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6149D-BD45-03EE-B65C-6BE8B32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7ABBE-ED6C-6E99-AA76-C97A54E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7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BDFBE-576F-E7B3-F679-C6C48755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461D2-55B8-B913-CED9-03B2CC01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FECF-0CDD-388F-93B1-4D67331B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4E33-34D8-3656-7323-D155A980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EA34-84E4-EF33-E7E9-CD87AB0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C05D-E42B-0550-D7C0-D3D0C8B4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E71F8-E971-815D-4396-2A78C81F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6C748-2DC1-82F7-F124-A6B2015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A9903-3E29-9DCC-1503-083211A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8D3F-5DA2-F5CC-36C8-721EF0F9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428B9-112B-255E-74CE-78B47B16B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70F7B-2161-E7DC-BE34-49A9D66E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25904-1988-DAAF-EBA5-04C4511F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E4DCA-8B6D-FFD1-FF2A-B6C0389E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15623-51FB-0FC9-BA05-DBF2D038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6A7FB-AB25-9794-5BC1-9F6FE761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514C5-845A-E174-CAB4-06A6093CD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C563-8316-4F27-06AF-990436CCF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CC05-B13E-4984-A0CC-4358D906EA77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FAD6-BD5B-BC80-7512-839D09D9C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A919-E638-7378-6D3C-2073C4E6E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7359-0335-4A63-81BF-17F8DAADBBB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A3052CD-351B-9F9E-37D1-E0E95FF5D122}"/>
              </a:ext>
            </a:extLst>
          </p:cNvPr>
          <p:cNvGrpSpPr/>
          <p:nvPr/>
        </p:nvGrpSpPr>
        <p:grpSpPr>
          <a:xfrm>
            <a:off x="614639" y="464209"/>
            <a:ext cx="10263273" cy="5437384"/>
            <a:chOff x="614639" y="325061"/>
            <a:chExt cx="10263273" cy="54373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0DC3C5-C464-D70B-A714-A98DE4FEB373}"/>
                </a:ext>
              </a:extLst>
            </p:cNvPr>
            <p:cNvSpPr/>
            <p:nvPr/>
          </p:nvSpPr>
          <p:spPr>
            <a:xfrm>
              <a:off x="614639" y="1155938"/>
              <a:ext cx="2982430" cy="38991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BC020F-2ADA-E2AB-DA90-2483CDD41386}"/>
                </a:ext>
              </a:extLst>
            </p:cNvPr>
            <p:cNvSpPr/>
            <p:nvPr/>
          </p:nvSpPr>
          <p:spPr>
            <a:xfrm>
              <a:off x="3728411" y="1155938"/>
              <a:ext cx="4613331" cy="44512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74FC41-523D-9750-20B6-82EB206BDEE7}"/>
                </a:ext>
              </a:extLst>
            </p:cNvPr>
            <p:cNvSpPr/>
            <p:nvPr/>
          </p:nvSpPr>
          <p:spPr>
            <a:xfrm>
              <a:off x="8463589" y="1155940"/>
              <a:ext cx="2414323" cy="46065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6BF444-C81B-F19E-5B51-12357DF63ACC}"/>
                </a:ext>
              </a:extLst>
            </p:cNvPr>
            <p:cNvSpPr/>
            <p:nvPr/>
          </p:nvSpPr>
          <p:spPr>
            <a:xfrm>
              <a:off x="3585720" y="325061"/>
              <a:ext cx="4838897" cy="5273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Modules of the NFDI4Health Metadata Schema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269457-937A-8529-C752-38A6A0FC0AEC}"/>
                </a:ext>
              </a:extLst>
            </p:cNvPr>
            <p:cNvSpPr/>
            <p:nvPr/>
          </p:nvSpPr>
          <p:spPr>
            <a:xfrm>
              <a:off x="3818649" y="1250831"/>
              <a:ext cx="4424609" cy="41924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B3CC4B-9D27-EA86-9916-C40CF6E48C0D}"/>
                </a:ext>
              </a:extLst>
            </p:cNvPr>
            <p:cNvSpPr/>
            <p:nvPr/>
          </p:nvSpPr>
          <p:spPr>
            <a:xfrm>
              <a:off x="681483" y="1650521"/>
              <a:ext cx="2812212" cy="33269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349B86-F686-4DED-B56B-3F18FE10C2E5}"/>
                </a:ext>
              </a:extLst>
            </p:cNvPr>
            <p:cNvSpPr/>
            <p:nvPr/>
          </p:nvSpPr>
          <p:spPr>
            <a:xfrm>
              <a:off x="8563150" y="1242206"/>
              <a:ext cx="2176738" cy="16716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  <a:p>
              <a:endParaRPr lang="en-US" sz="800" dirty="0"/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Diet assessment instrument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FFQ items number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Mode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Device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Portion size estimation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Reference period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Repeat frequency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Validity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Reliability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Dietary supplements</a:t>
              </a:r>
            </a:p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B57659-F74F-0F03-C999-B532995002B9}"/>
                </a:ext>
              </a:extLst>
            </p:cNvPr>
            <p:cNvSpPr/>
            <p:nvPr/>
          </p:nvSpPr>
          <p:spPr>
            <a:xfrm>
              <a:off x="681482" y="1242206"/>
              <a:ext cx="2812212" cy="4083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(All resource types)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89B236-2C7F-2A8B-A1B8-24BE29AB39EB}"/>
                </a:ext>
              </a:extLst>
            </p:cNvPr>
            <p:cNvSpPr/>
            <p:nvPr/>
          </p:nvSpPr>
          <p:spPr>
            <a:xfrm>
              <a:off x="759126" y="2015316"/>
              <a:ext cx="808008" cy="1288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Classification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Titles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Acronyms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Keywords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Webpage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Version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Format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Use rights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FF4D92-D45D-DB6C-3D8C-C5E183A23E4A}"/>
                </a:ext>
              </a:extLst>
            </p:cNvPr>
            <p:cNvSpPr/>
            <p:nvPr/>
          </p:nvSpPr>
          <p:spPr>
            <a:xfrm>
              <a:off x="759126" y="1776259"/>
              <a:ext cx="808008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Bibliographic info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D0582E-E1AE-ED8F-A473-EC165C495034}"/>
                </a:ext>
              </a:extLst>
            </p:cNvPr>
            <p:cNvSpPr/>
            <p:nvPr/>
          </p:nvSpPr>
          <p:spPr>
            <a:xfrm>
              <a:off x="1689345" y="2015316"/>
              <a:ext cx="808008" cy="1137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Personal / organizational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Type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Name(s)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 Identifiers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Email (personal)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Affiliations (personal)</a:t>
              </a:r>
            </a:p>
            <a:p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0BD75A-921D-7847-6793-56B6767E54AB}"/>
                </a:ext>
              </a:extLst>
            </p:cNvPr>
            <p:cNvSpPr/>
            <p:nvPr/>
          </p:nvSpPr>
          <p:spPr>
            <a:xfrm>
              <a:off x="1689345" y="1776259"/>
              <a:ext cx="808008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Contributors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94029A-E4AF-742E-7D76-2721E3A9ED07}"/>
                </a:ext>
              </a:extLst>
            </p:cNvPr>
            <p:cNvSpPr/>
            <p:nvPr/>
          </p:nvSpPr>
          <p:spPr>
            <a:xfrm>
              <a:off x="2593685" y="2015316"/>
              <a:ext cx="808008" cy="9366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Alternative Identifiers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Related resources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Related nfdi4health resources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6FD234-143F-79EF-B356-831A091CC83F}"/>
                </a:ext>
              </a:extLst>
            </p:cNvPr>
            <p:cNvSpPr/>
            <p:nvPr/>
          </p:nvSpPr>
          <p:spPr>
            <a:xfrm>
              <a:off x="2593685" y="1776259"/>
              <a:ext cx="808008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Identifiers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58258A-AD1B-67E4-5AA2-68DBD0959307}"/>
                </a:ext>
              </a:extLst>
            </p:cNvPr>
            <p:cNvSpPr/>
            <p:nvPr/>
          </p:nvSpPr>
          <p:spPr>
            <a:xfrm>
              <a:off x="961850" y="3619569"/>
              <a:ext cx="951779" cy="5556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Nutritional data collected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Chronic diseases included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72B394-EC28-69C9-BC5A-3A7A8BB38D33}"/>
                </a:ext>
              </a:extLst>
            </p:cNvPr>
            <p:cNvSpPr/>
            <p:nvPr/>
          </p:nvSpPr>
          <p:spPr>
            <a:xfrm>
              <a:off x="961851" y="3380511"/>
              <a:ext cx="951778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Use case triggers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A2FDCD-3F05-0EA6-B353-F53CE2EE2782}"/>
                </a:ext>
              </a:extLst>
            </p:cNvPr>
            <p:cNvSpPr/>
            <p:nvPr/>
          </p:nvSpPr>
          <p:spPr>
            <a:xfrm>
              <a:off x="2071790" y="3481553"/>
              <a:ext cx="1068234" cy="14096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Data source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Verification (date/user)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First submitted (date/user)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First posted (date/user)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Last submitted update (date/user)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Last posted update (date/user)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900A71-D6B7-4E3B-572A-C37EE3BB7B4F}"/>
                </a:ext>
              </a:extLst>
            </p:cNvPr>
            <p:cNvSpPr/>
            <p:nvPr/>
          </p:nvSpPr>
          <p:spPr>
            <a:xfrm>
              <a:off x="2071790" y="3242496"/>
              <a:ext cx="106823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Provenance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7F7DFD-8CA2-B683-56BB-BCA7FEA0CC24}"/>
                </a:ext>
              </a:extLst>
            </p:cNvPr>
            <p:cNvSpPr/>
            <p:nvPr/>
          </p:nvSpPr>
          <p:spPr>
            <a:xfrm>
              <a:off x="3818649" y="1247434"/>
              <a:ext cx="4424609" cy="4083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DESIGN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(Resource type-specific)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F5FE79-CF5E-4696-C755-14267613C17F}"/>
                </a:ext>
              </a:extLst>
            </p:cNvPr>
            <p:cNvSpPr/>
            <p:nvPr/>
          </p:nvSpPr>
          <p:spPr>
            <a:xfrm>
              <a:off x="3949470" y="2015316"/>
              <a:ext cx="942424" cy="19355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Primary design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Study type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Centers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Data providers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ICD groups of diseases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Mortality data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Primary subject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Sampling method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Data sources (</a:t>
              </a:r>
              <a:r>
                <a:rPr lang="en-US" sz="800" dirty="0" err="1">
                  <a:solidFill>
                    <a:schemeClr val="tx1"/>
                  </a:solidFill>
                </a:rPr>
                <a:t>biosamples</a:t>
              </a:r>
              <a:r>
                <a:rPr lang="en-US" sz="800" dirty="0">
                  <a:solidFill>
                    <a:schemeClr val="tx1"/>
                  </a:solidFill>
                </a:rPr>
                <a:t>, imaging, omics)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Primary purpose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Hypotheses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527682-0486-7539-D010-B48373EA214C}"/>
                </a:ext>
              </a:extLst>
            </p:cNvPr>
            <p:cNvSpPr/>
            <p:nvPr/>
          </p:nvSpPr>
          <p:spPr>
            <a:xfrm>
              <a:off x="3949470" y="1776259"/>
              <a:ext cx="94242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Characteristics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CFF99B-FDB9-EC12-C138-CC078A87DDA5}"/>
                </a:ext>
              </a:extLst>
            </p:cNvPr>
            <p:cNvSpPr/>
            <p:nvPr/>
          </p:nvSpPr>
          <p:spPr>
            <a:xfrm>
              <a:off x="4952997" y="2015316"/>
              <a:ext cx="1045244" cy="4690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Name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Terminology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Code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161E54-30FD-718A-B05D-C57EF73EBA67}"/>
                </a:ext>
              </a:extLst>
            </p:cNvPr>
            <p:cNvSpPr/>
            <p:nvPr/>
          </p:nvSpPr>
          <p:spPr>
            <a:xfrm>
              <a:off x="4952997" y="1776259"/>
              <a:ext cx="1045244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Primary conditions / focus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27454E-94C9-CAC1-9BED-0A4EDB1F1105}"/>
                </a:ext>
              </a:extLst>
            </p:cNvPr>
            <p:cNvSpPr/>
            <p:nvPr/>
          </p:nvSpPr>
          <p:spPr>
            <a:xfrm>
              <a:off x="4953560" y="2814665"/>
              <a:ext cx="1009298" cy="1543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Ethics committee approval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Overall status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Status of intervention received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Stopping stage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Stopping reason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Enrolled by invitation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Start date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End date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908457-2000-CF70-F4AA-5FAB9F634C48}"/>
                </a:ext>
              </a:extLst>
            </p:cNvPr>
            <p:cNvSpPr/>
            <p:nvPr/>
          </p:nvSpPr>
          <p:spPr>
            <a:xfrm>
              <a:off x="4953560" y="2575609"/>
              <a:ext cx="1009297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Administrative info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221836-B35E-4C30-20E2-F934E40AD7C4}"/>
                </a:ext>
              </a:extLst>
            </p:cNvPr>
            <p:cNvSpPr/>
            <p:nvPr/>
          </p:nvSpPr>
          <p:spPr>
            <a:xfrm>
              <a:off x="6058628" y="2012670"/>
              <a:ext cx="874882" cy="9223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Minimum age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Maximum age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Gender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Inclusion criteria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Exclusion criteria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F0889A5-4C6F-F495-5976-CAE59822FAD6}"/>
                </a:ext>
              </a:extLst>
            </p:cNvPr>
            <p:cNvSpPr/>
            <p:nvPr/>
          </p:nvSpPr>
          <p:spPr>
            <a:xfrm>
              <a:off x="6058629" y="1773613"/>
              <a:ext cx="874881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Eligibility criteria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0E7774-A199-7F88-D0C2-C67E6BFBD242}"/>
                </a:ext>
              </a:extLst>
            </p:cNvPr>
            <p:cNvSpPr/>
            <p:nvPr/>
          </p:nvSpPr>
          <p:spPr>
            <a:xfrm>
              <a:off x="3949470" y="4291158"/>
              <a:ext cx="942424" cy="106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Coverage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Countries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Region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Target sample size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Obtained sample size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BE6E8D4-1842-4F94-211F-31C4CC225003}"/>
                </a:ext>
              </a:extLst>
            </p:cNvPr>
            <p:cNvSpPr/>
            <p:nvPr/>
          </p:nvSpPr>
          <p:spPr>
            <a:xfrm>
              <a:off x="3949470" y="4052102"/>
              <a:ext cx="94242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Population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17FCB5-4CA9-13AC-B77B-3BE4B91CE75D}"/>
                </a:ext>
              </a:extLst>
            </p:cNvPr>
            <p:cNvSpPr/>
            <p:nvPr/>
          </p:nvSpPr>
          <p:spPr>
            <a:xfrm>
              <a:off x="4948726" y="4719729"/>
              <a:ext cx="942424" cy="4557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Name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Type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062F2B-1FF7-1B10-7648-97E0B50C0580}"/>
                </a:ext>
              </a:extLst>
            </p:cNvPr>
            <p:cNvSpPr/>
            <p:nvPr/>
          </p:nvSpPr>
          <p:spPr>
            <a:xfrm>
              <a:off x="4948726" y="4480673"/>
              <a:ext cx="94242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Arms / groups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07C7BB-7BD0-988E-5A97-432C3B6075B3}"/>
                </a:ext>
              </a:extLst>
            </p:cNvPr>
            <p:cNvSpPr/>
            <p:nvPr/>
          </p:nvSpPr>
          <p:spPr>
            <a:xfrm>
              <a:off x="6061512" y="4239402"/>
              <a:ext cx="942424" cy="4557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Name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Type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18A5CB-DD39-8B44-647E-A315BBF7F587}"/>
                </a:ext>
              </a:extLst>
            </p:cNvPr>
            <p:cNvSpPr/>
            <p:nvPr/>
          </p:nvSpPr>
          <p:spPr>
            <a:xfrm>
              <a:off x="6061512" y="4000346"/>
              <a:ext cx="94242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Interventions / exposures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872FD6-4500-018B-F8A5-03080B661996}"/>
                </a:ext>
              </a:extLst>
            </p:cNvPr>
            <p:cNvSpPr/>
            <p:nvPr/>
          </p:nvSpPr>
          <p:spPr>
            <a:xfrm>
              <a:off x="6053228" y="3293629"/>
              <a:ext cx="874882" cy="589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Title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Type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Time frame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A1FDCA-F4E5-CFA4-4EE3-6EBABA701254}"/>
                </a:ext>
              </a:extLst>
            </p:cNvPr>
            <p:cNvSpPr/>
            <p:nvPr/>
          </p:nvSpPr>
          <p:spPr>
            <a:xfrm>
              <a:off x="6053229" y="3054571"/>
              <a:ext cx="874881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Outcomes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1416F6-48E4-76F6-1982-67F6728910BF}"/>
                </a:ext>
              </a:extLst>
            </p:cNvPr>
            <p:cNvSpPr/>
            <p:nvPr/>
          </p:nvSpPr>
          <p:spPr>
            <a:xfrm>
              <a:off x="7070598" y="4101143"/>
              <a:ext cx="1081372" cy="12547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Plan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Supporting info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Time frame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Access criteria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Description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</a:t>
              </a:r>
              <a:r>
                <a:rPr lang="en-US" sz="800" dirty="0" err="1">
                  <a:solidFill>
                    <a:schemeClr val="tx1"/>
                  </a:solidFill>
                </a:rPr>
                <a:t>DataSHIELD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Data request URL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Additional info URL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Record linkage trigger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EEC9BF-792C-6C02-2EC5-E95B390E2A7C}"/>
                </a:ext>
              </a:extLst>
            </p:cNvPr>
            <p:cNvSpPr/>
            <p:nvPr/>
          </p:nvSpPr>
          <p:spPr>
            <a:xfrm>
              <a:off x="7070598" y="3862086"/>
              <a:ext cx="1081372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Data sharing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0353C8-C150-013C-7C29-F1EF398B16A7}"/>
                </a:ext>
              </a:extLst>
            </p:cNvPr>
            <p:cNvSpPr/>
            <p:nvPr/>
          </p:nvSpPr>
          <p:spPr>
            <a:xfrm>
              <a:off x="7024057" y="2012670"/>
              <a:ext cx="1127914" cy="7107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Time perspectives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Target follow up duration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Biospecimen retention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A2082F-B084-2865-5D7E-776838EA17E2}"/>
                </a:ext>
              </a:extLst>
            </p:cNvPr>
            <p:cNvSpPr/>
            <p:nvPr/>
          </p:nvSpPr>
          <p:spPr>
            <a:xfrm>
              <a:off x="7024057" y="1773613"/>
              <a:ext cx="112791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Non-interventional aspects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72EC49-2EB0-F8F8-438D-37933ABE2CFE}"/>
                </a:ext>
              </a:extLst>
            </p:cNvPr>
            <p:cNvSpPr/>
            <p:nvPr/>
          </p:nvSpPr>
          <p:spPr>
            <a:xfrm>
              <a:off x="7013257" y="3152956"/>
              <a:ext cx="1138714" cy="589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Numerical phase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Masking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Allocation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Off-label drug use</a:t>
              </a:r>
            </a:p>
            <a:p>
              <a:pPr>
                <a:buFontTx/>
                <a:buChar char="-"/>
              </a:pP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068293-26DB-3176-1FD5-7421E53CACFE}"/>
                </a:ext>
              </a:extLst>
            </p:cNvPr>
            <p:cNvSpPr/>
            <p:nvPr/>
          </p:nvSpPr>
          <p:spPr>
            <a:xfrm>
              <a:off x="7013257" y="2913899"/>
              <a:ext cx="1138713" cy="2390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Interventional aspects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7D5781C-F3B8-BA82-2F0F-E3B714F53374}"/>
                </a:ext>
              </a:extLst>
            </p:cNvPr>
            <p:cNvSpPr/>
            <p:nvPr/>
          </p:nvSpPr>
          <p:spPr>
            <a:xfrm>
              <a:off x="8563148" y="1242205"/>
              <a:ext cx="2176739" cy="4083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NUTRITIONAL EPIDEMIOLOGY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(Resource type- and use case-specific)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03EF81-7172-59B5-38CF-8218061A930A}"/>
                </a:ext>
              </a:extLst>
            </p:cNvPr>
            <p:cNvSpPr/>
            <p:nvPr/>
          </p:nvSpPr>
          <p:spPr>
            <a:xfrm>
              <a:off x="8563148" y="3103162"/>
              <a:ext cx="2176737" cy="997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  <a:p>
              <a:endParaRPr lang="en-US" sz="800" dirty="0"/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Common chronic disease name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Type of data collected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Information sources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Verification methods</a:t>
              </a:r>
            </a:p>
            <a:p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3976C9-9F53-D737-91E2-95D634DD2851}"/>
                </a:ext>
              </a:extLst>
            </p:cNvPr>
            <p:cNvSpPr/>
            <p:nvPr/>
          </p:nvSpPr>
          <p:spPr>
            <a:xfrm>
              <a:off x="8563149" y="3103161"/>
              <a:ext cx="2176738" cy="4083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CHRONIC DISEASES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(Resource type- and use case-specific)</a:t>
              </a:r>
            </a:p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AE4AAC-B41E-636A-A1B3-142FCCCEA488}"/>
                </a:ext>
              </a:extLst>
            </p:cNvPr>
            <p:cNvSpPr/>
            <p:nvPr/>
          </p:nvSpPr>
          <p:spPr>
            <a:xfrm>
              <a:off x="8563150" y="4299689"/>
              <a:ext cx="2176736" cy="13540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  <a:p>
              <a:endParaRPr lang="en-US" sz="800" dirty="0"/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Legal basis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Informed consent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Responsible institutions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Additional costs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Identifiers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Further details</a:t>
              </a:r>
            </a:p>
            <a:p>
              <a:pPr>
                <a:buFontTx/>
                <a:buChar char="-"/>
              </a:pPr>
              <a:r>
                <a:rPr lang="en-US" sz="800" dirty="0">
                  <a:solidFill>
                    <a:schemeClr val="tx1"/>
                  </a:solidFill>
                </a:rPr>
                <a:t> Example resources</a:t>
              </a:r>
            </a:p>
            <a:p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E0241F-C26A-29EC-0038-7F5EF80F9606}"/>
                </a:ext>
              </a:extLst>
            </p:cNvPr>
            <p:cNvSpPr/>
            <p:nvPr/>
          </p:nvSpPr>
          <p:spPr>
            <a:xfrm>
              <a:off x="8563148" y="4299687"/>
              <a:ext cx="2176737" cy="4083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RECORD LINKAGE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(Resource type- and use case-specific)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78C194E-19C0-17CD-A9F8-FC77EEF36D8E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2105854" y="852439"/>
              <a:ext cx="2552407" cy="30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5027C7E-E0F0-6917-B976-6336A29C2209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>
              <a:off x="6005169" y="852439"/>
              <a:ext cx="29908" cy="303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9C3AEB2-E72A-E560-7C7F-6E53B35A6FB4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7203059" y="852439"/>
              <a:ext cx="2467692" cy="303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748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3cdcf7-47fa-43f6-87e5-23b415b5c413">
      <Terms xmlns="http://schemas.microsoft.com/office/infopath/2007/PartnerControls"/>
    </lcf76f155ced4ddcb4097134ff3c332f>
    <TaxCatchAll xmlns="12535b08-222e-45d2-b6db-15019f1afee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DC67C611DD5E4D81775F9F3E26A7B2" ma:contentTypeVersion="14" ma:contentTypeDescription="Create a new document." ma:contentTypeScope="" ma:versionID="1b555f11d44c0100232141199635d914">
  <xsd:schema xmlns:xsd="http://www.w3.org/2001/XMLSchema" xmlns:xs="http://www.w3.org/2001/XMLSchema" xmlns:p="http://schemas.microsoft.com/office/2006/metadata/properties" xmlns:ns2="b63cdcf7-47fa-43f6-87e5-23b415b5c413" xmlns:ns3="12535b08-222e-45d2-b6db-15019f1afee6" targetNamespace="http://schemas.microsoft.com/office/2006/metadata/properties" ma:root="true" ma:fieldsID="105b4d619654d841410ecde6dd68bbc0" ns2:_="" ns3:_="">
    <xsd:import namespace="b63cdcf7-47fa-43f6-87e5-23b415b5c413"/>
    <xsd:import namespace="12535b08-222e-45d2-b6db-15019f1afe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cdcf7-47fa-43f6-87e5-23b415b5c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02992e8-d9f0-41e6-b50d-31ec800fc6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35b08-222e-45d2-b6db-15019f1afee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0f8e2b-93b9-4b9d-a61f-51b5e5109c54}" ma:internalName="TaxCatchAll" ma:showField="CatchAllData" ma:web="12535b08-222e-45d2-b6db-15019f1afe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5E47A3-184F-4B0F-9989-A1CFA9D00007}">
  <ds:schemaRefs>
    <ds:schemaRef ds:uri="http://schemas.microsoft.com/office/2006/metadata/properties"/>
    <ds:schemaRef ds:uri="http://schemas.microsoft.com/office/infopath/2007/PartnerControls"/>
    <ds:schemaRef ds:uri="b63cdcf7-47fa-43f6-87e5-23b415b5c413"/>
    <ds:schemaRef ds:uri="12535b08-222e-45d2-b6db-15019f1afee6"/>
  </ds:schemaRefs>
</ds:datastoreItem>
</file>

<file path=customXml/itemProps2.xml><?xml version="1.0" encoding="utf-8"?>
<ds:datastoreItem xmlns:ds="http://schemas.openxmlformats.org/officeDocument/2006/customXml" ds:itemID="{21942E7B-1193-4532-AD66-791E3FE3CF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3cdcf7-47fa-43f6-87e5-23b415b5c413"/>
    <ds:schemaRef ds:uri="12535b08-222e-45d2-b6db-15019f1afe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9D78A4-035B-48A0-AD46-D60CF66AFA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Breitbild</PresentationFormat>
  <Paragraphs>140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Abaza</dc:creator>
  <cp:lastModifiedBy>Vorisek, Carina Nina</cp:lastModifiedBy>
  <cp:revision>36</cp:revision>
  <dcterms:created xsi:type="dcterms:W3CDTF">2023-09-06T21:41:10Z</dcterms:created>
  <dcterms:modified xsi:type="dcterms:W3CDTF">2024-03-04T16:22:06Z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0x010100B1DC67C611DD5E4D81775F9F3E26A7B2</vt:lpwstr>
  </property>
</Properties>
</file>