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5" r:id="rId6"/>
    <p:sldId id="266" r:id="rId7"/>
    <p:sldId id="267" r:id="rId8"/>
    <p:sldId id="261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DCDB"/>
    <a:srgbClr val="F2FCFC"/>
    <a:srgbClr val="AFE8DF"/>
    <a:srgbClr val="FFFFCC"/>
    <a:srgbClr val="FFF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2" d="100"/>
          <a:sy n="62" d="100"/>
        </p:scale>
        <p:origin x="75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2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544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4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93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46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416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60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912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27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8C12-580B-41C9-A5FF-6E78894C1181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207E0-029C-4C81-9640-F8AFA87DAE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95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6738" y="2109109"/>
            <a:ext cx="7162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X-Mart</a:t>
            </a:r>
            <a:r>
              <a:rPr lang="en-IN" sz="5400" b="1" dirty="0" smtClean="0">
                <a:solidFill>
                  <a:schemeClr val="accent1">
                    <a:lumMod val="75000"/>
                  </a:schemeClr>
                </a:solidFill>
                <a:latin typeface="Book Antiqua" panose="02040602050305030304" pitchFamily="18" charset="0"/>
              </a:rPr>
              <a:t> </a:t>
            </a:r>
          </a:p>
          <a:p>
            <a:pPr algn="ctr"/>
            <a:r>
              <a:rPr lang="en-IN" sz="5400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Retail Sales Analysis 2023</a:t>
            </a:r>
            <a:endParaRPr lang="en-IN" sz="5400" b="1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303552"/>
            <a:ext cx="3114676" cy="61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97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32847" y="1265754"/>
            <a:ext cx="423058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Contents</a:t>
            </a:r>
          </a:p>
          <a:p>
            <a:pPr algn="ctr"/>
            <a:endParaRPr lang="en-IN" sz="5400" b="1" dirty="0" smtClean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Data familiarisation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Data Analysis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Insights and 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303552"/>
            <a:ext cx="3114676" cy="61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008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341" y="524350"/>
            <a:ext cx="1115815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Data familiarisation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X-Mart store wants to analyse their sales, patterns and customer behaviour in the year 2023.</a:t>
            </a:r>
          </a:p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The short summary of provided data is given below.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56228"/>
              </p:ext>
            </p:extLst>
          </p:nvPr>
        </p:nvGraphicFramePr>
        <p:xfrm>
          <a:off x="2093784" y="1819418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0703"/>
                <a:gridCol w="5217297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Column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Transaction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 ID for every transaction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Date which transaction happened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Customer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Unique Customer ID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Gender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Gender of</a:t>
                      </a:r>
                      <a:r>
                        <a:rPr lang="en-IN" baseline="0" dirty="0" smtClean="0"/>
                        <a:t> customer. Either Male or Female 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Age of customer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Product category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Category</a:t>
                      </a:r>
                      <a:r>
                        <a:rPr lang="en-IN" baseline="0" dirty="0" smtClean="0"/>
                        <a:t> of customer purchased product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Quantity purchased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Price per 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 of per product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Total 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Price per unit * Quantity=Revenue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16923" y="5681237"/>
            <a:ext cx="11158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After data cleaning using Power Query editor we added Month name, Day name and Month number. Also categorized age to 3 groups as ’18-20’, ’30-49’ and ’50 plus’</a:t>
            </a:r>
          </a:p>
        </p:txBody>
      </p:sp>
    </p:spTree>
    <p:extLst>
      <p:ext uri="{BB962C8B-B14F-4D97-AF65-F5344CB8AC3E}">
        <p14:creationId xmlns:p14="http://schemas.microsoft.com/office/powerpoint/2010/main" val="100531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341" y="524350"/>
            <a:ext cx="1115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Data Analysis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301628" y="1519629"/>
            <a:ext cx="546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Which age group and which gender shows high purchasing behaviour?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7" t="27802" r="81252" b="59638"/>
          <a:stretch/>
        </p:blipFill>
        <p:spPr>
          <a:xfrm>
            <a:off x="6202773" y="2628563"/>
            <a:ext cx="2471352" cy="18723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5452" y="4677237"/>
            <a:ext cx="5314040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Among the all customers Females shows higher amount of purchasing behaviour.</a:t>
            </a:r>
          </a:p>
          <a:p>
            <a:pPr algn="ctr">
              <a:lnSpc>
                <a:spcPct val="150000"/>
              </a:lnSpc>
            </a:pPr>
            <a:r>
              <a:rPr lang="en-IN" dirty="0" smtClean="0"/>
              <a:t>Highest </a:t>
            </a:r>
            <a:r>
              <a:rPr lang="en-IN" dirty="0"/>
              <a:t>n</a:t>
            </a:r>
            <a:r>
              <a:rPr lang="en-IN" dirty="0" smtClean="0"/>
              <a:t>umber of customers falls in the age group ‘30-49’</a:t>
            </a:r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6083642" y="1730033"/>
            <a:ext cx="24714" cy="4411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03" t="46301" r="77886" b="40376"/>
          <a:stretch/>
        </p:blipFill>
        <p:spPr>
          <a:xfrm>
            <a:off x="8470713" y="2734380"/>
            <a:ext cx="3348682" cy="16607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98071" y="1519629"/>
            <a:ext cx="546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is the total revenue that the store generated in the year 2023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15" t="25990" r="54989" b="66366"/>
          <a:stretch/>
        </p:blipFill>
        <p:spPr>
          <a:xfrm>
            <a:off x="3554264" y="2901924"/>
            <a:ext cx="2166914" cy="127709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95" t="26426" r="64497" b="66586"/>
          <a:stretch/>
        </p:blipFill>
        <p:spPr>
          <a:xfrm>
            <a:off x="825832" y="2901924"/>
            <a:ext cx="2634015" cy="12770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40768" y="4853430"/>
            <a:ext cx="5314040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dirty="0" smtClean="0"/>
              <a:t>The store generated a revenue of $ 456000 an sold more than 3000 units of products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646668" y="2471172"/>
            <a:ext cx="5218989" cy="218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6544325" y="2471172"/>
            <a:ext cx="5218989" cy="21871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341" y="524350"/>
            <a:ext cx="1115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Data Analysis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514705" y="1052450"/>
            <a:ext cx="11191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 which month, store performed at its peak and store performed poorly 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071" y="4249085"/>
            <a:ext cx="112902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Store performed it’s best in the month ‘May’. In may, store generated the highest revenue $53000 and sold highest number of products(253).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Store performance is poor in the month of September. Only sold 170 pieces of product with a revenue of $ 24000.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This change is more visible in the quarterly sales. Second Quarter (April, May, June) produced high revenue, where Third Quarter (July, August, September) showed the least performance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60" t="59186" r="50246" b="13732"/>
          <a:stretch/>
        </p:blipFill>
        <p:spPr>
          <a:xfrm>
            <a:off x="689349" y="1439061"/>
            <a:ext cx="6499654" cy="27774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710" t="38001" r="50123" b="39722"/>
          <a:stretch/>
        </p:blipFill>
        <p:spPr>
          <a:xfrm>
            <a:off x="7215650" y="1572758"/>
            <a:ext cx="4447194" cy="2575327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31341" y="1527824"/>
            <a:ext cx="11257005" cy="26886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1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341" y="524350"/>
            <a:ext cx="1115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Data Analysis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91977" y="3401771"/>
            <a:ext cx="108368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Highest revenue is generated from the sales of beauty products and cosmetics. Around 35% of the revenue comes from ‘Beauty’ category.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In the age group of ’18-29’; the highest purchasing category is ‘Clothing’. More than 37% of revenue generated from the clothing purchase of youngsters.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In the age group of ’30-49’; the highest purchasing category is ‘Beauty’. More than 36% of revenue generated from the cosmetic purchase of the customers in the age of 30-49.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Customers who are in the age group ’50 plus’ purchase more Electronic products(43%)</a:t>
            </a:r>
            <a:endParaRPr lang="en-IN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98071" y="1007997"/>
            <a:ext cx="111914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much each category contributing to the 2023 revenue? Also find the age group wise purchasing behaviour.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83" t="35163" r="30939" b="50422"/>
          <a:stretch/>
        </p:blipFill>
        <p:spPr>
          <a:xfrm>
            <a:off x="4213653" y="1674346"/>
            <a:ext cx="3793525" cy="170140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102443" y="1726521"/>
            <a:ext cx="3830595" cy="15970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1341" y="524350"/>
            <a:ext cx="111581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Data Analysis</a:t>
            </a:r>
            <a:endParaRPr lang="en-IN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5214233" y="2275867"/>
            <a:ext cx="62034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Among the weekends Saturday and Sunday, Saturdays are the most revenue generating day. The average revenue in Saturday is nearly $80000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second most sales generating day is Monday. The average Monday revenue is around $70000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/>
              <a:t>The least revenue day is Thursdays and Sundays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531341" y="1119519"/>
            <a:ext cx="110925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Analyse the sales in the weekends.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05" t="54163" r="28010" b="13514"/>
          <a:stretch/>
        </p:blipFill>
        <p:spPr>
          <a:xfrm>
            <a:off x="847822" y="1814309"/>
            <a:ext cx="3551183" cy="35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9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0086" y="33787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303552"/>
            <a:ext cx="3114676" cy="61964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7289" y="424033"/>
            <a:ext cx="7228702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0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Insights and Recommendations</a:t>
            </a:r>
            <a:endParaRPr lang="en-IN" sz="1600" b="1" dirty="0">
              <a:solidFill>
                <a:srgbClr val="FF0000"/>
              </a:solidFill>
              <a:latin typeface="Book Antiqua" panose="0204060205030503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Majority of the customers are in the age group of 30-49. And the least is in the group 18-29. Introduce more youngster attracting  products in all categories.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Use unique Social media marketing strategies to attract youngsters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Third quarter (July, August, September) is the least revenue generating. Introduce offers, discounts and campaigns on those months.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August and march is the least revenue generating months. Attract more customers by giving ‘Independence day special offers’ in August and ‘Women’s day special offers’ in March.</a:t>
            </a:r>
            <a:endParaRPr lang="en-IN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Improve the customer service and customer feedback to create a good impression in customers</a:t>
            </a:r>
          </a:p>
        </p:txBody>
      </p:sp>
    </p:spTree>
    <p:extLst>
      <p:ext uri="{BB962C8B-B14F-4D97-AF65-F5344CB8AC3E}">
        <p14:creationId xmlns:p14="http://schemas.microsoft.com/office/powerpoint/2010/main" val="198120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303552"/>
            <a:ext cx="11582399" cy="6196438"/>
          </a:xfrm>
          <a:prstGeom prst="rect">
            <a:avLst/>
          </a:prstGeom>
          <a:noFill/>
          <a:ln w="38100">
            <a:solidFill>
              <a:srgbClr val="80DC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4" y="303552"/>
            <a:ext cx="3114676" cy="619643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66738" y="2940106"/>
            <a:ext cx="7162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 smtClean="0">
                <a:solidFill>
                  <a:srgbClr val="FF0000"/>
                </a:solidFill>
                <a:latin typeface="Book Antiqua" panose="02040602050305030304" pitchFamily="18" charset="0"/>
              </a:rPr>
              <a:t>Thank </a:t>
            </a:r>
            <a:r>
              <a:rPr lang="en-IN" sz="5400" b="1" dirty="0" smtClean="0">
                <a:solidFill>
                  <a:srgbClr val="00B0F0"/>
                </a:solidFill>
                <a:latin typeface="Book Antiqua" panose="02040602050305030304" pitchFamily="18" charset="0"/>
              </a:rPr>
              <a:t>You</a:t>
            </a:r>
            <a:endParaRPr lang="en-IN" sz="5400" b="1" dirty="0">
              <a:solidFill>
                <a:srgbClr val="00B0F0"/>
              </a:solidFill>
              <a:latin typeface="Book Antiqua" panose="0204060205030503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13296" y="4627715"/>
            <a:ext cx="14696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Biji T J</a:t>
            </a:r>
          </a:p>
          <a:p>
            <a:pPr algn="ctr"/>
            <a:r>
              <a:rPr lang="en-IN" sz="15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Elevate Labs</a:t>
            </a:r>
            <a:endParaRPr lang="en-IN" sz="15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4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607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Biji</dc:creator>
  <cp:lastModifiedBy>Biji</cp:lastModifiedBy>
  <cp:revision>20</cp:revision>
  <dcterms:created xsi:type="dcterms:W3CDTF">2025-04-08T11:38:50Z</dcterms:created>
  <dcterms:modified xsi:type="dcterms:W3CDTF">2025-04-08T15:08:05Z</dcterms:modified>
</cp:coreProperties>
</file>