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4" r:id="rId3"/>
    <p:sldId id="257" r:id="rId4"/>
    <p:sldId id="258" r:id="rId5"/>
    <p:sldId id="259" r:id="rId6"/>
    <p:sldId id="260" r:id="rId7"/>
    <p:sldId id="265" r:id="rId8"/>
    <p:sldId id="269" r:id="rId9"/>
    <p:sldId id="267" r:id="rId10"/>
    <p:sldId id="268" r:id="rId11"/>
    <p:sldId id="270" r:id="rId12"/>
    <p:sldId id="261" r:id="rId13"/>
    <p:sldId id="26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5AF57B-415E-4C68-A8E6-290A53E15384}"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201DE-04CD-40F5-9669-0433755C0AD9}" type="slidenum">
              <a:rPr lang="en-IN" smtClean="0"/>
              <a:t>‹#›</a:t>
            </a:fld>
            <a:endParaRPr lang="en-IN"/>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AF57B-415E-4C68-A8E6-290A53E15384}"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201DE-04CD-40F5-9669-0433755C0AD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AF57B-415E-4C68-A8E6-290A53E15384}"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201DE-04CD-40F5-9669-0433755C0AD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AF57B-415E-4C68-A8E6-290A53E15384}"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201DE-04CD-40F5-9669-0433755C0AD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AF57B-415E-4C68-A8E6-290A53E15384}" type="datetimeFigureOut">
              <a:rPr lang="en-IN" smtClean="0"/>
              <a:t>10-05-2021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A201DE-04CD-40F5-9669-0433755C0AD9}" type="slidenum">
              <a:rPr lang="en-IN" smtClean="0"/>
              <a:t>‹#›</a:t>
            </a:fld>
            <a:endParaRPr lang="en-IN"/>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5AF57B-415E-4C68-A8E6-290A53E15384}"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201DE-04CD-40F5-9669-0433755C0AD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5AF57B-415E-4C68-A8E6-290A53E15384}" type="datetimeFigureOut">
              <a:rPr lang="en-IN" smtClean="0"/>
              <a:t>10-05-2021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A201DE-04CD-40F5-9669-0433755C0AD9}" type="slidenum">
              <a:rPr lang="en-IN" smtClean="0"/>
              <a:t>‹#›</a:t>
            </a:fld>
            <a:endParaRPr lang="en-IN"/>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5AF57B-415E-4C68-A8E6-290A53E15384}" type="datetimeFigureOut">
              <a:rPr lang="en-IN" smtClean="0"/>
              <a:t>10-05-2021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A201DE-04CD-40F5-9669-0433755C0AD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AF57B-415E-4C68-A8E6-290A53E15384}" type="datetimeFigureOut">
              <a:rPr lang="en-IN" smtClean="0"/>
              <a:t>10-05-2021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A201DE-04CD-40F5-9669-0433755C0AD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AF57B-415E-4C68-A8E6-290A53E15384}"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201DE-04CD-40F5-9669-0433755C0AD9}" type="slidenum">
              <a:rPr lang="en-IN" smtClean="0"/>
              <a:t>‹#›</a:t>
            </a:fld>
            <a:endParaRPr lang="en-IN"/>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AF57B-415E-4C68-A8E6-290A53E15384}" type="datetimeFigureOut">
              <a:rPr lang="en-IN" smtClean="0"/>
              <a:t>10-05-2021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A201DE-04CD-40F5-9669-0433755C0AD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B5AF57B-415E-4C68-A8E6-290A53E15384}" type="datetimeFigureOut">
              <a:rPr lang="en-IN" smtClean="0"/>
              <a:t>10-05-2021</a:t>
            </a:fld>
            <a:endParaRPr lang="en-IN"/>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AA201DE-04CD-40F5-9669-0433755C0AD9}" type="slidenum">
              <a:rPr lang="en-IN" smtClean="0"/>
              <a:t>‹#›</a:t>
            </a:fld>
            <a:endParaRPr lang="en-IN"/>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dnuggets.com/2017/09/missing-data-imputation-using-r.html" TargetMode="External"/><Relationship Id="rId2" Type="http://schemas.openxmlformats.org/officeDocument/2006/relationships/hyperlink" Target="https://data.gov.il/dataset/covid-19" TargetMode="External"/><Relationship Id="rId1" Type="http://schemas.openxmlformats.org/officeDocument/2006/relationships/slideLayout" Target="../slideLayouts/slideLayout2.xml"/><Relationship Id="rId5" Type="http://schemas.openxmlformats.org/officeDocument/2006/relationships/hyperlink" Target="https://www.analyticsvidhya.com/blog/2016/01/xgboost-algorithm-easy-steps/" TargetMode="External"/><Relationship Id="rId4" Type="http://schemas.openxmlformats.org/officeDocument/2006/relationships/hyperlink" Target="https://www.tutorialspoint.com/r/r_decision_tree.ht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869160"/>
            <a:ext cx="4419600" cy="1224136"/>
          </a:xfrm>
        </p:spPr>
        <p:txBody>
          <a:bodyPr>
            <a:normAutofit fontScale="90000"/>
          </a:bodyPr>
          <a:lstStyle/>
          <a:p>
            <a:pPr algn="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3600" dirty="0" smtClean="0"/>
              <a:t>Topic:Covid-19 Diagnosis Based On Symptoms </a:t>
            </a:r>
            <a:r>
              <a:rPr lang="en-US" sz="4000" dirty="0" smtClean="0"/>
              <a:t/>
            </a:r>
            <a:br>
              <a:rPr lang="en-US" sz="4000" dirty="0" smtClean="0"/>
            </a:br>
            <a:r>
              <a:rPr lang="en-US" sz="4000" dirty="0"/>
              <a:t/>
            </a:r>
            <a:br>
              <a:rPr lang="en-US" sz="4000" dirty="0"/>
            </a:br>
            <a:r>
              <a:rPr lang="en-US" dirty="0" smtClean="0"/>
              <a:t/>
            </a:r>
            <a:br>
              <a:rPr lang="en-US" dirty="0" smtClean="0"/>
            </a:br>
            <a:r>
              <a:rPr lang="en-US" dirty="0"/>
              <a:t/>
            </a:r>
            <a:br>
              <a:rPr lang="en-US" dirty="0"/>
            </a:br>
            <a:r>
              <a:rPr lang="en-US" sz="3100" dirty="0" smtClean="0"/>
              <a:t>Bijoy Kumar Dey</a:t>
            </a:r>
            <a:br>
              <a:rPr lang="en-US" sz="3100" dirty="0" smtClean="0"/>
            </a:br>
            <a:r>
              <a:rPr lang="en-US" sz="3100" dirty="0" smtClean="0"/>
              <a:t>A90555918017</a:t>
            </a:r>
            <a:br>
              <a:rPr lang="en-US" sz="3100" dirty="0" smtClean="0"/>
            </a:br>
            <a:r>
              <a:rPr lang="en-US" sz="3100" dirty="0" smtClean="0"/>
              <a:t>BSTAT 6</a:t>
            </a:r>
            <a:br>
              <a:rPr lang="en-US" sz="3100" dirty="0" smtClean="0"/>
            </a:br>
            <a:r>
              <a:rPr lang="en-US" sz="3100" dirty="0" smtClean="0"/>
              <a:t>NTCC Project</a:t>
            </a:r>
            <a:endParaRPr lang="en-IN" sz="3100" dirty="0"/>
          </a:p>
        </p:txBody>
      </p:sp>
    </p:spTree>
    <p:extLst>
      <p:ext uri="{BB962C8B-B14F-4D97-AF65-F5344CB8AC3E}">
        <p14:creationId xmlns:p14="http://schemas.microsoft.com/office/powerpoint/2010/main" val="550170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404664"/>
            <a:ext cx="7543800" cy="3886200"/>
          </a:xfrm>
        </p:spPr>
        <p:txBody>
          <a:bodyPr>
            <a:normAutofit/>
          </a:bodyPr>
          <a:lstStyle/>
          <a:p>
            <a:pPr marL="0" indent="0">
              <a:buNone/>
            </a:pPr>
            <a:r>
              <a:rPr lang="en-US" sz="2000" dirty="0"/>
              <a:t>T</a:t>
            </a:r>
            <a:r>
              <a:rPr lang="en-US" sz="2000" dirty="0" smtClean="0"/>
              <a:t>he </a:t>
            </a:r>
            <a:r>
              <a:rPr lang="en-US" sz="2000" dirty="0"/>
              <a:t>confusion matrix of train data of XGBOOST model is</a:t>
            </a:r>
            <a:r>
              <a:rPr lang="en-US" sz="2000" dirty="0" smtClean="0"/>
              <a:t>:</a:t>
            </a:r>
          </a:p>
          <a:p>
            <a:pPr marL="0" indent="0">
              <a:buNone/>
            </a:pPr>
            <a:endParaRPr lang="en-US" sz="2000" dirty="0" smtClean="0"/>
          </a:p>
          <a:p>
            <a:pPr marL="0" indent="0">
              <a:buNone/>
            </a:pPr>
            <a:endParaRPr lang="en-US" sz="2000" dirty="0"/>
          </a:p>
          <a:p>
            <a:pPr marL="0" indent="0">
              <a:buNone/>
            </a:pPr>
            <a:r>
              <a:rPr lang="en-US" sz="2000" dirty="0"/>
              <a:t>Here accuracy rate of the confusion matrix is 92.1241% and the confusion matrix of test data of XGBOOST model is:</a:t>
            </a:r>
            <a:endParaRPr lang="en-IN" sz="2000" dirty="0"/>
          </a:p>
          <a:p>
            <a:pPr marL="0" indent="0">
              <a:buNone/>
            </a:pPr>
            <a:endParaRPr lang="en-US" sz="2000" dirty="0" smtClean="0"/>
          </a:p>
          <a:p>
            <a:pPr marL="0" indent="0">
              <a:buNone/>
            </a:pPr>
            <a:endParaRPr lang="en-US" sz="2000" dirty="0"/>
          </a:p>
          <a:p>
            <a:pPr marL="0" indent="0">
              <a:buNone/>
            </a:pPr>
            <a:r>
              <a:rPr lang="en-US" sz="2000" dirty="0"/>
              <a:t>Here accuracy rate of the confusion matrix is 92.12249%. After that I save the model in a .</a:t>
            </a:r>
            <a:r>
              <a:rPr lang="en-US" sz="2000" dirty="0" err="1"/>
              <a:t>rds</a:t>
            </a:r>
            <a:r>
              <a:rPr lang="en-US" sz="2000" dirty="0"/>
              <a:t> file so that anyone can run this model behind any app or data structure.</a:t>
            </a:r>
            <a:endParaRPr lang="en-IN" sz="2000" dirty="0"/>
          </a:p>
          <a:p>
            <a:pPr marL="0" indent="0">
              <a:buNone/>
            </a:pP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9592" y="908720"/>
            <a:ext cx="1914525" cy="6096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30940" y="2276872"/>
            <a:ext cx="1914525" cy="628650"/>
          </a:xfrm>
          <a:prstGeom prst="rect">
            <a:avLst/>
          </a:prstGeom>
        </p:spPr>
      </p:pic>
    </p:spTree>
    <p:extLst>
      <p:ext uri="{BB962C8B-B14F-4D97-AF65-F5344CB8AC3E}">
        <p14:creationId xmlns:p14="http://schemas.microsoft.com/office/powerpoint/2010/main" val="196537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I have studied two models namely Xgboost and decision Tree and I choose here XGBOOST model as a perfect model for my project because first think Decision tree’s confusion matrix accuracy rate is less than XGBOOST confusion matrix accuracy rate. Secondly Decision tree has a over fitting problem so that sometime decision tree model run on the dataset with good accuracy rate but when we run this behind any data structure then it does not function well. Thirdly XGBOOST algorithm handles a bias dataset very well with good accuracy rate. </a:t>
            </a:r>
            <a:endParaRPr lang="en-IN" sz="2000" dirty="0"/>
          </a:p>
          <a:p>
            <a:pPr marL="0" indent="0">
              <a:buNone/>
            </a:pPr>
            <a:r>
              <a:rPr lang="en-US" sz="2000" dirty="0"/>
              <a:t>So I choose XGBOOST model as a best fitting model for my project and I save this in .</a:t>
            </a:r>
            <a:r>
              <a:rPr lang="en-US" sz="2000" dirty="0" err="1"/>
              <a:t>rds</a:t>
            </a:r>
            <a:r>
              <a:rPr lang="en-US" sz="2000" dirty="0"/>
              <a:t> file so that anyone can run this behind any data structure so easily.</a:t>
            </a:r>
            <a:r>
              <a:rPr lang="en-IN" sz="2000" dirty="0"/>
              <a:t> </a:t>
            </a:r>
          </a:p>
        </p:txBody>
      </p:sp>
    </p:spTree>
    <p:extLst>
      <p:ext uri="{BB962C8B-B14F-4D97-AF65-F5344CB8AC3E}">
        <p14:creationId xmlns:p14="http://schemas.microsoft.com/office/powerpoint/2010/main" val="151462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IN" dirty="0"/>
          </a:p>
        </p:txBody>
      </p:sp>
      <p:sp>
        <p:nvSpPr>
          <p:cNvPr id="3" name="Content Placeholder 2"/>
          <p:cNvSpPr>
            <a:spLocks noGrp="1"/>
          </p:cNvSpPr>
          <p:nvPr>
            <p:ph idx="1"/>
          </p:nvPr>
        </p:nvSpPr>
        <p:spPr>
          <a:xfrm>
            <a:off x="755576" y="1268760"/>
            <a:ext cx="7543800" cy="3886200"/>
          </a:xfrm>
        </p:spPr>
        <p:txBody>
          <a:bodyPr>
            <a:normAutofit fontScale="92500" lnSpcReduction="20000"/>
          </a:bodyPr>
          <a:lstStyle/>
          <a:p>
            <a:pPr>
              <a:buFont typeface="Courier New" pitchFamily="49" charset="0"/>
              <a:buChar char="o"/>
            </a:pPr>
            <a:r>
              <a:rPr lang="en-US" dirty="0" smtClean="0">
                <a:hlinkClick r:id="rId2"/>
              </a:rPr>
              <a:t>https</a:t>
            </a:r>
            <a:r>
              <a:rPr lang="en-US" dirty="0">
                <a:hlinkClick r:id="rId2"/>
              </a:rPr>
              <a:t>://</a:t>
            </a:r>
            <a:r>
              <a:rPr lang="en-US" dirty="0" smtClean="0">
                <a:hlinkClick r:id="rId2"/>
              </a:rPr>
              <a:t>data.gov.il/dataset/covid-19</a:t>
            </a:r>
            <a:endParaRPr lang="en-US" dirty="0" smtClean="0"/>
          </a:p>
          <a:p>
            <a:pPr>
              <a:buFont typeface="Courier New" pitchFamily="49" charset="0"/>
              <a:buChar char="o"/>
            </a:pPr>
            <a:endParaRPr lang="en-US" dirty="0" smtClean="0"/>
          </a:p>
          <a:p>
            <a:pPr>
              <a:buFont typeface="Courier New" pitchFamily="49" charset="0"/>
              <a:buChar char="o"/>
            </a:pPr>
            <a:r>
              <a:rPr lang="en-IN" dirty="0">
                <a:hlinkClick r:id="rId3"/>
              </a:rPr>
              <a:t>https://</a:t>
            </a:r>
            <a:r>
              <a:rPr lang="en-IN" dirty="0" smtClean="0">
                <a:hlinkClick r:id="rId3"/>
              </a:rPr>
              <a:t>www.kdnuggets.com/2017/09/missing-data-imputation-using-r.html</a:t>
            </a:r>
            <a:endParaRPr lang="en-IN" dirty="0" smtClean="0"/>
          </a:p>
          <a:p>
            <a:pPr>
              <a:buFont typeface="Courier New" pitchFamily="49" charset="0"/>
              <a:buChar char="o"/>
            </a:pPr>
            <a:endParaRPr lang="en-US" dirty="0"/>
          </a:p>
          <a:p>
            <a:pPr>
              <a:buFont typeface="Courier New" pitchFamily="49" charset="0"/>
              <a:buChar char="o"/>
            </a:pPr>
            <a:r>
              <a:rPr lang="en-US" dirty="0" smtClean="0"/>
              <a:t>Introduction to Machine learning with R by </a:t>
            </a:r>
            <a:r>
              <a:rPr lang="en-IN" dirty="0"/>
              <a:t>Scott V. Burger </a:t>
            </a:r>
            <a:endParaRPr lang="en-IN" dirty="0" smtClean="0"/>
          </a:p>
          <a:p>
            <a:pPr>
              <a:buFont typeface="Courier New" pitchFamily="49" charset="0"/>
              <a:buChar char="o"/>
            </a:pPr>
            <a:endParaRPr lang="en-US" dirty="0" smtClean="0"/>
          </a:p>
          <a:p>
            <a:pPr>
              <a:buFont typeface="Courier New" pitchFamily="49" charset="0"/>
              <a:buChar char="o"/>
            </a:pPr>
            <a:r>
              <a:rPr lang="en-US" dirty="0">
                <a:hlinkClick r:id="rId4"/>
              </a:rPr>
              <a:t>https://</a:t>
            </a:r>
            <a:r>
              <a:rPr lang="en-US" dirty="0" smtClean="0">
                <a:hlinkClick r:id="rId4"/>
              </a:rPr>
              <a:t>www.tutorialspoint.com/r/r_decision_tree.htm</a:t>
            </a:r>
            <a:endParaRPr lang="en-US" dirty="0" smtClean="0"/>
          </a:p>
          <a:p>
            <a:pPr>
              <a:buFont typeface="Courier New" pitchFamily="49" charset="0"/>
              <a:buChar char="o"/>
            </a:pPr>
            <a:endParaRPr lang="en-US" dirty="0" smtClean="0"/>
          </a:p>
          <a:p>
            <a:pPr>
              <a:buFont typeface="Courier New" pitchFamily="49" charset="0"/>
              <a:buChar char="o"/>
            </a:pPr>
            <a:r>
              <a:rPr lang="en-US" dirty="0">
                <a:hlinkClick r:id="rId5"/>
              </a:rPr>
              <a:t>https://www.analyticsvidhya.com/blog/2016/01/xgboost-algorithm-easy-steps</a:t>
            </a:r>
            <a:r>
              <a:rPr lang="en-US" dirty="0" smtClean="0">
                <a:hlinkClick r:id="rId5"/>
              </a:rPr>
              <a:t>/</a:t>
            </a:r>
            <a:endParaRPr lang="en-US" dirty="0" smtClean="0"/>
          </a:p>
          <a:p>
            <a:pPr marL="0" indent="0">
              <a:buNone/>
            </a:pPr>
            <a:endParaRPr lang="en-US" dirty="0"/>
          </a:p>
          <a:p>
            <a:pPr>
              <a:buFont typeface="Courier New" pitchFamily="49" charset="0"/>
              <a:buChar char="o"/>
            </a:pPr>
            <a:endParaRPr lang="en-US" dirty="0"/>
          </a:p>
          <a:p>
            <a:pPr>
              <a:buFont typeface="Courier New" pitchFamily="49" charset="0"/>
              <a:buChar char="o"/>
            </a:pPr>
            <a:endParaRPr lang="en-IN" dirty="0"/>
          </a:p>
        </p:txBody>
      </p:sp>
    </p:spTree>
    <p:extLst>
      <p:ext uri="{BB962C8B-B14F-4D97-AF65-F5344CB8AC3E}">
        <p14:creationId xmlns:p14="http://schemas.microsoft.com/office/powerpoint/2010/main" val="1898802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66941" y="2967335"/>
            <a:ext cx="4410118"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IN"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14636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288632"/>
            <a:ext cx="6781800" cy="1600200"/>
          </a:xfrm>
        </p:spPr>
        <p:txBody>
          <a:bodyPr>
            <a:normAutofit fontScale="90000"/>
          </a:bodyPr>
          <a:lstStyle/>
          <a:p>
            <a:r>
              <a:rPr lang="en-US" dirty="0"/>
              <a:t>Introduction</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The novel coronavirus disease caused by the SARS-CoV-2 continues to pose a critical and urgent threat of world</a:t>
            </a:r>
            <a:r>
              <a:rPr lang="en-US" dirty="0" smtClean="0"/>
              <a:t>. </a:t>
            </a:r>
            <a:r>
              <a:rPr lang="en-US" dirty="0"/>
              <a:t>In this time we need such a process that can identify covid-19 positive patients very quickly. So Here we need such a model that use symptoms such as However, most previous models were based on data from hospitalized patients, thus are not effective in screening for COVID in the general population.</a:t>
            </a:r>
            <a:r>
              <a:rPr lang="en-US" dirty="0" smtClean="0"/>
              <a:t> </a:t>
            </a:r>
            <a:endParaRPr lang="en-IN" dirty="0"/>
          </a:p>
        </p:txBody>
      </p:sp>
    </p:spTree>
    <p:extLst>
      <p:ext uri="{BB962C8B-B14F-4D97-AF65-F5344CB8AC3E}">
        <p14:creationId xmlns:p14="http://schemas.microsoft.com/office/powerpoint/2010/main" val="15867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normAutofit/>
          </a:bodyPr>
          <a:lstStyle/>
          <a:p>
            <a:pPr marL="0" indent="0">
              <a:buNone/>
            </a:pPr>
            <a:r>
              <a:rPr lang="en-US" dirty="0"/>
              <a:t>The classification goal is to predict that a patient is covid-19 positive or negative on the basis of his/her symptoms. Building a model which can fulfill the classification goal with more accuracy is the main objective of my project.</a:t>
            </a:r>
            <a:endParaRPr lang="en-IN" dirty="0"/>
          </a:p>
          <a:p>
            <a:pPr marL="0" indent="0">
              <a:buNone/>
            </a:pPr>
            <a:endParaRPr lang="en-IN" sz="2400" dirty="0"/>
          </a:p>
        </p:txBody>
      </p:sp>
    </p:spTree>
    <p:extLst>
      <p:ext uri="{BB962C8B-B14F-4D97-AF65-F5344CB8AC3E}">
        <p14:creationId xmlns:p14="http://schemas.microsoft.com/office/powerpoint/2010/main" val="3868516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IN" dirty="0"/>
          </a:p>
        </p:txBody>
      </p:sp>
      <p:sp>
        <p:nvSpPr>
          <p:cNvPr id="3" name="Content Placeholder 2"/>
          <p:cNvSpPr>
            <a:spLocks noGrp="1"/>
          </p:cNvSpPr>
          <p:nvPr>
            <p:ph idx="1"/>
          </p:nvPr>
        </p:nvSpPr>
        <p:spPr/>
        <p:txBody>
          <a:bodyPr>
            <a:normAutofit/>
          </a:bodyPr>
          <a:lstStyle/>
          <a:p>
            <a:pPr marL="0" indent="0">
              <a:buNone/>
            </a:pPr>
            <a:r>
              <a:rPr lang="en-US" dirty="0"/>
              <a:t>The Israeli Ministry of Health publicly released data of all</a:t>
            </a:r>
          </a:p>
          <a:p>
            <a:pPr marL="0" indent="0">
              <a:buNone/>
            </a:pPr>
            <a:r>
              <a:rPr lang="en-US" dirty="0"/>
              <a:t>individuals who were tested for SARS-CoV-2 via RT-PCR assay of a nasopharyngeal swab. </a:t>
            </a:r>
            <a:r>
              <a:rPr lang="en-US" dirty="0" smtClean="0"/>
              <a:t>This data contains total 1048576 observations and total 10 variables.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87" y="3119528"/>
            <a:ext cx="8035925"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442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sp>
        <p:nvSpPr>
          <p:cNvPr id="3" name="Content Placeholder 2"/>
          <p:cNvSpPr>
            <a:spLocks noGrp="1"/>
          </p:cNvSpPr>
          <p:nvPr>
            <p:ph idx="1"/>
          </p:nvPr>
        </p:nvSpPr>
        <p:spPr/>
        <p:txBody>
          <a:bodyPr>
            <a:normAutofit lnSpcReduction="10000"/>
          </a:bodyPr>
          <a:lstStyle/>
          <a:p>
            <a:pPr>
              <a:buFont typeface="Courier New" pitchFamily="49" charset="0"/>
              <a:buChar char="o"/>
            </a:pPr>
            <a:r>
              <a:rPr lang="en-US" dirty="0" smtClean="0"/>
              <a:t>Convert all categorical variables to the factor.</a:t>
            </a:r>
          </a:p>
          <a:p>
            <a:pPr>
              <a:buFont typeface="Courier New" pitchFamily="49" charset="0"/>
              <a:buChar char="o"/>
            </a:pPr>
            <a:r>
              <a:rPr lang="en-US" dirty="0" smtClean="0"/>
              <a:t>Fill all the missing values using method of imputation using logistic regression.</a:t>
            </a:r>
          </a:p>
          <a:p>
            <a:pPr>
              <a:buFont typeface="Courier New" pitchFamily="49" charset="0"/>
              <a:buChar char="o"/>
            </a:pPr>
            <a:r>
              <a:rPr lang="en-US" dirty="0" smtClean="0"/>
              <a:t>Split the data in train and test set.</a:t>
            </a:r>
          </a:p>
          <a:p>
            <a:pPr>
              <a:buFont typeface="Courier New" pitchFamily="49" charset="0"/>
              <a:buChar char="o"/>
            </a:pPr>
            <a:r>
              <a:rPr lang="en-US" dirty="0" smtClean="0"/>
              <a:t>Fit Decision tree and Xtreme Gradient Boosting model on the train dataset as all the variables are categorical variables and select a model among them by seeing the good accuracy rate. (But decision tree with good accuracy rate cannot be taken many times because decision tree model have a over fitting problem.)</a:t>
            </a:r>
          </a:p>
        </p:txBody>
      </p:sp>
    </p:spTree>
    <p:extLst>
      <p:ext uri="{BB962C8B-B14F-4D97-AF65-F5344CB8AC3E}">
        <p14:creationId xmlns:p14="http://schemas.microsoft.com/office/powerpoint/2010/main" val="379523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lstStyle/>
          <a:p>
            <a:pPr marL="0" indent="0">
              <a:buNone/>
            </a:pPr>
            <a:r>
              <a:rPr lang="en-US" dirty="0"/>
              <a:t>I</a:t>
            </a:r>
            <a:r>
              <a:rPr lang="en-US" dirty="0" smtClean="0"/>
              <a:t>mputation method for missing value predict </a:t>
            </a:r>
            <a:r>
              <a:rPr lang="en-US" dirty="0"/>
              <a:t>the missing values using logistic </a:t>
            </a:r>
            <a:r>
              <a:rPr lang="en-US" dirty="0" smtClean="0"/>
              <a:t>regression.</a:t>
            </a:r>
          </a:p>
          <a:p>
            <a:pPr marL="0" indent="0">
              <a:buNone/>
            </a:pPr>
            <a:r>
              <a:rPr lang="en-US" dirty="0" smtClean="0"/>
              <a:t>Split the dataset in 70:30 ratio and out of this 70% is for training dataset and 30% for test dataset.</a:t>
            </a:r>
          </a:p>
          <a:p>
            <a:pPr marL="0" indent="0">
              <a:buNone/>
            </a:pPr>
            <a:r>
              <a:rPr lang="en-US" dirty="0" smtClean="0"/>
              <a:t>Now </a:t>
            </a:r>
            <a:r>
              <a:rPr lang="en-US" dirty="0"/>
              <a:t>I plot the Decision Tree on the train </a:t>
            </a:r>
            <a:r>
              <a:rPr lang="en-US" dirty="0" smtClean="0"/>
              <a:t>dataset. </a:t>
            </a:r>
            <a:r>
              <a:rPr lang="en-US" dirty="0"/>
              <a:t>I got a decision tree in R </a:t>
            </a:r>
            <a:r>
              <a:rPr lang="en-US" dirty="0" smtClean="0"/>
              <a:t>:-</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203848" y="3573016"/>
            <a:ext cx="4824536" cy="2160240"/>
          </a:xfrm>
          <a:prstGeom prst="rect">
            <a:avLst/>
          </a:prstGeom>
        </p:spPr>
      </p:pic>
    </p:spTree>
    <p:extLst>
      <p:ext uri="{BB962C8B-B14F-4D97-AF65-F5344CB8AC3E}">
        <p14:creationId xmlns:p14="http://schemas.microsoft.com/office/powerpoint/2010/main" val="2001139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I fit another algorithm on this data and comparing this two I will decide which one I will choose. So I choose XGBOOST algorithm since it has so many advantages which I discuss before. Now for this I first convert all my dataset into matrix format since XGBOOST support only this format. </a:t>
            </a:r>
            <a:endParaRPr lang="en-IN" sz="2000" dirty="0" smtClean="0"/>
          </a:p>
          <a:p>
            <a:pPr marL="0" indent="0">
              <a:buNone/>
            </a:pPr>
            <a:r>
              <a:rPr lang="en-US" sz="2000" dirty="0"/>
              <a:t>After converting this, I run This XGBOOST model on the train dataset with eta value 0.2, depth of the decision tree 6 and no. of iteration is 100. Then XGBOOST model give us a graph from which we can see which variable of the dataset are important</a:t>
            </a:r>
            <a:r>
              <a:rPr lang="en-US" sz="2000" dirty="0" smtClean="0"/>
              <a:t>:</a:t>
            </a:r>
          </a:p>
          <a:p>
            <a:pPr marL="0" indent="0">
              <a:buNone/>
            </a:pPr>
            <a:endParaRPr lang="en-IN" sz="2000" dirty="0"/>
          </a:p>
          <a:p>
            <a:pPr marL="0" indent="0">
              <a:buNone/>
            </a:pPr>
            <a:endParaRPr lang="en-US" sz="2000" dirty="0" smtClean="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843808" y="3717032"/>
            <a:ext cx="5771009" cy="2376264"/>
          </a:xfrm>
          <a:prstGeom prst="rect">
            <a:avLst/>
          </a:prstGeom>
        </p:spPr>
      </p:pic>
    </p:spTree>
    <p:extLst>
      <p:ext uri="{BB962C8B-B14F-4D97-AF65-F5344CB8AC3E}">
        <p14:creationId xmlns:p14="http://schemas.microsoft.com/office/powerpoint/2010/main" val="149705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823" y="4509120"/>
            <a:ext cx="6781800" cy="1600200"/>
          </a:xfrm>
        </p:spPr>
        <p:txBody>
          <a:bodyPr>
            <a:normAutofit/>
          </a:bodyPr>
          <a:lstStyle/>
          <a:p>
            <a:r>
              <a:rPr lang="en-US" sz="2000" dirty="0">
                <a:latin typeface="+mn-lt"/>
              </a:rPr>
              <a:t>Here red curve fill the dots very well that means XGBOOST algorithm fit well. </a:t>
            </a:r>
            <a:endParaRPr lang="en-IN" sz="2000" dirty="0">
              <a:latin typeface="+mn-lt"/>
            </a:endParaRPr>
          </a:p>
        </p:txBody>
      </p:sp>
      <p:sp>
        <p:nvSpPr>
          <p:cNvPr id="3" name="Content Placeholder 2"/>
          <p:cNvSpPr>
            <a:spLocks noGrp="1"/>
          </p:cNvSpPr>
          <p:nvPr>
            <p:ph idx="1"/>
          </p:nvPr>
        </p:nvSpPr>
        <p:spPr>
          <a:xfrm>
            <a:off x="755576" y="289252"/>
            <a:ext cx="7543800" cy="3886200"/>
          </a:xfrm>
        </p:spPr>
        <p:txBody>
          <a:bodyPr/>
          <a:lstStyle/>
          <a:p>
            <a:pPr marL="0" indent="0">
              <a:buNone/>
            </a:pPr>
            <a:r>
              <a:rPr lang="en-US" sz="2000" dirty="0"/>
              <a:t>Now A graph is drawn on Iteration vs. log loss and here I plot a scatter plot with blue color where I take the log loss on train data and draw a line on the same graph on log loss of the test data with red color. This graph says us that the model which is building on train data will fit on test data well or not. The graph is</a:t>
            </a:r>
            <a:r>
              <a:rPr lang="en-US" sz="2000" dirty="0" smtClean="0"/>
              <a:t>:</a:t>
            </a:r>
          </a:p>
          <a:p>
            <a:pPr marL="0" indent="0">
              <a:buNone/>
            </a:pPr>
            <a:endParaRPr lang="en-US" sz="2000"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22236" y="2564904"/>
            <a:ext cx="6276975" cy="2933065"/>
          </a:xfrm>
          <a:prstGeom prst="rect">
            <a:avLst/>
          </a:prstGeom>
        </p:spPr>
      </p:pic>
    </p:spTree>
    <p:extLst>
      <p:ext uri="{BB962C8B-B14F-4D97-AF65-F5344CB8AC3E}">
        <p14:creationId xmlns:p14="http://schemas.microsoft.com/office/powerpoint/2010/main" val="78054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IN" dirty="0"/>
          </a:p>
        </p:txBody>
      </p:sp>
      <p:sp>
        <p:nvSpPr>
          <p:cNvPr id="3" name="Content Placeholder 2"/>
          <p:cNvSpPr>
            <a:spLocks noGrp="1"/>
          </p:cNvSpPr>
          <p:nvPr>
            <p:ph idx="1"/>
          </p:nvPr>
        </p:nvSpPr>
        <p:spPr>
          <a:xfrm>
            <a:off x="683568" y="908720"/>
            <a:ext cx="7543800" cy="3886200"/>
          </a:xfrm>
        </p:spPr>
        <p:txBody>
          <a:bodyPr>
            <a:normAutofit fontScale="85000" lnSpcReduction="20000"/>
          </a:bodyPr>
          <a:lstStyle/>
          <a:p>
            <a:pPr marL="0" indent="0">
              <a:buNone/>
            </a:pPr>
            <a:r>
              <a:rPr lang="en-US" sz="2000" dirty="0"/>
              <a:t>T</a:t>
            </a:r>
            <a:r>
              <a:rPr lang="en-US" sz="2000" dirty="0" smtClean="0"/>
              <a:t>his </a:t>
            </a:r>
            <a:r>
              <a:rPr lang="en-US" sz="2000" dirty="0"/>
              <a:t>decision tree model, I predict the dependent variable and calculate the confusion matrix since this is a classification problem and I got the confusion matrix for train data like this</a:t>
            </a:r>
            <a:r>
              <a:rPr lang="en-US" sz="2000" dirty="0" smtClean="0"/>
              <a:t>:</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r>
              <a:rPr lang="en-US" sz="2000" dirty="0" smtClean="0"/>
              <a:t>Here </a:t>
            </a:r>
            <a:r>
              <a:rPr lang="en-US" sz="2000" dirty="0"/>
              <a:t>accuracy rate is 91.5%. Formula of accuracy rate = </a:t>
            </a:r>
            <a:endParaRPr lang="en-IN" sz="2000" dirty="0"/>
          </a:p>
          <a:p>
            <a:pPr marL="0" indent="0">
              <a:buNone/>
            </a:pPr>
            <a:r>
              <a:rPr lang="en-US" sz="2000" dirty="0"/>
              <a:t>(True positive + true negative)/ (total observation). For Test dataset the confusion matrix of decision tree algorithm is:- </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r>
              <a:rPr lang="en-US" sz="2000" dirty="0" smtClean="0"/>
              <a:t>Here </a:t>
            </a:r>
            <a:r>
              <a:rPr lang="en-US" sz="2000" dirty="0"/>
              <a:t>accuracy rate 91.47%. </a:t>
            </a:r>
            <a:endParaRPr lang="en-IN" sz="2000" dirty="0"/>
          </a:p>
          <a:p>
            <a:pPr marL="0" indent="0">
              <a:buNone/>
            </a:pPr>
            <a:endParaRPr lang="en-IN" sz="2000" dirty="0"/>
          </a:p>
          <a:p>
            <a:pPr marL="0" indent="0">
              <a:buNone/>
            </a:pPr>
            <a:r>
              <a:rPr lang="en-US" sz="2000" dirty="0" smtClean="0"/>
              <a:t> </a:t>
            </a:r>
          </a:p>
          <a:p>
            <a:pPr marL="0" indent="0">
              <a:buNone/>
            </a:pPr>
            <a:endParaRPr lang="en-IN" sz="2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27584" y="1556792"/>
            <a:ext cx="1762125" cy="58102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827584" y="2996952"/>
            <a:ext cx="2038350" cy="609600"/>
          </a:xfrm>
          <a:prstGeom prst="rect">
            <a:avLst/>
          </a:prstGeom>
        </p:spPr>
      </p:pic>
    </p:spTree>
    <p:extLst>
      <p:ext uri="{BB962C8B-B14F-4D97-AF65-F5344CB8AC3E}">
        <p14:creationId xmlns:p14="http://schemas.microsoft.com/office/powerpoint/2010/main" val="154047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574</TotalTime>
  <Words>789</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NewsPrint</vt:lpstr>
      <vt:lpstr>                   Topic:Covid-19 Diagnosis Based On Symptoms     Bijoy Kumar Dey A90555918017 BSTAT 6 NTCC Project</vt:lpstr>
      <vt:lpstr>Introduction </vt:lpstr>
      <vt:lpstr>Objective</vt:lpstr>
      <vt:lpstr>Dataset</vt:lpstr>
      <vt:lpstr>Methodology</vt:lpstr>
      <vt:lpstr>Results</vt:lpstr>
      <vt:lpstr>PowerPoint Presentation</vt:lpstr>
      <vt:lpstr>Here red curve fill the dots very well that means XGBOOST algorithm fit well. </vt:lpstr>
      <vt:lpstr>Discussion</vt:lpstr>
      <vt:lpstr>PowerPoint Presentation</vt:lpstr>
      <vt:lpstr>Conclusion</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Diagnosis Based On Symptoms</dc:title>
  <dc:creator>BIJOY KUMAR DEY</dc:creator>
  <cp:lastModifiedBy>BIJOY KUMAR DEY</cp:lastModifiedBy>
  <cp:revision>39</cp:revision>
  <dcterms:created xsi:type="dcterms:W3CDTF">2021-03-29T15:10:58Z</dcterms:created>
  <dcterms:modified xsi:type="dcterms:W3CDTF">2021-05-10T10:09:58Z</dcterms:modified>
</cp:coreProperties>
</file>