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1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hyperlink" Target="https://www.geogebra.org/m/bsygxd8a" TargetMode="External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ogebra.org/classic/pumhzbbf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92398" y="1750423"/>
            <a:ext cx="7000242" cy="1636241"/>
          </a:xfrm>
        </p:spPr>
        <p:txBody>
          <a:bodyPr/>
          <a:lstStyle/>
          <a:p>
            <a:r>
              <a:rPr lang="es-AR" b="1" dirty="0"/>
              <a:t> 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2692398" y="1645920"/>
            <a:ext cx="66736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4000" b="1" dirty="0"/>
              <a:t>CAPÍTULO </a:t>
            </a:r>
            <a:r>
              <a:rPr lang="es-AR" sz="4000" b="1" dirty="0" smtClean="0"/>
              <a:t>6 </a:t>
            </a:r>
          </a:p>
          <a:p>
            <a:pPr algn="ctr"/>
            <a:r>
              <a:rPr lang="es-AR" sz="4000" b="1" dirty="0" smtClean="0"/>
              <a:t>Rectas en el plano y </a:t>
            </a:r>
          </a:p>
          <a:p>
            <a:pPr algn="ctr"/>
            <a:r>
              <a:rPr lang="es-AR" sz="4000" b="1" dirty="0" smtClean="0"/>
              <a:t>Sistemas de Ecuaciones</a:t>
            </a:r>
            <a:endParaRPr lang="es-AR" sz="4000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FA79EA3-FF2C-48B2-B403-ABD837155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908802" cy="1554483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Tecnicatura Universitaria en Programación</a:t>
            </a:r>
          </a:p>
          <a:p>
            <a:endParaRPr lang="es-ES" dirty="0"/>
          </a:p>
          <a:p>
            <a:r>
              <a:rPr lang="es-ES" sz="2600" b="1" dirty="0" smtClean="0"/>
              <a:t>MATEMÁTICA</a:t>
            </a:r>
            <a:endParaRPr lang="es-ES" sz="2600" b="1" dirty="0"/>
          </a:p>
          <a:p>
            <a:r>
              <a:rPr lang="es-ES" dirty="0"/>
              <a:t>Profesoras: Daiana Sosa, María Teresa </a:t>
            </a:r>
            <a:r>
              <a:rPr lang="es-ES" dirty="0" err="1"/>
              <a:t>Brizzi</a:t>
            </a:r>
            <a:r>
              <a:rPr lang="es-ES" dirty="0"/>
              <a:t> y Ana María Castro</a:t>
            </a:r>
          </a:p>
        </p:txBody>
      </p:sp>
    </p:spTree>
    <p:extLst>
      <p:ext uri="{BB962C8B-B14F-4D97-AF65-F5344CB8AC3E}">
        <p14:creationId xmlns:p14="http://schemas.microsoft.com/office/powerpoint/2010/main" val="70105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857250"/>
            <a:ext cx="83724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8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FCA6257-412B-4069-BD9A-688C73F022E8}"/>
              </a:ext>
            </a:extLst>
          </p:cNvPr>
          <p:cNvSpPr txBox="1"/>
          <p:nvPr/>
        </p:nvSpPr>
        <p:spPr>
          <a:xfrm>
            <a:off x="3912548" y="758341"/>
            <a:ext cx="436690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Presentación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A9DB5F6-55E9-4B21-A286-B30FA672862A}"/>
              </a:ext>
            </a:extLst>
          </p:cNvPr>
          <p:cNvSpPr txBox="1"/>
          <p:nvPr/>
        </p:nvSpPr>
        <p:spPr>
          <a:xfrm>
            <a:off x="1906678" y="2169893"/>
            <a:ext cx="837863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>
                <a:solidFill>
                  <a:srgbClr val="0070C0"/>
                </a:solidFill>
              </a:rPr>
              <a:t>¡Esperamos que este video haya sido de gran ayuda!</a:t>
            </a:r>
          </a:p>
          <a:p>
            <a:pPr algn="ctr"/>
            <a:endParaRPr lang="es-ES" sz="2400" dirty="0"/>
          </a:p>
          <a:p>
            <a:pPr algn="ctr"/>
            <a:endParaRPr lang="es-ES" sz="2400" dirty="0"/>
          </a:p>
          <a:p>
            <a:pPr algn="ctr"/>
            <a:r>
              <a:rPr lang="es-ES" sz="2000" dirty="0"/>
              <a:t>No duden en consultar las dudas e inquietudes  </a:t>
            </a:r>
          </a:p>
          <a:p>
            <a:pPr algn="ctr"/>
            <a:r>
              <a:rPr lang="es-ES" sz="2000" dirty="0"/>
              <a:t>que puedan surgir…</a:t>
            </a:r>
          </a:p>
          <a:p>
            <a:pPr algn="ctr"/>
            <a:r>
              <a:rPr lang="es-ES" sz="2000" dirty="0"/>
              <a:t>Estamos para acompañarlos.</a:t>
            </a:r>
          </a:p>
          <a:p>
            <a:pPr algn="ctr"/>
            <a:endParaRPr lang="es-ES" sz="2000" dirty="0"/>
          </a:p>
          <a:p>
            <a:pPr algn="ctr"/>
            <a:endParaRPr lang="es-ES" sz="2000" dirty="0"/>
          </a:p>
          <a:p>
            <a:pPr algn="ctr"/>
            <a:endParaRPr lang="es-ES" sz="2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3BE445D-AE60-48F7-A6AF-02568845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86" y="3684175"/>
            <a:ext cx="1786707" cy="199892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E3C05C8-A819-4E0A-BF14-FCD6B3FF2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797" y="758341"/>
            <a:ext cx="1343246" cy="1343246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84201454-F23F-4C95-9A77-9E08B920BE15}"/>
              </a:ext>
            </a:extLst>
          </p:cNvPr>
          <p:cNvSpPr/>
          <p:nvPr/>
        </p:nvSpPr>
        <p:spPr>
          <a:xfrm>
            <a:off x="3806075" y="5280712"/>
            <a:ext cx="4579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solidFill>
                  <a:srgbClr val="0070C0"/>
                </a:solidFill>
              </a:rPr>
              <a:t>Saludos a todos y a seguir avanzando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20114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556932"/>
                <a:ext cx="2936965" cy="4214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s-AR" dirty="0" smtClean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AR" sz="1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s-A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0  </m:t>
                    </m:r>
                    <m:r>
                      <a:rPr lang="es-A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A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s-A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AR" sz="1700" i="1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es-A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s-A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0⇒</m:t>
                    </m:r>
                  </m:oMath>
                </a14:m>
                <a:endParaRPr lang="es-AR" sz="17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556932"/>
                <a:ext cx="2936965" cy="421400"/>
              </a:xfrm>
              <a:blipFill>
                <a:blip r:embed="rId2"/>
                <a:stretch>
                  <a:fillRect l="-2703" t="-15714" b="-228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redondeado 3"/>
          <p:cNvSpPr/>
          <p:nvPr/>
        </p:nvSpPr>
        <p:spPr>
          <a:xfrm>
            <a:off x="1582782" y="875212"/>
            <a:ext cx="9026434" cy="862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dirty="0"/>
              <a:t>Ecuación de una recta en el plano</a:t>
            </a:r>
            <a:endParaRPr lang="es-A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3762102" y="1962480"/>
                <a:ext cx="4624251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A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A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=0</m:t>
                    </m:r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          </m:t>
                        </m:r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A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A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AR" dirty="0" smtClean="0"/>
                  <a:t>  </a:t>
                </a:r>
                <a:endParaRPr lang="es-AR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02" y="1962480"/>
                <a:ext cx="4624251" cy="392993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redondeado 5"/>
          <p:cNvSpPr/>
          <p:nvPr/>
        </p:nvSpPr>
        <p:spPr>
          <a:xfrm>
            <a:off x="1295401" y="2981384"/>
            <a:ext cx="3291840" cy="705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smtClean="0"/>
              <a:t>Ecuación explícita de la Recta</a:t>
            </a:r>
            <a:endParaRPr lang="es-A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1907177" y="3859814"/>
                <a:ext cx="1854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177" y="3859814"/>
                <a:ext cx="1854925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de flecha 8"/>
          <p:cNvCxnSpPr/>
          <p:nvPr/>
        </p:nvCxnSpPr>
        <p:spPr>
          <a:xfrm flipH="1">
            <a:off x="2409008" y="4186906"/>
            <a:ext cx="354875" cy="37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1672045" y="4556238"/>
            <a:ext cx="116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Pendiente</a:t>
            </a:r>
            <a:endParaRPr lang="es-AR" b="1" dirty="0"/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3357155" y="4186906"/>
            <a:ext cx="0" cy="54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2834639" y="4740904"/>
            <a:ext cx="2205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Ordenada al origen</a:t>
            </a:r>
            <a:r>
              <a:rPr lang="es-AR" dirty="0" smtClean="0"/>
              <a:t>: punto donde la recta interseca al eje y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/>
              <p:cNvSpPr txBox="1"/>
              <p:nvPr/>
            </p:nvSpPr>
            <p:spPr>
              <a:xfrm>
                <a:off x="6310449" y="2952298"/>
                <a:ext cx="11103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449" y="2952298"/>
                <a:ext cx="111034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/>
              <p:cNvSpPr txBox="1"/>
              <p:nvPr/>
            </p:nvSpPr>
            <p:spPr>
              <a:xfrm>
                <a:off x="9498874" y="2767632"/>
                <a:ext cx="11103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9" name="Cuadro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874" y="2767632"/>
                <a:ext cx="11103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n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6721" y="3458345"/>
            <a:ext cx="2234648" cy="2195785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2601" y="3458345"/>
            <a:ext cx="2723024" cy="187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2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1643205" y="1048786"/>
                <a:ext cx="2468880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Si</a:t>
                </a:r>
                <a:r>
                  <a:rPr lang="es-A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0  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≠0⇒</m:t>
                    </m:r>
                  </m:oMath>
                </a14:m>
                <a:endParaRPr lang="es-AR" dirty="0"/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205" y="1048786"/>
                <a:ext cx="2468880" cy="677108"/>
              </a:xfrm>
              <a:prstGeom prst="rect">
                <a:avLst/>
              </a:prstGeom>
              <a:blipFill>
                <a:blip r:embed="rId2"/>
                <a:stretch>
                  <a:fillRect l="-2716" t="-450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redondeado 3"/>
          <p:cNvSpPr/>
          <p:nvPr/>
        </p:nvSpPr>
        <p:spPr>
          <a:xfrm>
            <a:off x="1643205" y="1933284"/>
            <a:ext cx="2560319" cy="75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smtClean="0"/>
              <a:t>Recta horizontal</a:t>
            </a:r>
            <a:endParaRPr lang="es-A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2008964" y="300808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964" y="3008082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949" y="3515320"/>
            <a:ext cx="1896830" cy="15874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7367452" y="1048786"/>
                <a:ext cx="24289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sz="2000" dirty="0" smtClean="0"/>
                  <a:t>Si</a:t>
                </a:r>
                <a:r>
                  <a:rPr lang="es-A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  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0⇒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452" y="1048786"/>
                <a:ext cx="2428998" cy="400110"/>
              </a:xfrm>
              <a:prstGeom prst="rect">
                <a:avLst/>
              </a:prstGeom>
              <a:blipFill>
                <a:blip r:embed="rId5"/>
                <a:stretch>
                  <a:fillRect l="-2764" t="-7576" b="-2575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redondeado 8"/>
          <p:cNvSpPr/>
          <p:nvPr/>
        </p:nvSpPr>
        <p:spPr>
          <a:xfrm>
            <a:off x="7301791" y="1825854"/>
            <a:ext cx="2560319" cy="75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smtClean="0"/>
              <a:t>Recta vertical</a:t>
            </a:r>
            <a:endParaRPr lang="es-A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7967650" y="296045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650" y="2960458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8885" y="3495020"/>
            <a:ext cx="1767565" cy="169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1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377441" y="822109"/>
            <a:ext cx="7863840" cy="57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smtClean="0"/>
              <a:t>Ecuación de la Recta determinada por dos puntos</a:t>
            </a:r>
            <a:endParaRPr lang="es-AR" sz="2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957" y="2861757"/>
            <a:ext cx="2593182" cy="22873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912047" y="1490379"/>
                <a:ext cx="61395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Ejemplo 1) Dados los puntos </a:t>
                </a:r>
                <a14:m>
                  <m:oMath xmlns:m="http://schemas.openxmlformats.org/officeDocument/2006/math"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A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A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−1,−2</m:t>
                        </m:r>
                      </m:e>
                    </m:d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47" y="1490379"/>
                <a:ext cx="6139543" cy="400110"/>
              </a:xfrm>
              <a:prstGeom prst="rect">
                <a:avLst/>
              </a:prstGeom>
              <a:blipFill>
                <a:blip r:embed="rId3"/>
                <a:stretch>
                  <a:fillRect l="-1092" t="-6061" b="-2727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1818281" y="1774621"/>
            <a:ext cx="5012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Se pide: Halla la ecuación explícita de la recta</a:t>
            </a:r>
            <a:endParaRPr lang="es-A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1365062" y="2722086"/>
                <a:ext cx="2661560" cy="611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062" y="2722086"/>
                <a:ext cx="2661560" cy="611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/>
          <p:cNvSpPr txBox="1"/>
          <p:nvPr/>
        </p:nvSpPr>
        <p:spPr>
          <a:xfrm>
            <a:off x="1040127" y="2299752"/>
            <a:ext cx="403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1er paso) Se busca el valor de la pendiente</a:t>
            </a:r>
            <a:endParaRPr lang="es-AR" dirty="0"/>
          </a:p>
        </p:txBody>
      </p:sp>
      <p:sp>
        <p:nvSpPr>
          <p:cNvPr id="9" name="CuadroTexto 8"/>
          <p:cNvSpPr txBox="1"/>
          <p:nvPr/>
        </p:nvSpPr>
        <p:spPr>
          <a:xfrm>
            <a:off x="912047" y="3298257"/>
            <a:ext cx="4467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2do paso) Se plantea un sistema de ecuaciones sabiendo que ambos puntos deben pertenecer a la misma recta</a:t>
            </a:r>
            <a:endParaRPr lang="es-AR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438487"/>
              </p:ext>
            </p:extLst>
          </p:nvPr>
        </p:nvGraphicFramePr>
        <p:xfrm>
          <a:off x="1054809" y="4330898"/>
          <a:ext cx="12148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424">
                  <a:extLst>
                    <a:ext uri="{9D8B030D-6E8A-4147-A177-3AD203B41FA5}">
                      <a16:colId xmlns:a16="http://schemas.microsoft.com/office/drawing/2014/main" val="1296953579"/>
                    </a:ext>
                  </a:extLst>
                </a:gridCol>
                <a:gridCol w="607424">
                  <a:extLst>
                    <a:ext uri="{9D8B030D-6E8A-4147-A177-3AD203B41FA5}">
                      <a16:colId xmlns:a16="http://schemas.microsoft.com/office/drawing/2014/main" val="2876830386"/>
                    </a:ext>
                  </a:extLst>
                </a:gridCol>
              </a:tblGrid>
              <a:tr h="329612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y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079224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952236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-1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-2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59549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2173429" y="4700230"/>
                <a:ext cx="1944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3=2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429" y="4700230"/>
                <a:ext cx="19447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2276188" y="5069562"/>
                <a:ext cx="1944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−2=−1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188" y="5069562"/>
                <a:ext cx="194473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errar llave 12"/>
          <p:cNvSpPr/>
          <p:nvPr/>
        </p:nvSpPr>
        <p:spPr>
          <a:xfrm>
            <a:off x="4116009" y="4700230"/>
            <a:ext cx="370659" cy="840048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/>
          <p:cNvSpPr txBox="1"/>
          <p:nvPr/>
        </p:nvSpPr>
        <p:spPr>
          <a:xfrm>
            <a:off x="4374617" y="5254228"/>
            <a:ext cx="780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Restando ambos miembros</a:t>
            </a:r>
            <a:endParaRPr lang="es-A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4621208" y="4695800"/>
                <a:ext cx="2401270" cy="1298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3−</m:t>
                      </m:r>
                      <m:d>
                        <m:d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s-AR" sz="1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3+2=3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AR" sz="1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5=3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AR" sz="1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208" y="4695800"/>
                <a:ext cx="2401270" cy="12986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/>
          <p:cNvSpPr txBox="1"/>
          <p:nvPr/>
        </p:nvSpPr>
        <p:spPr>
          <a:xfrm>
            <a:off x="7525431" y="2260421"/>
            <a:ext cx="3252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Reemplazando “m” en cualquiera de las ecuaciones planteadas se halla “b”</a:t>
            </a:r>
            <a:endParaRPr lang="es-AR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912047" y="1490379"/>
            <a:ext cx="6139543" cy="68435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/>
              <p:cNvSpPr txBox="1"/>
              <p:nvPr/>
            </p:nvSpPr>
            <p:spPr>
              <a:xfrm>
                <a:off x="7307380" y="3183751"/>
                <a:ext cx="1488577" cy="1947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3=2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AR" sz="1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3=</m:t>
                      </m:r>
                      <m:f>
                        <m:fPr>
                          <m:ctrlP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AR" sz="1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3−</m:t>
                      </m:r>
                      <m:f>
                        <m:fPr>
                          <m:ctrlP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AR" sz="1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s-A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AR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380" y="3183751"/>
                <a:ext cx="1488577" cy="19478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/>
              <p:cNvSpPr txBox="1"/>
              <p:nvPr/>
            </p:nvSpPr>
            <p:spPr>
              <a:xfrm>
                <a:off x="8795956" y="5540278"/>
                <a:ext cx="2265743" cy="634789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A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A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9" name="Cuadro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956" y="5540278"/>
                <a:ext cx="2265743" cy="6347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45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7" grpId="0"/>
      <p:bldP spid="8" grpId="0"/>
      <p:bldP spid="9" grpId="0"/>
      <p:bldP spid="11" grpId="0"/>
      <p:bldP spid="12" grpId="0"/>
      <p:bldP spid="13" grpId="0" animBg="1"/>
      <p:bldP spid="14" grpId="0"/>
      <p:bldP spid="15" grpId="0"/>
      <p:bldP spid="16" grpId="0"/>
      <p:bldP spid="18" grpId="0" animBg="1"/>
      <p:bldP spid="17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1972492" y="940526"/>
            <a:ext cx="79552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dirty="0"/>
              <a:t>Rectas </a:t>
            </a:r>
            <a:r>
              <a:rPr lang="es-AR" sz="2400" b="1" dirty="0" smtClean="0"/>
              <a:t>paralelas y </a:t>
            </a:r>
            <a:r>
              <a:rPr lang="es-AR" sz="2400" b="1" dirty="0"/>
              <a:t>perpendiculares</a:t>
            </a:r>
            <a:endParaRPr lang="es-AR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3382171"/>
            <a:ext cx="3125833" cy="18455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1972492" y="5338026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492" y="5338026"/>
                <a:ext cx="2286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t="8011" b="9123"/>
          <a:stretch/>
        </p:blipFill>
        <p:spPr>
          <a:xfrm>
            <a:off x="5551714" y="3278354"/>
            <a:ext cx="2029397" cy="19493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5295111" y="5338026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111" y="5338026"/>
                <a:ext cx="2286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6"/>
          <a:srcRect t="7043" b="16924"/>
          <a:stretch/>
        </p:blipFill>
        <p:spPr>
          <a:xfrm>
            <a:off x="8454417" y="3238742"/>
            <a:ext cx="2258512" cy="1776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8388422" y="5338026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422" y="5338026"/>
                <a:ext cx="2286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ipse 8"/>
              <p:cNvSpPr/>
              <p:nvPr/>
            </p:nvSpPr>
            <p:spPr>
              <a:xfrm>
                <a:off x="1965962" y="2219406"/>
                <a:ext cx="2181498" cy="718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000" dirty="0" smtClean="0"/>
                  <a:t>Paralelas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9" name="Elips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962" y="2219406"/>
                <a:ext cx="2181498" cy="718457"/>
              </a:xfrm>
              <a:prstGeom prst="ellipse">
                <a:avLst/>
              </a:prstGeom>
              <a:blipFill>
                <a:blip r:embed="rId8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lipse 9"/>
              <p:cNvSpPr/>
              <p:nvPr/>
            </p:nvSpPr>
            <p:spPr>
              <a:xfrm>
                <a:off x="5290906" y="2219406"/>
                <a:ext cx="2464227" cy="718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000" dirty="0" smtClean="0"/>
                  <a:t>Perpendiculares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0" name="Elips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906" y="2219406"/>
                <a:ext cx="2464227" cy="718457"/>
              </a:xfrm>
              <a:prstGeom prst="ellipse">
                <a:avLst/>
              </a:prstGeom>
              <a:blipFill>
                <a:blip r:embed="rId9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ipse 10"/>
          <p:cNvSpPr/>
          <p:nvPr/>
        </p:nvSpPr>
        <p:spPr>
          <a:xfrm>
            <a:off x="8492924" y="2158534"/>
            <a:ext cx="2181498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smtClean="0"/>
              <a:t>Secantes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32766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560320" y="1149531"/>
            <a:ext cx="8112035" cy="101890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400" b="1" dirty="0" smtClean="0"/>
              <a:t>Inecuaciones</a:t>
            </a:r>
          </a:p>
          <a:p>
            <a:pPr algn="ctr"/>
            <a:r>
              <a:rPr lang="es-AR" sz="2400" dirty="0" smtClean="0"/>
              <a:t>Desigualdad con una o más incógnitas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4402183" y="2285998"/>
            <a:ext cx="5068388" cy="613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/>
              <a:t>Inecuación lineal          una incógnita</a:t>
            </a:r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6936377" y="2592976"/>
            <a:ext cx="2841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397726" y="3174274"/>
            <a:ext cx="3252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u="sng" dirty="0" smtClean="0"/>
              <a:t>Resolución de una inecuación:</a:t>
            </a:r>
            <a:endParaRPr lang="es-AR" sz="2000" u="sng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650377" y="3228684"/>
            <a:ext cx="602197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dirty="0" smtClean="0"/>
              <a:t>Propiedad: Si </a:t>
            </a:r>
            <a:r>
              <a:rPr lang="es-AR" dirty="0"/>
              <a:t>ambos miembros de una desigualdad se multiplican por un número negativo la desigualdad cambia de sentido.</a:t>
            </a:r>
          </a:p>
          <a:p>
            <a:pPr algn="ctr"/>
            <a:r>
              <a:rPr lang="es-AR" sz="2800" i="1" dirty="0"/>
              <a:t>a &lt; b y c &lt; 0 ⇒ </a:t>
            </a:r>
            <a:r>
              <a:rPr lang="es-AR" sz="2800" i="1" dirty="0" smtClean="0"/>
              <a:t>a . c </a:t>
            </a:r>
            <a:r>
              <a:rPr lang="es-AR" sz="2800" i="1" dirty="0"/>
              <a:t>&gt; </a:t>
            </a:r>
            <a:r>
              <a:rPr lang="es-AR" sz="2800" i="1" dirty="0" smtClean="0"/>
              <a:t>b . c</a:t>
            </a:r>
            <a:endParaRPr lang="es-AR" sz="2800" dirty="0"/>
          </a:p>
          <a:p>
            <a:endParaRPr lang="es-AR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597573" y="4210892"/>
            <a:ext cx="122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Ejemplo 1)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>
                <a:off x="2694252" y="4210892"/>
                <a:ext cx="1707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−3≤9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2" y="4210892"/>
                <a:ext cx="170793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2455742" y="4580224"/>
                <a:ext cx="2070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≤9+3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742" y="4580224"/>
                <a:ext cx="20705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/>
              <p:cNvSpPr txBox="1"/>
              <p:nvPr/>
            </p:nvSpPr>
            <p:spPr>
              <a:xfrm>
                <a:off x="2560320" y="4949556"/>
                <a:ext cx="1707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≤12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20" y="4949556"/>
                <a:ext cx="17079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/>
              <p:cNvSpPr txBox="1"/>
              <p:nvPr/>
            </p:nvSpPr>
            <p:spPr>
              <a:xfrm>
                <a:off x="3127803" y="5318888"/>
                <a:ext cx="420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803" y="5318888"/>
                <a:ext cx="4204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/>
              <p:cNvSpPr txBox="1"/>
              <p:nvPr/>
            </p:nvSpPr>
            <p:spPr>
              <a:xfrm>
                <a:off x="3357416" y="5318888"/>
                <a:ext cx="550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s-A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416" y="5318888"/>
                <a:ext cx="55081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/>
              <p:cNvSpPr txBox="1"/>
              <p:nvPr/>
            </p:nvSpPr>
            <p:spPr>
              <a:xfrm>
                <a:off x="3650204" y="5315021"/>
                <a:ext cx="618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−6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9" name="Cuadro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204" y="5315021"/>
                <a:ext cx="61804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lecha derecha 2"/>
          <p:cNvSpPr/>
          <p:nvPr/>
        </p:nvSpPr>
        <p:spPr>
          <a:xfrm>
            <a:off x="4526280" y="5499463"/>
            <a:ext cx="1129937" cy="184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5891349" y="5315021"/>
                <a:ext cx="1976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/>
                  <a:t>Solución: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  <m:d>
                          <m:dPr>
                            <m:begChr m:val=""/>
                            <m:ctrlP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;+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e>
                    </m:d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349" y="5315021"/>
                <a:ext cx="1976301" cy="369332"/>
              </a:xfrm>
              <a:prstGeom prst="rect">
                <a:avLst/>
              </a:prstGeom>
              <a:blipFill>
                <a:blip r:embed="rId8"/>
                <a:stretch>
                  <a:fillRect l="-2462" t="-128333" r="-25538" b="-19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7649" y="4580225"/>
            <a:ext cx="2385547" cy="499068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1214846" y="5799909"/>
            <a:ext cx="3618411" cy="352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Inecuaciones en el plano</a:t>
            </a:r>
            <a:endParaRPr lang="es-AR" dirty="0"/>
          </a:p>
        </p:txBody>
      </p:sp>
      <p:sp>
        <p:nvSpPr>
          <p:cNvPr id="20" name="Flecha derecha 19"/>
          <p:cNvSpPr/>
          <p:nvPr/>
        </p:nvSpPr>
        <p:spPr>
          <a:xfrm flipV="1">
            <a:off x="4966063" y="5870582"/>
            <a:ext cx="1129937" cy="211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CuadroTexto 7"/>
          <p:cNvSpPr txBox="1"/>
          <p:nvPr/>
        </p:nvSpPr>
        <p:spPr>
          <a:xfrm>
            <a:off x="6557554" y="5799909"/>
            <a:ext cx="275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hlinkClick r:id="rId10"/>
              </a:rPr>
              <a:t>Representación gráfica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2766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2886075" y="962025"/>
            <a:ext cx="6667500" cy="7905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000" i="1" dirty="0" smtClean="0"/>
              <a:t>Sistema </a:t>
            </a:r>
            <a:r>
              <a:rPr lang="es-AR" sz="2000" i="1" dirty="0"/>
              <a:t>de ecuaciones lineales</a:t>
            </a:r>
            <a:r>
              <a:rPr lang="es-AR" sz="2000" dirty="0"/>
              <a:t> (SEL) </a:t>
            </a:r>
            <a:endParaRPr lang="es-AR" sz="2000" dirty="0" smtClean="0"/>
          </a:p>
          <a:p>
            <a:pPr algn="ctr"/>
            <a:r>
              <a:rPr lang="es-AR" sz="2000" dirty="0"/>
              <a:t>C</a:t>
            </a:r>
            <a:r>
              <a:rPr lang="es-AR" sz="2000" dirty="0" smtClean="0"/>
              <a:t>onjunto </a:t>
            </a:r>
            <a:r>
              <a:rPr lang="es-AR" sz="2000" dirty="0"/>
              <a:t>finito de ecuaciones </a:t>
            </a:r>
            <a:r>
              <a:rPr lang="es-AR" sz="2000" dirty="0" smtClean="0"/>
              <a:t>lineales</a:t>
            </a:r>
            <a:endParaRPr lang="es-AR" sz="2000" dirty="0"/>
          </a:p>
        </p:txBody>
      </p:sp>
      <p:cxnSp>
        <p:nvCxnSpPr>
          <p:cNvPr id="10" name="Conector recto de flecha 9"/>
          <p:cNvCxnSpPr/>
          <p:nvPr/>
        </p:nvCxnSpPr>
        <p:spPr>
          <a:xfrm flipH="1">
            <a:off x="2743200" y="1905000"/>
            <a:ext cx="371475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1162050" y="2431233"/>
            <a:ext cx="2171700" cy="79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i="1" dirty="0"/>
              <a:t>compatible determinado:</a:t>
            </a:r>
            <a:endParaRPr lang="es-AR" dirty="0"/>
          </a:p>
        </p:txBody>
      </p:sp>
      <p:sp>
        <p:nvSpPr>
          <p:cNvPr id="12" name="Elipse 11"/>
          <p:cNvSpPr/>
          <p:nvPr/>
        </p:nvSpPr>
        <p:spPr>
          <a:xfrm>
            <a:off x="4876800" y="2372814"/>
            <a:ext cx="2171700" cy="79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i="1" dirty="0"/>
              <a:t>compatible </a:t>
            </a:r>
            <a:r>
              <a:rPr lang="es-AR" i="1" dirty="0" smtClean="0"/>
              <a:t>Indeterminado</a:t>
            </a:r>
            <a:r>
              <a:rPr lang="es-AR" i="1" dirty="0"/>
              <a:t>:</a:t>
            </a:r>
            <a:endParaRPr lang="es-AR" dirty="0"/>
          </a:p>
        </p:txBody>
      </p:sp>
      <p:sp>
        <p:nvSpPr>
          <p:cNvPr id="13" name="Elipse 12"/>
          <p:cNvSpPr/>
          <p:nvPr/>
        </p:nvSpPr>
        <p:spPr>
          <a:xfrm>
            <a:off x="8591550" y="2286000"/>
            <a:ext cx="2171700" cy="79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i="1" dirty="0" smtClean="0"/>
              <a:t>Incompatible</a:t>
            </a:r>
            <a:endParaRPr lang="es-AR" dirty="0"/>
          </a:p>
        </p:txBody>
      </p:sp>
      <p:cxnSp>
        <p:nvCxnSpPr>
          <p:cNvPr id="14" name="Conector recto de flecha 13"/>
          <p:cNvCxnSpPr/>
          <p:nvPr/>
        </p:nvCxnSpPr>
        <p:spPr>
          <a:xfrm flipH="1">
            <a:off x="6219825" y="1905000"/>
            <a:ext cx="1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9020176" y="1905000"/>
            <a:ext cx="533399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24949">
            <a:off x="9629084" y="1177306"/>
            <a:ext cx="1821579" cy="843131"/>
          </a:xfrm>
          <a:prstGeom prst="rect">
            <a:avLst/>
          </a:prstGeom>
        </p:spPr>
      </p:pic>
      <p:cxnSp>
        <p:nvCxnSpPr>
          <p:cNvPr id="16" name="Conector recto de flecha 15"/>
          <p:cNvCxnSpPr/>
          <p:nvPr/>
        </p:nvCxnSpPr>
        <p:spPr>
          <a:xfrm flipH="1">
            <a:off x="2057400" y="3291743"/>
            <a:ext cx="1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H="1">
            <a:off x="6172199" y="3291743"/>
            <a:ext cx="1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>
            <a:off x="9876693" y="3163389"/>
            <a:ext cx="1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1065335" y="3871135"/>
            <a:ext cx="2171700" cy="79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i="1" dirty="0" smtClean="0"/>
              <a:t>ÚNICA Solución</a:t>
            </a:r>
            <a:endParaRPr lang="es-AR" dirty="0"/>
          </a:p>
        </p:txBody>
      </p:sp>
      <p:sp>
        <p:nvSpPr>
          <p:cNvPr id="20" name="Elipse 19"/>
          <p:cNvSpPr/>
          <p:nvPr/>
        </p:nvSpPr>
        <p:spPr>
          <a:xfrm>
            <a:off x="5086350" y="3900906"/>
            <a:ext cx="2171700" cy="79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i="1" dirty="0" smtClean="0"/>
              <a:t>INFINITAS Soluciones</a:t>
            </a:r>
            <a:endParaRPr lang="es-AR" dirty="0"/>
          </a:p>
        </p:txBody>
      </p:sp>
      <p:sp>
        <p:nvSpPr>
          <p:cNvPr id="21" name="Elipse 20"/>
          <p:cNvSpPr/>
          <p:nvPr/>
        </p:nvSpPr>
        <p:spPr>
          <a:xfrm>
            <a:off x="8591550" y="3783603"/>
            <a:ext cx="2171700" cy="79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i="1" dirty="0" smtClean="0"/>
              <a:t>NINGUNA Solución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1024304" y="4892068"/>
                <a:ext cx="2309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2;5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304" y="4892068"/>
                <a:ext cx="23094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80178">
            <a:off x="1050581" y="1603031"/>
            <a:ext cx="1600200" cy="800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1065335" y="5457887"/>
                <a:ext cx="2325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4;−2;3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35" y="5457887"/>
                <a:ext cx="23251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/>
              <p:cNvSpPr txBox="1"/>
              <p:nvPr/>
            </p:nvSpPr>
            <p:spPr>
              <a:xfrm>
                <a:off x="5264331" y="4892068"/>
                <a:ext cx="2246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2" name="Cuadro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331" y="4892068"/>
                <a:ext cx="224681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/>
              <p:cNvSpPr/>
              <p:nvPr/>
            </p:nvSpPr>
            <p:spPr>
              <a:xfrm>
                <a:off x="5453453" y="5416613"/>
                <a:ext cx="22652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AR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−2; 3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Rectá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453" y="5416613"/>
                <a:ext cx="22652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23"/>
              <p:cNvSpPr/>
              <p:nvPr/>
            </p:nvSpPr>
            <p:spPr>
              <a:xfrm>
                <a:off x="9441724" y="4892068"/>
                <a:ext cx="814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4" name="Rectá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724" y="4892068"/>
                <a:ext cx="814325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/>
              <p:cNvSpPr/>
              <p:nvPr/>
            </p:nvSpPr>
            <p:spPr>
              <a:xfrm>
                <a:off x="9286875" y="5285018"/>
                <a:ext cx="10604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5" name="Rectá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875" y="5285018"/>
                <a:ext cx="10604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7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9" grpId="0" animBg="1"/>
      <p:bldP spid="20" grpId="0" animBg="1"/>
      <p:bldP spid="21" grpId="0" animBg="1"/>
      <p:bldP spid="5" grpId="0"/>
      <p:bldP spid="9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926171" y="5098052"/>
            <a:ext cx="3757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hlinkClick r:id="rId2"/>
              </a:rPr>
              <a:t>Resolución de un Sistema de Inecuaciones</a:t>
            </a:r>
            <a:endParaRPr lang="es-AR" dirty="0"/>
          </a:p>
        </p:txBody>
      </p:sp>
      <p:sp>
        <p:nvSpPr>
          <p:cNvPr id="3" name="Rectángulo redondeado 2"/>
          <p:cNvSpPr/>
          <p:nvPr/>
        </p:nvSpPr>
        <p:spPr>
          <a:xfrm>
            <a:off x="862149" y="888275"/>
            <a:ext cx="3069771" cy="1162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Resolución de un sistema de ecuaciones lineales de 2x2</a:t>
            </a:r>
            <a:endParaRPr lang="es-AR" dirty="0"/>
          </a:p>
        </p:txBody>
      </p:sp>
      <p:sp>
        <p:nvSpPr>
          <p:cNvPr id="4" name="Rectángulo redondeado 3"/>
          <p:cNvSpPr/>
          <p:nvPr/>
        </p:nvSpPr>
        <p:spPr>
          <a:xfrm>
            <a:off x="5364481" y="888275"/>
            <a:ext cx="4471850" cy="1162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IGUALACIÓN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SUSTITUCIÓN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REDUCCIÓN POR SUMAS Y RESTAS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DETERMINANTES</a:t>
            </a:r>
            <a:endParaRPr lang="es-AR" dirty="0"/>
          </a:p>
        </p:txBody>
      </p:sp>
      <p:sp>
        <p:nvSpPr>
          <p:cNvPr id="5" name="Flecha derecha 4"/>
          <p:cNvSpPr/>
          <p:nvPr/>
        </p:nvSpPr>
        <p:spPr>
          <a:xfrm>
            <a:off x="4023360" y="1436914"/>
            <a:ext cx="1227909" cy="248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4140926" y="888275"/>
            <a:ext cx="111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Métodos</a:t>
            </a:r>
          </a:p>
          <a:p>
            <a:r>
              <a:rPr lang="es-AR" dirty="0" smtClean="0"/>
              <a:t>analíticos</a:t>
            </a:r>
            <a:endParaRPr lang="es-AR" dirty="0"/>
          </a:p>
        </p:txBody>
      </p:sp>
      <p:sp>
        <p:nvSpPr>
          <p:cNvPr id="7" name="Rectángulo redondeado 6"/>
          <p:cNvSpPr/>
          <p:nvPr/>
        </p:nvSpPr>
        <p:spPr>
          <a:xfrm>
            <a:off x="953589" y="2333489"/>
            <a:ext cx="3069771" cy="1162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Resolución de un sistema de ecuaciones lineales de 3x3</a:t>
            </a:r>
            <a:endParaRPr lang="es-AR" dirty="0"/>
          </a:p>
        </p:txBody>
      </p:sp>
      <p:sp>
        <p:nvSpPr>
          <p:cNvPr id="8" name="Flecha derecha 7"/>
          <p:cNvSpPr/>
          <p:nvPr/>
        </p:nvSpPr>
        <p:spPr>
          <a:xfrm>
            <a:off x="4082142" y="2849471"/>
            <a:ext cx="1227909" cy="248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redondeado 8"/>
          <p:cNvSpPr/>
          <p:nvPr/>
        </p:nvSpPr>
        <p:spPr>
          <a:xfrm>
            <a:off x="5364481" y="2516369"/>
            <a:ext cx="4471850" cy="1162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GAUSS-JORDAN</a:t>
            </a:r>
            <a:endParaRPr lang="es-AR" dirty="0"/>
          </a:p>
        </p:txBody>
      </p:sp>
      <p:sp>
        <p:nvSpPr>
          <p:cNvPr id="10" name="Rectángulo redondeado 9"/>
          <p:cNvSpPr/>
          <p:nvPr/>
        </p:nvSpPr>
        <p:spPr>
          <a:xfrm>
            <a:off x="1012371" y="3778703"/>
            <a:ext cx="3069771" cy="1162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Resolución de un sistema de inecuaciones lineales</a:t>
            </a:r>
            <a:endParaRPr lang="es-AR" dirty="0"/>
          </a:p>
        </p:txBody>
      </p:sp>
      <p:sp>
        <p:nvSpPr>
          <p:cNvPr id="11" name="Flecha derecha 10"/>
          <p:cNvSpPr/>
          <p:nvPr/>
        </p:nvSpPr>
        <p:spPr>
          <a:xfrm>
            <a:off x="4082141" y="4270327"/>
            <a:ext cx="1227909" cy="248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redondeado 11"/>
          <p:cNvSpPr/>
          <p:nvPr/>
        </p:nvSpPr>
        <p:spPr>
          <a:xfrm>
            <a:off x="5364481" y="3937225"/>
            <a:ext cx="4471850" cy="1162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GRÁFICO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465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1476102" y="822960"/>
            <a:ext cx="9339943" cy="561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MÉTODO DE GAUSS-JORDAN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3118758" y="1422563"/>
                <a:ext cx="2037806" cy="976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758" y="1422563"/>
                <a:ext cx="2037806" cy="9766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/>
          <p:cNvSpPr txBox="1"/>
          <p:nvPr/>
        </p:nvSpPr>
        <p:spPr>
          <a:xfrm>
            <a:off x="930730" y="2336252"/>
            <a:ext cx="4532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Reescribamos el sistema de ecuaciones en forma de </a:t>
            </a:r>
            <a:r>
              <a:rPr lang="es-AR" dirty="0" smtClean="0"/>
              <a:t>matrices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886133" y="2929419"/>
                <a:ext cx="1972492" cy="662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A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AR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A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s-A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A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s-A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AR" sz="1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33" y="2929419"/>
                <a:ext cx="1972492" cy="6621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echa derecha 7"/>
          <p:cNvSpPr/>
          <p:nvPr/>
        </p:nvSpPr>
        <p:spPr>
          <a:xfrm>
            <a:off x="2929907" y="3274983"/>
            <a:ext cx="666206" cy="104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3623996" y="2917642"/>
                <a:ext cx="1561013" cy="667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A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A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AR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es-AR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AR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A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996" y="2917642"/>
                <a:ext cx="1561013" cy="6676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riángulo rectángulo 9"/>
          <p:cNvSpPr/>
          <p:nvPr/>
        </p:nvSpPr>
        <p:spPr>
          <a:xfrm>
            <a:off x="3902528" y="2911529"/>
            <a:ext cx="903648" cy="589519"/>
          </a:xfrm>
          <a:prstGeom prst="rtTriangl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CuadroTexto 10"/>
          <p:cNvSpPr txBox="1"/>
          <p:nvPr/>
        </p:nvSpPr>
        <p:spPr>
          <a:xfrm>
            <a:off x="886133" y="3581788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Dividamos </a:t>
            </a:r>
            <a:r>
              <a:rPr lang="es-AR" dirty="0"/>
              <a:t>la fila </a:t>
            </a:r>
            <a:r>
              <a:rPr lang="es-AR" dirty="0" smtClean="0"/>
              <a:t>1 por “</a:t>
            </a:r>
            <a:r>
              <a:rPr lang="es-AR" dirty="0" smtClean="0">
                <a:solidFill>
                  <a:srgbClr val="FF0000"/>
                </a:solidFill>
              </a:rPr>
              <a:t>2</a:t>
            </a:r>
            <a:r>
              <a:rPr lang="es-AR" dirty="0" smtClean="0"/>
              <a:t>”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956797" y="3890254"/>
                <a:ext cx="1830639" cy="825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A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A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1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s-AR" sz="1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s-A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A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s-A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AR" sz="1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s-A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97" y="3890254"/>
                <a:ext cx="1830639" cy="8254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/>
          <p:cNvSpPr txBox="1"/>
          <p:nvPr/>
        </p:nvSpPr>
        <p:spPr>
          <a:xfrm>
            <a:off x="5852160" y="1645920"/>
            <a:ext cx="185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2°) </a:t>
            </a:r>
            <a:endParaRPr lang="es-AR" dirty="0"/>
          </a:p>
        </p:txBody>
      </p:sp>
      <p:sp>
        <p:nvSpPr>
          <p:cNvPr id="15" name="Elipse 14"/>
          <p:cNvSpPr/>
          <p:nvPr/>
        </p:nvSpPr>
        <p:spPr>
          <a:xfrm>
            <a:off x="1063625" y="4294173"/>
            <a:ext cx="574766" cy="22744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6"/>
          <a:srcRect l="3566" t="23773" r="4994"/>
          <a:stretch/>
        </p:blipFill>
        <p:spPr>
          <a:xfrm>
            <a:off x="6413096" y="2250491"/>
            <a:ext cx="4279812" cy="2153482"/>
          </a:xfrm>
          <a:prstGeom prst="rect">
            <a:avLst/>
          </a:prstGeom>
        </p:spPr>
      </p:pic>
      <p:sp>
        <p:nvSpPr>
          <p:cNvPr id="19" name="Flecha derecha 18"/>
          <p:cNvSpPr/>
          <p:nvPr/>
        </p:nvSpPr>
        <p:spPr>
          <a:xfrm>
            <a:off x="2775092" y="4391265"/>
            <a:ext cx="666206" cy="104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/>
              <p:cNvSpPr txBox="1"/>
              <p:nvPr/>
            </p:nvSpPr>
            <p:spPr>
              <a:xfrm>
                <a:off x="2700158" y="4155673"/>
                <a:ext cx="17043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s-A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s-A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A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A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A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A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s-A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A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20" name="Cuadro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158" y="4155673"/>
                <a:ext cx="1704344" cy="276999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Imagen 31"/>
          <p:cNvPicPr>
            <a:picLocks noChangeAspect="1"/>
          </p:cNvPicPr>
          <p:nvPr/>
        </p:nvPicPr>
        <p:blipFill rotWithShape="1">
          <a:blip r:embed="rId8"/>
          <a:srcRect r="13107"/>
          <a:stretch/>
        </p:blipFill>
        <p:spPr>
          <a:xfrm>
            <a:off x="4083502" y="3960092"/>
            <a:ext cx="1993668" cy="9449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/>
              <p:cNvSpPr txBox="1"/>
              <p:nvPr/>
            </p:nvSpPr>
            <p:spPr>
              <a:xfrm>
                <a:off x="2610683" y="4432548"/>
                <a:ext cx="16379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AR" sz="1100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s-A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s-A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A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A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A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A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s-A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A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34" name="Cuadro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683" y="4432548"/>
                <a:ext cx="1637913" cy="307777"/>
              </a:xfrm>
              <a:prstGeom prst="rect">
                <a:avLst/>
              </a:prstGeom>
              <a:blipFill>
                <a:blip r:embed="rId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ipse 35"/>
          <p:cNvSpPr/>
          <p:nvPr/>
        </p:nvSpPr>
        <p:spPr>
          <a:xfrm>
            <a:off x="4429503" y="4268318"/>
            <a:ext cx="574766" cy="22744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CuadroTexto 36"/>
          <p:cNvSpPr txBox="1"/>
          <p:nvPr/>
        </p:nvSpPr>
        <p:spPr>
          <a:xfrm>
            <a:off x="1063625" y="4995746"/>
            <a:ext cx="32907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/>
              <a:t>Dividamos la fila </a:t>
            </a:r>
            <a:r>
              <a:rPr lang="es-AR" sz="1600" dirty="0" smtClean="0"/>
              <a:t>2 </a:t>
            </a:r>
            <a:r>
              <a:rPr lang="es-AR" sz="1600" dirty="0"/>
              <a:t>por </a:t>
            </a:r>
            <a:r>
              <a:rPr lang="es-AR" sz="1600" dirty="0" smtClean="0"/>
              <a:t>“</a:t>
            </a:r>
            <a:r>
              <a:rPr lang="es-AR" sz="1600" dirty="0" smtClean="0">
                <a:solidFill>
                  <a:srgbClr val="FF0000"/>
                </a:solidFill>
              </a:rPr>
              <a:t>-0.5</a:t>
            </a:r>
            <a:r>
              <a:rPr lang="es-AR" sz="1600" dirty="0" smtClean="0"/>
              <a:t>”</a:t>
            </a:r>
            <a:endParaRPr lang="es-AR" sz="16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820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2379</TotalTime>
  <Words>440</Words>
  <Application>Microsoft Office PowerPoint</Application>
  <PresentationFormat>Panorámica</PresentationFormat>
  <Paragraphs>119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Garamond</vt:lpstr>
      <vt:lpstr>Orgánico</vt:lpstr>
      <vt:lpstr> 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 </dc:title>
  <dc:creator>ana maría patricia castro</dc:creator>
  <cp:lastModifiedBy>ana maría patricia castro</cp:lastModifiedBy>
  <cp:revision>44</cp:revision>
  <dcterms:created xsi:type="dcterms:W3CDTF">2020-05-09T19:22:45Z</dcterms:created>
  <dcterms:modified xsi:type="dcterms:W3CDTF">2020-06-09T14:10:38Z</dcterms:modified>
</cp:coreProperties>
</file>