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292" r:id="rId10"/>
    <p:sldId id="270" r:id="rId11"/>
    <p:sldId id="261" r:id="rId12"/>
    <p:sldId id="273" r:id="rId13"/>
    <p:sldId id="274" r:id="rId14"/>
    <p:sldId id="278" r:id="rId15"/>
    <p:sldId id="262" r:id="rId16"/>
    <p:sldId id="308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7" r:id="rId26"/>
    <p:sldId id="302" r:id="rId27"/>
    <p:sldId id="293" r:id="rId28"/>
    <p:sldId id="281" r:id="rId29"/>
    <p:sldId id="282" r:id="rId30"/>
    <p:sldId id="264" r:id="rId31"/>
    <p:sldId id="309" r:id="rId32"/>
    <p:sldId id="311" r:id="rId33"/>
    <p:sldId id="294" r:id="rId34"/>
    <p:sldId id="289" r:id="rId35"/>
    <p:sldId id="299" r:id="rId36"/>
    <p:sldId id="310" r:id="rId37"/>
    <p:sldId id="277" r:id="rId38"/>
    <p:sldId id="279" r:id="rId39"/>
    <p:sldId id="272" r:id="rId40"/>
    <p:sldId id="276" r:id="rId41"/>
    <p:sldId id="283" r:id="rId42"/>
    <p:sldId id="28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5062"/>
  </p:normalViewPr>
  <p:slideViewPr>
    <p:cSldViewPr snapToGrid="0" snapToObjects="1">
      <p:cViewPr varScale="1">
        <p:scale>
          <a:sx n="84" d="100"/>
          <a:sy n="84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8/12/20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790977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701827"/>
              </p:ext>
            </p:extLst>
          </p:nvPr>
        </p:nvGraphicFramePr>
        <p:xfrm>
          <a:off x="4038600" y="1320169"/>
          <a:ext cx="7188201" cy="421427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98636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72168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819187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963764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509092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237583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497821">
                <a:tc>
                  <a:txBody>
                    <a:bodyPr/>
                    <a:lstStyle/>
                    <a:p>
                      <a:endParaRPr lang="en-US" sz="1200" b="0" cap="none" spc="60">
                        <a:solidFill>
                          <a:schemeClr val="bg1"/>
                        </a:solidFill>
                      </a:endParaRP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60">
                          <a:solidFill>
                            <a:schemeClr val="bg1"/>
                          </a:solidFill>
                        </a:rPr>
                        <a:t>Array Level?</a:t>
                      </a: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60">
                          <a:solidFill>
                            <a:schemeClr val="bg1"/>
                          </a:solidFill>
                        </a:rPr>
                        <a:t>Bits-per-cell</a:t>
                      </a: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60">
                          <a:solidFill>
                            <a:schemeClr val="bg1"/>
                          </a:solidFill>
                        </a:rPr>
                        <a:t># of Cells Measured</a:t>
                      </a: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60">
                          <a:solidFill>
                            <a:schemeClr val="bg1"/>
                          </a:solidFill>
                        </a:rPr>
                        <a:t>Ranges allocated efficiently?</a:t>
                      </a: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60" dirty="0">
                          <a:solidFill>
                            <a:schemeClr val="bg1"/>
                          </a:solidFill>
                        </a:rPr>
                        <a:t>Endurance/Retention</a:t>
                      </a:r>
                    </a:p>
                  </a:txBody>
                  <a:tcPr marL="68823" marR="68823" marT="68823" marB="3441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451939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This work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16,384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array-level, high-temp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291352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TED Binh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7,746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451939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(1)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single-cell, high-temp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072792"/>
                  </a:ext>
                </a:extLst>
              </a:tr>
              <a:tr h="451939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(2)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single-cell, high-temp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24341"/>
                  </a:ext>
                </a:extLst>
              </a:tr>
              <a:tr h="451939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single-cell, low-temp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852283"/>
                  </a:ext>
                </a:extLst>
              </a:tr>
              <a:tr h="291352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(4)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single-cell, low-temp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671554"/>
                  </a:ext>
                </a:extLst>
              </a:tr>
              <a:tr h="291352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(5)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83216"/>
                  </a:ext>
                </a:extLst>
              </a:tr>
              <a:tr h="291352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(6)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Single cell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Retention: single-cell, low-temp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  <a:tr h="291352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(7)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36410"/>
                  </a:ext>
                </a:extLst>
              </a:tr>
              <a:tr h="451939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(8)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4,096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Endurance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</a:rPr>
                        <a:t>Retention: array-level, high-temp</a:t>
                      </a:r>
                    </a:p>
                  </a:txBody>
                  <a:tcPr marL="68823" marR="68823" marT="68823" marB="344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39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A multi-level 40nm WOx</a:t>
            </a:r>
            <a:r>
              <a:rPr lang="en-US" sz="1700" i="1">
                <a:solidFill>
                  <a:schemeClr val="bg1"/>
                </a:solidFill>
              </a:rPr>
              <a:t> </a:t>
            </a:r>
            <a:r>
              <a:rPr lang="en-US" sz="170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Demonstration of low power 3-bit multilevel cell characteristics in a TaO</a:t>
            </a:r>
            <a:r>
              <a:rPr lang="en-US" sz="1700" i="1">
                <a:solidFill>
                  <a:schemeClr val="bg1"/>
                </a:solidFill>
              </a:rPr>
              <a:t>x</a:t>
            </a:r>
            <a:r>
              <a:rPr lang="en-US" sz="170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Characteristics of multilevel storage and switching dynamics in resistive switching cell of Al2 O3 /HfO2 /Al2 O3 sand- wich structure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Widescreen</PresentationFormat>
  <Paragraphs>385</Paragraphs>
  <Slides>42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Office Theme</vt:lpstr>
      <vt:lpstr>Updates 8/12/20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 Table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8/12/20</dc:title>
  <dc:creator>Akash Levy</dc:creator>
  <cp:lastModifiedBy>Akash Levy</cp:lastModifiedBy>
  <cp:revision>1</cp:revision>
  <dcterms:created xsi:type="dcterms:W3CDTF">2020-08-12T15:03:42Z</dcterms:created>
  <dcterms:modified xsi:type="dcterms:W3CDTF">2020-08-12T15:03:51Z</dcterms:modified>
</cp:coreProperties>
</file>