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91" r:id="rId4"/>
    <p:sldId id="257" r:id="rId5"/>
    <p:sldId id="285" r:id="rId6"/>
    <p:sldId id="286" r:id="rId7"/>
    <p:sldId id="287" r:id="rId8"/>
    <p:sldId id="288" r:id="rId9"/>
    <p:sldId id="292" r:id="rId10"/>
    <p:sldId id="270" r:id="rId11"/>
    <p:sldId id="261" r:id="rId12"/>
    <p:sldId id="273" r:id="rId13"/>
    <p:sldId id="274" r:id="rId14"/>
    <p:sldId id="278" r:id="rId15"/>
    <p:sldId id="262" r:id="rId16"/>
    <p:sldId id="308" r:id="rId17"/>
    <p:sldId id="269" r:id="rId18"/>
    <p:sldId id="295" r:id="rId19"/>
    <p:sldId id="297" r:id="rId20"/>
    <p:sldId id="298" r:id="rId21"/>
    <p:sldId id="301" r:id="rId22"/>
    <p:sldId id="303" r:id="rId23"/>
    <p:sldId id="304" r:id="rId24"/>
    <p:sldId id="305" r:id="rId25"/>
    <p:sldId id="307" r:id="rId26"/>
    <p:sldId id="302" r:id="rId27"/>
    <p:sldId id="293" r:id="rId28"/>
    <p:sldId id="281" r:id="rId29"/>
    <p:sldId id="282" r:id="rId30"/>
    <p:sldId id="277" r:id="rId31"/>
    <p:sldId id="312" r:id="rId32"/>
    <p:sldId id="309" r:id="rId33"/>
    <p:sldId id="311" r:id="rId34"/>
    <p:sldId id="294" r:id="rId35"/>
    <p:sldId id="289" r:id="rId36"/>
    <p:sldId id="299" r:id="rId37"/>
    <p:sldId id="310" r:id="rId38"/>
    <p:sldId id="279" r:id="rId39"/>
    <p:sldId id="272" r:id="rId40"/>
    <p:sldId id="276" r:id="rId41"/>
    <p:sldId id="283" r:id="rId42"/>
    <p:sldId id="28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5084"/>
  </p:normalViewPr>
  <p:slideViewPr>
    <p:cSldViewPr snapToGrid="0" snapToObjects="1">
      <p:cViewPr varScale="1">
        <p:scale>
          <a:sx n="115" d="100"/>
          <a:sy n="115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92.95 for chip 2 ISPP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7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45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8/15/20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6" y="1193370"/>
            <a:ext cx="5937946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7105" y="968502"/>
            <a:ext cx="657118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67654"/>
            <a:ext cx="6574649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6" cy="41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9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4611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35.88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35.53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6F2F0-43C4-434B-9404-FCA822BE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52B3-FD14-7540-B3BA-02EA79CD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43923"/>
              </p:ext>
            </p:extLst>
          </p:nvPr>
        </p:nvGraphicFramePr>
        <p:xfrm>
          <a:off x="4223594" y="961812"/>
          <a:ext cx="6818215" cy="4930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382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576619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0.3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0.26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0.34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algorithm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97792"/>
              </p:ext>
            </p:extLst>
          </p:nvPr>
        </p:nvGraphicFramePr>
        <p:xfrm>
          <a:off x="4038600" y="1313733"/>
          <a:ext cx="7188201" cy="422714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0064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43209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74202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12290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59239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ISPP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FPPV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20.51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15.75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21.62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16.83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9.39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8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3858"/>
            <a:ext cx="5488733" cy="49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0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D97EF-0DC8-674E-8B0B-A0B028F1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0EC84-BAF6-2249-894D-81367030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establishing the context surrounding our work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05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9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1F7C2-3841-1740-9215-8CC7319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Table (Full)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E41E63AA-F870-A446-AED6-28F51E960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682777"/>
              </p:ext>
            </p:extLst>
          </p:nvPr>
        </p:nvGraphicFramePr>
        <p:xfrm>
          <a:off x="4038600" y="1565934"/>
          <a:ext cx="7188202" cy="390768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57849">
                  <a:extLst>
                    <a:ext uri="{9D8B030D-6E8A-4147-A177-3AD203B41FA5}">
                      <a16:colId xmlns:a16="http://schemas.microsoft.com/office/drawing/2014/main" val="2942958380"/>
                    </a:ext>
                  </a:extLst>
                </a:gridCol>
                <a:gridCol w="863336">
                  <a:extLst>
                    <a:ext uri="{9D8B030D-6E8A-4147-A177-3AD203B41FA5}">
                      <a16:colId xmlns:a16="http://schemas.microsoft.com/office/drawing/2014/main" val="1797266975"/>
                    </a:ext>
                  </a:extLst>
                </a:gridCol>
                <a:gridCol w="741328">
                  <a:extLst>
                    <a:ext uri="{9D8B030D-6E8A-4147-A177-3AD203B41FA5}">
                      <a16:colId xmlns:a16="http://schemas.microsoft.com/office/drawing/2014/main" val="2047399589"/>
                    </a:ext>
                  </a:extLst>
                </a:gridCol>
                <a:gridCol w="632163">
                  <a:extLst>
                    <a:ext uri="{9D8B030D-6E8A-4147-A177-3AD203B41FA5}">
                      <a16:colId xmlns:a16="http://schemas.microsoft.com/office/drawing/2014/main" val="2674457514"/>
                    </a:ext>
                  </a:extLst>
                </a:gridCol>
                <a:gridCol w="1051163">
                  <a:extLst>
                    <a:ext uri="{9D8B030D-6E8A-4147-A177-3AD203B41FA5}">
                      <a16:colId xmlns:a16="http://schemas.microsoft.com/office/drawing/2014/main" val="2162607969"/>
                    </a:ext>
                  </a:extLst>
                </a:gridCol>
                <a:gridCol w="1164309">
                  <a:extLst>
                    <a:ext uri="{9D8B030D-6E8A-4147-A177-3AD203B41FA5}">
                      <a16:colId xmlns:a16="http://schemas.microsoft.com/office/drawing/2014/main" val="1119474373"/>
                    </a:ext>
                  </a:extLst>
                </a:gridCol>
                <a:gridCol w="1002810">
                  <a:extLst>
                    <a:ext uri="{9D8B030D-6E8A-4147-A177-3AD203B41FA5}">
                      <a16:colId xmlns:a16="http://schemas.microsoft.com/office/drawing/2014/main" val="1973838966"/>
                    </a:ext>
                  </a:extLst>
                </a:gridCol>
                <a:gridCol w="1075244">
                  <a:extLst>
                    <a:ext uri="{9D8B030D-6E8A-4147-A177-3AD203B41FA5}">
                      <a16:colId xmlns:a16="http://schemas.microsoft.com/office/drawing/2014/main" val="1914979293"/>
                    </a:ext>
                  </a:extLst>
                </a:gridCol>
              </a:tblGrid>
              <a:tr h="743179"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Ref.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Algo. Family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Bits-per-cell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# of Cells Measured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Efficient Ranges/Gaps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Endurance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Retention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510566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work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SDCFC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16,384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3770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9024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[3]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101001"/>
                  </a:ext>
                </a:extLst>
              </a:tr>
              <a:tr h="373303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[4]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7,746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11462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[11]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4,096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10377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22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95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DA34-E8B0-024E-AD8F-AA2DF3DC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Comparison 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C3F8-9C56-3048-A2C7-44398018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Toward Reliable Multi-Level Operation in RRAM Arrays: Improving Post-Algorithm Stability and Assessing Endurance/Data Retention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Optimized Method for Low-Energy and Highly Reliable Multibit Operation in a HfO2-Based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Fully “Erase-free” Multi-Bit Operation in HfO2‐Based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multi-level 40nm </a:t>
            </a:r>
            <a:r>
              <a:rPr lang="en-US" sz="1700" dirty="0" err="1">
                <a:solidFill>
                  <a:schemeClr val="bg1"/>
                </a:solidFill>
              </a:rPr>
              <a:t>WOx</a:t>
            </a:r>
            <a:r>
              <a:rPr lang="en-US" sz="1700" i="1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bg1"/>
                </a:solidFill>
              </a:rPr>
              <a:t>resistive memory with excellent reliability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Demonstration of low power 3-bit multilevel cell characteristics in a </a:t>
            </a:r>
            <a:r>
              <a:rPr lang="en-US" sz="1700" dirty="0" err="1">
                <a:solidFill>
                  <a:schemeClr val="bg1"/>
                </a:solidFill>
              </a:rPr>
              <a:t>TaO</a:t>
            </a:r>
            <a:r>
              <a:rPr lang="en-US" sz="1700" i="1" dirty="0" err="1">
                <a:solidFill>
                  <a:schemeClr val="bg1"/>
                </a:solidFill>
              </a:rPr>
              <a:t>x</a:t>
            </a:r>
            <a:r>
              <a:rPr lang="en-US" sz="1700" dirty="0">
                <a:solidFill>
                  <a:schemeClr val="bg1"/>
                </a:solidFill>
              </a:rPr>
              <a:t>-based RRAM by stack engineering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novel program- verify algorithm for multi-bit operation in HfO2 RRAM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Four-bits-per-cell operation in an HfO2-based resistive switching device</a:t>
            </a:r>
          </a:p>
          <a:p>
            <a:pPr marL="514350" indent="-514350">
              <a:buFont typeface="+mj-lt"/>
              <a:buAutoNum type="arabicParenR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93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06362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D63A4-CD6E-3A4C-AD7A-90BCEAB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 Plot at 100 Pulses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CD901-59EC-0343-8AA4-85640EB1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4567"/>
            <a:ext cx="7188199" cy="45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5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2" cy="39307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13972" y="3492894"/>
            <a:ext cx="373579" cy="1676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4893644" y="2846563"/>
            <a:ext cx="1787813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 Chip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1" cy="435133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33380" y="3262333"/>
            <a:ext cx="1694072" cy="206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5795671" y="2616002"/>
            <a:ext cx="1863561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5375" y="961812"/>
            <a:ext cx="6574648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819</Words>
  <Application>Microsoft Macintosh PowerPoint</Application>
  <PresentationFormat>Widescreen</PresentationFormat>
  <Paragraphs>375</Paragraphs>
  <Slides>42</Slides>
  <Notes>9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Office Theme</vt:lpstr>
      <vt:lpstr>Updates 8/15/20</vt:lpstr>
      <vt:lpstr>Overview</vt:lpstr>
      <vt:lpstr>Sweep Plots</vt:lpstr>
      <vt:lpstr>Sweep Plots: FPPV VWL Chip 1</vt:lpstr>
      <vt:lpstr>Sweep Plots: SET VWL</vt:lpstr>
      <vt:lpstr>Sweep Plots: RESET VWL</vt:lpstr>
      <vt:lpstr>Sweep Plots: SET VBL</vt:lpstr>
      <vt:lpstr>Sweep Plots: RESET VSL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2bpc algorithm evaluation on 4 WLs</vt:lpstr>
      <vt:lpstr>Retention</vt:lpstr>
      <vt:lpstr>Combined Distribution Plot</vt:lpstr>
      <vt:lpstr>Retention model plot</vt:lpstr>
      <vt:lpstr>Retention BER plot</vt:lpstr>
      <vt:lpstr>Comparisons</vt:lpstr>
      <vt:lpstr>Comparison Table (Full)</vt:lpstr>
      <vt:lpstr>Comparison References</vt:lpstr>
      <vt:lpstr>Backup</vt:lpstr>
      <vt:lpstr>3bpc Pre-Optimization Parameters </vt:lpstr>
      <vt:lpstr>2bpc Pre-Optimization Parameters </vt:lpstr>
      <vt:lpstr>BER Plot at 100 Pulses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8/12/20</dc:title>
  <dc:creator>Akash Levy</dc:creator>
  <cp:lastModifiedBy>Akash Levy</cp:lastModifiedBy>
  <cp:revision>8</cp:revision>
  <dcterms:created xsi:type="dcterms:W3CDTF">2020-08-13T01:18:07Z</dcterms:created>
  <dcterms:modified xsi:type="dcterms:W3CDTF">2020-08-17T17:15:31Z</dcterms:modified>
</cp:coreProperties>
</file>