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9" r:id="rId3"/>
    <p:sldId id="291" r:id="rId4"/>
    <p:sldId id="257" r:id="rId5"/>
    <p:sldId id="285" r:id="rId6"/>
    <p:sldId id="286" r:id="rId7"/>
    <p:sldId id="287" r:id="rId8"/>
    <p:sldId id="288" r:id="rId9"/>
    <p:sldId id="292" r:id="rId10"/>
    <p:sldId id="270" r:id="rId11"/>
    <p:sldId id="261" r:id="rId12"/>
    <p:sldId id="273" r:id="rId13"/>
    <p:sldId id="274" r:id="rId14"/>
    <p:sldId id="278" r:id="rId15"/>
    <p:sldId id="262" r:id="rId16"/>
    <p:sldId id="308" r:id="rId17"/>
    <p:sldId id="269" r:id="rId18"/>
    <p:sldId id="295" r:id="rId19"/>
    <p:sldId id="297" r:id="rId20"/>
    <p:sldId id="298" r:id="rId21"/>
    <p:sldId id="301" r:id="rId22"/>
    <p:sldId id="303" r:id="rId23"/>
    <p:sldId id="304" r:id="rId24"/>
    <p:sldId id="305" r:id="rId25"/>
    <p:sldId id="307" r:id="rId26"/>
    <p:sldId id="302" r:id="rId27"/>
    <p:sldId id="293" r:id="rId28"/>
    <p:sldId id="281" r:id="rId29"/>
    <p:sldId id="282" r:id="rId30"/>
    <p:sldId id="277" r:id="rId31"/>
    <p:sldId id="312" r:id="rId32"/>
    <p:sldId id="309" r:id="rId33"/>
    <p:sldId id="311" r:id="rId34"/>
    <p:sldId id="294" r:id="rId35"/>
    <p:sldId id="289" r:id="rId36"/>
    <p:sldId id="299" r:id="rId37"/>
    <p:sldId id="310" r:id="rId38"/>
    <p:sldId id="279" r:id="rId39"/>
    <p:sldId id="272" r:id="rId40"/>
    <p:sldId id="276" r:id="rId41"/>
    <p:sldId id="283" r:id="rId42"/>
    <p:sldId id="28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5084"/>
  </p:normalViewPr>
  <p:slideViewPr>
    <p:cSldViewPr snapToGrid="0" snapToObjects="1">
      <p:cViewPr varScale="1">
        <p:scale>
          <a:sx n="115" d="100"/>
          <a:sy n="115" d="100"/>
        </p:scale>
        <p:origin x="2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92.95 for chip 2 ISPP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07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45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9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95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8/15/20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3726" y="1193370"/>
            <a:ext cx="5937946" cy="44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30AE5-C13E-2C4F-A4DA-29FC4452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7105" y="968502"/>
            <a:ext cx="6571188" cy="49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3442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5" y="1367654"/>
            <a:ext cx="6574649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6" cy="41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9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3bpc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lgorithm 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446114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36.44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35.88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35.19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35.53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0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20562"/>
              </p:ext>
            </p:extLst>
          </p:nvPr>
        </p:nvGraphicFramePr>
        <p:xfrm>
          <a:off x="4038600" y="1127475"/>
          <a:ext cx="7188202" cy="4599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151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8866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989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59338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91483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0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5.10k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1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5.38k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6.48k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5.77k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6.01k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2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6.93k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12.00k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8.51k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9.31k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3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20.00k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728E-AA9E-3745-BFB2-5CBBA79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16832-1176-C747-AD9D-7F87BBB4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6F2F0-43C4-434B-9404-FCA822BE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8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A52B3-FD14-7540-B3BA-02EA79CD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9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843923"/>
              </p:ext>
            </p:extLst>
          </p:nvPr>
        </p:nvGraphicFramePr>
        <p:xfrm>
          <a:off x="4223594" y="961812"/>
          <a:ext cx="6818215" cy="49309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382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576619"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0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0.3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0.26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0.34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51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11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algorithm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97792"/>
              </p:ext>
            </p:extLst>
          </p:nvPr>
        </p:nvGraphicFramePr>
        <p:xfrm>
          <a:off x="4038600" y="1313733"/>
          <a:ext cx="7188201" cy="422714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70064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43209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74202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12290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488436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59239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SDCFC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ISPP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FPPV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20.51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15.75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21.62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16.83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9.56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9.39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87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EA0F3-5485-B743-B2C6-7A6811A3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1DA2-F2E5-1446-8BDD-35E00BA8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Distributions (empirical and predicted)</a:t>
            </a:r>
          </a:p>
        </p:txBody>
      </p: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21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Distribution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8332" y="961812"/>
            <a:ext cx="548873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5A03A-3934-6F4F-B74A-00A6F68C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Sweep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065C-2468-C445-AE51-A304903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Slope comparisons for different knobs, and FPPV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99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20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3D97EF-0DC8-674E-8B0B-A0B028F1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0EC84-BAF6-2249-894D-81367030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establishing the context surrounding our work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05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9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1F7C2-3841-1740-9215-8CC7319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Table (Full)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E41E63AA-F870-A446-AED6-28F51E9601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682777"/>
              </p:ext>
            </p:extLst>
          </p:nvPr>
        </p:nvGraphicFramePr>
        <p:xfrm>
          <a:off x="4038600" y="1565934"/>
          <a:ext cx="7188202" cy="390768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57849">
                  <a:extLst>
                    <a:ext uri="{9D8B030D-6E8A-4147-A177-3AD203B41FA5}">
                      <a16:colId xmlns:a16="http://schemas.microsoft.com/office/drawing/2014/main" val="2942958380"/>
                    </a:ext>
                  </a:extLst>
                </a:gridCol>
                <a:gridCol w="863336">
                  <a:extLst>
                    <a:ext uri="{9D8B030D-6E8A-4147-A177-3AD203B41FA5}">
                      <a16:colId xmlns:a16="http://schemas.microsoft.com/office/drawing/2014/main" val="1797266975"/>
                    </a:ext>
                  </a:extLst>
                </a:gridCol>
                <a:gridCol w="741328">
                  <a:extLst>
                    <a:ext uri="{9D8B030D-6E8A-4147-A177-3AD203B41FA5}">
                      <a16:colId xmlns:a16="http://schemas.microsoft.com/office/drawing/2014/main" val="2047399589"/>
                    </a:ext>
                  </a:extLst>
                </a:gridCol>
                <a:gridCol w="632163">
                  <a:extLst>
                    <a:ext uri="{9D8B030D-6E8A-4147-A177-3AD203B41FA5}">
                      <a16:colId xmlns:a16="http://schemas.microsoft.com/office/drawing/2014/main" val="2674457514"/>
                    </a:ext>
                  </a:extLst>
                </a:gridCol>
                <a:gridCol w="1051163">
                  <a:extLst>
                    <a:ext uri="{9D8B030D-6E8A-4147-A177-3AD203B41FA5}">
                      <a16:colId xmlns:a16="http://schemas.microsoft.com/office/drawing/2014/main" val="2162607969"/>
                    </a:ext>
                  </a:extLst>
                </a:gridCol>
                <a:gridCol w="1164309">
                  <a:extLst>
                    <a:ext uri="{9D8B030D-6E8A-4147-A177-3AD203B41FA5}">
                      <a16:colId xmlns:a16="http://schemas.microsoft.com/office/drawing/2014/main" val="1119474373"/>
                    </a:ext>
                  </a:extLst>
                </a:gridCol>
                <a:gridCol w="1002810">
                  <a:extLst>
                    <a:ext uri="{9D8B030D-6E8A-4147-A177-3AD203B41FA5}">
                      <a16:colId xmlns:a16="http://schemas.microsoft.com/office/drawing/2014/main" val="1973838966"/>
                    </a:ext>
                  </a:extLst>
                </a:gridCol>
                <a:gridCol w="1075244">
                  <a:extLst>
                    <a:ext uri="{9D8B030D-6E8A-4147-A177-3AD203B41FA5}">
                      <a16:colId xmlns:a16="http://schemas.microsoft.com/office/drawing/2014/main" val="1914979293"/>
                    </a:ext>
                  </a:extLst>
                </a:gridCol>
              </a:tblGrid>
              <a:tr h="743179">
                <a:tc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Ref.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Algo. Family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Bits-per-cell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# of Cells Measured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Efficient Ranges/Gaps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Endurance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Retention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510566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work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SDCFC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16,384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3770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FPPV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9024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[3]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101001"/>
                  </a:ext>
                </a:extLst>
              </a:tr>
              <a:tr h="373303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[4]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FPPV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7,746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11462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[11]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4,096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10377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[12]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22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295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DA34-E8B0-024E-AD8F-AA2DF3DC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Comparison 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C3F8-9C56-3048-A2C7-44398018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Toward Reliable Multi-Level Operation in RRAM Arrays: Improving Post-Algorithm Stability and Assessing Endurance/Data Retention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Optimized Method for Low-Energy and Highly Reliable Multibit Operation in a HfO2-Based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Fully “Erase-free” Multi-Bit Operation in HfO2‐Based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A multi-level 40nm </a:t>
            </a:r>
            <a:r>
              <a:rPr lang="en-US" sz="1700" dirty="0" err="1">
                <a:solidFill>
                  <a:schemeClr val="bg1"/>
                </a:solidFill>
              </a:rPr>
              <a:t>WOx</a:t>
            </a:r>
            <a:r>
              <a:rPr lang="en-US" sz="1700" i="1" dirty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chemeClr val="bg1"/>
                </a:solidFill>
              </a:rPr>
              <a:t>resistive memory with excellent reliability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Demonstration of low power 3-bit multilevel cell characteristics in a </a:t>
            </a:r>
            <a:r>
              <a:rPr lang="en-US" sz="1700" dirty="0" err="1">
                <a:solidFill>
                  <a:schemeClr val="bg1"/>
                </a:solidFill>
              </a:rPr>
              <a:t>TaO</a:t>
            </a:r>
            <a:r>
              <a:rPr lang="en-US" sz="1700" i="1" dirty="0" err="1">
                <a:solidFill>
                  <a:schemeClr val="bg1"/>
                </a:solidFill>
              </a:rPr>
              <a:t>x</a:t>
            </a:r>
            <a:r>
              <a:rPr lang="en-US" sz="1700" dirty="0">
                <a:solidFill>
                  <a:schemeClr val="bg1"/>
                </a:solidFill>
              </a:rPr>
              <a:t>-based RRAM by stack engineering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A novel program- verify algorithm for multi-bit operation in HfO2 RRAM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Four-bits-per-cell operation in an HfO2-based resistive switching device</a:t>
            </a:r>
          </a:p>
          <a:p>
            <a:pPr marL="514350" indent="-514350">
              <a:buFont typeface="+mj-lt"/>
              <a:buAutoNum type="arabicParenR"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93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EAC6E-D651-514B-9CEF-80A4ECE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793B9-6C4F-2945-997C-62FE0D0B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Things we will show only if reviewers or co-authors ask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24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7485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Start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Step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0.18</a:t>
                      </a:r>
                      <a:endParaRPr lang="en-US" sz="2100" dirty="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0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606362"/>
              </p:ext>
            </p:extLst>
          </p:nvPr>
        </p:nvGraphicFramePr>
        <p:xfrm>
          <a:off x="4451721" y="961812"/>
          <a:ext cx="6361959" cy="49309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2582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1843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16540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868998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Start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Step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Start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Step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0.3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0.16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6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D63A4-CD6E-3A4C-AD7A-90BCEAB6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 Plot at 100 Pulses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CD901-59EC-0343-8AA4-85640EB12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44567"/>
            <a:ext cx="7188199" cy="45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45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2FD58-41DD-2448-BECF-A980D8B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20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8FFD3-3EDF-4141-9919-0166E151A56C}"/>
              </a:ext>
            </a:extLst>
          </p:cNvPr>
          <p:cNvSpPr txBox="1"/>
          <p:nvPr/>
        </p:nvSpPr>
        <p:spPr>
          <a:xfrm>
            <a:off x="3483993" y="29108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17E0-93D7-4A49-A059-F611917D5EBD}"/>
              </a:ext>
            </a:extLst>
          </p:cNvPr>
          <p:cNvSpPr txBox="1"/>
          <p:nvPr/>
        </p:nvSpPr>
        <p:spPr>
          <a:xfrm>
            <a:off x="3483993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770E254-8A18-0847-8D17-2AD2222A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57613" y="2035930"/>
            <a:ext cx="5237182" cy="39307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B0EF1-1183-1F45-8E15-96E43B1A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VBL Optimization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F218F-F2D1-5C4A-BAC3-A55C1074DEA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413972" y="3492894"/>
            <a:ext cx="373579" cy="16766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56ED6F-BA81-8246-B88C-60D460FDC251}"/>
              </a:ext>
            </a:extLst>
          </p:cNvPr>
          <p:cNvSpPr txBox="1"/>
          <p:nvPr/>
        </p:nvSpPr>
        <p:spPr>
          <a:xfrm>
            <a:off x="4893644" y="2846563"/>
            <a:ext cx="1787813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73479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 Chip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9CE-75E0-F744-931C-343EA883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8DF02-075C-E845-8247-61215B7D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04" y="1825625"/>
            <a:ext cx="5797591" cy="4351338"/>
          </a:xfrm>
        </p:spPr>
      </p:pic>
    </p:spTree>
    <p:extLst>
      <p:ext uri="{BB962C8B-B14F-4D97-AF65-F5344CB8AC3E}">
        <p14:creationId xmlns:p14="http://schemas.microsoft.com/office/powerpoint/2010/main" val="3274438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F1C-FFE1-8246-B03D-06913352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AA5C2-43B0-5D47-9B31-323AF82B9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97204" y="1825625"/>
            <a:ext cx="5797591" cy="435133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FE287-0049-7C46-ACA4-A4070686122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033380" y="3262333"/>
            <a:ext cx="1694072" cy="20611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E2A09C-1CC3-294D-9549-91D9C5E38A75}"/>
              </a:ext>
            </a:extLst>
          </p:cNvPr>
          <p:cNvSpPr txBox="1"/>
          <p:nvPr/>
        </p:nvSpPr>
        <p:spPr>
          <a:xfrm>
            <a:off x="5795671" y="2616002"/>
            <a:ext cx="1863561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1284847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83B-30A5-2E4E-A59B-F3A13C7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C39FD-AF15-E14A-8985-186E8B1B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83594"/>
            <a:ext cx="472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6378-7FE2-E540-8432-2A548661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3B4C-1592-B84B-BDE1-8B1DE142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45375" y="961812"/>
            <a:ext cx="6574648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VBL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50543-30EF-044F-B171-E8798A4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1959-FF86-3D49-97DF-1E0DDC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3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819</Words>
  <Application>Microsoft Macintosh PowerPoint</Application>
  <PresentationFormat>Widescreen</PresentationFormat>
  <Paragraphs>375</Paragraphs>
  <Slides>42</Slides>
  <Notes>9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Office Theme</vt:lpstr>
      <vt:lpstr>Updates 8/15/20</vt:lpstr>
      <vt:lpstr>Overview</vt:lpstr>
      <vt:lpstr>Sweep Plots</vt:lpstr>
      <vt:lpstr>Sweep Plots: FPPV VWL Chip 1</vt:lpstr>
      <vt:lpstr>Sweep Plots: SET VWL</vt:lpstr>
      <vt:lpstr>Sweep Plots: RESET VWL</vt:lpstr>
      <vt:lpstr>Sweep Plots: SET VBL</vt:lpstr>
      <vt:lpstr>Sweep Plots: RESET VSL</vt:lpstr>
      <vt:lpstr>3bpc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3bpc algorithm evaluation on 4 WLs</vt:lpstr>
      <vt:lpstr>2bpc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2bpc algorithm evaluation on 4 WLs</vt:lpstr>
      <vt:lpstr>Retention</vt:lpstr>
      <vt:lpstr>Combined Distribution Plot</vt:lpstr>
      <vt:lpstr>Retention model plot</vt:lpstr>
      <vt:lpstr>Retention BER plot</vt:lpstr>
      <vt:lpstr>Comparisons</vt:lpstr>
      <vt:lpstr>Comparison Table (Full)</vt:lpstr>
      <vt:lpstr>Comparison References</vt:lpstr>
      <vt:lpstr>Backup</vt:lpstr>
      <vt:lpstr>3bpc Pre-Optimization Parameters </vt:lpstr>
      <vt:lpstr>2bpc Pre-Optimization Parameters </vt:lpstr>
      <vt:lpstr>BER Plot at 100 Pulses</vt:lpstr>
      <vt:lpstr>Combined Pre/Post-Bake Distribution Plot</vt:lpstr>
      <vt:lpstr>VBL Optimization</vt:lpstr>
      <vt:lpstr>VSL Optimization 1</vt:lpstr>
      <vt:lpstr>VSL Optimization 2</vt:lpstr>
      <vt:lpstr>Algorithm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8/12/20</dc:title>
  <dc:creator>Akash Levy</dc:creator>
  <cp:lastModifiedBy>Akash Levy</cp:lastModifiedBy>
  <cp:revision>6</cp:revision>
  <dcterms:created xsi:type="dcterms:W3CDTF">2020-08-13T01:18:07Z</dcterms:created>
  <dcterms:modified xsi:type="dcterms:W3CDTF">2020-08-16T12:28:05Z</dcterms:modified>
</cp:coreProperties>
</file>