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316" r:id="rId3"/>
    <p:sldId id="259" r:id="rId4"/>
    <p:sldId id="291" r:id="rId5"/>
    <p:sldId id="257" r:id="rId6"/>
    <p:sldId id="285" r:id="rId7"/>
    <p:sldId id="286" r:id="rId8"/>
    <p:sldId id="287" r:id="rId9"/>
    <p:sldId id="288" r:id="rId10"/>
    <p:sldId id="313" r:id="rId11"/>
    <p:sldId id="292" r:id="rId12"/>
    <p:sldId id="270" r:id="rId13"/>
    <p:sldId id="261" r:id="rId14"/>
    <p:sldId id="273" r:id="rId15"/>
    <p:sldId id="274" r:id="rId16"/>
    <p:sldId id="278" r:id="rId17"/>
    <p:sldId id="262" r:id="rId18"/>
    <p:sldId id="308" r:id="rId19"/>
    <p:sldId id="269" r:id="rId20"/>
    <p:sldId id="295" r:id="rId21"/>
    <p:sldId id="297" r:id="rId22"/>
    <p:sldId id="298" r:id="rId23"/>
    <p:sldId id="301" r:id="rId24"/>
    <p:sldId id="303" r:id="rId25"/>
    <p:sldId id="304" r:id="rId26"/>
    <p:sldId id="305" r:id="rId27"/>
    <p:sldId id="307" r:id="rId28"/>
    <p:sldId id="302" r:id="rId29"/>
    <p:sldId id="293" r:id="rId30"/>
    <p:sldId id="281" r:id="rId31"/>
    <p:sldId id="282" r:id="rId32"/>
    <p:sldId id="277" r:id="rId33"/>
    <p:sldId id="312" r:id="rId34"/>
    <p:sldId id="309" r:id="rId35"/>
    <p:sldId id="311" r:id="rId36"/>
    <p:sldId id="294" r:id="rId37"/>
    <p:sldId id="289" r:id="rId38"/>
    <p:sldId id="299" r:id="rId39"/>
    <p:sldId id="310" r:id="rId40"/>
    <p:sldId id="314" r:id="rId41"/>
    <p:sldId id="279" r:id="rId42"/>
    <p:sldId id="284" r:id="rId43"/>
    <p:sldId id="315" r:id="rId44"/>
    <p:sldId id="317" r:id="rId45"/>
    <p:sldId id="31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2B05"/>
    <a:srgbClr val="C0D9FF"/>
    <a:srgbClr val="00B050"/>
    <a:srgbClr val="ABC0E4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75E92-225D-EC4E-BDD8-FE6010D438FE}" v="24" dt="2020-09-28T11:56:22.5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5124"/>
  </p:normalViewPr>
  <p:slideViewPr>
    <p:cSldViewPr snapToGrid="0" snapToObjects="1">
      <p:cViewPr>
        <p:scale>
          <a:sx n="75" d="100"/>
          <a:sy n="75" d="100"/>
        </p:scale>
        <p:origin x="172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6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2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09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92.95 for chip 2 ISPP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45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5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4/16/21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9/21/20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4FB78-842B-974B-97C8-5F9C9C4B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Sweep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FD302-2C6D-1E43-B248-1E0712424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A049B7-A2AE-8E48-A7ED-AF2E29B8D2D6}"/>
              </a:ext>
            </a:extLst>
          </p:cNvPr>
          <p:cNvSpPr txBox="1"/>
          <p:nvPr/>
        </p:nvSpPr>
        <p:spPr>
          <a:xfrm>
            <a:off x="5564109" y="4209953"/>
            <a:ext cx="1509451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-2.7 kΩ/V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2529CD-53FA-A041-9C5C-8C61211A005A}"/>
              </a:ext>
            </a:extLst>
          </p:cNvPr>
          <p:cNvSpPr txBox="1"/>
          <p:nvPr/>
        </p:nvSpPr>
        <p:spPr>
          <a:xfrm>
            <a:off x="5226701" y="2485453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10.1 kΩ/V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563438-160C-BA4D-BE08-5034EEB87F23}"/>
              </a:ext>
            </a:extLst>
          </p:cNvPr>
          <p:cNvSpPr txBox="1"/>
          <p:nvPr/>
        </p:nvSpPr>
        <p:spPr>
          <a:xfrm>
            <a:off x="5618918" y="1951871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VSL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6C5378-0C72-3F42-B4E4-CD536CF09190}"/>
              </a:ext>
            </a:extLst>
          </p:cNvPr>
          <p:cNvSpPr txBox="1"/>
          <p:nvPr/>
        </p:nvSpPr>
        <p:spPr>
          <a:xfrm>
            <a:off x="5940926" y="3691975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VBL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B4263C-0059-234E-99F2-7AAE10F37623}"/>
              </a:ext>
            </a:extLst>
          </p:cNvPr>
          <p:cNvSpPr txBox="1"/>
          <p:nvPr/>
        </p:nvSpPr>
        <p:spPr>
          <a:xfrm>
            <a:off x="8094028" y="3691975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VWL</a:t>
            </a:r>
          </a:p>
          <a:p>
            <a:pPr algn="ctr"/>
            <a:r>
              <a:rPr lang="en-US" sz="1600" b="1" dirty="0"/>
              <a:t>Tuning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867B76A-BB91-3B43-9BAE-BAA6CCE91F4E}"/>
              </a:ext>
            </a:extLst>
          </p:cNvPr>
          <p:cNvSpPr/>
          <p:nvPr/>
        </p:nvSpPr>
        <p:spPr>
          <a:xfrm>
            <a:off x="7097271" y="2991169"/>
            <a:ext cx="1580505" cy="455391"/>
          </a:xfrm>
          <a:prstGeom prst="rightArrow">
            <a:avLst>
              <a:gd name="adj1" fmla="val 69589"/>
              <a:gd name="adj2" fmla="val 50000"/>
            </a:avLst>
          </a:prstGeom>
          <a:solidFill>
            <a:srgbClr val="4472C4">
              <a:alpha val="7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Slope++ for VWL Knob</a:t>
            </a:r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FCB2AE4F-7CF9-0A44-B593-724318ACC8C7}"/>
              </a:ext>
            </a:extLst>
          </p:cNvPr>
          <p:cNvSpPr/>
          <p:nvPr/>
        </p:nvSpPr>
        <p:spPr>
          <a:xfrm rot="10800000">
            <a:off x="10232053" y="2066050"/>
            <a:ext cx="557561" cy="2374553"/>
          </a:xfrm>
          <a:prstGeom prst="upDownArrow">
            <a:avLst/>
          </a:prstGeom>
          <a:gradFill>
            <a:gsLst>
              <a:gs pos="0">
                <a:srgbClr val="00B050">
                  <a:lumMod val="70000"/>
                  <a:lumOff val="30000"/>
                </a:srgbClr>
              </a:gs>
              <a:gs pos="50000">
                <a:schemeClr val="bg1"/>
              </a:gs>
              <a:gs pos="100000">
                <a:srgbClr val="FF2B05">
                  <a:lumMod val="70000"/>
                  <a:lumOff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8843A-EEBE-7046-AD3F-E1D031DD49E9}"/>
              </a:ext>
            </a:extLst>
          </p:cNvPr>
          <p:cNvSpPr txBox="1"/>
          <p:nvPr/>
        </p:nvSpPr>
        <p:spPr>
          <a:xfrm rot="16200000">
            <a:off x="10253391" y="3764752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1FF0B-DCBF-1345-93E6-DD2F8611070B}"/>
              </a:ext>
            </a:extLst>
          </p:cNvPr>
          <p:cNvSpPr txBox="1"/>
          <p:nvPr/>
        </p:nvSpPr>
        <p:spPr>
          <a:xfrm rot="16200000">
            <a:off x="10131083" y="2574429"/>
            <a:ext cx="759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RESET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DCF10B54-9DC9-9643-8C63-416BAC146B1A}"/>
              </a:ext>
            </a:extLst>
          </p:cNvPr>
          <p:cNvSpPr/>
          <p:nvPr/>
        </p:nvSpPr>
        <p:spPr>
          <a:xfrm flipH="1">
            <a:off x="6566353" y="2644267"/>
            <a:ext cx="176239" cy="455391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F6D836C2-AC1B-3B48-81C1-B4B75D8E05F3}"/>
              </a:ext>
            </a:extLst>
          </p:cNvPr>
          <p:cNvSpPr/>
          <p:nvPr/>
        </p:nvSpPr>
        <p:spPr>
          <a:xfrm rot="5400000" flipV="1">
            <a:off x="6651552" y="3486654"/>
            <a:ext cx="283590" cy="176239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F7C12-A51A-8542-9CB4-34A42752C40A}"/>
              </a:ext>
            </a:extLst>
          </p:cNvPr>
          <p:cNvSpPr txBox="1"/>
          <p:nvPr/>
        </p:nvSpPr>
        <p:spPr>
          <a:xfrm>
            <a:off x="7716865" y="4190627"/>
            <a:ext cx="1509448" cy="27699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-6.6 kΩ/V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5090CF-8531-524B-83DE-C4AD50B1ADF9}"/>
              </a:ext>
            </a:extLst>
          </p:cNvPr>
          <p:cNvSpPr txBox="1"/>
          <p:nvPr/>
        </p:nvSpPr>
        <p:spPr>
          <a:xfrm>
            <a:off x="7731481" y="2482096"/>
            <a:ext cx="1538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Slope: 25.0 kΩ/V</a:t>
            </a:r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B606A7A5-2FC8-7141-8BB3-B0F43399439E}"/>
              </a:ext>
            </a:extLst>
          </p:cNvPr>
          <p:cNvSpPr/>
          <p:nvPr/>
        </p:nvSpPr>
        <p:spPr>
          <a:xfrm flipH="1">
            <a:off x="9240298" y="2663298"/>
            <a:ext cx="145593" cy="455391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B889A7C8-74D9-0E42-930B-2595D614E733}"/>
              </a:ext>
            </a:extLst>
          </p:cNvPr>
          <p:cNvSpPr/>
          <p:nvPr/>
        </p:nvSpPr>
        <p:spPr>
          <a:xfrm rot="5400000" flipV="1">
            <a:off x="8821408" y="3531377"/>
            <a:ext cx="342219" cy="137469"/>
          </a:xfrm>
          <a:prstGeom prst="rtTriangle">
            <a:avLst/>
          </a:prstGeom>
          <a:noFill/>
          <a:ln w="381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8EA9F6-039D-4346-B14E-FEDCF93BB2E3}"/>
              </a:ext>
            </a:extLst>
          </p:cNvPr>
          <p:cNvSpPr txBox="1"/>
          <p:nvPr/>
        </p:nvSpPr>
        <p:spPr>
          <a:xfrm>
            <a:off x="8123336" y="1951871"/>
            <a:ext cx="754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VWL</a:t>
            </a:r>
          </a:p>
          <a:p>
            <a:pPr algn="ctr"/>
            <a:r>
              <a:rPr lang="en-US" sz="1600" b="1" dirty="0"/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1031364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7" y="1193370"/>
            <a:ext cx="5937944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54295" y="968502"/>
            <a:ext cx="655680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71455"/>
            <a:ext cx="6574649" cy="411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6" cy="411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96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44611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35.88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35.53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C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rgbClr val="FF0000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E22E-444E-5947-A9E0-B2D02A37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0A7D-10AE-D24C-B730-6E363EF1F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8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6F2F0-43C4-434B-9404-FCA822BE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52B3-FD14-7540-B3BA-02EA79CD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392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0.26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11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97792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20.51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15.75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8.50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21.62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16.83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9.56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9.39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&gt;25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3858"/>
            <a:ext cx="5488733" cy="492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20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D97EF-0DC8-674E-8B0B-A0B028F1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00EC84-BAF6-2249-894D-81367030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 establishing the context surrounding our work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05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9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1F7C2-3841-1740-9215-8CC73194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Comparison Table (Full)</a:t>
            </a:r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E41E63AA-F870-A446-AED6-28F51E960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682777"/>
              </p:ext>
            </p:extLst>
          </p:nvPr>
        </p:nvGraphicFramePr>
        <p:xfrm>
          <a:off x="4038600" y="1565934"/>
          <a:ext cx="7188202" cy="390768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657849">
                  <a:extLst>
                    <a:ext uri="{9D8B030D-6E8A-4147-A177-3AD203B41FA5}">
                      <a16:colId xmlns:a16="http://schemas.microsoft.com/office/drawing/2014/main" val="2942958380"/>
                    </a:ext>
                  </a:extLst>
                </a:gridCol>
                <a:gridCol w="863336">
                  <a:extLst>
                    <a:ext uri="{9D8B030D-6E8A-4147-A177-3AD203B41FA5}">
                      <a16:colId xmlns:a16="http://schemas.microsoft.com/office/drawing/2014/main" val="1797266975"/>
                    </a:ext>
                  </a:extLst>
                </a:gridCol>
                <a:gridCol w="741328">
                  <a:extLst>
                    <a:ext uri="{9D8B030D-6E8A-4147-A177-3AD203B41FA5}">
                      <a16:colId xmlns:a16="http://schemas.microsoft.com/office/drawing/2014/main" val="2047399589"/>
                    </a:ext>
                  </a:extLst>
                </a:gridCol>
                <a:gridCol w="632163">
                  <a:extLst>
                    <a:ext uri="{9D8B030D-6E8A-4147-A177-3AD203B41FA5}">
                      <a16:colId xmlns:a16="http://schemas.microsoft.com/office/drawing/2014/main" val="2674457514"/>
                    </a:ext>
                  </a:extLst>
                </a:gridCol>
                <a:gridCol w="1051163">
                  <a:extLst>
                    <a:ext uri="{9D8B030D-6E8A-4147-A177-3AD203B41FA5}">
                      <a16:colId xmlns:a16="http://schemas.microsoft.com/office/drawing/2014/main" val="2162607969"/>
                    </a:ext>
                  </a:extLst>
                </a:gridCol>
                <a:gridCol w="1164309">
                  <a:extLst>
                    <a:ext uri="{9D8B030D-6E8A-4147-A177-3AD203B41FA5}">
                      <a16:colId xmlns:a16="http://schemas.microsoft.com/office/drawing/2014/main" val="1119474373"/>
                    </a:ext>
                  </a:extLst>
                </a:gridCol>
                <a:gridCol w="1002810">
                  <a:extLst>
                    <a:ext uri="{9D8B030D-6E8A-4147-A177-3AD203B41FA5}">
                      <a16:colId xmlns:a16="http://schemas.microsoft.com/office/drawing/2014/main" val="1973838966"/>
                    </a:ext>
                  </a:extLst>
                </a:gridCol>
                <a:gridCol w="1075244">
                  <a:extLst>
                    <a:ext uri="{9D8B030D-6E8A-4147-A177-3AD203B41FA5}">
                      <a16:colId xmlns:a16="http://schemas.microsoft.com/office/drawing/2014/main" val="1914979293"/>
                    </a:ext>
                  </a:extLst>
                </a:gridCol>
              </a:tblGrid>
              <a:tr h="743179"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Ref.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Algo. Family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Bits-per-cell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# of Cells Measured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Efficient Ranges/Gaps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Endurance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Retention</a:t>
                      </a:r>
                    </a:p>
                  </a:txBody>
                  <a:tcPr marL="151379" marR="69489" marT="75688" marB="75688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510566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work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SDCFC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16,384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3770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9024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[3]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101001"/>
                  </a:ext>
                </a:extLst>
              </a:tr>
              <a:tr h="373303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[4]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FPPV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7,746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None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114625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[11]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4,096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Yes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High-temp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Array-level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410377"/>
                  </a:ext>
                </a:extLst>
              </a:tr>
              <a:tr h="558241"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[12]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ISPP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 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Low-temp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Single-cell</a:t>
                      </a:r>
                    </a:p>
                  </a:txBody>
                  <a:tcPr marL="151379" marR="69489" marT="75688" marB="756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225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953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DDA34-E8B0-024E-AD8F-AA2DF3DCE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Comparison References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BC3F8-9C56-3048-A2C7-443980180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Toward Reliable Multi-Level Operation in RRAM Arrays: Improving Post-Algorithm Stability and Assessing Endurance/Data Retention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Optimized Method for Low-Energy and Highly Reliable Multibit Operation in a HfO2-Based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Fully “Erase-free” Multi-Bit Operation in HfO2‐Based Resistive Switching Device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multi-level 40nm </a:t>
            </a:r>
            <a:r>
              <a:rPr lang="en-US" sz="1700" dirty="0" err="1">
                <a:solidFill>
                  <a:schemeClr val="bg1"/>
                </a:solidFill>
              </a:rPr>
              <a:t>WOx</a:t>
            </a:r>
            <a:r>
              <a:rPr lang="en-US" sz="1700" i="1" dirty="0">
                <a:solidFill>
                  <a:schemeClr val="bg1"/>
                </a:solidFill>
              </a:rPr>
              <a:t> </a:t>
            </a:r>
            <a:r>
              <a:rPr lang="en-US" sz="1700" dirty="0">
                <a:solidFill>
                  <a:schemeClr val="bg1"/>
                </a:solidFill>
              </a:rPr>
              <a:t>resistive memory with excellent reliability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Demonstration of low power 3-bit multilevel cell characteristics in a </a:t>
            </a:r>
            <a:r>
              <a:rPr lang="en-US" sz="1700" dirty="0" err="1">
                <a:solidFill>
                  <a:schemeClr val="bg1"/>
                </a:solidFill>
              </a:rPr>
              <a:t>TaO</a:t>
            </a:r>
            <a:r>
              <a:rPr lang="en-US" sz="1700" i="1" dirty="0" err="1">
                <a:solidFill>
                  <a:schemeClr val="bg1"/>
                </a:solidFill>
              </a:rPr>
              <a:t>x</a:t>
            </a:r>
            <a:r>
              <a:rPr lang="en-US" sz="1700" dirty="0">
                <a:solidFill>
                  <a:schemeClr val="bg1"/>
                </a:solidFill>
              </a:rPr>
              <a:t>-based RRAM by stack engineering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A novel program- verify algorithm for multi-bit operation in HfO2 RRAM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700" dirty="0">
                <a:solidFill>
                  <a:schemeClr val="bg1"/>
                </a:solidFill>
              </a:rPr>
              <a:t>Four-bits-per-cell operation in an HfO2-based resistive switching device</a:t>
            </a:r>
          </a:p>
          <a:p>
            <a:pPr marL="514350" indent="-514350">
              <a:buFont typeface="+mj-lt"/>
              <a:buAutoNum type="arabicParenR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393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0636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D63A4-CD6E-3A4C-AD7A-90BCEAB6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 Plot at 100 Pulses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CD901-59EC-0343-8AA4-85640EB12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44567"/>
            <a:ext cx="7188199" cy="456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5D7F3A6-860A-B848-B101-BCB134A2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14648" y="-187840"/>
            <a:ext cx="5486400" cy="3657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47660A-D085-9647-9FDD-BCD4F0319F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49742" y="-187840"/>
            <a:ext cx="5486400" cy="3657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AD886E-F1E4-0E43-A40F-AF7337A394D1}"/>
              </a:ext>
            </a:extLst>
          </p:cNvPr>
          <p:cNvSpPr txBox="1"/>
          <p:nvPr/>
        </p:nvSpPr>
        <p:spPr>
          <a:xfrm>
            <a:off x="4403847" y="0"/>
            <a:ext cx="434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VBL Start/Step Parameter Tuning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0403E4-3569-9C41-A7C4-C17BF46F5F98}"/>
              </a:ext>
            </a:extLst>
          </p:cNvPr>
          <p:cNvSpPr txBox="1"/>
          <p:nvPr/>
        </p:nvSpPr>
        <p:spPr>
          <a:xfrm>
            <a:off x="8897353" y="11299"/>
            <a:ext cx="434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" pitchFamily="2" charset="0"/>
              </a:rPr>
              <a:t>VSL Start/Step Parameter Tuning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482C9-7C24-DB49-97C2-1B20F1C20CD4}"/>
              </a:ext>
            </a:extLst>
          </p:cNvPr>
          <p:cNvSpPr txBox="1"/>
          <p:nvPr/>
        </p:nvSpPr>
        <p:spPr>
          <a:xfrm>
            <a:off x="6192732" y="974924"/>
            <a:ext cx="1495926" cy="577081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 Parameter Set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163A40BE-1889-F941-8F69-FC3F7F0D9ACC}"/>
              </a:ext>
            </a:extLst>
          </p:cNvPr>
          <p:cNvSpPr/>
          <p:nvPr/>
        </p:nvSpPr>
        <p:spPr>
          <a:xfrm>
            <a:off x="5510942" y="2430572"/>
            <a:ext cx="238038" cy="2380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98EB39-AB1B-C24A-A4AE-B0F4C70FDC19}"/>
              </a:ext>
            </a:extLst>
          </p:cNvPr>
          <p:cNvCxnSpPr>
            <a:cxnSpLocks/>
          </p:cNvCxnSpPr>
          <p:nvPr/>
        </p:nvCxnSpPr>
        <p:spPr>
          <a:xfrm flipH="1">
            <a:off x="5690361" y="1552005"/>
            <a:ext cx="502370" cy="94355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2B12DD-AF24-D448-8E17-CA7B666C0D70}"/>
              </a:ext>
            </a:extLst>
          </p:cNvPr>
          <p:cNvCxnSpPr>
            <a:cxnSpLocks/>
          </p:cNvCxnSpPr>
          <p:nvPr/>
        </p:nvCxnSpPr>
        <p:spPr>
          <a:xfrm flipH="1">
            <a:off x="9894867" y="1334163"/>
            <a:ext cx="804616" cy="12128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89DDA7-6BEE-C240-ADB5-B3644C413FE9}"/>
              </a:ext>
            </a:extLst>
          </p:cNvPr>
          <p:cNvSpPr txBox="1"/>
          <p:nvPr/>
        </p:nvSpPr>
        <p:spPr>
          <a:xfrm>
            <a:off x="10699483" y="737733"/>
            <a:ext cx="1474470" cy="5964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Tuned Parameter Set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C507E867-9CE8-9A4B-911E-431F97B352D5}"/>
              </a:ext>
            </a:extLst>
          </p:cNvPr>
          <p:cNvSpPr/>
          <p:nvPr/>
        </p:nvSpPr>
        <p:spPr>
          <a:xfrm>
            <a:off x="9736684" y="2431430"/>
            <a:ext cx="238038" cy="2380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38D39-4A44-9A4F-B5BE-FB52B911B197}"/>
              </a:ext>
            </a:extLst>
          </p:cNvPr>
          <p:cNvSpPr txBox="1"/>
          <p:nvPr/>
        </p:nvSpPr>
        <p:spPr>
          <a:xfrm>
            <a:off x="6391596" y="3495557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2C9E7B-D6C0-B941-971B-1ADF85C88F0E}"/>
              </a:ext>
            </a:extLst>
          </p:cNvPr>
          <p:cNvSpPr txBox="1"/>
          <p:nvPr/>
        </p:nvSpPr>
        <p:spPr>
          <a:xfrm>
            <a:off x="10757848" y="3482658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974166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B99C6-7744-3D45-B6ED-6E6DF4F9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97C46-0E7E-054C-95C0-89620011E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1600" y="2718594"/>
            <a:ext cx="4368800" cy="2565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394AA-8C54-804F-8189-B2BE0A4D52C3}"/>
              </a:ext>
            </a:extLst>
          </p:cNvPr>
          <p:cNvSpPr txBox="1"/>
          <p:nvPr/>
        </p:nvSpPr>
        <p:spPr>
          <a:xfrm rot="470506">
            <a:off x="5626139" y="4111750"/>
            <a:ext cx="65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Tail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4DEB4-1768-B547-9FBE-2C67926C3410}"/>
              </a:ext>
            </a:extLst>
          </p:cNvPr>
          <p:cNvSpPr txBox="1"/>
          <p:nvPr/>
        </p:nvSpPr>
        <p:spPr>
          <a:xfrm>
            <a:off x="5746931" y="3152001"/>
            <a:ext cx="99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&gt;250 pulses required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ACB1440-4A6C-3A44-A0ED-21FD427A1456}"/>
              </a:ext>
            </a:extLst>
          </p:cNvPr>
          <p:cNvSpPr/>
          <p:nvPr/>
        </p:nvSpPr>
        <p:spPr>
          <a:xfrm rot="581235">
            <a:off x="5155237" y="4405275"/>
            <a:ext cx="1830809" cy="342613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3255FA70-1218-F748-B988-9027753A8EEC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6354868" y="3501106"/>
            <a:ext cx="461666" cy="68678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586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2AFD7A-D941-0E4B-AAF0-B4FAEDD0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1227E3-D6A7-A34A-8E65-09C703CF8D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866380" y="2629694"/>
            <a:ext cx="2921000" cy="2743200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BE36DB-1457-E647-9D26-38F9BE4C0C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412740" y="2629694"/>
            <a:ext cx="2743200" cy="27432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93C7A-3B4E-E947-B69F-DCD2E75E57E3}"/>
              </a:ext>
            </a:extLst>
          </p:cNvPr>
          <p:cNvSpPr txBox="1"/>
          <p:nvPr/>
        </p:nvSpPr>
        <p:spPr>
          <a:xfrm>
            <a:off x="6862217" y="521890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3BC98-CCBA-EE4B-BCDB-4A7EBA265F7A}"/>
              </a:ext>
            </a:extLst>
          </p:cNvPr>
          <p:cNvSpPr txBox="1"/>
          <p:nvPr/>
        </p:nvSpPr>
        <p:spPr>
          <a:xfrm>
            <a:off x="9433560" y="521890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302648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65DBC2-CE77-DB42-BC35-731430151DF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/>
        </p:blipFill>
        <p:spPr>
          <a:xfrm>
            <a:off x="3703320" y="3002280"/>
            <a:ext cx="4572000" cy="36576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DF79C0-9FFF-C54D-9C80-573E1AD87F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3703320" y="-509746"/>
            <a:ext cx="4572000" cy="3657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E2F586-7D58-F340-A4A3-C94DCC0F37E1}"/>
              </a:ext>
            </a:extLst>
          </p:cNvPr>
          <p:cNvSpPr txBox="1"/>
          <p:nvPr/>
        </p:nvSpPr>
        <p:spPr>
          <a:xfrm>
            <a:off x="3249350" y="9601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254F73-3299-6A4C-84CA-E7E4E0F6DA91}"/>
              </a:ext>
            </a:extLst>
          </p:cNvPr>
          <p:cNvSpPr txBox="1"/>
          <p:nvPr/>
        </p:nvSpPr>
        <p:spPr>
          <a:xfrm>
            <a:off x="3249350" y="446174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34015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 Chip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345375" y="961812"/>
            <a:ext cx="6574648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12845</TotalTime>
  <Words>893</Words>
  <Application>Microsoft Macintosh PowerPoint</Application>
  <PresentationFormat>Widescreen</PresentationFormat>
  <Paragraphs>400</Paragraphs>
  <Slides>45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Times</vt:lpstr>
      <vt:lpstr>Times New Roman</vt:lpstr>
      <vt:lpstr>Office Theme</vt:lpstr>
      <vt:lpstr>Updates 9/21/20</vt:lpstr>
      <vt:lpstr>PowerPoint Presentation</vt:lpstr>
      <vt:lpstr>Overview</vt:lpstr>
      <vt:lpstr>Sweep Plots</vt:lpstr>
      <vt:lpstr>Sweep Plots: FPPV VWL Chip 1</vt:lpstr>
      <vt:lpstr>Sweep Plots: SET VWL</vt:lpstr>
      <vt:lpstr>Sweep Plots: RESET VWL</vt:lpstr>
      <vt:lpstr>Sweep Plots: SET VBL</vt:lpstr>
      <vt:lpstr>Sweep Plots: RESET VSL</vt:lpstr>
      <vt:lpstr>Combined Sweep Plot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Algorithm evaluation on 4 WLs: chip 2</vt:lpstr>
      <vt:lpstr>2bpc algorithm evaluation on 4 WLs</vt:lpstr>
      <vt:lpstr>Retention</vt:lpstr>
      <vt:lpstr>Combined Distribution Plot</vt:lpstr>
      <vt:lpstr>Retention model plot</vt:lpstr>
      <vt:lpstr>Retention BER plot</vt:lpstr>
      <vt:lpstr>Comparisons</vt:lpstr>
      <vt:lpstr>Comparison Table (Full)</vt:lpstr>
      <vt:lpstr>Comparison References</vt:lpstr>
      <vt:lpstr>Backup</vt:lpstr>
      <vt:lpstr>3bpc Pre-Optimization Parameters </vt:lpstr>
      <vt:lpstr>2bpc Pre-Optimization Parameters </vt:lpstr>
      <vt:lpstr>BER Plot at 100 Pulses</vt:lpstr>
      <vt:lpstr>PowerPoint Presentation</vt:lpstr>
      <vt:lpstr>Combined Pre/Post-Bake Distribution Plot</vt:lpstr>
      <vt:lpstr>Algorithm Parameters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9/21/20</dc:title>
  <dc:creator>Akash Levy</dc:creator>
  <cp:lastModifiedBy>Akash Levy</cp:lastModifiedBy>
  <cp:revision>24</cp:revision>
  <dcterms:created xsi:type="dcterms:W3CDTF">2020-09-22T00:15:13Z</dcterms:created>
  <dcterms:modified xsi:type="dcterms:W3CDTF">2021-04-16T23:23:39Z</dcterms:modified>
</cp:coreProperties>
</file>