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2"/>
  </p:notesMasterIdLst>
  <p:handoutMasterIdLst>
    <p:handoutMasterId r:id="rId13"/>
  </p:handoutMasterIdLst>
  <p:sldIdLst>
    <p:sldId id="304" r:id="rId3"/>
    <p:sldId id="316" r:id="rId4"/>
    <p:sldId id="310" r:id="rId5"/>
    <p:sldId id="317" r:id="rId6"/>
    <p:sldId id="318" r:id="rId7"/>
    <p:sldId id="315" r:id="rId8"/>
    <p:sldId id="319" r:id="rId9"/>
    <p:sldId id="320" r:id="rId10"/>
    <p:sldId id="321" r:id="rId1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 snapToObjects="1">
      <p:cViewPr varScale="1">
        <p:scale>
          <a:sx n="149" d="100"/>
          <a:sy n="149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929A90-2E88-D842-A054-C9677D64D5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F01D8-9E89-DE4E-945C-FD23CAA3EF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1EEA7BB-0D9D-B148-9337-7918A8C6DC6E}" type="datetimeFigureOut">
              <a:rPr lang="en-US" altLang="en-US"/>
              <a:pPr/>
              <a:t>4/5/21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D3CC5-97FB-2A49-B560-AA6B61AAB4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A95DD-3AB4-ED47-9C1B-19F5F27B56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1D6264B-AF89-F24F-8CF4-CCD9DB3EBC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C4DE19-750D-0241-8CD9-62B5AF764C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4A5F9-A68D-D647-B835-7D5774BDEF0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31EFF4B-FAA1-DB47-A80A-71ABC23ADBD4}" type="datetimeFigureOut">
              <a:rPr lang="en-US" altLang="en-US"/>
              <a:pPr/>
              <a:t>4/5/21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E6705E5-253A-1144-95E2-FB938A13E4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6256AC9-E83C-F542-AB63-E05E16D81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2A7EA-C2D6-034A-A872-04EAE17971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65866-7754-0248-8A0D-6CEDD52F85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F068D74-791F-F94D-8617-0FCCCEF4902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16C23A-51CA-7C42-895E-D1F39554E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1846FF53-0762-624A-AF56-D423D3B1C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0149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A14454-E61B-5A4D-A86F-CBA4CCC3F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3AC26869-5545-E74F-9056-7D18F9E76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45834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1649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92074A05-8001-9345-9E3D-46640AB34C44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65F1CFF9-4F64-F943-867E-1D7770A37C08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43876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16019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29581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0420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3AECB2-82F0-2C41-A3CC-CD6995A1C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21B56E2D-761D-4641-970E-69CC61A0A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85686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4907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649714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DDA840B8-3A31-C542-81BD-24A93FECDA88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70AC760D-49A7-3046-AAA7-6C01D5F0CF2E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900736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429060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803036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812857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A790B9D0-D4BA-544F-9F66-409A78549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8B405B-E8D0-7444-9443-19CF0564E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815F2525-55C6-8541-AB66-E172A64F3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5294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BCFEC951-3841-344F-8486-43D048478AD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9B542-2939-5A49-AB56-87BD4825C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A31EBC2-D5BC-5941-97F4-0A529678C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8116528C-CD39-8F49-A97B-224E2AED491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CEA86-839B-2649-ABEE-A3D4B7D1FDA2}"/>
              </a:ext>
            </a:extLst>
          </p:cNvPr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>
            <a:extLst>
              <a:ext uri="{FF2B5EF4-FFF2-40B4-BE49-F238E27FC236}">
                <a16:creationId xmlns:a16="http://schemas.microsoft.com/office/drawing/2014/main" id="{53489B2E-F1CE-364E-AFDF-B658392610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>
            <a:extLst>
              <a:ext uri="{FF2B5EF4-FFF2-40B4-BE49-F238E27FC236}">
                <a16:creationId xmlns:a16="http://schemas.microsoft.com/office/drawing/2014/main" id="{A92674AA-4555-B842-A6B9-576BC97B75D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1B2C4-665E-D44B-B7AA-70039D129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B17D5A6-0B83-1147-9EF9-90605CC05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E54035A6-9870-CC4D-B912-FC0AA2707C9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81EF0-0F7A-264A-96D8-AB24BAF18A9B}"/>
              </a:ext>
            </a:extLst>
          </p:cNvPr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F25F4BA9-12DA-9348-A047-BB626E2896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600"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584BD020-79FF-8344-89B2-F19789837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952625"/>
            <a:ext cx="8229600" cy="619125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TSMC Multi-Bit RRAM Macro:</a:t>
            </a:r>
            <a:b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Multi-Bit Design Ideas</a:t>
            </a:r>
          </a:p>
        </p:txBody>
      </p:sp>
      <p:sp>
        <p:nvSpPr>
          <p:cNvPr id="11266" name="Text Placeholder 2">
            <a:extLst>
              <a:ext uri="{FF2B5EF4-FFF2-40B4-BE49-F238E27FC236}">
                <a16:creationId xmlns:a16="http://schemas.microsoft.com/office/drawing/2014/main" id="{74B8D624-0B1E-DA4E-981F-B45D8CC41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auto">
          <a:xfrm>
            <a:off x="1603375" y="3344863"/>
            <a:ext cx="6059488" cy="587375"/>
          </a:xfrm>
        </p:spPr>
        <p:txBody>
          <a:bodyPr numCol="1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en-US" dirty="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3/30/2021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37D0746-456A-B940-96AC-9DAC2B54F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571750"/>
            <a:ext cx="8229600" cy="461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/>
              <a:t>Akash Levy</a:t>
            </a:r>
            <a:endParaRPr lang="en-US" dirty="0">
              <a:solidFill>
                <a:schemeClr val="bg2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ight Arrow 30">
            <a:extLst>
              <a:ext uri="{FF2B5EF4-FFF2-40B4-BE49-F238E27FC236}">
                <a16:creationId xmlns:a16="http://schemas.microsoft.com/office/drawing/2014/main" id="{CA46DE92-592D-3E49-B447-F83D9424DFF6}"/>
              </a:ext>
            </a:extLst>
          </p:cNvPr>
          <p:cNvSpPr/>
          <p:nvPr/>
        </p:nvSpPr>
        <p:spPr>
          <a:xfrm rot="5400000">
            <a:off x="7162664" y="3127818"/>
            <a:ext cx="460907" cy="1443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F43DF-A025-7A42-8FFB-E13E7371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546A2F-6347-7042-A8E6-348B7E5F7365}"/>
              </a:ext>
            </a:extLst>
          </p:cNvPr>
          <p:cNvSpPr/>
          <p:nvPr/>
        </p:nvSpPr>
        <p:spPr>
          <a:xfrm>
            <a:off x="948776" y="1332186"/>
            <a:ext cx="3074276" cy="27510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Control Logic Unit (CLU)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C7D06C-1AC4-E843-BF0B-B50E53105BB0}"/>
              </a:ext>
            </a:extLst>
          </p:cNvPr>
          <p:cNvSpPr/>
          <p:nvPr/>
        </p:nvSpPr>
        <p:spPr>
          <a:xfrm>
            <a:off x="7591450" y="1332186"/>
            <a:ext cx="827689" cy="2822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01C01BF4-F441-1F4E-8D1B-6F5C3A571F20}"/>
              </a:ext>
            </a:extLst>
          </p:cNvPr>
          <p:cNvSpPr/>
          <p:nvPr/>
        </p:nvSpPr>
        <p:spPr>
          <a:xfrm>
            <a:off x="4023052" y="1939159"/>
            <a:ext cx="533921" cy="1891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2839BE0-7052-9543-BB1B-BE62E327B14D}"/>
              </a:ext>
            </a:extLst>
          </p:cNvPr>
          <p:cNvSpPr/>
          <p:nvPr/>
        </p:nvSpPr>
        <p:spPr>
          <a:xfrm>
            <a:off x="4019370" y="2743200"/>
            <a:ext cx="533921" cy="1891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2BDF2FE-735F-8E4E-A75B-9444D6036FF3}"/>
              </a:ext>
            </a:extLst>
          </p:cNvPr>
          <p:cNvSpPr/>
          <p:nvPr/>
        </p:nvSpPr>
        <p:spPr>
          <a:xfrm>
            <a:off x="4038079" y="3547241"/>
            <a:ext cx="533921" cy="1891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4F85CE-C18C-2A44-B2FC-FDD6A20751B4}"/>
              </a:ext>
            </a:extLst>
          </p:cNvPr>
          <p:cNvSpPr txBox="1"/>
          <p:nvPr/>
        </p:nvSpPr>
        <p:spPr>
          <a:xfrm>
            <a:off x="4050968" y="1672358"/>
            <a:ext cx="48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VWL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41F0E9-4DAA-194A-B5FB-C86C8FCD51FD}"/>
              </a:ext>
            </a:extLst>
          </p:cNvPr>
          <p:cNvSpPr txBox="1"/>
          <p:nvPr/>
        </p:nvSpPr>
        <p:spPr>
          <a:xfrm>
            <a:off x="4042643" y="2367694"/>
            <a:ext cx="510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VBL/</a:t>
            </a:r>
          </a:p>
          <a:p>
            <a:r>
              <a:rPr lang="en-US" sz="1200" dirty="0"/>
              <a:t>VSL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051E47-767E-1644-B876-24297385552B}"/>
              </a:ext>
            </a:extLst>
          </p:cNvPr>
          <p:cNvSpPr txBox="1"/>
          <p:nvPr/>
        </p:nvSpPr>
        <p:spPr>
          <a:xfrm>
            <a:off x="4026734" y="3158203"/>
            <a:ext cx="526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Mux+</a:t>
            </a:r>
          </a:p>
          <a:p>
            <a:r>
              <a:rPr lang="en-US" sz="1200" dirty="0"/>
              <a:t>Ctrl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116DA1-0890-4647-9767-2D8B536D4AE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005295" y="4154214"/>
            <a:ext cx="0" cy="55967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A297A4-1207-5449-9CC8-E61A046F03CA}"/>
              </a:ext>
            </a:extLst>
          </p:cNvPr>
          <p:cNvCxnSpPr>
            <a:cxnSpLocks/>
          </p:cNvCxnSpPr>
          <p:nvPr/>
        </p:nvCxnSpPr>
        <p:spPr>
          <a:xfrm flipH="1">
            <a:off x="2485914" y="4713890"/>
            <a:ext cx="551938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C4CCCE-C621-EE49-9D7C-1F61F41EA74D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485914" y="4083269"/>
            <a:ext cx="0" cy="63062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83DA180-A598-7948-914B-CD389F84713F}"/>
              </a:ext>
            </a:extLst>
          </p:cNvPr>
          <p:cNvSpPr txBox="1"/>
          <p:nvPr/>
        </p:nvSpPr>
        <p:spPr>
          <a:xfrm>
            <a:off x="4561366" y="4380031"/>
            <a:ext cx="109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READ 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FBA29A-2291-A548-8F8D-E7AA118B4CDE}"/>
              </a:ext>
            </a:extLst>
          </p:cNvPr>
          <p:cNvSpPr/>
          <p:nvPr/>
        </p:nvSpPr>
        <p:spPr>
          <a:xfrm>
            <a:off x="4553291" y="353453"/>
            <a:ext cx="3865848" cy="907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Array Controller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D8EFE444-9052-4445-B632-F975218943C8}"/>
              </a:ext>
            </a:extLst>
          </p:cNvPr>
          <p:cNvSpPr/>
          <p:nvPr/>
        </p:nvSpPr>
        <p:spPr>
          <a:xfrm rot="5400000">
            <a:off x="5259681" y="2562882"/>
            <a:ext cx="870859" cy="360636"/>
          </a:xfrm>
          <a:prstGeom prst="trapezoid">
            <a:avLst>
              <a:gd name="adj" fmla="val 652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BYP?</a:t>
            </a:r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4DAF2BB5-3907-CD4E-BD4C-D201B5202889}"/>
              </a:ext>
            </a:extLst>
          </p:cNvPr>
          <p:cNvSpPr/>
          <p:nvPr/>
        </p:nvSpPr>
        <p:spPr>
          <a:xfrm rot="5400000">
            <a:off x="6949188" y="2527409"/>
            <a:ext cx="870859" cy="360636"/>
          </a:xfrm>
          <a:prstGeom prst="trapezoid">
            <a:avLst>
              <a:gd name="adj" fmla="val 652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BYP?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C7123E6A-2131-6A4E-BDA4-BBFCBD57B692}"/>
              </a:ext>
            </a:extLst>
          </p:cNvPr>
          <p:cNvSpPr/>
          <p:nvPr/>
        </p:nvSpPr>
        <p:spPr>
          <a:xfrm>
            <a:off x="5069647" y="2427353"/>
            <a:ext cx="460907" cy="1443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4BC5E4-061C-8E4D-A30C-7753D6974D87}"/>
              </a:ext>
            </a:extLst>
          </p:cNvPr>
          <p:cNvSpPr/>
          <p:nvPr/>
        </p:nvSpPr>
        <p:spPr>
          <a:xfrm>
            <a:off x="4556973" y="1332186"/>
            <a:ext cx="827689" cy="2822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DACs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B3330798-57E4-CA4F-8152-AF9AE29F9816}"/>
              </a:ext>
            </a:extLst>
          </p:cNvPr>
          <p:cNvSpPr/>
          <p:nvPr/>
        </p:nvSpPr>
        <p:spPr>
          <a:xfrm rot="16200000">
            <a:off x="5464656" y="3227891"/>
            <a:ext cx="460907" cy="1443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8661C719-D3D8-114A-B9E6-64050FFD8F51}"/>
              </a:ext>
            </a:extLst>
          </p:cNvPr>
          <p:cNvSpPr/>
          <p:nvPr/>
        </p:nvSpPr>
        <p:spPr>
          <a:xfrm>
            <a:off x="6769998" y="2417450"/>
            <a:ext cx="460907" cy="1443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661EF5-CB8C-944A-9B47-0922794E4865}"/>
              </a:ext>
            </a:extLst>
          </p:cNvPr>
          <p:cNvSpPr/>
          <p:nvPr/>
        </p:nvSpPr>
        <p:spPr>
          <a:xfrm>
            <a:off x="5918583" y="1332186"/>
            <a:ext cx="1186188" cy="2822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RRAM Array</a:t>
            </a:r>
          </a:p>
        </p:txBody>
      </p:sp>
    </p:spTree>
    <p:extLst>
      <p:ext uri="{BB962C8B-B14F-4D97-AF65-F5344CB8AC3E}">
        <p14:creationId xmlns:p14="http://schemas.microsoft.com/office/powerpoint/2010/main" val="3779421593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450C-FFAD-BA40-9E86-591A304E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Last Time: Single-Phase Operation</a:t>
            </a:r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3FAB7873-663D-1447-A2FE-19F3475101BF}"/>
              </a:ext>
            </a:extLst>
          </p:cNvPr>
          <p:cNvSpPr/>
          <p:nvPr/>
        </p:nvSpPr>
        <p:spPr>
          <a:xfrm>
            <a:off x="3580333" y="1174530"/>
            <a:ext cx="5076305" cy="2940269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Register File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4CA6562-4731-924B-84B2-75F1F2DBEE77}"/>
              </a:ext>
            </a:extLst>
          </p:cNvPr>
          <p:cNvGraphicFramePr>
            <a:graphicFrameLocks noGrp="1"/>
          </p:cNvGraphicFramePr>
          <p:nvPr/>
        </p:nvGraphicFramePr>
        <p:xfrm>
          <a:off x="3580332" y="1623059"/>
          <a:ext cx="5076306" cy="2491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7368">
                  <a:extLst>
                    <a:ext uri="{9D8B030D-6E8A-4147-A177-3AD203B41FA5}">
                      <a16:colId xmlns:a16="http://schemas.microsoft.com/office/drawing/2014/main" val="1939332095"/>
                    </a:ext>
                  </a:extLst>
                </a:gridCol>
                <a:gridCol w="561713">
                  <a:extLst>
                    <a:ext uri="{9D8B030D-6E8A-4147-A177-3AD203B41FA5}">
                      <a16:colId xmlns:a16="http://schemas.microsoft.com/office/drawing/2014/main" val="1693587318"/>
                    </a:ext>
                  </a:extLst>
                </a:gridCol>
                <a:gridCol w="588387">
                  <a:extLst>
                    <a:ext uri="{9D8B030D-6E8A-4147-A177-3AD203B41FA5}">
                      <a16:colId xmlns:a16="http://schemas.microsoft.com/office/drawing/2014/main" val="21340289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28208751"/>
                    </a:ext>
                  </a:extLst>
                </a:gridCol>
                <a:gridCol w="586144">
                  <a:extLst>
                    <a:ext uri="{9D8B030D-6E8A-4147-A177-3AD203B41FA5}">
                      <a16:colId xmlns:a16="http://schemas.microsoft.com/office/drawing/2014/main" val="1172605140"/>
                    </a:ext>
                  </a:extLst>
                </a:gridCol>
                <a:gridCol w="583324">
                  <a:extLst>
                    <a:ext uri="{9D8B030D-6E8A-4147-A177-3AD203B41FA5}">
                      <a16:colId xmlns:a16="http://schemas.microsoft.com/office/drawing/2014/main" val="1633717028"/>
                    </a:ext>
                  </a:extLst>
                </a:gridCol>
                <a:gridCol w="504496">
                  <a:extLst>
                    <a:ext uri="{9D8B030D-6E8A-4147-A177-3AD203B41FA5}">
                      <a16:colId xmlns:a16="http://schemas.microsoft.com/office/drawing/2014/main" val="3815748812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3353490014"/>
                    </a:ext>
                  </a:extLst>
                </a:gridCol>
                <a:gridCol w="573991">
                  <a:extLst>
                    <a:ext uri="{9D8B030D-6E8A-4147-A177-3AD203B41FA5}">
                      <a16:colId xmlns:a16="http://schemas.microsoft.com/office/drawing/2014/main" val="3091820595"/>
                    </a:ext>
                  </a:extLst>
                </a:gridCol>
              </a:tblGrid>
              <a:tr h="475633">
                <a:tc>
                  <a:txBody>
                    <a:bodyPr/>
                    <a:lstStyle/>
                    <a:p>
                      <a:r>
                        <a:rPr lang="en-US" sz="1050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BL Start DAC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BL Stop DAC Level?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BL DAC Step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SL Start DAC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SL Stop DAC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SL DAC Step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WL Stuff… (x3 cols)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Flags (for loop order)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951504"/>
                  </a:ext>
                </a:extLst>
              </a:tr>
              <a:tr h="163499"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413278"/>
                  </a:ext>
                </a:extLst>
              </a:tr>
              <a:tr h="163499"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444342"/>
                  </a:ext>
                </a:extLst>
              </a:tr>
              <a:tr h="163499"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846542"/>
                  </a:ext>
                </a:extLst>
              </a:tr>
              <a:tr h="163499"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604052"/>
                  </a:ext>
                </a:extLst>
              </a:tr>
              <a:tr h="163499">
                <a:tc>
                  <a:txBody>
                    <a:bodyPr/>
                    <a:lstStyle/>
                    <a:p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756281"/>
                  </a:ext>
                </a:extLst>
              </a:tr>
              <a:tr h="163499">
                <a:tc>
                  <a:txBody>
                    <a:bodyPr/>
                    <a:lstStyle/>
                    <a:p>
                      <a:r>
                        <a:rPr lang="en-US" sz="105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933936"/>
                  </a:ext>
                </a:extLst>
              </a:tr>
              <a:tr h="163499">
                <a:tc>
                  <a:txBody>
                    <a:bodyPr/>
                    <a:lstStyle/>
                    <a:p>
                      <a:r>
                        <a:rPr lang="en-US" sz="1050" dirty="0"/>
                        <a:t>64 (?)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02883"/>
                  </a:ext>
                </a:extLst>
              </a:tr>
            </a:tbl>
          </a:graphicData>
        </a:graphic>
      </p:graphicFrame>
      <p:sp>
        <p:nvSpPr>
          <p:cNvPr id="6" name="Notched Right Arrow 5">
            <a:extLst>
              <a:ext uri="{FF2B5EF4-FFF2-40B4-BE49-F238E27FC236}">
                <a16:creationId xmlns:a16="http://schemas.microsoft.com/office/drawing/2014/main" id="{86C3286D-0DEC-9A44-BE3B-40F4DC9214F2}"/>
              </a:ext>
            </a:extLst>
          </p:cNvPr>
          <p:cNvSpPr/>
          <p:nvPr/>
        </p:nvSpPr>
        <p:spPr>
          <a:xfrm>
            <a:off x="2222938" y="3811315"/>
            <a:ext cx="1221828" cy="37443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Notched Right Arrow 6">
            <a:extLst>
              <a:ext uri="{FF2B5EF4-FFF2-40B4-BE49-F238E27FC236}">
                <a16:creationId xmlns:a16="http://schemas.microsoft.com/office/drawing/2014/main" id="{21B31CA4-1253-5041-9CF7-EA159EE717DD}"/>
              </a:ext>
            </a:extLst>
          </p:cNvPr>
          <p:cNvSpPr/>
          <p:nvPr/>
        </p:nvSpPr>
        <p:spPr>
          <a:xfrm>
            <a:off x="2222938" y="2285999"/>
            <a:ext cx="1221828" cy="37443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41644-8285-C242-B099-0026B01F1E09}"/>
              </a:ext>
            </a:extLst>
          </p:cNvPr>
          <p:cNvSpPr txBox="1"/>
          <p:nvPr/>
        </p:nvSpPr>
        <p:spPr>
          <a:xfrm>
            <a:off x="487362" y="2866540"/>
            <a:ext cx="29574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parameters for target level</a:t>
            </a:r>
          </a:p>
          <a:p>
            <a:r>
              <a:rPr lang="en-US" sz="1400" dirty="0"/>
              <a:t>Sequentially go through levels, mask bits, apply pulses</a:t>
            </a:r>
          </a:p>
        </p:txBody>
      </p:sp>
    </p:spTree>
    <p:extLst>
      <p:ext uri="{BB962C8B-B14F-4D97-AF65-F5344CB8AC3E}">
        <p14:creationId xmlns:p14="http://schemas.microsoft.com/office/powerpoint/2010/main" val="371762928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67DC-D0A5-9641-ADC6-948E4BB5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RRAM Array Internals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2C1CC0E-A070-B747-949E-2288CFBF217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cells: </a:t>
            </a:r>
            <a:r>
              <a:rPr lang="en-US" dirty="0"/>
              <a:t>3145728 ~ 3M Cell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Interface will be similar to TSMC RRAM macro’s: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44-bit → 64-bit interface</a:t>
            </a:r>
          </a:p>
          <a:p>
            <a:pPr lvl="3"/>
            <a:r>
              <a:rPr lang="en-US" dirty="0"/>
              <a:t>No ECC, if needed, must be done at software-level</a:t>
            </a:r>
          </a:p>
          <a:p>
            <a:pPr lvl="3"/>
            <a:r>
              <a:rPr lang="en-US" dirty="0"/>
              <a:t>NOTE: </a:t>
            </a:r>
            <a:r>
              <a:rPr lang="en-US" dirty="0" err="1"/>
              <a:t>Skywater</a:t>
            </a:r>
            <a:r>
              <a:rPr lang="en-US" dirty="0"/>
              <a:t> RRAM had 16-bit interface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XADR[9:0] for WL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YADR[5:0] for BL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DIN[3:0][63:0], DOUT [3:0][63:0]</a:t>
            </a:r>
          </a:p>
          <a:p>
            <a:pPr lvl="3"/>
            <a:r>
              <a:rPr lang="en-US" dirty="0"/>
              <a:t>Allows up to 4 words at once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RDONE (async ready)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2bpc: 6Mbit, 3bpc: 9Mbit, 4bpc: 12Mbit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DD3CE9-75D2-2948-A0A0-890BAB352828}"/>
              </a:ext>
            </a:extLst>
          </p:cNvPr>
          <p:cNvSpPr/>
          <p:nvPr/>
        </p:nvSpPr>
        <p:spPr>
          <a:xfrm>
            <a:off x="4836670" y="358661"/>
            <a:ext cx="1598062" cy="1965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RRAM Array</a:t>
            </a:r>
          </a:p>
          <a:p>
            <a:pPr algn="ctr"/>
            <a:r>
              <a:rPr lang="en-US" dirty="0"/>
              <a:t>512 WL</a:t>
            </a:r>
          </a:p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1536 BL</a:t>
            </a:r>
          </a:p>
          <a:p>
            <a:pPr algn="ctr"/>
            <a:r>
              <a:rPr lang="en-US" dirty="0"/>
              <a:t>(Array_0)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EFA5F5-4D4C-4944-91AF-67DEB6AE4F01}"/>
              </a:ext>
            </a:extLst>
          </p:cNvPr>
          <p:cNvSpPr/>
          <p:nvPr/>
        </p:nvSpPr>
        <p:spPr>
          <a:xfrm>
            <a:off x="7058576" y="358661"/>
            <a:ext cx="1598062" cy="1965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RRAM Array</a:t>
            </a:r>
          </a:p>
          <a:p>
            <a:pPr algn="ctr"/>
            <a:r>
              <a:rPr lang="en-US" dirty="0"/>
              <a:t>512 WL</a:t>
            </a:r>
          </a:p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1536 BL</a:t>
            </a:r>
          </a:p>
          <a:p>
            <a:pPr algn="ctr"/>
            <a:r>
              <a:rPr lang="en-US" dirty="0"/>
              <a:t>(Array_1)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ECA7FA-C5BF-2846-BF38-C2B970792DE3}"/>
              </a:ext>
            </a:extLst>
          </p:cNvPr>
          <p:cNvSpPr/>
          <p:nvPr/>
        </p:nvSpPr>
        <p:spPr>
          <a:xfrm>
            <a:off x="7058576" y="2818426"/>
            <a:ext cx="1598062" cy="1965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RRAM Array</a:t>
            </a:r>
          </a:p>
          <a:p>
            <a:pPr algn="ctr"/>
            <a:r>
              <a:rPr lang="en-US" dirty="0"/>
              <a:t>512 WL</a:t>
            </a:r>
          </a:p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1536 BL</a:t>
            </a:r>
          </a:p>
          <a:p>
            <a:pPr algn="ctr"/>
            <a:r>
              <a:rPr lang="en-US" dirty="0"/>
              <a:t>(Array_3)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460337-18EA-944F-ABD1-F7F161E93941}"/>
              </a:ext>
            </a:extLst>
          </p:cNvPr>
          <p:cNvSpPr/>
          <p:nvPr/>
        </p:nvSpPr>
        <p:spPr>
          <a:xfrm>
            <a:off x="4836670" y="2818426"/>
            <a:ext cx="1598062" cy="1965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RRAM Array</a:t>
            </a:r>
          </a:p>
          <a:p>
            <a:pPr algn="ctr"/>
            <a:r>
              <a:rPr lang="en-US" dirty="0"/>
              <a:t>512 WL</a:t>
            </a:r>
          </a:p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1536 BL</a:t>
            </a:r>
          </a:p>
          <a:p>
            <a:pPr algn="ctr"/>
            <a:r>
              <a:rPr lang="en-US" dirty="0"/>
              <a:t>(Array_2)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340DFC-E1F4-B445-A3CE-2CCBA2CFC8EC}"/>
              </a:ext>
            </a:extLst>
          </p:cNvPr>
          <p:cNvSpPr/>
          <p:nvPr/>
        </p:nvSpPr>
        <p:spPr>
          <a:xfrm rot="5400000">
            <a:off x="5768410" y="1110692"/>
            <a:ext cx="1965534" cy="4614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WLDRV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210A1-C43E-7E40-97F6-90825FACC0CC}"/>
              </a:ext>
            </a:extLst>
          </p:cNvPr>
          <p:cNvSpPr/>
          <p:nvPr/>
        </p:nvSpPr>
        <p:spPr>
          <a:xfrm rot="5400000">
            <a:off x="5768410" y="3570457"/>
            <a:ext cx="1965534" cy="4614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WLDRV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2638F2-BC7B-B041-BDE4-26A9C1F02B40}"/>
              </a:ext>
            </a:extLst>
          </p:cNvPr>
          <p:cNvSpPr/>
          <p:nvPr/>
        </p:nvSpPr>
        <p:spPr>
          <a:xfrm>
            <a:off x="4836670" y="2341013"/>
            <a:ext cx="3819968" cy="4614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BLDRV/SLDRV</a:t>
            </a:r>
          </a:p>
        </p:txBody>
      </p:sp>
    </p:spTree>
    <p:extLst>
      <p:ext uri="{BB962C8B-B14F-4D97-AF65-F5344CB8AC3E}">
        <p14:creationId xmlns:p14="http://schemas.microsoft.com/office/powerpoint/2010/main" val="378834989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67DC-D0A5-9641-ADC6-948E4BB5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RRAM Array Internals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2C1CC0E-A070-B747-949E-2288CFBF217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</a:t>
            </a:r>
            <a:r>
              <a:rPr lang="en-US" dirty="0" err="1"/>
              <a:t>bitlines</a:t>
            </a:r>
            <a:r>
              <a:rPr lang="en-US" dirty="0"/>
              <a:t> will be reserved for configuration, these will only operate in single-bit mode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Will be stored at the end of Array_1 and Array_3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 we want some sort of redundancy for these bits?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If misconfigured, array may not be able to be programmed properly!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But maybe not an issue for our prototype, because we can just configure the registers from off-chip if there is a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Programming interface for these bits? Or just configure in manual mode?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1536 = 1024+512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DD3CE9-75D2-2948-A0A0-890BAB352828}"/>
              </a:ext>
            </a:extLst>
          </p:cNvPr>
          <p:cNvSpPr/>
          <p:nvPr/>
        </p:nvSpPr>
        <p:spPr>
          <a:xfrm>
            <a:off x="4836670" y="358661"/>
            <a:ext cx="1598062" cy="1965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RRAM Array</a:t>
            </a:r>
          </a:p>
          <a:p>
            <a:pPr algn="ctr"/>
            <a:r>
              <a:rPr lang="en-US" dirty="0"/>
              <a:t>512 WL</a:t>
            </a:r>
          </a:p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1536 BL</a:t>
            </a:r>
          </a:p>
          <a:p>
            <a:pPr algn="ctr"/>
            <a:r>
              <a:rPr lang="en-US" dirty="0"/>
              <a:t>(Array_0)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EFA5F5-4D4C-4944-91AF-67DEB6AE4F01}"/>
              </a:ext>
            </a:extLst>
          </p:cNvPr>
          <p:cNvSpPr/>
          <p:nvPr/>
        </p:nvSpPr>
        <p:spPr>
          <a:xfrm>
            <a:off x="7058576" y="358661"/>
            <a:ext cx="1598062" cy="1965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RRAM Array</a:t>
            </a:r>
          </a:p>
          <a:p>
            <a:pPr algn="ctr"/>
            <a:r>
              <a:rPr lang="en-US" dirty="0"/>
              <a:t>512 WL</a:t>
            </a:r>
          </a:p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1536 BL</a:t>
            </a:r>
          </a:p>
          <a:p>
            <a:pPr algn="ctr"/>
            <a:r>
              <a:rPr lang="en-US" dirty="0"/>
              <a:t>(Array_1)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ECA7FA-C5BF-2846-BF38-C2B970792DE3}"/>
              </a:ext>
            </a:extLst>
          </p:cNvPr>
          <p:cNvSpPr/>
          <p:nvPr/>
        </p:nvSpPr>
        <p:spPr>
          <a:xfrm>
            <a:off x="7058576" y="2818426"/>
            <a:ext cx="1598062" cy="1965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RRAM Array</a:t>
            </a:r>
          </a:p>
          <a:p>
            <a:pPr algn="ctr"/>
            <a:r>
              <a:rPr lang="en-US" dirty="0"/>
              <a:t>512 WL</a:t>
            </a:r>
          </a:p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1536 BL</a:t>
            </a:r>
          </a:p>
          <a:p>
            <a:pPr algn="ctr"/>
            <a:r>
              <a:rPr lang="en-US" dirty="0"/>
              <a:t>(Array_3)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460337-18EA-944F-ABD1-F7F161E93941}"/>
              </a:ext>
            </a:extLst>
          </p:cNvPr>
          <p:cNvSpPr/>
          <p:nvPr/>
        </p:nvSpPr>
        <p:spPr>
          <a:xfrm>
            <a:off x="4836670" y="2818426"/>
            <a:ext cx="1598062" cy="1965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RRAM Array</a:t>
            </a:r>
          </a:p>
          <a:p>
            <a:pPr algn="ctr"/>
            <a:r>
              <a:rPr lang="en-US" dirty="0"/>
              <a:t>512 WL</a:t>
            </a:r>
          </a:p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1536 BL</a:t>
            </a:r>
          </a:p>
          <a:p>
            <a:pPr algn="ctr"/>
            <a:r>
              <a:rPr lang="en-US" dirty="0"/>
              <a:t>(Array_2)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340DFC-E1F4-B445-A3CE-2CCBA2CFC8EC}"/>
              </a:ext>
            </a:extLst>
          </p:cNvPr>
          <p:cNvSpPr/>
          <p:nvPr/>
        </p:nvSpPr>
        <p:spPr>
          <a:xfrm rot="5400000">
            <a:off x="5768410" y="1110692"/>
            <a:ext cx="1965534" cy="4614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WLDRV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210A1-C43E-7E40-97F6-90825FACC0CC}"/>
              </a:ext>
            </a:extLst>
          </p:cNvPr>
          <p:cNvSpPr/>
          <p:nvPr/>
        </p:nvSpPr>
        <p:spPr>
          <a:xfrm rot="5400000">
            <a:off x="5768410" y="3570457"/>
            <a:ext cx="1965534" cy="4614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WLDRV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2638F2-BC7B-B041-BDE4-26A9C1F02B40}"/>
              </a:ext>
            </a:extLst>
          </p:cNvPr>
          <p:cNvSpPr/>
          <p:nvPr/>
        </p:nvSpPr>
        <p:spPr>
          <a:xfrm>
            <a:off x="4836670" y="2341013"/>
            <a:ext cx="3819968" cy="4614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BLDRV/SLDRV</a:t>
            </a:r>
          </a:p>
        </p:txBody>
      </p:sp>
    </p:spTree>
    <p:extLst>
      <p:ext uri="{BB962C8B-B14F-4D97-AF65-F5344CB8AC3E}">
        <p14:creationId xmlns:p14="http://schemas.microsoft.com/office/powerpoint/2010/main" val="252349450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0E64-CD2B-D840-85E9-3C249890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Sense 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2AEC-24F8-A441-87BC-66AABD1B862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Will continue to use similar design to prior </a:t>
            </a:r>
            <a:r>
              <a:rPr lang="en-US" dirty="0" err="1"/>
              <a:t>Skywater</a:t>
            </a:r>
            <a:r>
              <a:rPr lang="en-US" dirty="0"/>
              <a:t> </a:t>
            </a:r>
            <a:r>
              <a:rPr lang="en-US" dirty="0" err="1"/>
              <a:t>tapeout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Compact latch-based SA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Sequential access won’t matter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Clamp READ voltage on BLs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With BL programming DAC?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Compare BL current against programmable current reference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Current reference will be common across all SAs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Common voltage clamp as well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 variation problems?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Prof. Horowitz had area-reduction suggestions on previous design…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66878-D09B-BB43-A006-5E6851DD0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529" y="1227274"/>
            <a:ext cx="2185631" cy="2301099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738E76-AF00-C94F-8482-E3DC47F69D96}"/>
              </a:ext>
            </a:extLst>
          </p:cNvPr>
          <p:cNvSpPr txBox="1"/>
          <p:nvPr/>
        </p:nvSpPr>
        <p:spPr>
          <a:xfrm>
            <a:off x="5516780" y="3636688"/>
            <a:ext cx="3309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Sense amp will probably also need to be multiplexed to trade off area with speed... how this is done will be based on area estimates and floorplan constraints</a:t>
            </a:r>
          </a:p>
        </p:txBody>
      </p:sp>
    </p:spTree>
    <p:extLst>
      <p:ext uri="{BB962C8B-B14F-4D97-AF65-F5344CB8AC3E}">
        <p14:creationId xmlns:p14="http://schemas.microsoft.com/office/powerpoint/2010/main" val="481410593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F689-C16D-DC41-868D-C402B7CB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6CFEB-303F-BD46-9DC3-D8344D3EB1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Should be very similar to </a:t>
            </a:r>
            <a:r>
              <a:rPr lang="en-US" dirty="0" err="1"/>
              <a:t>Skywater</a:t>
            </a:r>
            <a:r>
              <a:rPr lang="en-US" dirty="0"/>
              <a:t> design FSM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Modes: Bypass, Manual, Digital, (Hybrid?)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Bypass will simply switch an analog mux to enable off-chip array access via bypass 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Manual mode will allow off-chip control of the arrays via SPI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Digital mode will use an FSM to allow program/read operation as black box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E356F-C937-1945-8909-AAED63418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6" b="4025"/>
          <a:stretch/>
        </p:blipFill>
        <p:spPr>
          <a:xfrm>
            <a:off x="1648895" y="2725292"/>
            <a:ext cx="5846209" cy="200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3744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4E26-8A9C-F34D-8D20-4F522FF4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Programming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686FE8-F43A-744C-A935-3FA7ACFFE7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Blanket RESET (if enabled)</a:t>
            </a:r>
          </a:p>
          <a:p>
            <a:r>
              <a:rPr lang="en-US" dirty="0"/>
              <a:t>Do until give up:</a:t>
            </a:r>
          </a:p>
          <a:p>
            <a:r>
              <a:rPr lang="en-US" dirty="0"/>
              <a:t>	For range </a:t>
            </a:r>
            <a:r>
              <a:rPr lang="en-US" dirty="0" err="1"/>
              <a:t>i</a:t>
            </a:r>
            <a:r>
              <a:rPr lang="en-US" dirty="0"/>
              <a:t> between 0…2^bpc-1 (in decreasing order):</a:t>
            </a:r>
          </a:p>
          <a:p>
            <a:r>
              <a:rPr lang="en-US" dirty="0"/>
              <a:t>		Set upper bound current reference for range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		Mask bits that are above range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		Start applying SET pulse</a:t>
            </a:r>
          </a:p>
          <a:p>
            <a:r>
              <a:rPr lang="en-US" dirty="0"/>
              <a:t>		Counter counts up to PW (</a:t>
            </a:r>
            <a:r>
              <a:rPr lang="en-US" dirty="0" err="1"/>
              <a:t>clk_freq</a:t>
            </a:r>
            <a:r>
              <a:rPr lang="en-US" dirty="0"/>
              <a:t>. * cycles)</a:t>
            </a:r>
          </a:p>
          <a:p>
            <a:r>
              <a:rPr lang="en-US" dirty="0"/>
              <a:t>		Stop applying pulse</a:t>
            </a:r>
          </a:p>
          <a:p>
            <a:r>
              <a:rPr lang="en-US" dirty="0"/>
              <a:t>		WL++/BL++ depending on settings</a:t>
            </a:r>
          </a:p>
          <a:p>
            <a:r>
              <a:rPr lang="en-US" dirty="0"/>
              <a:t>		Verify with ADC and mask bits that are below current reference</a:t>
            </a:r>
          </a:p>
          <a:p>
            <a:r>
              <a:rPr lang="en-US" dirty="0"/>
              <a:t>	For range </a:t>
            </a:r>
            <a:r>
              <a:rPr lang="en-US" dirty="0" err="1"/>
              <a:t>i</a:t>
            </a:r>
            <a:r>
              <a:rPr lang="en-US" dirty="0"/>
              <a:t> between 0…2^bpc (in increasing order):</a:t>
            </a:r>
          </a:p>
          <a:p>
            <a:r>
              <a:rPr lang="en-US" dirty="0"/>
              <a:t>		Set lower bound current reference for range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		Mask bits that are below range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		Start applying RESET pulse</a:t>
            </a:r>
          </a:p>
          <a:p>
            <a:r>
              <a:rPr lang="en-US" dirty="0"/>
              <a:t>		Counter counts up to PW (</a:t>
            </a:r>
            <a:r>
              <a:rPr lang="en-US" dirty="0" err="1"/>
              <a:t>clk_freq</a:t>
            </a:r>
            <a:r>
              <a:rPr lang="en-US" dirty="0"/>
              <a:t>. * cycles)</a:t>
            </a:r>
          </a:p>
          <a:p>
            <a:r>
              <a:rPr lang="en-US" dirty="0"/>
              <a:t>		Stop applying pulse</a:t>
            </a:r>
          </a:p>
          <a:p>
            <a:r>
              <a:rPr lang="en-US" dirty="0"/>
              <a:t>		WL++/SL++ depending on settings</a:t>
            </a:r>
          </a:p>
          <a:p>
            <a:r>
              <a:rPr lang="en-US" dirty="0"/>
              <a:t>		Verify with ADC and mask bits that are above current reference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CD1715-63F2-9E48-B1E3-73C7C43A751D}"/>
              </a:ext>
            </a:extLst>
          </p:cNvPr>
          <p:cNvCxnSpPr>
            <a:cxnSpLocks/>
          </p:cNvCxnSpPr>
          <p:nvPr/>
        </p:nvCxnSpPr>
        <p:spPr>
          <a:xfrm flipV="1">
            <a:off x="6896746" y="2363492"/>
            <a:ext cx="0" cy="890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B6A344-6054-754C-8515-1D40C2582398}"/>
              </a:ext>
            </a:extLst>
          </p:cNvPr>
          <p:cNvCxnSpPr>
            <a:cxnSpLocks/>
          </p:cNvCxnSpPr>
          <p:nvPr/>
        </p:nvCxnSpPr>
        <p:spPr>
          <a:xfrm>
            <a:off x="6896746" y="3253676"/>
            <a:ext cx="1580827" cy="0"/>
          </a:xfrm>
          <a:prstGeom prst="line">
            <a:avLst/>
          </a:prstGeom>
          <a:ln w="26416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elay 13">
            <a:extLst>
              <a:ext uri="{FF2B5EF4-FFF2-40B4-BE49-F238E27FC236}">
                <a16:creationId xmlns:a16="http://schemas.microsoft.com/office/drawing/2014/main" id="{F634B423-7DBA-2D40-AD65-7A0B37B94E97}"/>
              </a:ext>
            </a:extLst>
          </p:cNvPr>
          <p:cNvSpPr/>
          <p:nvPr/>
        </p:nvSpPr>
        <p:spPr>
          <a:xfrm rot="16200000">
            <a:off x="6819254" y="2846845"/>
            <a:ext cx="557939" cy="255722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15" name="Delay 14">
            <a:extLst>
              <a:ext uri="{FF2B5EF4-FFF2-40B4-BE49-F238E27FC236}">
                <a16:creationId xmlns:a16="http://schemas.microsoft.com/office/drawing/2014/main" id="{96DE4589-7A7C-4F46-A82D-784CEC6BF669}"/>
              </a:ext>
            </a:extLst>
          </p:cNvPr>
          <p:cNvSpPr/>
          <p:nvPr/>
        </p:nvSpPr>
        <p:spPr>
          <a:xfrm rot="16200000">
            <a:off x="7156339" y="2846844"/>
            <a:ext cx="557939" cy="255722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16" name="Delay 15">
            <a:extLst>
              <a:ext uri="{FF2B5EF4-FFF2-40B4-BE49-F238E27FC236}">
                <a16:creationId xmlns:a16="http://schemas.microsoft.com/office/drawing/2014/main" id="{D9783769-D38D-604B-8C82-E90E7A47EFA5}"/>
              </a:ext>
            </a:extLst>
          </p:cNvPr>
          <p:cNvSpPr/>
          <p:nvPr/>
        </p:nvSpPr>
        <p:spPr>
          <a:xfrm rot="16200000">
            <a:off x="7493424" y="2846843"/>
            <a:ext cx="557939" cy="255722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7" name="Delay 16">
            <a:extLst>
              <a:ext uri="{FF2B5EF4-FFF2-40B4-BE49-F238E27FC236}">
                <a16:creationId xmlns:a16="http://schemas.microsoft.com/office/drawing/2014/main" id="{578B0F9F-367E-1C42-A577-F640C2B946E5}"/>
              </a:ext>
            </a:extLst>
          </p:cNvPr>
          <p:cNvSpPr/>
          <p:nvPr/>
        </p:nvSpPr>
        <p:spPr>
          <a:xfrm rot="16200000">
            <a:off x="7977749" y="2706381"/>
            <a:ext cx="557939" cy="550202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01205A-3B7F-C34F-B46E-D2265DE8260A}"/>
              </a:ext>
            </a:extLst>
          </p:cNvPr>
          <p:cNvSpPr txBox="1"/>
          <p:nvPr/>
        </p:nvSpPr>
        <p:spPr>
          <a:xfrm>
            <a:off x="8477573" y="310080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F0F790-5D1A-A14F-B17C-B59716048336}"/>
              </a:ext>
            </a:extLst>
          </p:cNvPr>
          <p:cNvSpPr txBox="1"/>
          <p:nvPr/>
        </p:nvSpPr>
        <p:spPr>
          <a:xfrm>
            <a:off x="6586404" y="20653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</a:t>
            </a:r>
          </a:p>
        </p:txBody>
      </p:sp>
    </p:spTree>
    <p:extLst>
      <p:ext uri="{BB962C8B-B14F-4D97-AF65-F5344CB8AC3E}">
        <p14:creationId xmlns:p14="http://schemas.microsoft.com/office/powerpoint/2010/main" val="1805882932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DEE8-B457-8A46-B1CF-471F3106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Readout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53F2-4C56-4741-969C-73F71CC70FB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Sequentially set current reference to different values and capture</a:t>
            </a:r>
          </a:p>
          <a:p>
            <a:r>
              <a:rPr lang="en-US" dirty="0"/>
              <a:t>Readout errors due to noise/variation? Best way to correct for these?</a:t>
            </a:r>
          </a:p>
          <a:p>
            <a:r>
              <a:rPr lang="en-US" dirty="0"/>
              <a:t>	Re-read? Register each capture and use bubble error correction?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30E780-84EC-1E43-8116-4EDFC9886962}"/>
              </a:ext>
            </a:extLst>
          </p:cNvPr>
          <p:cNvCxnSpPr>
            <a:cxnSpLocks/>
          </p:cNvCxnSpPr>
          <p:nvPr/>
        </p:nvCxnSpPr>
        <p:spPr>
          <a:xfrm flipV="1">
            <a:off x="4309102" y="2494256"/>
            <a:ext cx="0" cy="890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1B7AA1-DCF1-B842-B5F0-E482543C3DC0}"/>
              </a:ext>
            </a:extLst>
          </p:cNvPr>
          <p:cNvCxnSpPr>
            <a:cxnSpLocks/>
          </p:cNvCxnSpPr>
          <p:nvPr/>
        </p:nvCxnSpPr>
        <p:spPr>
          <a:xfrm>
            <a:off x="4309102" y="3384440"/>
            <a:ext cx="1580827" cy="0"/>
          </a:xfrm>
          <a:prstGeom prst="line">
            <a:avLst/>
          </a:prstGeom>
          <a:ln w="26416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elay 5">
            <a:extLst>
              <a:ext uri="{FF2B5EF4-FFF2-40B4-BE49-F238E27FC236}">
                <a16:creationId xmlns:a16="http://schemas.microsoft.com/office/drawing/2014/main" id="{AAF4FC6B-73E9-2641-A739-D299D21E4545}"/>
              </a:ext>
            </a:extLst>
          </p:cNvPr>
          <p:cNvSpPr/>
          <p:nvPr/>
        </p:nvSpPr>
        <p:spPr>
          <a:xfrm rot="16200000">
            <a:off x="4231610" y="2977609"/>
            <a:ext cx="557939" cy="255722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7" name="Delay 6">
            <a:extLst>
              <a:ext uri="{FF2B5EF4-FFF2-40B4-BE49-F238E27FC236}">
                <a16:creationId xmlns:a16="http://schemas.microsoft.com/office/drawing/2014/main" id="{E9C5B5E8-A6E4-CC4E-A866-E8EEF6578782}"/>
              </a:ext>
            </a:extLst>
          </p:cNvPr>
          <p:cNvSpPr/>
          <p:nvPr/>
        </p:nvSpPr>
        <p:spPr>
          <a:xfrm rot="16200000">
            <a:off x="4568695" y="2977608"/>
            <a:ext cx="557939" cy="255722"/>
          </a:xfrm>
          <a:prstGeom prst="flowChartDelay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8" name="Delay 7">
            <a:extLst>
              <a:ext uri="{FF2B5EF4-FFF2-40B4-BE49-F238E27FC236}">
                <a16:creationId xmlns:a16="http://schemas.microsoft.com/office/drawing/2014/main" id="{0CB8C364-390A-604B-AE51-248DC9E87921}"/>
              </a:ext>
            </a:extLst>
          </p:cNvPr>
          <p:cNvSpPr/>
          <p:nvPr/>
        </p:nvSpPr>
        <p:spPr>
          <a:xfrm rot="16200000">
            <a:off x="4905780" y="2977607"/>
            <a:ext cx="557939" cy="255722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9" name="Delay 8">
            <a:extLst>
              <a:ext uri="{FF2B5EF4-FFF2-40B4-BE49-F238E27FC236}">
                <a16:creationId xmlns:a16="http://schemas.microsoft.com/office/drawing/2014/main" id="{7C388BDD-1CFD-FE40-B4DF-4315B823E572}"/>
              </a:ext>
            </a:extLst>
          </p:cNvPr>
          <p:cNvSpPr/>
          <p:nvPr/>
        </p:nvSpPr>
        <p:spPr>
          <a:xfrm rot="16200000">
            <a:off x="5390105" y="2837145"/>
            <a:ext cx="557939" cy="550202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730E4-8483-B149-9F07-7CA687D580FD}"/>
              </a:ext>
            </a:extLst>
          </p:cNvPr>
          <p:cNvSpPr txBox="1"/>
          <p:nvPr/>
        </p:nvSpPr>
        <p:spPr>
          <a:xfrm>
            <a:off x="5928103" y="322478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11B2B-7569-9B45-9447-36CF60BF8322}"/>
              </a:ext>
            </a:extLst>
          </p:cNvPr>
          <p:cNvSpPr txBox="1"/>
          <p:nvPr/>
        </p:nvSpPr>
        <p:spPr>
          <a:xfrm>
            <a:off x="3998760" y="219606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626494-6BAD-E849-9DB1-EAA1EF373701}"/>
              </a:ext>
            </a:extLst>
          </p:cNvPr>
          <p:cNvCxnSpPr/>
          <p:nvPr/>
        </p:nvCxnSpPr>
        <p:spPr>
          <a:xfrm>
            <a:off x="4722389" y="2572174"/>
            <a:ext cx="0" cy="825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6B98E4-607A-E144-B01C-8F51C57850EB}"/>
              </a:ext>
            </a:extLst>
          </p:cNvPr>
          <p:cNvCxnSpPr/>
          <p:nvPr/>
        </p:nvCxnSpPr>
        <p:spPr>
          <a:xfrm>
            <a:off x="5059474" y="2565396"/>
            <a:ext cx="0" cy="825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4E896D-CEFA-5C43-9835-31ACE4883F20}"/>
              </a:ext>
            </a:extLst>
          </p:cNvPr>
          <p:cNvCxnSpPr/>
          <p:nvPr/>
        </p:nvCxnSpPr>
        <p:spPr>
          <a:xfrm>
            <a:off x="5393973" y="2565396"/>
            <a:ext cx="0" cy="825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3A11895-04E5-9945-86D6-BB5E572FA300}"/>
              </a:ext>
            </a:extLst>
          </p:cNvPr>
          <p:cNvSpPr txBox="1"/>
          <p:nvPr/>
        </p:nvSpPr>
        <p:spPr>
          <a:xfrm>
            <a:off x="4570663" y="2209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2F0579-56C6-E940-8409-2106D5A28CC4}"/>
              </a:ext>
            </a:extLst>
          </p:cNvPr>
          <p:cNvSpPr txBox="1"/>
          <p:nvPr/>
        </p:nvSpPr>
        <p:spPr>
          <a:xfrm>
            <a:off x="5224763" y="22028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C5C6C8-5118-BC47-BB67-FAD8F8B8469D}"/>
              </a:ext>
            </a:extLst>
          </p:cNvPr>
          <p:cNvSpPr txBox="1"/>
          <p:nvPr/>
        </p:nvSpPr>
        <p:spPr>
          <a:xfrm>
            <a:off x="4881003" y="2209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96C732-5741-2448-BB70-D89C05B5F8D5}"/>
              </a:ext>
            </a:extLst>
          </p:cNvPr>
          <p:cNvCxnSpPr>
            <a:cxnSpLocks/>
          </p:cNvCxnSpPr>
          <p:nvPr/>
        </p:nvCxnSpPr>
        <p:spPr>
          <a:xfrm flipV="1">
            <a:off x="6627191" y="2494256"/>
            <a:ext cx="0" cy="890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0976DA-300E-4646-977E-52395EF385F0}"/>
              </a:ext>
            </a:extLst>
          </p:cNvPr>
          <p:cNvCxnSpPr>
            <a:cxnSpLocks/>
          </p:cNvCxnSpPr>
          <p:nvPr/>
        </p:nvCxnSpPr>
        <p:spPr>
          <a:xfrm>
            <a:off x="6627191" y="3384440"/>
            <a:ext cx="1580827" cy="0"/>
          </a:xfrm>
          <a:prstGeom prst="line">
            <a:avLst/>
          </a:prstGeom>
          <a:ln w="26416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Delay 20">
            <a:extLst>
              <a:ext uri="{FF2B5EF4-FFF2-40B4-BE49-F238E27FC236}">
                <a16:creationId xmlns:a16="http://schemas.microsoft.com/office/drawing/2014/main" id="{45326DD3-54B3-8143-8D60-686A84B183BA}"/>
              </a:ext>
            </a:extLst>
          </p:cNvPr>
          <p:cNvSpPr/>
          <p:nvPr/>
        </p:nvSpPr>
        <p:spPr>
          <a:xfrm rot="16200000">
            <a:off x="6549699" y="2977609"/>
            <a:ext cx="557939" cy="255722"/>
          </a:xfrm>
          <a:prstGeom prst="flowChartDelay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22" name="Delay 21">
            <a:extLst>
              <a:ext uri="{FF2B5EF4-FFF2-40B4-BE49-F238E27FC236}">
                <a16:creationId xmlns:a16="http://schemas.microsoft.com/office/drawing/2014/main" id="{BBAEDF63-4325-E34E-B0D7-B2B07F64BDF1}"/>
              </a:ext>
            </a:extLst>
          </p:cNvPr>
          <p:cNvSpPr/>
          <p:nvPr/>
        </p:nvSpPr>
        <p:spPr>
          <a:xfrm rot="16200000">
            <a:off x="6886784" y="2977608"/>
            <a:ext cx="557939" cy="255722"/>
          </a:xfrm>
          <a:prstGeom prst="flowChartDelay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23" name="Delay 22">
            <a:extLst>
              <a:ext uri="{FF2B5EF4-FFF2-40B4-BE49-F238E27FC236}">
                <a16:creationId xmlns:a16="http://schemas.microsoft.com/office/drawing/2014/main" id="{57AEF1F7-6DF8-284B-9FDD-A0CC00A4A3EB}"/>
              </a:ext>
            </a:extLst>
          </p:cNvPr>
          <p:cNvSpPr/>
          <p:nvPr/>
        </p:nvSpPr>
        <p:spPr>
          <a:xfrm rot="16200000">
            <a:off x="7223869" y="2977607"/>
            <a:ext cx="557939" cy="255722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4" name="Delay 23">
            <a:extLst>
              <a:ext uri="{FF2B5EF4-FFF2-40B4-BE49-F238E27FC236}">
                <a16:creationId xmlns:a16="http://schemas.microsoft.com/office/drawing/2014/main" id="{ED61F115-CA77-C344-B119-BAC64445A3EF}"/>
              </a:ext>
            </a:extLst>
          </p:cNvPr>
          <p:cNvSpPr/>
          <p:nvPr/>
        </p:nvSpPr>
        <p:spPr>
          <a:xfrm rot="16200000">
            <a:off x="7708194" y="2837145"/>
            <a:ext cx="557939" cy="550202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D27E43-49E7-9740-83B8-B8F0A020BE6C}"/>
              </a:ext>
            </a:extLst>
          </p:cNvPr>
          <p:cNvSpPr txBox="1"/>
          <p:nvPr/>
        </p:nvSpPr>
        <p:spPr>
          <a:xfrm>
            <a:off x="8208018" y="323156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165506-8A74-8B47-99D1-23DD43744FB3}"/>
              </a:ext>
            </a:extLst>
          </p:cNvPr>
          <p:cNvSpPr txBox="1"/>
          <p:nvPr/>
        </p:nvSpPr>
        <p:spPr>
          <a:xfrm>
            <a:off x="6316849" y="219606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82D3F2D-F35E-4A43-81B0-B169FDAB9D76}"/>
              </a:ext>
            </a:extLst>
          </p:cNvPr>
          <p:cNvCxnSpPr/>
          <p:nvPr/>
        </p:nvCxnSpPr>
        <p:spPr>
          <a:xfrm>
            <a:off x="7040478" y="2572174"/>
            <a:ext cx="0" cy="825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3D3054-DCCB-F941-AEA3-AD20BF3E2A89}"/>
              </a:ext>
            </a:extLst>
          </p:cNvPr>
          <p:cNvCxnSpPr/>
          <p:nvPr/>
        </p:nvCxnSpPr>
        <p:spPr>
          <a:xfrm>
            <a:off x="7377563" y="2565396"/>
            <a:ext cx="0" cy="825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2E9144-AEE0-2C48-BAE7-FC001EF40C59}"/>
              </a:ext>
            </a:extLst>
          </p:cNvPr>
          <p:cNvCxnSpPr/>
          <p:nvPr/>
        </p:nvCxnSpPr>
        <p:spPr>
          <a:xfrm>
            <a:off x="7712062" y="2565396"/>
            <a:ext cx="0" cy="825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4EBF35A-7DED-D94D-9DC9-4FFAECFFF556}"/>
              </a:ext>
            </a:extLst>
          </p:cNvPr>
          <p:cNvSpPr txBox="1"/>
          <p:nvPr/>
        </p:nvSpPr>
        <p:spPr>
          <a:xfrm>
            <a:off x="6888752" y="2209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12BB3C-8AC2-B04A-82FA-EAE679128418}"/>
              </a:ext>
            </a:extLst>
          </p:cNvPr>
          <p:cNvSpPr txBox="1"/>
          <p:nvPr/>
        </p:nvSpPr>
        <p:spPr>
          <a:xfrm>
            <a:off x="7542852" y="22028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7FEA47-546D-B848-9C52-2D3DCA334B8E}"/>
              </a:ext>
            </a:extLst>
          </p:cNvPr>
          <p:cNvSpPr txBox="1"/>
          <p:nvPr/>
        </p:nvSpPr>
        <p:spPr>
          <a:xfrm>
            <a:off x="7199092" y="2209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A579DB-2E16-4E45-9A29-CEB46E268AAC}"/>
              </a:ext>
            </a:extLst>
          </p:cNvPr>
          <p:cNvCxnSpPr>
            <a:cxnSpLocks/>
          </p:cNvCxnSpPr>
          <p:nvPr/>
        </p:nvCxnSpPr>
        <p:spPr>
          <a:xfrm flipV="1">
            <a:off x="1811615" y="2480699"/>
            <a:ext cx="0" cy="890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415E76-2BCC-AB40-9BA8-6FDFB184EFC1}"/>
              </a:ext>
            </a:extLst>
          </p:cNvPr>
          <p:cNvCxnSpPr>
            <a:cxnSpLocks/>
          </p:cNvCxnSpPr>
          <p:nvPr/>
        </p:nvCxnSpPr>
        <p:spPr>
          <a:xfrm>
            <a:off x="1811615" y="3370883"/>
            <a:ext cx="1580827" cy="0"/>
          </a:xfrm>
          <a:prstGeom prst="line">
            <a:avLst/>
          </a:prstGeom>
          <a:ln w="26416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Delay 34">
            <a:extLst>
              <a:ext uri="{FF2B5EF4-FFF2-40B4-BE49-F238E27FC236}">
                <a16:creationId xmlns:a16="http://schemas.microsoft.com/office/drawing/2014/main" id="{037657A2-D0DB-2A41-990D-3490A5783B29}"/>
              </a:ext>
            </a:extLst>
          </p:cNvPr>
          <p:cNvSpPr/>
          <p:nvPr/>
        </p:nvSpPr>
        <p:spPr>
          <a:xfrm rot="16200000">
            <a:off x="1734123" y="2964052"/>
            <a:ext cx="557939" cy="255722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36" name="Delay 35">
            <a:extLst>
              <a:ext uri="{FF2B5EF4-FFF2-40B4-BE49-F238E27FC236}">
                <a16:creationId xmlns:a16="http://schemas.microsoft.com/office/drawing/2014/main" id="{D9310936-DF8A-9D4D-8D53-2848ADFE3943}"/>
              </a:ext>
            </a:extLst>
          </p:cNvPr>
          <p:cNvSpPr/>
          <p:nvPr/>
        </p:nvSpPr>
        <p:spPr>
          <a:xfrm rot="16200000">
            <a:off x="2071208" y="2964051"/>
            <a:ext cx="557939" cy="255722"/>
          </a:xfrm>
          <a:prstGeom prst="flowChartDelay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37" name="Delay 36">
            <a:extLst>
              <a:ext uri="{FF2B5EF4-FFF2-40B4-BE49-F238E27FC236}">
                <a16:creationId xmlns:a16="http://schemas.microsoft.com/office/drawing/2014/main" id="{F426F00A-9AE0-C848-9978-AB6D7A151C5B}"/>
              </a:ext>
            </a:extLst>
          </p:cNvPr>
          <p:cNvSpPr/>
          <p:nvPr/>
        </p:nvSpPr>
        <p:spPr>
          <a:xfrm rot="16200000">
            <a:off x="2408293" y="2964050"/>
            <a:ext cx="557939" cy="255722"/>
          </a:xfrm>
          <a:prstGeom prst="flowChartDelay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8" name="Delay 37">
            <a:extLst>
              <a:ext uri="{FF2B5EF4-FFF2-40B4-BE49-F238E27FC236}">
                <a16:creationId xmlns:a16="http://schemas.microsoft.com/office/drawing/2014/main" id="{F0E0BD3A-138A-0E49-B757-966B3F7F0D6A}"/>
              </a:ext>
            </a:extLst>
          </p:cNvPr>
          <p:cNvSpPr/>
          <p:nvPr/>
        </p:nvSpPr>
        <p:spPr>
          <a:xfrm rot="16200000">
            <a:off x="2892618" y="2823588"/>
            <a:ext cx="557939" cy="550202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09A0B7-98D2-CE41-9745-538D72A3DE37}"/>
              </a:ext>
            </a:extLst>
          </p:cNvPr>
          <p:cNvSpPr txBox="1"/>
          <p:nvPr/>
        </p:nvSpPr>
        <p:spPr>
          <a:xfrm>
            <a:off x="3392442" y="321800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34ECD7-0F19-8A4F-A5E5-C88D3F4D8EC2}"/>
              </a:ext>
            </a:extLst>
          </p:cNvPr>
          <p:cNvSpPr txBox="1"/>
          <p:nvPr/>
        </p:nvSpPr>
        <p:spPr>
          <a:xfrm>
            <a:off x="1501273" y="218250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ED1421A-21B4-1741-9C42-14C2225C9615}"/>
              </a:ext>
            </a:extLst>
          </p:cNvPr>
          <p:cNvCxnSpPr/>
          <p:nvPr/>
        </p:nvCxnSpPr>
        <p:spPr>
          <a:xfrm>
            <a:off x="2224902" y="2558617"/>
            <a:ext cx="0" cy="825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B3EB85F-5D43-BA4A-B902-34C2BB21BFC7}"/>
              </a:ext>
            </a:extLst>
          </p:cNvPr>
          <p:cNvCxnSpPr/>
          <p:nvPr/>
        </p:nvCxnSpPr>
        <p:spPr>
          <a:xfrm>
            <a:off x="2561987" y="2551839"/>
            <a:ext cx="0" cy="825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50A5D46-B16E-6443-957F-CFF4314EE59C}"/>
              </a:ext>
            </a:extLst>
          </p:cNvPr>
          <p:cNvCxnSpPr/>
          <p:nvPr/>
        </p:nvCxnSpPr>
        <p:spPr>
          <a:xfrm>
            <a:off x="2896486" y="2551839"/>
            <a:ext cx="0" cy="825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EA8ABEC-4890-5B49-B330-11C9A1371E35}"/>
              </a:ext>
            </a:extLst>
          </p:cNvPr>
          <p:cNvSpPr txBox="1"/>
          <p:nvPr/>
        </p:nvSpPr>
        <p:spPr>
          <a:xfrm>
            <a:off x="2073176" y="21956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21EAB2-56DA-AC4E-B9C2-2EAD5F12B9A7}"/>
              </a:ext>
            </a:extLst>
          </p:cNvPr>
          <p:cNvSpPr txBox="1"/>
          <p:nvPr/>
        </p:nvSpPr>
        <p:spPr>
          <a:xfrm>
            <a:off x="2727276" y="21892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056E3B-94EF-E248-9A55-9A6B3070FF67}"/>
              </a:ext>
            </a:extLst>
          </p:cNvPr>
          <p:cNvSpPr txBox="1"/>
          <p:nvPr/>
        </p:nvSpPr>
        <p:spPr>
          <a:xfrm>
            <a:off x="2383516" y="21956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C5BCCC-B875-E140-AA22-58DCC940B8E2}"/>
              </a:ext>
            </a:extLst>
          </p:cNvPr>
          <p:cNvCxnSpPr>
            <a:cxnSpLocks/>
          </p:cNvCxnSpPr>
          <p:nvPr/>
        </p:nvCxnSpPr>
        <p:spPr>
          <a:xfrm flipV="1">
            <a:off x="4309102" y="3899088"/>
            <a:ext cx="0" cy="890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FE619AC-0AA0-A842-B463-4BF2266ED046}"/>
              </a:ext>
            </a:extLst>
          </p:cNvPr>
          <p:cNvCxnSpPr>
            <a:cxnSpLocks/>
          </p:cNvCxnSpPr>
          <p:nvPr/>
        </p:nvCxnSpPr>
        <p:spPr>
          <a:xfrm>
            <a:off x="4309102" y="4789272"/>
            <a:ext cx="1580827" cy="0"/>
          </a:xfrm>
          <a:prstGeom prst="line">
            <a:avLst/>
          </a:prstGeom>
          <a:ln w="26416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Delay 48">
            <a:extLst>
              <a:ext uri="{FF2B5EF4-FFF2-40B4-BE49-F238E27FC236}">
                <a16:creationId xmlns:a16="http://schemas.microsoft.com/office/drawing/2014/main" id="{3450289F-C717-D549-89B8-65321823523E}"/>
              </a:ext>
            </a:extLst>
          </p:cNvPr>
          <p:cNvSpPr/>
          <p:nvPr/>
        </p:nvSpPr>
        <p:spPr>
          <a:xfrm rot="16200000">
            <a:off x="4231610" y="4382441"/>
            <a:ext cx="557939" cy="255722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50" name="Delay 49">
            <a:extLst>
              <a:ext uri="{FF2B5EF4-FFF2-40B4-BE49-F238E27FC236}">
                <a16:creationId xmlns:a16="http://schemas.microsoft.com/office/drawing/2014/main" id="{D345CBDA-659A-E44C-AB1F-8909C5475EA6}"/>
              </a:ext>
            </a:extLst>
          </p:cNvPr>
          <p:cNvSpPr/>
          <p:nvPr/>
        </p:nvSpPr>
        <p:spPr>
          <a:xfrm rot="16200000">
            <a:off x="4568695" y="4382440"/>
            <a:ext cx="557939" cy="255722"/>
          </a:xfrm>
          <a:prstGeom prst="flowChartDelay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51" name="Delay 50">
            <a:extLst>
              <a:ext uri="{FF2B5EF4-FFF2-40B4-BE49-F238E27FC236}">
                <a16:creationId xmlns:a16="http://schemas.microsoft.com/office/drawing/2014/main" id="{7A3ECBBF-AEC0-304E-9E1A-64038850D426}"/>
              </a:ext>
            </a:extLst>
          </p:cNvPr>
          <p:cNvSpPr/>
          <p:nvPr/>
        </p:nvSpPr>
        <p:spPr>
          <a:xfrm rot="16200000">
            <a:off x="4905780" y="4382439"/>
            <a:ext cx="557939" cy="255722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2" name="Delay 51">
            <a:extLst>
              <a:ext uri="{FF2B5EF4-FFF2-40B4-BE49-F238E27FC236}">
                <a16:creationId xmlns:a16="http://schemas.microsoft.com/office/drawing/2014/main" id="{774BC682-65C4-7840-B48F-2F1370998721}"/>
              </a:ext>
            </a:extLst>
          </p:cNvPr>
          <p:cNvSpPr/>
          <p:nvPr/>
        </p:nvSpPr>
        <p:spPr>
          <a:xfrm rot="16200000">
            <a:off x="5390105" y="4241977"/>
            <a:ext cx="557939" cy="550202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BFC7D8-E246-404B-950D-9C900B84C27C}"/>
              </a:ext>
            </a:extLst>
          </p:cNvPr>
          <p:cNvSpPr txBox="1"/>
          <p:nvPr/>
        </p:nvSpPr>
        <p:spPr>
          <a:xfrm>
            <a:off x="5889929" y="463639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BDFA4-6F74-D24A-803F-83CE5F0B46E8}"/>
              </a:ext>
            </a:extLst>
          </p:cNvPr>
          <p:cNvSpPr txBox="1"/>
          <p:nvPr/>
        </p:nvSpPr>
        <p:spPr>
          <a:xfrm>
            <a:off x="3998760" y="360089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D95329-C812-BD4C-82FE-A6CEBF1C9526}"/>
              </a:ext>
            </a:extLst>
          </p:cNvPr>
          <p:cNvCxnSpPr/>
          <p:nvPr/>
        </p:nvCxnSpPr>
        <p:spPr>
          <a:xfrm>
            <a:off x="4722389" y="3977006"/>
            <a:ext cx="0" cy="825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920D61-42BA-254D-9AF3-F4E706F99575}"/>
              </a:ext>
            </a:extLst>
          </p:cNvPr>
          <p:cNvCxnSpPr/>
          <p:nvPr/>
        </p:nvCxnSpPr>
        <p:spPr>
          <a:xfrm>
            <a:off x="5059474" y="3970228"/>
            <a:ext cx="0" cy="825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4D5712F-3B7E-DA4B-A266-53F5E5E5B3FD}"/>
              </a:ext>
            </a:extLst>
          </p:cNvPr>
          <p:cNvCxnSpPr/>
          <p:nvPr/>
        </p:nvCxnSpPr>
        <p:spPr>
          <a:xfrm>
            <a:off x="5393973" y="3970228"/>
            <a:ext cx="0" cy="825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360E138-83B9-A24A-9933-C7D4BC5F8F4C}"/>
              </a:ext>
            </a:extLst>
          </p:cNvPr>
          <p:cNvSpPr txBox="1"/>
          <p:nvPr/>
        </p:nvSpPr>
        <p:spPr>
          <a:xfrm>
            <a:off x="4570663" y="36140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989C63-9573-D841-900F-2C11F91D974D}"/>
              </a:ext>
            </a:extLst>
          </p:cNvPr>
          <p:cNvSpPr txBox="1"/>
          <p:nvPr/>
        </p:nvSpPr>
        <p:spPr>
          <a:xfrm>
            <a:off x="5224763" y="36076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313BF2-B1E4-EF4E-BCB8-058C68A1699D}"/>
              </a:ext>
            </a:extLst>
          </p:cNvPr>
          <p:cNvSpPr txBox="1"/>
          <p:nvPr/>
        </p:nvSpPr>
        <p:spPr>
          <a:xfrm>
            <a:off x="4881003" y="36140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744BA8-60EC-C942-85C9-3BDA4A578E50}"/>
              </a:ext>
            </a:extLst>
          </p:cNvPr>
          <p:cNvSpPr txBox="1"/>
          <p:nvPr/>
        </p:nvSpPr>
        <p:spPr>
          <a:xfrm>
            <a:off x="5889835" y="393380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56218399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U_Preso_16x9_v7  -  Compatibility Mode" id="{47E48296-56F2-1643-BC5B-9D6FF7C46AD7}" vid="{0675807D-4E5A-074D-B931-2D3DAF483B7D}"/>
    </a:ext>
  </a:extLst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U_Preso_16x9_v7  -  Compatibility Mode" id="{47E48296-56F2-1643-BC5B-9D6FF7C46AD7}" vid="{5DAB60E4-3B89-8F4D-8C98-126F7A74C7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SU_Preso_16x9_v6</Template>
  <TotalTime>7192</TotalTime>
  <Words>809</Words>
  <Application>Microsoft Macintosh PowerPoint</Application>
  <PresentationFormat>On-screen Show (16:9)</PresentationFormat>
  <Paragraphs>195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Source Sans Pro</vt:lpstr>
      <vt:lpstr>Source Sans Pro Semibold</vt:lpstr>
      <vt:lpstr>Wingdings</vt:lpstr>
      <vt:lpstr>SU_Preso_16x9_v6</vt:lpstr>
      <vt:lpstr>SU_Template_TopBar</vt:lpstr>
      <vt:lpstr>TSMC Multi-Bit RRAM Macro: Multi-Bit Design Ideas</vt:lpstr>
      <vt:lpstr>High-Level Architecture</vt:lpstr>
      <vt:lpstr>From Last Time: Single-Phase Operation</vt:lpstr>
      <vt:lpstr>RRAM Array Internals</vt:lpstr>
      <vt:lpstr>RRAM Array Internals</vt:lpstr>
      <vt:lpstr>Sense Amp</vt:lpstr>
      <vt:lpstr>Digital Block</vt:lpstr>
      <vt:lpstr>High-Level Programming Approach</vt:lpstr>
      <vt:lpstr>High-Level Readout Approach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TSMC Multi-Bit RRAM Macro</dc:title>
  <dc:creator>Akash Levy</dc:creator>
  <dc:description>2012 PowerPoint template redesign</dc:description>
  <cp:lastModifiedBy>Akash Levy</cp:lastModifiedBy>
  <cp:revision>33</cp:revision>
  <dcterms:created xsi:type="dcterms:W3CDTF">2021-03-02T16:40:20Z</dcterms:created>
  <dcterms:modified xsi:type="dcterms:W3CDTF">2021-04-08T13:54:57Z</dcterms:modified>
</cp:coreProperties>
</file>