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embeddedFontLst>
    <p:embeddedFont>
      <p:font typeface="Maven Pro" pitchFamily="2" charset="77"/>
      <p:regular r:id="rId35"/>
      <p:bold r:id="rId36"/>
    </p:embeddedFont>
    <p:embeddedFont>
      <p:font typeface="Nunito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G/Z/SsERwxEftbyRm332+mYZG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342F0-3483-49EF-A9B5-71B8771649CB}">
  <a:tblStyle styleId="{DF3342F0-3483-49EF-A9B5-71B8771649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F6B2D69-FA41-481F-9AED-B03032D241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d55542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gccd55542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be14897c3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4" name="Google Shape;564;gcbe14897c3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cd55542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1" name="Google Shape;571;gccd55542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c897c035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cc897c035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d555421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gccd555421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be14897c3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gcbe14897c3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99" name="Google Shape;5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08" name="Google Shape;6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be14897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cbe14897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cf4d97e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cf4d97e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1" name="Google Shape;6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be14897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gcbe14897c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be14897c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cbe14897c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4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4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4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4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4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4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4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4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4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4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4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4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4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4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4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4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4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4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4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4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4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4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4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4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4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4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4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4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4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4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4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4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4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4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4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4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4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4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4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4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4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4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4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4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4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4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4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4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4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4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4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Google Shape;270;p46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46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4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4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4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6" name="Google Shape;116;p43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7" name="Google Shape;117;p4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4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1" name="Google Shape;121;p4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4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4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Google Shape;127;p43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4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5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4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45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4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Conceptual Data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/>
          <p:nvPr/>
        </p:nvSpPr>
        <p:spPr>
          <a:xfrm>
            <a:off x="1178804" y="3441433"/>
            <a:ext cx="1130928" cy="1312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0"/>
          <p:cNvSpPr/>
          <p:nvPr/>
        </p:nvSpPr>
        <p:spPr>
          <a:xfrm>
            <a:off x="3573068" y="2322181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0"/>
          <p:cNvSpPr txBox="1"/>
          <p:nvPr/>
        </p:nvSpPr>
        <p:spPr>
          <a:xfrm>
            <a:off x="3795952" y="2531774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15" name="Google Shape;415;p50"/>
          <p:cNvCxnSpPr/>
          <p:nvPr/>
        </p:nvCxnSpPr>
        <p:spPr>
          <a:xfrm rot="10800000" flipH="1">
            <a:off x="4945487" y="1417729"/>
            <a:ext cx="1684732" cy="904452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p50"/>
          <p:cNvSpPr/>
          <p:nvPr/>
        </p:nvSpPr>
        <p:spPr>
          <a:xfrm>
            <a:off x="6067239" y="1166769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0"/>
          <p:cNvSpPr txBox="1"/>
          <p:nvPr/>
        </p:nvSpPr>
        <p:spPr>
          <a:xfrm>
            <a:off x="6113440" y="1398617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ookid</a:t>
            </a:r>
            <a:endParaRPr sz="1400" b="1" i="0" u="sng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18" name="Google Shape;418;p50"/>
          <p:cNvCxnSpPr>
            <a:stCxn id="412" idx="2"/>
            <a:endCxn id="419" idx="0"/>
          </p:cNvCxnSpPr>
          <p:nvPr/>
        </p:nvCxnSpPr>
        <p:spPr>
          <a:xfrm>
            <a:off x="4259277" y="3049145"/>
            <a:ext cx="191100" cy="9729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50"/>
          <p:cNvSpPr/>
          <p:nvPr/>
        </p:nvSpPr>
        <p:spPr>
          <a:xfrm>
            <a:off x="3764178" y="4021992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3811548" y="4235875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isbn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21" name="Google Shape;421;p50"/>
          <p:cNvCxnSpPr>
            <a:endCxn id="422" idx="0"/>
          </p:cNvCxnSpPr>
          <p:nvPr/>
        </p:nvCxnSpPr>
        <p:spPr>
          <a:xfrm flipH="1">
            <a:off x="2347243" y="3048703"/>
            <a:ext cx="1215300" cy="7536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50"/>
          <p:cNvSpPr/>
          <p:nvPr/>
        </p:nvSpPr>
        <p:spPr>
          <a:xfrm>
            <a:off x="1661034" y="3802303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1737424" y="4044655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itle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24" name="Google Shape;424;p50"/>
          <p:cNvCxnSpPr>
            <a:stCxn id="412" idx="1"/>
            <a:endCxn id="425" idx="3"/>
          </p:cNvCxnSpPr>
          <p:nvPr/>
        </p:nvCxnSpPr>
        <p:spPr>
          <a:xfrm flipH="1">
            <a:off x="1845368" y="2685663"/>
            <a:ext cx="1727700" cy="3024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" name="Google Shape;426;p50"/>
          <p:cNvSpPr/>
          <p:nvPr/>
        </p:nvSpPr>
        <p:spPr>
          <a:xfrm>
            <a:off x="492594" y="2591818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568984" y="2834170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pagecount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1487565" y="1541838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0"/>
          <p:cNvSpPr txBox="1"/>
          <p:nvPr/>
        </p:nvSpPr>
        <p:spPr>
          <a:xfrm>
            <a:off x="1551047" y="1670664"/>
            <a:ext cx="127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yearof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puiblication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29" name="Google Shape;429;p50"/>
          <p:cNvCxnSpPr/>
          <p:nvPr/>
        </p:nvCxnSpPr>
        <p:spPr>
          <a:xfrm rot="10800000">
            <a:off x="2827397" y="2095463"/>
            <a:ext cx="761504" cy="257676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50"/>
          <p:cNvSpPr/>
          <p:nvPr/>
        </p:nvSpPr>
        <p:spPr>
          <a:xfrm>
            <a:off x="5988519" y="3580491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0"/>
          <p:cNvSpPr/>
          <p:nvPr/>
        </p:nvSpPr>
        <p:spPr>
          <a:xfrm>
            <a:off x="6703580" y="2373630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/>
          <p:nvPr/>
        </p:nvSpPr>
        <p:spPr>
          <a:xfrm>
            <a:off x="6094042" y="3643569"/>
            <a:ext cx="1158896" cy="669184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0"/>
          <p:cNvSpPr txBox="1"/>
          <p:nvPr/>
        </p:nvSpPr>
        <p:spPr>
          <a:xfrm>
            <a:off x="6044267" y="3822842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uthor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4" name="Google Shape;434;p50"/>
          <p:cNvSpPr/>
          <p:nvPr/>
        </p:nvSpPr>
        <p:spPr>
          <a:xfrm>
            <a:off x="6810287" y="2435316"/>
            <a:ext cx="1158896" cy="669184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6722763" y="2615981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ategory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36" name="Google Shape;436;p50"/>
          <p:cNvCxnSpPr>
            <a:endCxn id="430" idx="2"/>
          </p:cNvCxnSpPr>
          <p:nvPr/>
        </p:nvCxnSpPr>
        <p:spPr>
          <a:xfrm>
            <a:off x="4945419" y="3049131"/>
            <a:ext cx="1043100" cy="9276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50"/>
          <p:cNvCxnSpPr>
            <a:stCxn id="412" idx="3"/>
            <a:endCxn id="431" idx="2"/>
          </p:cNvCxnSpPr>
          <p:nvPr/>
        </p:nvCxnSpPr>
        <p:spPr>
          <a:xfrm>
            <a:off x="4945487" y="2685663"/>
            <a:ext cx="1758000" cy="843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/>
          <p:nvPr/>
        </p:nvSpPr>
        <p:spPr>
          <a:xfrm>
            <a:off x="2743200" y="1228503"/>
            <a:ext cx="3615070" cy="2686493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2764465" y="2217806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/>
        </p:nvSpPr>
        <p:spPr>
          <a:xfrm>
            <a:off x="1225032" y="655223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1144007" y="1808131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2"/>
          <p:cNvSpPr txBox="1"/>
          <p:nvPr/>
        </p:nvSpPr>
        <p:spPr>
          <a:xfrm>
            <a:off x="1612308" y="2203906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2324205" y="3352220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2792506" y="3753871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SETTLE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2"/>
          <p:cNvSpPr/>
          <p:nvPr/>
        </p:nvSpPr>
        <p:spPr>
          <a:xfrm>
            <a:off x="3515449" y="1819706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2"/>
          <p:cNvSpPr txBox="1"/>
          <p:nvPr/>
        </p:nvSpPr>
        <p:spPr>
          <a:xfrm>
            <a:off x="3977738" y="2203906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RESERVE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5877771" y="1808131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6346072" y="2203906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2"/>
          <p:cNvSpPr/>
          <p:nvPr/>
        </p:nvSpPr>
        <p:spPr>
          <a:xfrm>
            <a:off x="4737200" y="3369671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5205501" y="3753871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PAY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/>
        </p:nvSpPr>
        <p:spPr>
          <a:xfrm>
            <a:off x="1225032" y="655223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4" name="Google Shape;464;p53"/>
          <p:cNvSpPr/>
          <p:nvPr/>
        </p:nvSpPr>
        <p:spPr>
          <a:xfrm>
            <a:off x="3559083" y="2334625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4027384" y="2730400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3"/>
          <p:cNvSpPr/>
          <p:nvPr/>
        </p:nvSpPr>
        <p:spPr>
          <a:xfrm>
            <a:off x="6826549" y="2524310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3"/>
          <p:cNvSpPr txBox="1"/>
          <p:nvPr/>
        </p:nvSpPr>
        <p:spPr>
          <a:xfrm>
            <a:off x="6894445" y="2766661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duedate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68" name="Google Shape;468;p53"/>
          <p:cNvCxnSpPr>
            <a:stCxn id="464" idx="3"/>
            <a:endCxn id="466" idx="2"/>
          </p:cNvCxnSpPr>
          <p:nvPr/>
        </p:nvCxnSpPr>
        <p:spPr>
          <a:xfrm>
            <a:off x="5641680" y="2872694"/>
            <a:ext cx="1185000" cy="480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53"/>
          <p:cNvSpPr/>
          <p:nvPr/>
        </p:nvSpPr>
        <p:spPr>
          <a:xfrm>
            <a:off x="1657645" y="1863538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3"/>
          <p:cNvSpPr txBox="1"/>
          <p:nvPr/>
        </p:nvSpPr>
        <p:spPr>
          <a:xfrm>
            <a:off x="1833581" y="1941018"/>
            <a:ext cx="9266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71" name="Google Shape;471;p53"/>
          <p:cNvCxnSpPr>
            <a:stCxn id="469" idx="3"/>
          </p:cNvCxnSpPr>
          <p:nvPr/>
        </p:nvCxnSpPr>
        <p:spPr>
          <a:xfrm>
            <a:off x="2922565" y="2217481"/>
            <a:ext cx="1104900" cy="4020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53"/>
          <p:cNvSpPr txBox="1"/>
          <p:nvPr/>
        </p:nvSpPr>
        <p:spPr>
          <a:xfrm>
            <a:off x="2986897" y="1761424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3" name="Google Shape;473;p53"/>
          <p:cNvSpPr/>
          <p:nvPr/>
        </p:nvSpPr>
        <p:spPr>
          <a:xfrm>
            <a:off x="1657645" y="3708896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3"/>
          <p:cNvSpPr txBox="1"/>
          <p:nvPr/>
        </p:nvSpPr>
        <p:spPr>
          <a:xfrm>
            <a:off x="1826780" y="3908950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75" name="Google Shape;475;p53"/>
          <p:cNvCxnSpPr>
            <a:stCxn id="473" idx="3"/>
          </p:cNvCxnSpPr>
          <p:nvPr/>
        </p:nvCxnSpPr>
        <p:spPr>
          <a:xfrm rot="10800000" flipH="1">
            <a:off x="2922565" y="3171539"/>
            <a:ext cx="1178400" cy="8913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6" name="Google Shape;476;p53"/>
          <p:cNvSpPr txBox="1"/>
          <p:nvPr/>
        </p:nvSpPr>
        <p:spPr>
          <a:xfrm>
            <a:off x="2966633" y="3171562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4840100" y="4112825"/>
            <a:ext cx="385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1 : N relationship, therefore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BORROW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uses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Book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key attribute as Primary Key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/>
        </p:nvSpPr>
        <p:spPr>
          <a:xfrm>
            <a:off x="1225032" y="655223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3559083" y="2334625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4027384" y="2730400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b="1">
                <a:solidFill>
                  <a:schemeClr val="dk2"/>
                </a:solidFill>
              </a:rPr>
              <a:t>RESERVE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4"/>
          <p:cNvSpPr/>
          <p:nvPr/>
        </p:nvSpPr>
        <p:spPr>
          <a:xfrm>
            <a:off x="6826549" y="2524310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6884007" y="2658940"/>
            <a:ext cx="127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reserve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date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87" name="Google Shape;487;p54"/>
          <p:cNvCxnSpPr>
            <a:stCxn id="483" idx="3"/>
            <a:endCxn id="485" idx="2"/>
          </p:cNvCxnSpPr>
          <p:nvPr/>
        </p:nvCxnSpPr>
        <p:spPr>
          <a:xfrm>
            <a:off x="5641680" y="2872694"/>
            <a:ext cx="1185000" cy="480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54"/>
          <p:cNvSpPr/>
          <p:nvPr/>
        </p:nvSpPr>
        <p:spPr>
          <a:xfrm>
            <a:off x="1657645" y="1863538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1833581" y="1941018"/>
            <a:ext cx="9266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90" name="Google Shape;490;p54"/>
          <p:cNvCxnSpPr>
            <a:stCxn id="488" idx="3"/>
          </p:cNvCxnSpPr>
          <p:nvPr/>
        </p:nvCxnSpPr>
        <p:spPr>
          <a:xfrm>
            <a:off x="2922565" y="2217481"/>
            <a:ext cx="1104900" cy="4020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1" name="Google Shape;491;p54"/>
          <p:cNvSpPr txBox="1"/>
          <p:nvPr/>
        </p:nvSpPr>
        <p:spPr>
          <a:xfrm>
            <a:off x="2986897" y="1761424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2" name="Google Shape;492;p54"/>
          <p:cNvSpPr/>
          <p:nvPr/>
        </p:nvSpPr>
        <p:spPr>
          <a:xfrm>
            <a:off x="1657645" y="3708896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4"/>
          <p:cNvSpPr txBox="1"/>
          <p:nvPr/>
        </p:nvSpPr>
        <p:spPr>
          <a:xfrm>
            <a:off x="1826780" y="3908950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94" name="Google Shape;494;p54"/>
          <p:cNvCxnSpPr>
            <a:stCxn id="492" idx="3"/>
          </p:cNvCxnSpPr>
          <p:nvPr/>
        </p:nvCxnSpPr>
        <p:spPr>
          <a:xfrm rot="10800000" flipH="1">
            <a:off x="2922565" y="3164339"/>
            <a:ext cx="1192200" cy="8985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54"/>
          <p:cNvSpPr txBox="1"/>
          <p:nvPr/>
        </p:nvSpPr>
        <p:spPr>
          <a:xfrm>
            <a:off x="2966633" y="3171562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6" name="Google Shape;496;p54"/>
          <p:cNvSpPr txBox="1"/>
          <p:nvPr/>
        </p:nvSpPr>
        <p:spPr>
          <a:xfrm>
            <a:off x="4840100" y="4112825"/>
            <a:ext cx="385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1 : N relationship, therefore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RESERVE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uses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Book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key attribute as Primary Key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/>
        </p:nvSpPr>
        <p:spPr>
          <a:xfrm>
            <a:off x="1225032" y="655223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3314381" y="2214241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5"/>
          <p:cNvSpPr txBox="1"/>
          <p:nvPr/>
        </p:nvSpPr>
        <p:spPr>
          <a:xfrm>
            <a:off x="3782682" y="2610039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1225032" y="2376457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/>
          <p:nvPr/>
        </p:nvSpPr>
        <p:spPr>
          <a:xfrm>
            <a:off x="1400968" y="2453937"/>
            <a:ext cx="9266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6" name="Google Shape;506;p55"/>
          <p:cNvSpPr/>
          <p:nvPr/>
        </p:nvSpPr>
        <p:spPr>
          <a:xfrm>
            <a:off x="6221407" y="2376457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5"/>
          <p:cNvSpPr txBox="1"/>
          <p:nvPr/>
        </p:nvSpPr>
        <p:spPr>
          <a:xfrm>
            <a:off x="6442294" y="2586050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08" name="Google Shape;508;p55"/>
          <p:cNvCxnSpPr>
            <a:stCxn id="504" idx="3"/>
            <a:endCxn id="502" idx="1"/>
          </p:cNvCxnSpPr>
          <p:nvPr/>
        </p:nvCxnSpPr>
        <p:spPr>
          <a:xfrm>
            <a:off x="2489952" y="2730400"/>
            <a:ext cx="824400" cy="219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p55"/>
          <p:cNvCxnSpPr>
            <a:stCxn id="502" idx="3"/>
            <a:endCxn id="506" idx="1"/>
          </p:cNvCxnSpPr>
          <p:nvPr/>
        </p:nvCxnSpPr>
        <p:spPr>
          <a:xfrm rot="10800000" flipH="1">
            <a:off x="5396978" y="2740010"/>
            <a:ext cx="824400" cy="123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0" name="Google Shape;510;p55"/>
          <p:cNvSpPr txBox="1"/>
          <p:nvPr/>
        </p:nvSpPr>
        <p:spPr>
          <a:xfrm>
            <a:off x="2604304" y="2214241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5809192" y="2205928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4840100" y="4112825"/>
            <a:ext cx="385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1 : 1 relationship, therefore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HAS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can use either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or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Fine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key attribute as Primary Key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/>
        </p:nvSpPr>
        <p:spPr>
          <a:xfrm>
            <a:off x="1225032" y="655223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8" name="Google Shape;518;p57"/>
          <p:cNvSpPr/>
          <p:nvPr/>
        </p:nvSpPr>
        <p:spPr>
          <a:xfrm>
            <a:off x="3314381" y="2214241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7"/>
          <p:cNvSpPr/>
          <p:nvPr/>
        </p:nvSpPr>
        <p:spPr>
          <a:xfrm>
            <a:off x="1225032" y="2376457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7"/>
          <p:cNvSpPr/>
          <p:nvPr/>
        </p:nvSpPr>
        <p:spPr>
          <a:xfrm>
            <a:off x="6221407" y="2376457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6399608" y="2598423"/>
            <a:ext cx="101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Payment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22" name="Google Shape;522;p57"/>
          <p:cNvCxnSpPr>
            <a:stCxn id="519" idx="3"/>
            <a:endCxn id="518" idx="1"/>
          </p:cNvCxnSpPr>
          <p:nvPr/>
        </p:nvCxnSpPr>
        <p:spPr>
          <a:xfrm>
            <a:off x="2489952" y="2730400"/>
            <a:ext cx="824400" cy="219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p57"/>
          <p:cNvCxnSpPr>
            <a:stCxn id="518" idx="3"/>
            <a:endCxn id="520" idx="1"/>
          </p:cNvCxnSpPr>
          <p:nvPr/>
        </p:nvCxnSpPr>
        <p:spPr>
          <a:xfrm rot="10800000" flipH="1">
            <a:off x="5396978" y="2740010"/>
            <a:ext cx="824400" cy="123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4" name="Google Shape;524;p57"/>
          <p:cNvSpPr txBox="1"/>
          <p:nvPr/>
        </p:nvSpPr>
        <p:spPr>
          <a:xfrm>
            <a:off x="2604304" y="2214241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5" name="Google Shape;525;p57"/>
          <p:cNvSpPr txBox="1"/>
          <p:nvPr/>
        </p:nvSpPr>
        <p:spPr>
          <a:xfrm>
            <a:off x="5655730" y="2214140"/>
            <a:ext cx="48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>
                <a:latin typeface="Maven Pro"/>
                <a:ea typeface="Maven Pro"/>
                <a:cs typeface="Maven Pro"/>
                <a:sym typeface="Maven Pro"/>
              </a:rPr>
              <a:t>N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3782657" y="2598413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b="1">
                <a:solidFill>
                  <a:schemeClr val="dk2"/>
                </a:solidFill>
              </a:rPr>
              <a:t>PAY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7"/>
          <p:cNvSpPr txBox="1"/>
          <p:nvPr/>
        </p:nvSpPr>
        <p:spPr>
          <a:xfrm>
            <a:off x="1385044" y="2479750"/>
            <a:ext cx="92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8" name="Google Shape;528;p57"/>
          <p:cNvSpPr txBox="1"/>
          <p:nvPr/>
        </p:nvSpPr>
        <p:spPr>
          <a:xfrm>
            <a:off x="4840100" y="4112825"/>
            <a:ext cx="412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1 : N relationship, therefore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uses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key attribute as Primary Key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6"/>
          <p:cNvSpPr txBox="1"/>
          <p:nvPr/>
        </p:nvSpPr>
        <p:spPr>
          <a:xfrm>
            <a:off x="1225032" y="655223"/>
            <a:ext cx="3615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Relationships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3314381" y="2214241"/>
            <a:ext cx="2082597" cy="1076137"/>
          </a:xfrm>
          <a:prstGeom prst="diamond">
            <a:avLst/>
          </a:prstGeom>
          <a:solidFill>
            <a:schemeClr val="accent4"/>
          </a:solidFill>
          <a:ln w="25400" cap="flat" cmpd="sng">
            <a:solidFill>
              <a:srgbClr val="B5D1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6"/>
          <p:cNvSpPr txBox="1"/>
          <p:nvPr/>
        </p:nvSpPr>
        <p:spPr>
          <a:xfrm>
            <a:off x="3782682" y="2610039"/>
            <a:ext cx="11459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b="1">
                <a:solidFill>
                  <a:schemeClr val="dk2"/>
                </a:solidFill>
              </a:rPr>
              <a:t>SETTLE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1225032" y="2376457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6221407" y="2376457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6"/>
          <p:cNvSpPr txBox="1"/>
          <p:nvPr/>
        </p:nvSpPr>
        <p:spPr>
          <a:xfrm>
            <a:off x="6399608" y="2598423"/>
            <a:ext cx="101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Payment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1385057" y="2586038"/>
            <a:ext cx="92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40" name="Google Shape;540;p56"/>
          <p:cNvCxnSpPr>
            <a:stCxn id="536" idx="3"/>
            <a:endCxn id="534" idx="1"/>
          </p:cNvCxnSpPr>
          <p:nvPr/>
        </p:nvCxnSpPr>
        <p:spPr>
          <a:xfrm>
            <a:off x="2489952" y="2730400"/>
            <a:ext cx="824400" cy="219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56"/>
          <p:cNvCxnSpPr>
            <a:stCxn id="534" idx="3"/>
            <a:endCxn id="537" idx="1"/>
          </p:cNvCxnSpPr>
          <p:nvPr/>
        </p:nvCxnSpPr>
        <p:spPr>
          <a:xfrm rot="10800000" flipH="1">
            <a:off x="5396978" y="2740010"/>
            <a:ext cx="824400" cy="123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56"/>
          <p:cNvSpPr txBox="1"/>
          <p:nvPr/>
        </p:nvSpPr>
        <p:spPr>
          <a:xfrm>
            <a:off x="2604304" y="2214241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3" name="Google Shape;543;p56"/>
          <p:cNvSpPr txBox="1"/>
          <p:nvPr/>
        </p:nvSpPr>
        <p:spPr>
          <a:xfrm>
            <a:off x="5809192" y="2205928"/>
            <a:ext cx="485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2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56"/>
          <p:cNvSpPr txBox="1"/>
          <p:nvPr/>
        </p:nvSpPr>
        <p:spPr>
          <a:xfrm>
            <a:off x="4840100" y="4112825"/>
            <a:ext cx="4121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1 : 1 relationship, therefore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SETTLE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can use either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Fine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or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key attribute as Primary Key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380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SG"/>
              <a:t>Create Relational Schema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/>
          <p:nvPr/>
        </p:nvSpPr>
        <p:spPr>
          <a:xfrm>
            <a:off x="2743200" y="1228503"/>
            <a:ext cx="3615070" cy="2686493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491023" y="2217806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cd555421e_0_1"/>
          <p:cNvSpPr txBox="1">
            <a:spLocks noGrp="1"/>
          </p:cNvSpPr>
          <p:nvPr>
            <p:ph type="title"/>
          </p:nvPr>
        </p:nvSpPr>
        <p:spPr>
          <a:xfrm>
            <a:off x="1211950" y="724850"/>
            <a:ext cx="70305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SG" sz="2911"/>
              <a:t>Create relational schemas</a:t>
            </a:r>
            <a:endParaRPr sz="2911"/>
          </a:p>
        </p:txBody>
      </p:sp>
      <p:sp>
        <p:nvSpPr>
          <p:cNvPr id="560" name="Google Shape;560;gccd555421e_0_1"/>
          <p:cNvSpPr txBox="1">
            <a:spLocks noGrp="1"/>
          </p:cNvSpPr>
          <p:nvPr>
            <p:ph type="body" idx="1"/>
          </p:nvPr>
        </p:nvSpPr>
        <p:spPr>
          <a:xfrm>
            <a:off x="326950" y="1720200"/>
            <a:ext cx="6078600" cy="1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SG" sz="1700" b="1">
                <a:solidFill>
                  <a:srgbClr val="B45F06"/>
                </a:solidFill>
              </a:rPr>
              <a:t>RELATION FROM ENTITIES</a:t>
            </a:r>
            <a:endParaRPr sz="17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en-SG"/>
            </a:br>
            <a:endParaRPr/>
          </a:p>
        </p:txBody>
      </p:sp>
      <p:graphicFrame>
        <p:nvGraphicFramePr>
          <p:cNvPr id="561" name="Google Shape;561;gccd555421e_0_1"/>
          <p:cNvGraphicFramePr/>
          <p:nvPr/>
        </p:nvGraphicFramePr>
        <p:xfrm>
          <a:off x="898450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{DF3342F0-3483-49EF-A9B5-71B8771649CB}</a:tableStyleId>
              </a:tblPr>
              <a:tblGrid>
                <a:gridCol w="20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User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password)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 User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password)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category, author, pagecount, title, isbn, yearofpublication)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totalamount, last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updateddate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Payment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paymemberid, time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totalamount, paymethod)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be14897c3_5_40"/>
          <p:cNvSpPr txBox="1">
            <a:spLocks noGrp="1"/>
          </p:cNvSpPr>
          <p:nvPr>
            <p:ph type="title"/>
          </p:nvPr>
        </p:nvSpPr>
        <p:spPr>
          <a:xfrm>
            <a:off x="1211950" y="724850"/>
            <a:ext cx="70305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SG" sz="2911"/>
              <a:t>Create relational schemas</a:t>
            </a:r>
            <a:endParaRPr sz="2911"/>
          </a:p>
        </p:txBody>
      </p:sp>
      <p:sp>
        <p:nvSpPr>
          <p:cNvPr id="567" name="Google Shape;567;gcbe14897c3_5_40"/>
          <p:cNvSpPr txBox="1">
            <a:spLocks noGrp="1"/>
          </p:cNvSpPr>
          <p:nvPr>
            <p:ph type="body" idx="1"/>
          </p:nvPr>
        </p:nvSpPr>
        <p:spPr>
          <a:xfrm>
            <a:off x="326950" y="1720200"/>
            <a:ext cx="6078600" cy="1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SG" sz="1700" b="1">
                <a:solidFill>
                  <a:srgbClr val="B45F06"/>
                </a:solidFill>
              </a:rPr>
              <a:t>RELATION FROM RELATIONSHIPS</a:t>
            </a:r>
            <a:endParaRPr sz="17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en-SG"/>
            </a:br>
            <a:endParaRPr/>
          </a:p>
        </p:txBody>
      </p:sp>
      <p:graphicFrame>
        <p:nvGraphicFramePr>
          <p:cNvPr id="568" name="Google Shape;568;gcbe14897c3_5_40"/>
          <p:cNvGraphicFramePr/>
          <p:nvPr/>
        </p:nvGraphicFramePr>
        <p:xfrm>
          <a:off x="898450" y="2276475"/>
          <a:ext cx="7767650" cy="2069201"/>
        </p:xfrm>
        <a:graphic>
          <a:graphicData uri="http://schemas.openxmlformats.org/drawingml/2006/table">
            <a:tbl>
              <a:tblPr>
                <a:noFill/>
                <a:tableStyleId>{DF3342F0-3483-49EF-A9B5-71B8771649CB}</a:tableStyleId>
              </a:tblPr>
              <a:tblGrid>
                <a:gridCol w="20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Borrow (1 : N 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 </a:t>
                      </a:r>
                      <a:r>
                        <a:rPr lang="en-SG" sz="1300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duedate)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Reserve (1 : N)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</a:t>
                      </a:r>
                      <a:r>
                        <a:rPr lang="en-SG" sz="1300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 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reservedate)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Has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(1 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：1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finememberid,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Pay (1 : N)</a:t>
                      </a: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paymemberid, time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Settle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(1 : 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paymemberid, time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cd555421e_0_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SG"/>
              <a:t>Refine Relational Schema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c897c0355_1_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Multivalued Attributes : Author, Category</a:t>
            </a:r>
            <a:endParaRPr/>
          </a:p>
        </p:txBody>
      </p:sp>
      <p:sp>
        <p:nvSpPr>
          <p:cNvPr id="579" name="Google Shape;579;gcc897c0355_1_15"/>
          <p:cNvSpPr txBox="1">
            <a:spLocks noGrp="1"/>
          </p:cNvSpPr>
          <p:nvPr>
            <p:ph type="body" idx="1"/>
          </p:nvPr>
        </p:nvSpPr>
        <p:spPr>
          <a:xfrm>
            <a:off x="868800" y="2346800"/>
            <a:ext cx="29496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500">
                <a:solidFill>
                  <a:srgbClr val="F6B26B"/>
                </a:solidFill>
              </a:rPr>
              <a:t>Book </a:t>
            </a:r>
            <a:r>
              <a:rPr lang="en-SG" sz="1500"/>
              <a:t>(</a:t>
            </a:r>
            <a:r>
              <a:rPr lang="en-SG" sz="1500" u="sng"/>
              <a:t>bookid</a:t>
            </a:r>
            <a:r>
              <a:rPr lang="en-SG" sz="1500"/>
              <a:t>, category, author, pagecount, title, isbn, yearofpublication)</a:t>
            </a:r>
            <a:endParaRPr sz="15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80" name="Google Shape;580;gcc897c0355_1_15"/>
          <p:cNvSpPr txBox="1"/>
          <p:nvPr/>
        </p:nvSpPr>
        <p:spPr>
          <a:xfrm>
            <a:off x="4863050" y="2346800"/>
            <a:ext cx="36852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Book </a:t>
            </a:r>
            <a:r>
              <a:rPr lang="en-SG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bookid</a:t>
            </a:r>
            <a:r>
              <a:rPr lang="en-SG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pagecount, title, isbn, yearofpublication)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Author 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bookid, authorname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Category 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bookid, categoryname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5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1" name="Google Shape;581;gcc897c0355_1_15"/>
          <p:cNvSpPr/>
          <p:nvPr/>
        </p:nvSpPr>
        <p:spPr>
          <a:xfrm>
            <a:off x="3942600" y="2747700"/>
            <a:ext cx="629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cc897c0355_1_15"/>
          <p:cNvSpPr txBox="1"/>
          <p:nvPr/>
        </p:nvSpPr>
        <p:spPr>
          <a:xfrm>
            <a:off x="1303800" y="1315500"/>
            <a:ext cx="53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b="1">
                <a:latin typeface="Nunito"/>
                <a:ea typeface="Nunito"/>
                <a:cs typeface="Nunito"/>
                <a:sym typeface="Nunito"/>
              </a:rPr>
              <a:t>author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SG" b="1">
                <a:latin typeface="Nunito"/>
                <a:ea typeface="Nunito"/>
                <a:cs typeface="Nunito"/>
                <a:sym typeface="Nunito"/>
              </a:rPr>
              <a:t>category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are two multivalued attributes in Book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-create new entities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Author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Category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cd555421e_0_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 sz="2500"/>
              <a:t>Member User – Borrow - Book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 sz="2500"/>
              <a:t>Member User – Reserve - Book</a:t>
            </a:r>
            <a:endParaRPr/>
          </a:p>
        </p:txBody>
      </p:sp>
      <p:sp>
        <p:nvSpPr>
          <p:cNvPr id="588" name="Google Shape;588;gccd555421e_0_33"/>
          <p:cNvSpPr txBox="1"/>
          <p:nvPr/>
        </p:nvSpPr>
        <p:spPr>
          <a:xfrm>
            <a:off x="1303800" y="1966500"/>
            <a:ext cx="73479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Look for opportunities to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combine relationships into entities:</a:t>
            </a:r>
            <a:endParaRPr sz="1900"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 - Borrow 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- Book is a 1:N relationship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 - Reserve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- Book is a 1:N  relationship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-Participation of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Book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Borrow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Reserve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 is total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-Integrate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Borrow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Reserve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 relation into Book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-Primary Key doesn’t change, it is still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Book</a:t>
            </a:r>
            <a:r>
              <a:rPr lang="en-SG" sz="1900">
                <a:latin typeface="Nunito"/>
                <a:ea typeface="Nunito"/>
                <a:cs typeface="Nunito"/>
                <a:sym typeface="Nunito"/>
              </a:rPr>
              <a:t>’s PK. But now there is a Foreign Key connecting it to </a:t>
            </a:r>
            <a:r>
              <a:rPr lang="en-SG" sz="19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be14897c3_5_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 sz="2500"/>
              <a:t>Member User – Borrow - Book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 sz="2500"/>
              <a:t>Member User – Reserve - Book</a:t>
            </a:r>
            <a:endParaRPr/>
          </a:p>
        </p:txBody>
      </p:sp>
      <p:sp>
        <p:nvSpPr>
          <p:cNvPr id="594" name="Google Shape;594;gcbe14897c3_5_32"/>
          <p:cNvSpPr txBox="1">
            <a:spLocks noGrp="1"/>
          </p:cNvSpPr>
          <p:nvPr>
            <p:ph type="body" idx="1"/>
          </p:nvPr>
        </p:nvSpPr>
        <p:spPr>
          <a:xfrm>
            <a:off x="801425" y="2118875"/>
            <a:ext cx="3325800" cy="2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22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SG" sz="3692">
                <a:solidFill>
                  <a:srgbClr val="E69138"/>
                </a:solidFill>
              </a:rPr>
              <a:t>Member User</a:t>
            </a:r>
            <a:r>
              <a:rPr lang="en-SG" sz="3692"/>
              <a:t> (</a:t>
            </a:r>
            <a:r>
              <a:rPr lang="en-SG" sz="3692" u="sng"/>
              <a:t>memberid</a:t>
            </a:r>
            <a:r>
              <a:rPr lang="en-SG" sz="3692"/>
              <a:t>, password, totalamount)</a:t>
            </a:r>
            <a:endParaRPr sz="3692"/>
          </a:p>
          <a:p>
            <a:pPr marL="457200" lvl="0" indent="-322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SG" sz="3692">
                <a:solidFill>
                  <a:srgbClr val="E69138"/>
                </a:solidFill>
              </a:rPr>
              <a:t>Borrow</a:t>
            </a:r>
            <a:r>
              <a:rPr lang="en-SG" sz="3692"/>
              <a:t> (</a:t>
            </a:r>
            <a:r>
              <a:rPr lang="en-SG" sz="3692" u="sng"/>
              <a:t>bookid</a:t>
            </a:r>
            <a:r>
              <a:rPr lang="en-SG" sz="3692"/>
              <a:t>, duedate, </a:t>
            </a:r>
            <a:r>
              <a:rPr lang="en-SG" sz="3692" b="1" i="1"/>
              <a:t>memberid</a:t>
            </a:r>
            <a:r>
              <a:rPr lang="en-SG" sz="3692"/>
              <a:t>)</a:t>
            </a:r>
            <a:endParaRPr sz="3692"/>
          </a:p>
          <a:p>
            <a:pPr marL="457200" lvl="0" indent="-322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SG" sz="3692">
                <a:solidFill>
                  <a:srgbClr val="E69138"/>
                </a:solidFill>
              </a:rPr>
              <a:t>Reserve </a:t>
            </a:r>
            <a:r>
              <a:rPr lang="en-SG" sz="3692"/>
              <a:t>(</a:t>
            </a:r>
            <a:r>
              <a:rPr lang="en-SG" sz="3692" u="sng"/>
              <a:t>bookid</a:t>
            </a:r>
            <a:r>
              <a:rPr lang="en-SG" sz="3692"/>
              <a:t>, reservedate, </a:t>
            </a:r>
            <a:r>
              <a:rPr lang="en-SG" sz="3692" b="1" i="1"/>
              <a:t>memberid</a:t>
            </a:r>
            <a:r>
              <a:rPr lang="en-SG" sz="3692"/>
              <a:t>)</a:t>
            </a:r>
            <a:endParaRPr sz="3692"/>
          </a:p>
          <a:p>
            <a:pPr marL="457200" lvl="0" indent="-322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SG" sz="3692">
                <a:solidFill>
                  <a:srgbClr val="E69138"/>
                </a:solidFill>
              </a:rPr>
              <a:t>Book </a:t>
            </a:r>
            <a:r>
              <a:rPr lang="en-SG" sz="3692"/>
              <a:t>(</a:t>
            </a:r>
            <a:r>
              <a:rPr lang="en-SG" sz="3692" u="sng"/>
              <a:t>bookid</a:t>
            </a:r>
            <a:r>
              <a:rPr lang="en-SG" sz="3692"/>
              <a:t>, pagecount, title, isbn, yearofpublication)</a:t>
            </a:r>
            <a:endParaRPr sz="3692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95" name="Google Shape;595;gcbe14897c3_5_32"/>
          <p:cNvSpPr txBox="1"/>
          <p:nvPr/>
        </p:nvSpPr>
        <p:spPr>
          <a:xfrm>
            <a:off x="5112375" y="2118875"/>
            <a:ext cx="33258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SG" sz="13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r>
              <a:rPr lang="en-SG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SG" sz="13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password, totalamount)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SG" sz="13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Book </a:t>
            </a:r>
            <a:r>
              <a:rPr lang="en-SG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3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bookid</a:t>
            </a:r>
            <a:r>
              <a:rPr lang="en-SG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pagecount, title, isbn, yearofpublication, </a:t>
            </a:r>
            <a:r>
              <a:rPr lang="en-SG" sz="1300" b="1" i="1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borrowedid</a:t>
            </a:r>
            <a:r>
              <a:rPr lang="en-SG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borrowduedate, </a:t>
            </a:r>
            <a:r>
              <a:rPr lang="en-SG" sz="1300" b="1" i="1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reservedid</a:t>
            </a:r>
            <a:r>
              <a:rPr lang="en-SG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reservedate)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6" name="Google Shape;596;gcbe14897c3_5_32"/>
          <p:cNvSpPr/>
          <p:nvPr/>
        </p:nvSpPr>
        <p:spPr>
          <a:xfrm>
            <a:off x="4305100" y="2571750"/>
            <a:ext cx="629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SG"/>
              <a:t>Member User -- Has -- Fine</a:t>
            </a:r>
            <a:endParaRPr/>
          </a:p>
        </p:txBody>
      </p:sp>
      <p:sp>
        <p:nvSpPr>
          <p:cNvPr id="602" name="Google Shape;602;p27"/>
          <p:cNvSpPr txBox="1">
            <a:spLocks noGrp="1"/>
          </p:cNvSpPr>
          <p:nvPr>
            <p:ph type="body" idx="1"/>
          </p:nvPr>
        </p:nvSpPr>
        <p:spPr>
          <a:xfrm>
            <a:off x="785150" y="2783000"/>
            <a:ext cx="27111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Member User</a:t>
            </a:r>
            <a:r>
              <a:rPr lang="en-SG" sz="1500"/>
              <a:t> (</a:t>
            </a:r>
            <a:r>
              <a:rPr lang="en-SG" sz="1500" u="sng"/>
              <a:t>memberid</a:t>
            </a:r>
            <a:r>
              <a:rPr lang="en-SG" sz="1500"/>
              <a:t>, password)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Has </a:t>
            </a:r>
            <a:r>
              <a:rPr lang="en-SG" sz="1500"/>
              <a:t>(</a:t>
            </a:r>
            <a:r>
              <a:rPr lang="en-SG" sz="1500" u="sng"/>
              <a:t>finememberid,</a:t>
            </a:r>
            <a:r>
              <a:rPr lang="en-SG" sz="1500"/>
              <a:t>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Fine </a:t>
            </a:r>
            <a:r>
              <a:rPr lang="en-SG" sz="1500"/>
              <a:t>(</a:t>
            </a:r>
            <a:r>
              <a:rPr lang="en-SG" sz="1500" u="sng"/>
              <a:t>finememberid</a:t>
            </a:r>
            <a:r>
              <a:rPr lang="en-SG" sz="1500"/>
              <a:t>, totalamount, lastupdateddate)</a:t>
            </a:r>
            <a:endParaRPr sz="15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603" name="Google Shape;603;p27"/>
          <p:cNvSpPr txBox="1"/>
          <p:nvPr/>
        </p:nvSpPr>
        <p:spPr>
          <a:xfrm>
            <a:off x="5018350" y="2861525"/>
            <a:ext cx="3408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password)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Fine 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finememberid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totalamount, lastupdated</a:t>
            </a:r>
            <a:r>
              <a:rPr lang="en-SG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date, </a:t>
            </a:r>
            <a:r>
              <a:rPr lang="en-SG" sz="1500" b="1" i="1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5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3942588" y="3235400"/>
            <a:ext cx="629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 txBox="1"/>
          <p:nvPr/>
        </p:nvSpPr>
        <p:spPr>
          <a:xfrm>
            <a:off x="1303800" y="1305500"/>
            <a:ext cx="6174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Look for opportunities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combine relationships into entities: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 - Has - Fine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is a 1:1 relationship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integrate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Has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relation into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Fine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Primary Key doesn’t change, it is still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Fine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PK. But now there is a Foreign Key connecting it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SG"/>
              <a:t>Member User -- Pay -- Payment</a:t>
            </a:r>
            <a:endParaRPr/>
          </a:p>
        </p:txBody>
      </p:sp>
      <p:sp>
        <p:nvSpPr>
          <p:cNvPr id="611" name="Google Shape;611;p28"/>
          <p:cNvSpPr txBox="1">
            <a:spLocks noGrp="1"/>
          </p:cNvSpPr>
          <p:nvPr>
            <p:ph type="body" idx="1"/>
          </p:nvPr>
        </p:nvSpPr>
        <p:spPr>
          <a:xfrm>
            <a:off x="635850" y="3206100"/>
            <a:ext cx="3500400" cy="1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Member User</a:t>
            </a:r>
            <a:r>
              <a:rPr lang="en-SG" sz="1500"/>
              <a:t> (</a:t>
            </a:r>
            <a:r>
              <a:rPr lang="en-SG" sz="1500" u="sng"/>
              <a:t>memberid</a:t>
            </a:r>
            <a:r>
              <a:rPr lang="en-SG" sz="1500"/>
              <a:t>, password)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Pay </a:t>
            </a:r>
            <a:r>
              <a:rPr lang="en-SG" sz="1500"/>
              <a:t>(</a:t>
            </a:r>
            <a:r>
              <a:rPr lang="en-SG" sz="1500" u="sng"/>
              <a:t>paymemberid, time</a:t>
            </a:r>
            <a:r>
              <a:rPr lang="en-SG" sz="1500"/>
              <a:t>,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>
                <a:solidFill>
                  <a:srgbClr val="E69138"/>
                </a:solidFill>
              </a:rPr>
              <a:t>Payment </a:t>
            </a:r>
            <a:r>
              <a:rPr lang="en-SG" sz="1500"/>
              <a:t>(</a:t>
            </a:r>
            <a:r>
              <a:rPr lang="en-SG" sz="1500" u="sng"/>
              <a:t>paymemberid, time</a:t>
            </a:r>
            <a:r>
              <a:rPr lang="en-SG" sz="1500"/>
              <a:t>, totalamount, paymethod)</a:t>
            </a:r>
            <a:endParaRPr sz="1500"/>
          </a:p>
          <a:p>
            <a: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/>
          </a:p>
        </p:txBody>
      </p:sp>
      <p:sp>
        <p:nvSpPr>
          <p:cNvPr id="612" name="Google Shape;612;p28"/>
          <p:cNvSpPr txBox="1"/>
          <p:nvPr/>
        </p:nvSpPr>
        <p:spPr>
          <a:xfrm>
            <a:off x="5119800" y="3185850"/>
            <a:ext cx="32145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password, totalamount)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Payment 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paymemberid, time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totalamount, paymethod, </a:t>
            </a:r>
            <a:r>
              <a:rPr lang="en-SG" sz="1500" b="1" i="1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4136250" y="3564800"/>
            <a:ext cx="629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1303800" y="1168500"/>
            <a:ext cx="6154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Look for opportunities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combine relationships into entities: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 - Pay - Payment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is a 1:N relationship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Participation of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is total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Integrate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relation into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Primary Key doesn’t change, it is still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PK. But now there is a Foreign Key connecting it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SG"/>
              <a:t>Payment -- Settle -- Fine</a:t>
            </a:r>
            <a:endParaRPr/>
          </a:p>
        </p:txBody>
      </p:sp>
      <p:sp>
        <p:nvSpPr>
          <p:cNvPr id="620" name="Google Shape;620;p29"/>
          <p:cNvSpPr txBox="1">
            <a:spLocks noGrp="1"/>
          </p:cNvSpPr>
          <p:nvPr>
            <p:ph type="body" idx="1"/>
          </p:nvPr>
        </p:nvSpPr>
        <p:spPr>
          <a:xfrm>
            <a:off x="615900" y="2637700"/>
            <a:ext cx="3500700" cy="2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Payment </a:t>
            </a:r>
            <a:r>
              <a:rPr lang="en-SG" sz="1500"/>
              <a:t>(</a:t>
            </a:r>
            <a:r>
              <a:rPr lang="en-SG" sz="1500" u="sng"/>
              <a:t>paymemberid, time</a:t>
            </a:r>
            <a:r>
              <a:rPr lang="en-SG" sz="1500"/>
              <a:t>, totalamount, paymethod,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Settle </a:t>
            </a:r>
            <a:r>
              <a:rPr lang="en-SG" sz="1500"/>
              <a:t>(</a:t>
            </a:r>
            <a:r>
              <a:rPr lang="en-SG" sz="1500" u="sng"/>
              <a:t>paymemberid, time</a:t>
            </a:r>
            <a:r>
              <a:rPr lang="en-SG" sz="1500"/>
              <a:t>, </a:t>
            </a:r>
            <a:r>
              <a:rPr lang="en-SG" sz="1500" b="1" i="1"/>
              <a:t>finememberid</a:t>
            </a:r>
            <a:r>
              <a:rPr lang="en-SG" sz="1500"/>
              <a:t>,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>
                <a:solidFill>
                  <a:srgbClr val="E69138"/>
                </a:solidFill>
              </a:rPr>
              <a:t>Fine </a:t>
            </a:r>
            <a:r>
              <a:rPr lang="en-SG" sz="1500"/>
              <a:t>(</a:t>
            </a:r>
            <a:r>
              <a:rPr lang="en-SG" sz="1500" u="sng"/>
              <a:t>finememberid</a:t>
            </a:r>
            <a:r>
              <a:rPr lang="en-SG" sz="1500"/>
              <a:t>, totalamount, lastupdateddate, 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621" name="Google Shape;621;p29"/>
          <p:cNvSpPr txBox="1"/>
          <p:nvPr/>
        </p:nvSpPr>
        <p:spPr>
          <a:xfrm>
            <a:off x="5387084" y="2645651"/>
            <a:ext cx="29565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Payment 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b="0" i="0" u="sng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paymemberid</a:t>
            </a:r>
            <a:r>
              <a:rPr lang="en-SG" sz="1500" b="0" i="0" u="sng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time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SG" sz="1500" b="0" i="0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totalamount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SG" sz="1500" b="0" i="0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paymethod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SG" sz="1500" b="1" i="1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finememberid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SG" sz="1500" b="1" i="1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Fine 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b="0" i="0" u="sng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finememberid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SG" sz="1500" b="0" i="0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totalamount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SG" sz="1500" b="0" i="0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lastupdateddate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SG" sz="1500" b="1" i="1" u="none" strike="noStrike" cap="none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5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4257300" y="3547550"/>
            <a:ext cx="629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1303800" y="1163679"/>
            <a:ext cx="6203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Look for opportunities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combine relationships into entities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 - Settle- Fine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is a 1:1 relationship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integrate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Settle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relation into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- Primary Key doesn’t change, it is still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Payment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’s PK. But now there is a Foreign Key connecting it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Fine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be14897c3_0_20"/>
          <p:cNvSpPr txBox="1">
            <a:spLocks noGrp="1"/>
          </p:cNvSpPr>
          <p:nvPr>
            <p:ph type="title"/>
          </p:nvPr>
        </p:nvSpPr>
        <p:spPr>
          <a:xfrm>
            <a:off x="1303800" y="729075"/>
            <a:ext cx="703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 sz="2500"/>
              <a:t>Member User - Book</a:t>
            </a:r>
            <a:endParaRPr/>
          </a:p>
        </p:txBody>
      </p:sp>
      <p:sp>
        <p:nvSpPr>
          <p:cNvPr id="629" name="Google Shape;629;gcbe14897c3_0_20"/>
          <p:cNvSpPr txBox="1">
            <a:spLocks noGrp="1"/>
          </p:cNvSpPr>
          <p:nvPr>
            <p:ph type="body" idx="1"/>
          </p:nvPr>
        </p:nvSpPr>
        <p:spPr>
          <a:xfrm>
            <a:off x="4732550" y="2980175"/>
            <a:ext cx="4166700" cy="30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Member User</a:t>
            </a:r>
            <a:r>
              <a:rPr lang="en-SG" sz="1500"/>
              <a:t> (</a:t>
            </a:r>
            <a:r>
              <a:rPr lang="en-SG" sz="1500" u="sng"/>
              <a:t>memberid</a:t>
            </a:r>
            <a:r>
              <a:rPr lang="en-SG" sz="1500"/>
              <a:t>, password, totalamount)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Borrow</a:t>
            </a:r>
            <a:r>
              <a:rPr lang="en-SG" sz="1500"/>
              <a:t> (</a:t>
            </a:r>
            <a:r>
              <a:rPr lang="en-SG" sz="1500" u="sng"/>
              <a:t>bookid</a:t>
            </a:r>
            <a:r>
              <a:rPr lang="en-SG" sz="1500"/>
              <a:t>, duedate,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Reserve </a:t>
            </a:r>
            <a:r>
              <a:rPr lang="en-SG" sz="1500"/>
              <a:t>(</a:t>
            </a:r>
            <a:r>
              <a:rPr lang="en-SG" sz="1500" u="sng"/>
              <a:t>bookid</a:t>
            </a:r>
            <a:r>
              <a:rPr lang="en-SG" sz="1500"/>
              <a:t>, reservedate, </a:t>
            </a:r>
            <a:r>
              <a:rPr lang="en-SG" sz="1500" b="1" i="1"/>
              <a:t>memberid</a:t>
            </a:r>
            <a:r>
              <a:rPr lang="en-SG" sz="1500"/>
              <a:t>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SG" sz="1500">
                <a:solidFill>
                  <a:srgbClr val="E69138"/>
                </a:solidFill>
              </a:rPr>
              <a:t>Book </a:t>
            </a:r>
            <a:r>
              <a:rPr lang="en-SG" sz="1500"/>
              <a:t>(</a:t>
            </a:r>
            <a:r>
              <a:rPr lang="en-SG" sz="1500" u="sng"/>
              <a:t>bookid</a:t>
            </a:r>
            <a:r>
              <a:rPr lang="en-SG" sz="1500"/>
              <a:t>, pagecount, title, isbn, yearofpublication)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630" name="Google Shape;630;gcbe14897c3_0_20"/>
          <p:cNvSpPr txBox="1"/>
          <p:nvPr/>
        </p:nvSpPr>
        <p:spPr>
          <a:xfrm>
            <a:off x="576350" y="2980175"/>
            <a:ext cx="36405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Member User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password, totalamount)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-SG" sz="1500" b="0" i="0" u="none" strike="noStrike" cap="none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Book 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-SG" sz="15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bookid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SG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pagecount, title, isbn, yearofpublication, </a:t>
            </a:r>
            <a:r>
              <a:rPr lang="en-SG" sz="1500" b="1" i="1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borrowedid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borrowduedate, </a:t>
            </a:r>
            <a:r>
              <a:rPr lang="en-SG" sz="1500" b="1" i="1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reservedid</a:t>
            </a:r>
            <a:r>
              <a:rPr lang="en-SG"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reservedate)</a:t>
            </a:r>
            <a:endParaRPr sz="15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1" name="Google Shape;631;gcbe14897c3_0_20"/>
          <p:cNvSpPr/>
          <p:nvPr/>
        </p:nvSpPr>
        <p:spPr>
          <a:xfrm>
            <a:off x="4034425" y="3334475"/>
            <a:ext cx="629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cbe14897c3_0_20"/>
          <p:cNvSpPr txBox="1"/>
          <p:nvPr/>
        </p:nvSpPr>
        <p:spPr>
          <a:xfrm>
            <a:off x="1303800" y="1206900"/>
            <a:ext cx="7656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Look for opportunities 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examine </a:t>
            </a:r>
            <a:r>
              <a:rPr lang="en-SG" b="1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dependency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in entities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In Book entity,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borrowduedate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is not dependent on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bookid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alone,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but dependent on (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bookid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 borrowedid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) and is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CALCULATED field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Same for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Reserve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So there is </a:t>
            </a:r>
            <a:r>
              <a:rPr lang="en-SG" b="1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Transitive dependency</a:t>
            </a:r>
            <a:r>
              <a:rPr lang="en-SG" b="1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in Book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Nunito"/>
                <a:ea typeface="Nunito"/>
                <a:cs typeface="Nunito"/>
                <a:sym typeface="Nunito"/>
              </a:rPr>
              <a:t>take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borrowedid, borrowduedate, reservedid, reservedate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out into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BORROW</a:t>
            </a:r>
            <a:r>
              <a:rPr lang="en-SG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SG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RESERVE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/>
          <p:nvPr/>
        </p:nvSpPr>
        <p:spPr>
          <a:xfrm>
            <a:off x="5156136" y="3486328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2796059" y="3486176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6147071" y="1945720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3905082" y="1924646"/>
            <a:ext cx="1372419" cy="79248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1693474" y="1935480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869410" y="2012960"/>
            <a:ext cx="9266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851333" y="2069516"/>
            <a:ext cx="1479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Administrative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2978433" y="3698328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5270605" y="3701623"/>
            <a:ext cx="10359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Payment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6339355" y="2120681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" name="Google Shape;637;gccf4d97e9e_0_0"/>
          <p:cNvGraphicFramePr/>
          <p:nvPr>
            <p:extLst>
              <p:ext uri="{D42A27DB-BD31-4B8C-83A1-F6EECF244321}">
                <p14:modId xmlns:p14="http://schemas.microsoft.com/office/powerpoint/2010/main" val="1982411596"/>
              </p:ext>
            </p:extLst>
          </p:nvPr>
        </p:nvGraphicFramePr>
        <p:xfrm>
          <a:off x="624475" y="986850"/>
          <a:ext cx="8179375" cy="3814688"/>
        </p:xfrm>
        <a:graphic>
          <a:graphicData uri="http://schemas.openxmlformats.org/drawingml/2006/table">
            <a:tbl>
              <a:tblPr>
                <a:noFill/>
                <a:tableStyleId>{DF3342F0-3483-49EF-A9B5-71B8771649CB}</a:tableStyleId>
              </a:tblPr>
              <a:tblGrid>
                <a:gridCol w="19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5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User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password)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 User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password)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 </a:t>
                      </a: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pagecount, title, isbn, yearofpublication)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 u="sng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u="sng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authorname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Category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 u="sng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u="sng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categoryname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totalamount, l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astupdateddate, </a:t>
                      </a:r>
                      <a:r>
                        <a:rPr lang="en-SG" sz="1300" b="1" i="1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Payment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paymemberid</a:t>
                      </a:r>
                      <a:r>
                        <a:rPr lang="en-SG" sz="1300" u="sng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u="sng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u="none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totalamount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u="none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paymethod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b="1" i="1" u="none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b="1" i="1" u="none" strike="noStrike" cap="none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Borrow</a:t>
                      </a:r>
                      <a:endParaRPr sz="1300" u="none" strike="noStrike" cap="non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duedate, </a:t>
                      </a:r>
                      <a:r>
                        <a:rPr lang="en-SG" sz="1300" b="1" i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 u="none" strike="noStrike" cap="non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6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Reserve</a:t>
                      </a:r>
                      <a:endParaRPr sz="1300" u="none" strike="noStrike" cap="non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reservedate</a:t>
                      </a:r>
                      <a:r>
                        <a:rPr lang="en-SG" sz="13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b="1" i="1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 </a:t>
                      </a:r>
                      <a:endParaRPr sz="1300" u="none" strike="noStrike" cap="none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38" name="Google Shape;638;gccf4d97e9e_0_0"/>
          <p:cNvSpPr txBox="1">
            <a:spLocks noGrp="1"/>
          </p:cNvSpPr>
          <p:nvPr>
            <p:ph type="title" idx="4294967295"/>
          </p:nvPr>
        </p:nvSpPr>
        <p:spPr>
          <a:xfrm>
            <a:off x="624475" y="2284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/>
              <a:t>Our Final Schema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97128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SG"/>
              <a:t>Logical Data Model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" name="Google Shape;648;gcbe14897c3_0_29"/>
          <p:cNvGraphicFramePr/>
          <p:nvPr/>
        </p:nvGraphicFramePr>
        <p:xfrm>
          <a:off x="-12" y="10663"/>
          <a:ext cx="4627700" cy="5137395"/>
        </p:xfrm>
        <a:graphic>
          <a:graphicData uri="http://schemas.openxmlformats.org/drawingml/2006/table">
            <a:tbl>
              <a:tblPr>
                <a:noFill/>
                <a:tableStyleId>{DF3342F0-3483-49EF-A9B5-71B8771649CB}</a:tableStyleId>
              </a:tblPr>
              <a:tblGrid>
                <a:gridCol w="462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SG" sz="3400" b="1" u="none" strike="noStrike" cap="none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Logical Data Model</a:t>
                      </a:r>
                      <a:endParaRPr sz="3400" b="1" u="none" strike="noStrike" cap="none">
                        <a:solidFill>
                          <a:srgbClr val="E6913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 u="none" strike="noStrike" cap="none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 User</a:t>
                      </a:r>
                      <a:r>
                        <a:rPr lang="en-SG" sz="13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 (</a:t>
                      </a:r>
                      <a:r>
                        <a:rPr lang="en-SG" sz="1300" u="sng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,  password)</a:t>
                      </a: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 memberid</a:t>
                      </a: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User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(</a:t>
                      </a:r>
                      <a:r>
                        <a:rPr lang="en-SG" sz="13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password)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adminid</a:t>
                      </a:r>
                      <a:endParaRPr sz="1300" b="1">
                        <a:solidFill>
                          <a:srgbClr val="E6913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 u="none" strike="noStrike" cap="none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r>
                        <a:rPr lang="en-SG" sz="1300" u="none" strike="noStrike" cap="none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bookID, authorname</a:t>
                      </a:r>
                      <a:r>
                        <a:rPr lang="en-SG" sz="13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 </a:t>
                      </a:r>
                      <a:r>
                        <a:rPr lang="en-SG" sz="13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bookid, authorname</a:t>
                      </a:r>
                      <a:endParaRPr sz="13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pagecount, title, isbn, yearofpublication)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bookid</a:t>
                      </a:r>
                      <a:endParaRPr sz="1300" b="1">
                        <a:solidFill>
                          <a:srgbClr val="E6913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Category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bookid, categoryname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bookid, categoryname</a:t>
                      </a:r>
                      <a:endParaRPr sz="1300" b="1">
                        <a:solidFill>
                          <a:srgbClr val="E6913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49" name="Google Shape;649;gcbe14897c3_0_29"/>
          <p:cNvGraphicFramePr/>
          <p:nvPr>
            <p:extLst>
              <p:ext uri="{D42A27DB-BD31-4B8C-83A1-F6EECF244321}">
                <p14:modId xmlns:p14="http://schemas.microsoft.com/office/powerpoint/2010/main" val="3914826907"/>
              </p:ext>
            </p:extLst>
          </p:nvPr>
        </p:nvGraphicFramePr>
        <p:xfrm>
          <a:off x="4627700" y="10663"/>
          <a:ext cx="4516300" cy="5148090"/>
        </p:xfrm>
        <a:graphic>
          <a:graphicData uri="http://schemas.openxmlformats.org/drawingml/2006/table">
            <a:tbl>
              <a:tblPr>
                <a:noFill/>
                <a:tableStyleId>{4F6B2D69-FA41-481F-9AED-B03032D24116}</a:tableStyleId>
              </a:tblPr>
              <a:tblGrid>
                <a:gridCol w="45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Borrow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duedate, </a:t>
                      </a:r>
                      <a:r>
                        <a:rPr lang="en-SG" sz="1300" b="1" i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bookid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Foreign Key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 </a:t>
                      </a: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references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 User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(memberid)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Reserve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reservedate, </a:t>
                      </a:r>
                      <a:r>
                        <a:rPr lang="en-SG" sz="1300" b="1" i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bookid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Foreign Key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 </a:t>
                      </a: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references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 User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(memberid)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totalamount, lastupdateddate, </a:t>
                      </a:r>
                      <a:r>
                        <a:rPr lang="en-SG" sz="1300" b="1" i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finememberid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Foreign Key 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 </a:t>
                      </a:r>
                      <a:r>
                        <a:rPr lang="en-SG" sz="13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references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 User</a:t>
                      </a:r>
                      <a:r>
                        <a:rPr lang="en-SG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(memberid)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 dirty="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Payment</a:t>
                      </a:r>
                      <a:r>
                        <a:rPr lang="en-SG" sz="1300" dirty="0">
                          <a:solidFill>
                            <a:srgbClr val="E691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(</a:t>
                      </a:r>
                      <a:r>
                        <a:rPr lang="en-SG" sz="1300" u="sng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paymemberid</a:t>
                      </a:r>
                      <a:r>
                        <a:rPr lang="en-SG" sz="1300" u="sng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time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totalamount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paymethod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b="1" i="1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b="1" i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SG" sz="1300" b="1" i="1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Primary Key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paymemberid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, time</a:t>
                      </a:r>
                      <a:endParaRPr sz="13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Foreign Key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references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Fine (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finememberid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3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Foreign Key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SG" sz="13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references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Member User (</a:t>
                      </a:r>
                      <a:r>
                        <a:rPr lang="en-SG" sz="13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memberid</a:t>
                      </a:r>
                      <a:r>
                        <a:rPr lang="en-SG" sz="13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be14897c3_5_13"/>
          <p:cNvSpPr/>
          <p:nvPr/>
        </p:nvSpPr>
        <p:spPr>
          <a:xfrm>
            <a:off x="5156136" y="3486328"/>
            <a:ext cx="1264800" cy="70800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cbe14897c3_5_13"/>
          <p:cNvSpPr/>
          <p:nvPr/>
        </p:nvSpPr>
        <p:spPr>
          <a:xfrm>
            <a:off x="2796059" y="3486176"/>
            <a:ext cx="1264800" cy="70800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cbe14897c3_5_13"/>
          <p:cNvSpPr/>
          <p:nvPr/>
        </p:nvSpPr>
        <p:spPr>
          <a:xfrm>
            <a:off x="6147071" y="1945720"/>
            <a:ext cx="1264800" cy="70800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cbe14897c3_5_13"/>
          <p:cNvSpPr/>
          <p:nvPr/>
        </p:nvSpPr>
        <p:spPr>
          <a:xfrm>
            <a:off x="3905082" y="1924646"/>
            <a:ext cx="1372500" cy="79260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cbe14897c3_5_13"/>
          <p:cNvSpPr/>
          <p:nvPr/>
        </p:nvSpPr>
        <p:spPr>
          <a:xfrm>
            <a:off x="1693474" y="1935480"/>
            <a:ext cx="1264800" cy="70800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cbe14897c3_5_13"/>
          <p:cNvSpPr txBox="1"/>
          <p:nvPr/>
        </p:nvSpPr>
        <p:spPr>
          <a:xfrm>
            <a:off x="1141362" y="643649"/>
            <a:ext cx="2162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6" name="Google Shape;316;gcbe14897c3_5_13"/>
          <p:cNvSpPr txBox="1"/>
          <p:nvPr/>
        </p:nvSpPr>
        <p:spPr>
          <a:xfrm>
            <a:off x="1869410" y="2012960"/>
            <a:ext cx="92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7" name="Google Shape;317;gcbe14897c3_5_13"/>
          <p:cNvSpPr txBox="1"/>
          <p:nvPr/>
        </p:nvSpPr>
        <p:spPr>
          <a:xfrm>
            <a:off x="3851333" y="2069516"/>
            <a:ext cx="147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Administrative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gcbe14897c3_5_13"/>
          <p:cNvSpPr txBox="1"/>
          <p:nvPr/>
        </p:nvSpPr>
        <p:spPr>
          <a:xfrm>
            <a:off x="2978433" y="3698328"/>
            <a:ext cx="92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9" name="Google Shape;319;gcbe14897c3_5_13"/>
          <p:cNvSpPr txBox="1"/>
          <p:nvPr/>
        </p:nvSpPr>
        <p:spPr>
          <a:xfrm>
            <a:off x="5270605" y="3701623"/>
            <a:ext cx="103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Payment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Google Shape;320;gcbe14897c3_5_13"/>
          <p:cNvSpPr txBox="1"/>
          <p:nvPr/>
        </p:nvSpPr>
        <p:spPr>
          <a:xfrm>
            <a:off x="6339355" y="2120681"/>
            <a:ext cx="92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gcbe14897c3_5_13"/>
          <p:cNvSpPr/>
          <p:nvPr/>
        </p:nvSpPr>
        <p:spPr>
          <a:xfrm>
            <a:off x="1244830" y="1650247"/>
            <a:ext cx="2162100" cy="1248600"/>
          </a:xfrm>
          <a:prstGeom prst="ellipse">
            <a:avLst/>
          </a:prstGeom>
          <a:noFill/>
          <a:ln w="254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cbe14897c3_5_13"/>
          <p:cNvSpPr/>
          <p:nvPr/>
        </p:nvSpPr>
        <p:spPr>
          <a:xfrm>
            <a:off x="3483243" y="1650272"/>
            <a:ext cx="2162100" cy="1248600"/>
          </a:xfrm>
          <a:prstGeom prst="ellipse">
            <a:avLst/>
          </a:prstGeom>
          <a:noFill/>
          <a:ln w="254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cbe14897c3_5_13"/>
          <p:cNvSpPr/>
          <p:nvPr/>
        </p:nvSpPr>
        <p:spPr>
          <a:xfrm>
            <a:off x="5721655" y="1650247"/>
            <a:ext cx="2162100" cy="1248600"/>
          </a:xfrm>
          <a:prstGeom prst="ellipse">
            <a:avLst/>
          </a:prstGeom>
          <a:noFill/>
          <a:ln w="254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cbe14897c3_5_13"/>
          <p:cNvSpPr txBox="1"/>
          <p:nvPr/>
        </p:nvSpPr>
        <p:spPr>
          <a:xfrm>
            <a:off x="3783627" y="1102475"/>
            <a:ext cx="164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solidFill>
                  <a:srgbClr val="6D9EEB"/>
                </a:solidFill>
                <a:latin typeface="Maven Pro"/>
                <a:ea typeface="Maven Pro"/>
                <a:cs typeface="Maven Pro"/>
                <a:sym typeface="Maven Pro"/>
              </a:rPr>
              <a:t>Strong</a:t>
            </a:r>
            <a:r>
              <a:rPr lang="en-SG" sz="1400" b="1" i="0" u="none" strike="noStrike" cap="none">
                <a:solidFill>
                  <a:srgbClr val="6D9EEB"/>
                </a:solidFill>
                <a:latin typeface="Maven Pro"/>
                <a:ea typeface="Maven Pro"/>
                <a:cs typeface="Maven Pro"/>
                <a:sym typeface="Maven Pro"/>
              </a:rPr>
              <a:t> Entities</a:t>
            </a:r>
            <a:endParaRPr sz="1400" b="1" i="0" u="none" strike="noStrike" cap="none">
              <a:solidFill>
                <a:srgbClr val="6D9EEB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5156136" y="3486328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2796059" y="3486176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6147071" y="1945720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3905082" y="1924646"/>
            <a:ext cx="1372419" cy="792480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1693474" y="1935480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869410" y="2012960"/>
            <a:ext cx="9266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851333" y="2069516"/>
            <a:ext cx="1479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Administrative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2978433" y="3698328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5270605" y="3701623"/>
            <a:ext cx="10359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Payment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6339355" y="2120681"/>
            <a:ext cx="926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2360780" y="3235147"/>
            <a:ext cx="2161954" cy="1248651"/>
          </a:xfrm>
          <a:prstGeom prst="ellipse">
            <a:avLst/>
          </a:prstGeom>
          <a:noFill/>
          <a:ln w="25400" cap="flat" cmpd="sng">
            <a:solidFill>
              <a:srgbClr val="FB08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4707618" y="3235146"/>
            <a:ext cx="2161954" cy="1248651"/>
          </a:xfrm>
          <a:prstGeom prst="ellipse">
            <a:avLst/>
          </a:prstGeom>
          <a:noFill/>
          <a:ln w="25400" cap="flat" cmpd="sng">
            <a:solidFill>
              <a:srgbClr val="FB08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3931991" y="4695075"/>
            <a:ext cx="13724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Weak Entities</a:t>
            </a:r>
            <a:endParaRPr sz="1400" b="1" i="0" u="none" strike="noStrike" cap="non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"/>
          <p:cNvSpPr/>
          <p:nvPr/>
        </p:nvSpPr>
        <p:spPr>
          <a:xfrm>
            <a:off x="1178804" y="3441433"/>
            <a:ext cx="1130928" cy="1312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1821180" y="2561273"/>
            <a:ext cx="1264920" cy="707886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1997116" y="2638753"/>
            <a:ext cx="9266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6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51" name="Google Shape;351;p6"/>
          <p:cNvCxnSpPr/>
          <p:nvPr/>
        </p:nvCxnSpPr>
        <p:spPr>
          <a:xfrm rot="10800000" flipH="1">
            <a:off x="3093720" y="1893183"/>
            <a:ext cx="1478280" cy="79248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6"/>
          <p:cNvCxnSpPr/>
          <p:nvPr/>
        </p:nvCxnSpPr>
        <p:spPr>
          <a:xfrm>
            <a:off x="3086100" y="3161973"/>
            <a:ext cx="1539649" cy="726964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p6"/>
          <p:cNvSpPr/>
          <p:nvPr/>
        </p:nvSpPr>
        <p:spPr>
          <a:xfrm>
            <a:off x="4572000" y="1441252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"/>
          <p:cNvSpPr txBox="1"/>
          <p:nvPr/>
        </p:nvSpPr>
        <p:spPr>
          <a:xfrm>
            <a:off x="4647778" y="1675983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emberid</a:t>
            </a:r>
            <a:endParaRPr sz="1400" b="1" i="0" u="sng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4618201" y="3492697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 txBox="1"/>
          <p:nvPr/>
        </p:nvSpPr>
        <p:spPr>
          <a:xfrm>
            <a:off x="4693979" y="3727428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password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/>
          <p:nvPr/>
        </p:nvSpPr>
        <p:spPr>
          <a:xfrm>
            <a:off x="1178804" y="3441433"/>
            <a:ext cx="1130928" cy="1312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1744268" y="2536881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64" name="Google Shape;364;p47"/>
          <p:cNvCxnSpPr/>
          <p:nvPr/>
        </p:nvCxnSpPr>
        <p:spPr>
          <a:xfrm rot="10800000" flipH="1">
            <a:off x="3116687" y="1893183"/>
            <a:ext cx="1455313" cy="79248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47"/>
          <p:cNvCxnSpPr/>
          <p:nvPr/>
        </p:nvCxnSpPr>
        <p:spPr>
          <a:xfrm>
            <a:off x="3116687" y="3161973"/>
            <a:ext cx="1509062" cy="726964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6" name="Google Shape;366;p47"/>
          <p:cNvSpPr/>
          <p:nvPr/>
        </p:nvSpPr>
        <p:spPr>
          <a:xfrm>
            <a:off x="4572000" y="1441252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4618201" y="3492697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4693979" y="3727428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password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9" name="Google Shape;369;p47"/>
          <p:cNvSpPr txBox="1"/>
          <p:nvPr/>
        </p:nvSpPr>
        <p:spPr>
          <a:xfrm>
            <a:off x="1686800" y="2639089"/>
            <a:ext cx="1479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Administrative User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4618201" y="1673100"/>
            <a:ext cx="1276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dminid</a:t>
            </a:r>
            <a:endParaRPr sz="1400" b="1" i="0" u="sng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1744268" y="2536881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8"/>
          <p:cNvCxnSpPr>
            <a:endCxn id="378" idx="1"/>
          </p:cNvCxnSpPr>
          <p:nvPr/>
        </p:nvCxnSpPr>
        <p:spPr>
          <a:xfrm rot="10800000" flipH="1">
            <a:off x="3124262" y="1616488"/>
            <a:ext cx="1128600" cy="9351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48"/>
          <p:cNvCxnSpPr>
            <a:endCxn id="380" idx="1"/>
          </p:cNvCxnSpPr>
          <p:nvPr/>
        </p:nvCxnSpPr>
        <p:spPr>
          <a:xfrm>
            <a:off x="3114338" y="3254836"/>
            <a:ext cx="1179900" cy="9801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48"/>
          <p:cNvSpPr/>
          <p:nvPr/>
        </p:nvSpPr>
        <p:spPr>
          <a:xfrm>
            <a:off x="4294300" y="1220252"/>
            <a:ext cx="1372500" cy="79260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8"/>
          <p:cNvSpPr/>
          <p:nvPr/>
        </p:nvSpPr>
        <p:spPr>
          <a:xfrm>
            <a:off x="4294276" y="3838697"/>
            <a:ext cx="1372500" cy="79260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4294238" y="3973336"/>
            <a:ext cx="1372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total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amount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1690518" y="2729894"/>
            <a:ext cx="14799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4252862" y="1462588"/>
            <a:ext cx="145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fine</a:t>
            </a: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emberid</a:t>
            </a:r>
            <a:endParaRPr sz="1400" b="1" i="0" u="sng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84" name="Google Shape;384;p48"/>
          <p:cNvCxnSpPr/>
          <p:nvPr/>
        </p:nvCxnSpPr>
        <p:spPr>
          <a:xfrm>
            <a:off x="3124275" y="2894925"/>
            <a:ext cx="1547100" cy="183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48"/>
          <p:cNvSpPr/>
          <p:nvPr/>
        </p:nvSpPr>
        <p:spPr>
          <a:xfrm>
            <a:off x="4679001" y="2529472"/>
            <a:ext cx="1372500" cy="79260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4678963" y="2664111"/>
            <a:ext cx="1372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lastupdated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date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/>
          <p:nvPr/>
        </p:nvSpPr>
        <p:spPr>
          <a:xfrm>
            <a:off x="1178804" y="3441433"/>
            <a:ext cx="1130928" cy="1312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3831752" y="2536880"/>
            <a:ext cx="1372419" cy="726964"/>
          </a:xfrm>
          <a:prstGeom prst="rect">
            <a:avLst/>
          </a:prstGeom>
          <a:solidFill>
            <a:srgbClr val="DBEAEA"/>
          </a:solidFill>
          <a:ln w="25400" cap="flat" cmpd="sng">
            <a:solidFill>
              <a:srgbClr val="0848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9"/>
          <p:cNvSpPr txBox="1"/>
          <p:nvPr/>
        </p:nvSpPr>
        <p:spPr>
          <a:xfrm>
            <a:off x="3999971" y="2742491"/>
            <a:ext cx="10359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Payment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4" name="Google Shape;394;p49"/>
          <p:cNvSpPr txBox="1"/>
          <p:nvPr/>
        </p:nvSpPr>
        <p:spPr>
          <a:xfrm>
            <a:off x="1141362" y="643649"/>
            <a:ext cx="21619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i="0" u="none" strike="noStrike" cap="none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Entities</a:t>
            </a:r>
            <a:endParaRPr sz="4000" b="1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95" name="Google Shape;395;p49"/>
          <p:cNvCxnSpPr>
            <a:endCxn id="396" idx="5"/>
          </p:cNvCxnSpPr>
          <p:nvPr/>
        </p:nvCxnSpPr>
        <p:spPr>
          <a:xfrm rot="10800000">
            <a:off x="2712585" y="2209150"/>
            <a:ext cx="1119300" cy="3276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49"/>
          <p:cNvCxnSpPr>
            <a:endCxn id="398" idx="1"/>
          </p:cNvCxnSpPr>
          <p:nvPr/>
        </p:nvCxnSpPr>
        <p:spPr>
          <a:xfrm>
            <a:off x="5204046" y="3274839"/>
            <a:ext cx="1043400" cy="5658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6" name="Google Shape;396;p49"/>
          <p:cNvSpPr/>
          <p:nvPr/>
        </p:nvSpPr>
        <p:spPr>
          <a:xfrm>
            <a:off x="1541152" y="1532726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9"/>
          <p:cNvSpPr/>
          <p:nvPr/>
        </p:nvSpPr>
        <p:spPr>
          <a:xfrm>
            <a:off x="6046460" y="3724583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6094494" y="3851624"/>
            <a:ext cx="127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otal </a:t>
            </a: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mount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0" name="Google Shape;400;p49"/>
          <p:cNvSpPr txBox="1"/>
          <p:nvPr/>
        </p:nvSpPr>
        <p:spPr>
          <a:xfrm>
            <a:off x="1579210" y="1666804"/>
            <a:ext cx="12763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emberid</a:t>
            </a:r>
            <a:endParaRPr sz="1400" b="1" i="0" u="sng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1" name="Google Shape;401;p49"/>
          <p:cNvSpPr/>
          <p:nvPr/>
        </p:nvSpPr>
        <p:spPr>
          <a:xfrm>
            <a:off x="1541152" y="3707371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89275" y="3959333"/>
            <a:ext cx="127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SG" sz="1400" b="1" i="0" u="sng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ime</a:t>
            </a:r>
            <a:endParaRPr sz="1400" b="1" i="0" u="sng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03" name="Google Shape;403;p49"/>
          <p:cNvCxnSpPr>
            <a:endCxn id="401" idx="7"/>
          </p:cNvCxnSpPr>
          <p:nvPr/>
        </p:nvCxnSpPr>
        <p:spPr>
          <a:xfrm flipH="1">
            <a:off x="2712585" y="3263927"/>
            <a:ext cx="1119300" cy="5595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49"/>
          <p:cNvCxnSpPr>
            <a:endCxn id="405" idx="3"/>
          </p:cNvCxnSpPr>
          <p:nvPr/>
        </p:nvCxnSpPr>
        <p:spPr>
          <a:xfrm rot="10800000" flipH="1">
            <a:off x="5204046" y="2141816"/>
            <a:ext cx="1043400" cy="384000"/>
          </a:xfrm>
          <a:prstGeom prst="straightConnector1">
            <a:avLst/>
          </a:prstGeom>
          <a:noFill/>
          <a:ln w="9525" cap="flat" cmpd="sng">
            <a:solidFill>
              <a:srgbClr val="0761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5" name="Google Shape;405;p49"/>
          <p:cNvSpPr/>
          <p:nvPr/>
        </p:nvSpPr>
        <p:spPr>
          <a:xfrm>
            <a:off x="6046460" y="1465392"/>
            <a:ext cx="1372419" cy="792480"/>
          </a:xfrm>
          <a:prstGeom prst="ellipse">
            <a:avLst/>
          </a:prstGeom>
          <a:solidFill>
            <a:srgbClr val="F6F9EB"/>
          </a:solidFill>
          <a:ln w="25400" cap="flat" cmpd="sng">
            <a:solidFill>
              <a:srgbClr val="819A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6094494" y="1603094"/>
            <a:ext cx="12763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ayment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SG" sz="14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ethod</a:t>
            </a:r>
            <a:endParaRPr sz="14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Macintosh PowerPoint</Application>
  <PresentationFormat>On-screen Show (16:9)</PresentationFormat>
  <Paragraphs>251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Nunito</vt:lpstr>
      <vt:lpstr>Maven Pro</vt:lpstr>
      <vt:lpstr>Arial</vt:lpstr>
      <vt:lpstr>Momentum</vt:lpstr>
      <vt:lpstr>Conceptual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Relational Schema</vt:lpstr>
      <vt:lpstr>Create relational schemas</vt:lpstr>
      <vt:lpstr>Create relational schemas</vt:lpstr>
      <vt:lpstr>Refine Relational Schema</vt:lpstr>
      <vt:lpstr>Multivalued Attributes : Author, Category</vt:lpstr>
      <vt:lpstr>Member User – Borrow - Book Member User – Reserve - Book</vt:lpstr>
      <vt:lpstr>Member User – Borrow - Book Member User – Reserve - Book</vt:lpstr>
      <vt:lpstr>Member User -- Has -- Fine</vt:lpstr>
      <vt:lpstr>Member User -- Pay -- Payment</vt:lpstr>
      <vt:lpstr>Payment -- Settle -- Fine</vt:lpstr>
      <vt:lpstr>Member User - Book</vt:lpstr>
      <vt:lpstr>Our Final Schema</vt:lpstr>
      <vt:lpstr>Logical Data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 Assignment 1</dc:title>
  <cp:lastModifiedBy>Xie Yaoren</cp:lastModifiedBy>
  <cp:revision>2</cp:revision>
  <dcterms:modified xsi:type="dcterms:W3CDTF">2021-06-05T04:46:18Z</dcterms:modified>
</cp:coreProperties>
</file>