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41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22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61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86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31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80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07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45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21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1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62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D1EC0-BBDB-4238-BD3B-778FD4FEC73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73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rapezoid 84"/>
          <p:cNvSpPr/>
          <p:nvPr/>
        </p:nvSpPr>
        <p:spPr>
          <a:xfrm>
            <a:off x="8915401" y="146649"/>
            <a:ext cx="1440000" cy="224287"/>
          </a:xfrm>
          <a:prstGeom prst="trapezoid">
            <a:avLst>
              <a:gd name="adj" fmla="val 55770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Vorlagen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84" name="Trapezoid 83"/>
          <p:cNvSpPr/>
          <p:nvPr/>
        </p:nvSpPr>
        <p:spPr>
          <a:xfrm>
            <a:off x="2759227" y="146649"/>
            <a:ext cx="1440000" cy="224287"/>
          </a:xfrm>
          <a:prstGeom prst="trapezoid">
            <a:avLst>
              <a:gd name="adj" fmla="val 55770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Vorlagen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431322" y="370936"/>
            <a:ext cx="5236233" cy="524486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2898477" y="1373723"/>
            <a:ext cx="241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Kurztitel Anwendungsfall 3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2898477" y="1123557"/>
            <a:ext cx="241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Kurztitel Anwendungsfall 2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898477" y="873391"/>
            <a:ext cx="241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Kurztitel Anwendungsfall 1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2" name="Trapezoid 51"/>
          <p:cNvSpPr/>
          <p:nvPr/>
        </p:nvSpPr>
        <p:spPr>
          <a:xfrm>
            <a:off x="1643332" y="146649"/>
            <a:ext cx="1440000" cy="224287"/>
          </a:xfrm>
          <a:prstGeom prst="trapezoid">
            <a:avLst>
              <a:gd name="adj" fmla="val 55770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</a:rPr>
              <a:t>Verwaltung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53" name="Trapezoid 52"/>
          <p:cNvSpPr/>
          <p:nvPr/>
        </p:nvSpPr>
        <p:spPr>
          <a:xfrm>
            <a:off x="431321" y="146649"/>
            <a:ext cx="1440000" cy="224287"/>
          </a:xfrm>
          <a:prstGeom prst="trapezoid">
            <a:avLst>
              <a:gd name="adj" fmla="val 5577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2"/>
                </a:solidFill>
              </a:rPr>
              <a:t>Übersicht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29728" y="534837"/>
            <a:ext cx="72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&gt; </a:t>
            </a:r>
            <a:r>
              <a:rPr lang="de-DE" sz="1600" dirty="0" err="1" smtClean="0"/>
              <a:t>LZPh</a:t>
            </a:r>
            <a:endParaRPr lang="de-DE" sz="1600" dirty="0"/>
          </a:p>
        </p:txBody>
      </p:sp>
      <p:sp>
        <p:nvSpPr>
          <p:cNvPr id="44" name="Textfeld 43"/>
          <p:cNvSpPr txBox="1"/>
          <p:nvPr/>
        </p:nvSpPr>
        <p:spPr>
          <a:xfrm>
            <a:off x="818898" y="873391"/>
            <a:ext cx="949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1.1</a:t>
            </a:r>
            <a:endParaRPr lang="de-DE" sz="1400" dirty="0"/>
          </a:p>
        </p:txBody>
      </p:sp>
      <p:sp>
        <p:nvSpPr>
          <p:cNvPr id="47" name="Textfeld 46"/>
          <p:cNvSpPr txBox="1"/>
          <p:nvPr/>
        </p:nvSpPr>
        <p:spPr>
          <a:xfrm>
            <a:off x="818898" y="1139758"/>
            <a:ext cx="949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1.2</a:t>
            </a:r>
            <a:endParaRPr lang="de-DE" sz="1400" dirty="0"/>
          </a:p>
        </p:txBody>
      </p:sp>
      <p:sp>
        <p:nvSpPr>
          <p:cNvPr id="48" name="Textfeld 47"/>
          <p:cNvSpPr txBox="1"/>
          <p:nvPr/>
        </p:nvSpPr>
        <p:spPr>
          <a:xfrm>
            <a:off x="818898" y="1406125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1.3</a:t>
            </a:r>
            <a:endParaRPr lang="de-DE" sz="1400" dirty="0"/>
          </a:p>
        </p:txBody>
      </p:sp>
      <p:sp>
        <p:nvSpPr>
          <p:cNvPr id="49" name="Textfeld 48"/>
          <p:cNvSpPr txBox="1"/>
          <p:nvPr/>
        </p:nvSpPr>
        <p:spPr>
          <a:xfrm>
            <a:off x="818898" y="1672492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1.4</a:t>
            </a:r>
            <a:endParaRPr lang="de-DE" sz="1400" dirty="0"/>
          </a:p>
        </p:txBody>
      </p:sp>
      <p:sp>
        <p:nvSpPr>
          <p:cNvPr id="51" name="Textfeld 50"/>
          <p:cNvSpPr txBox="1"/>
          <p:nvPr/>
        </p:nvSpPr>
        <p:spPr>
          <a:xfrm>
            <a:off x="818898" y="1938859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1.5</a:t>
            </a:r>
            <a:endParaRPr lang="de-DE" sz="1400" dirty="0"/>
          </a:p>
        </p:txBody>
      </p:sp>
      <p:sp>
        <p:nvSpPr>
          <p:cNvPr id="54" name="Textfeld 53"/>
          <p:cNvSpPr txBox="1"/>
          <p:nvPr/>
        </p:nvSpPr>
        <p:spPr>
          <a:xfrm>
            <a:off x="629728" y="2246636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&gt; BIM-Ziel</a:t>
            </a:r>
            <a:endParaRPr lang="de-DE" sz="1600" dirty="0"/>
          </a:p>
        </p:txBody>
      </p:sp>
      <p:sp>
        <p:nvSpPr>
          <p:cNvPr id="55" name="Textfeld 54"/>
          <p:cNvSpPr txBox="1"/>
          <p:nvPr/>
        </p:nvSpPr>
        <p:spPr>
          <a:xfrm>
            <a:off x="818898" y="2585190"/>
            <a:ext cx="949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2.1</a:t>
            </a:r>
            <a:endParaRPr lang="de-DE" sz="1400" dirty="0"/>
          </a:p>
        </p:txBody>
      </p:sp>
      <p:sp>
        <p:nvSpPr>
          <p:cNvPr id="56" name="Textfeld 55"/>
          <p:cNvSpPr txBox="1"/>
          <p:nvPr/>
        </p:nvSpPr>
        <p:spPr>
          <a:xfrm>
            <a:off x="818898" y="2851557"/>
            <a:ext cx="949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2.2</a:t>
            </a:r>
            <a:endParaRPr lang="de-DE" sz="1400" dirty="0"/>
          </a:p>
        </p:txBody>
      </p:sp>
      <p:sp>
        <p:nvSpPr>
          <p:cNvPr id="57" name="Textfeld 56"/>
          <p:cNvSpPr txBox="1"/>
          <p:nvPr/>
        </p:nvSpPr>
        <p:spPr>
          <a:xfrm>
            <a:off x="818898" y="3117924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2.3</a:t>
            </a:r>
            <a:endParaRPr lang="de-DE" sz="1400" dirty="0"/>
          </a:p>
        </p:txBody>
      </p:sp>
      <p:sp>
        <p:nvSpPr>
          <p:cNvPr id="58" name="Textfeld 57"/>
          <p:cNvSpPr txBox="1"/>
          <p:nvPr/>
        </p:nvSpPr>
        <p:spPr>
          <a:xfrm>
            <a:off x="818898" y="3384291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2.4</a:t>
            </a:r>
            <a:endParaRPr lang="de-DE" sz="1400" dirty="0"/>
          </a:p>
        </p:txBody>
      </p:sp>
      <p:sp>
        <p:nvSpPr>
          <p:cNvPr id="59" name="Textfeld 58"/>
          <p:cNvSpPr txBox="1"/>
          <p:nvPr/>
        </p:nvSpPr>
        <p:spPr>
          <a:xfrm>
            <a:off x="818898" y="3650658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2.5</a:t>
            </a:r>
            <a:endParaRPr lang="de-DE" sz="1400" dirty="0"/>
          </a:p>
        </p:txBody>
      </p:sp>
      <p:sp>
        <p:nvSpPr>
          <p:cNvPr id="60" name="Textfeld 59"/>
          <p:cNvSpPr txBox="1"/>
          <p:nvPr/>
        </p:nvSpPr>
        <p:spPr>
          <a:xfrm>
            <a:off x="629728" y="395843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&gt; Klasse</a:t>
            </a:r>
            <a:endParaRPr lang="de-DE" sz="1600" dirty="0"/>
          </a:p>
        </p:txBody>
      </p:sp>
      <p:sp>
        <p:nvSpPr>
          <p:cNvPr id="61" name="Rechteck 60"/>
          <p:cNvSpPr/>
          <p:nvPr/>
        </p:nvSpPr>
        <p:spPr>
          <a:xfrm>
            <a:off x="6685473" y="370936"/>
            <a:ext cx="5236233" cy="524486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>
            <a:off x="9152628" y="1123557"/>
            <a:ext cx="241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Kurztitel Anwendungsfall 2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9152628" y="873391"/>
            <a:ext cx="241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Kurztitel Anwendungsfall 1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65" name="Trapezoid 64"/>
          <p:cNvSpPr/>
          <p:nvPr/>
        </p:nvSpPr>
        <p:spPr>
          <a:xfrm>
            <a:off x="7897483" y="146649"/>
            <a:ext cx="1440000" cy="224287"/>
          </a:xfrm>
          <a:prstGeom prst="trapezoid">
            <a:avLst>
              <a:gd name="adj" fmla="val 55770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</a:rPr>
              <a:t>Verwaltung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66" name="Trapezoid 65"/>
          <p:cNvSpPr/>
          <p:nvPr/>
        </p:nvSpPr>
        <p:spPr>
          <a:xfrm>
            <a:off x="6685472" y="146649"/>
            <a:ext cx="1440000" cy="224287"/>
          </a:xfrm>
          <a:prstGeom prst="trapezoid">
            <a:avLst>
              <a:gd name="adj" fmla="val 5577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2"/>
                </a:solidFill>
              </a:rPr>
              <a:t>Übersicht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6883879" y="534837"/>
            <a:ext cx="72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&gt; </a:t>
            </a:r>
            <a:r>
              <a:rPr lang="de-DE" sz="1600" dirty="0" err="1" smtClean="0"/>
              <a:t>LZPh</a:t>
            </a:r>
            <a:endParaRPr lang="de-DE" sz="1600" dirty="0"/>
          </a:p>
        </p:txBody>
      </p:sp>
      <p:sp>
        <p:nvSpPr>
          <p:cNvPr id="68" name="Textfeld 67"/>
          <p:cNvSpPr txBox="1"/>
          <p:nvPr/>
        </p:nvSpPr>
        <p:spPr>
          <a:xfrm>
            <a:off x="7073049" y="873391"/>
            <a:ext cx="949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x Wert 1.1</a:t>
            </a:r>
            <a:endParaRPr lang="de-DE" sz="1400" dirty="0"/>
          </a:p>
        </p:txBody>
      </p:sp>
      <p:sp>
        <p:nvSpPr>
          <p:cNvPr id="69" name="Textfeld 68"/>
          <p:cNvSpPr txBox="1"/>
          <p:nvPr/>
        </p:nvSpPr>
        <p:spPr>
          <a:xfrm>
            <a:off x="7073049" y="1139758"/>
            <a:ext cx="949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1.2</a:t>
            </a:r>
            <a:endParaRPr lang="de-DE" sz="1400" dirty="0"/>
          </a:p>
        </p:txBody>
      </p:sp>
      <p:sp>
        <p:nvSpPr>
          <p:cNvPr id="70" name="Textfeld 69"/>
          <p:cNvSpPr txBox="1"/>
          <p:nvPr/>
        </p:nvSpPr>
        <p:spPr>
          <a:xfrm>
            <a:off x="7073049" y="1406125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1.3</a:t>
            </a:r>
            <a:endParaRPr lang="de-DE" sz="1400" dirty="0"/>
          </a:p>
        </p:txBody>
      </p:sp>
      <p:sp>
        <p:nvSpPr>
          <p:cNvPr id="71" name="Textfeld 70"/>
          <p:cNvSpPr txBox="1"/>
          <p:nvPr/>
        </p:nvSpPr>
        <p:spPr>
          <a:xfrm>
            <a:off x="7073049" y="1672492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1.4</a:t>
            </a:r>
            <a:endParaRPr lang="de-DE" sz="1400" dirty="0"/>
          </a:p>
        </p:txBody>
      </p:sp>
      <p:sp>
        <p:nvSpPr>
          <p:cNvPr id="72" name="Textfeld 71"/>
          <p:cNvSpPr txBox="1"/>
          <p:nvPr/>
        </p:nvSpPr>
        <p:spPr>
          <a:xfrm>
            <a:off x="7073049" y="1938859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1.5</a:t>
            </a:r>
            <a:endParaRPr lang="de-DE" sz="1400" dirty="0"/>
          </a:p>
        </p:txBody>
      </p:sp>
      <p:sp>
        <p:nvSpPr>
          <p:cNvPr id="73" name="Textfeld 72"/>
          <p:cNvSpPr txBox="1"/>
          <p:nvPr/>
        </p:nvSpPr>
        <p:spPr>
          <a:xfrm>
            <a:off x="6883879" y="2246636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&gt; BIM-Ziel</a:t>
            </a:r>
            <a:endParaRPr lang="de-DE" sz="1600" dirty="0"/>
          </a:p>
        </p:txBody>
      </p:sp>
      <p:sp>
        <p:nvSpPr>
          <p:cNvPr id="74" name="Textfeld 73"/>
          <p:cNvSpPr txBox="1"/>
          <p:nvPr/>
        </p:nvSpPr>
        <p:spPr>
          <a:xfrm>
            <a:off x="7073049" y="2585190"/>
            <a:ext cx="949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2.1</a:t>
            </a:r>
            <a:endParaRPr lang="de-DE" sz="1400" dirty="0"/>
          </a:p>
        </p:txBody>
      </p:sp>
      <p:sp>
        <p:nvSpPr>
          <p:cNvPr id="75" name="Textfeld 74"/>
          <p:cNvSpPr txBox="1"/>
          <p:nvPr/>
        </p:nvSpPr>
        <p:spPr>
          <a:xfrm>
            <a:off x="7073049" y="2851557"/>
            <a:ext cx="949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x Wert 2.2</a:t>
            </a:r>
            <a:endParaRPr lang="de-DE" sz="1400" dirty="0"/>
          </a:p>
        </p:txBody>
      </p:sp>
      <p:sp>
        <p:nvSpPr>
          <p:cNvPr id="76" name="Textfeld 75"/>
          <p:cNvSpPr txBox="1"/>
          <p:nvPr/>
        </p:nvSpPr>
        <p:spPr>
          <a:xfrm>
            <a:off x="7073049" y="3117924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x Wert 2.3</a:t>
            </a:r>
            <a:endParaRPr lang="de-DE" sz="1400" dirty="0"/>
          </a:p>
        </p:txBody>
      </p:sp>
      <p:sp>
        <p:nvSpPr>
          <p:cNvPr id="77" name="Textfeld 76"/>
          <p:cNvSpPr txBox="1"/>
          <p:nvPr/>
        </p:nvSpPr>
        <p:spPr>
          <a:xfrm>
            <a:off x="7073049" y="3384291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2.4</a:t>
            </a:r>
            <a:endParaRPr lang="de-DE" sz="1400" dirty="0"/>
          </a:p>
        </p:txBody>
      </p:sp>
      <p:sp>
        <p:nvSpPr>
          <p:cNvPr id="78" name="Textfeld 77"/>
          <p:cNvSpPr txBox="1"/>
          <p:nvPr/>
        </p:nvSpPr>
        <p:spPr>
          <a:xfrm>
            <a:off x="7073049" y="3650658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2.5</a:t>
            </a:r>
            <a:endParaRPr lang="de-DE" sz="1400" dirty="0"/>
          </a:p>
        </p:txBody>
      </p:sp>
      <p:sp>
        <p:nvSpPr>
          <p:cNvPr id="79" name="Textfeld 78"/>
          <p:cNvSpPr txBox="1"/>
          <p:nvPr/>
        </p:nvSpPr>
        <p:spPr>
          <a:xfrm>
            <a:off x="6883879" y="395843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&gt; Klasse</a:t>
            </a:r>
            <a:endParaRPr lang="de-DE" sz="1600" dirty="0"/>
          </a:p>
        </p:txBody>
      </p:sp>
      <p:sp>
        <p:nvSpPr>
          <p:cNvPr id="80" name="Rechteck 79"/>
          <p:cNvSpPr/>
          <p:nvPr/>
        </p:nvSpPr>
        <p:spPr>
          <a:xfrm>
            <a:off x="7045472" y="943098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7045472" y="2908942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/>
          <p:cNvSpPr/>
          <p:nvPr/>
        </p:nvSpPr>
        <p:spPr>
          <a:xfrm>
            <a:off x="7045472" y="3186614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Pfeil nach rechts 2"/>
          <p:cNvSpPr/>
          <p:nvPr/>
        </p:nvSpPr>
        <p:spPr>
          <a:xfrm>
            <a:off x="5779698" y="1938859"/>
            <a:ext cx="905774" cy="64633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 rot="21253927">
            <a:off x="3018090" y="5825365"/>
            <a:ext cx="4827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Bitte in ein wenig ästhetischer (gilt für alle Folien)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als dargestellt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9152628" y="1124561"/>
            <a:ext cx="2412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7" name="Gerade Verbindung mit Pfeil 86"/>
          <p:cNvCxnSpPr>
            <a:stCxn id="63" idx="2"/>
          </p:cNvCxnSpPr>
          <p:nvPr/>
        </p:nvCxnSpPr>
        <p:spPr>
          <a:xfrm flipH="1">
            <a:off x="10020014" y="1303557"/>
            <a:ext cx="338614" cy="438240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8817944" y="5685962"/>
            <a:ext cx="27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Kann angeklickt werden, dann kommt man in Ansicht Teil 1 von dem </a:t>
            </a:r>
            <a:r>
              <a:rPr lang="de-DE" dirty="0" err="1" smtClean="0"/>
              <a:t>Anwenungsfall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429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rapezoid 50"/>
          <p:cNvSpPr/>
          <p:nvPr/>
        </p:nvSpPr>
        <p:spPr>
          <a:xfrm>
            <a:off x="2661550" y="1289649"/>
            <a:ext cx="1440000" cy="224287"/>
          </a:xfrm>
          <a:prstGeom prst="trapezoid">
            <a:avLst>
              <a:gd name="adj" fmla="val 55770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Vorlagen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431321" y="1513936"/>
            <a:ext cx="7712015" cy="45439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072332" y="2583611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view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288656" y="2583611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download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072332" y="2833777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view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288656" y="2833777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download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845389" y="3083943"/>
            <a:ext cx="241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Kurztitel Anwendungsfall 3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072332" y="3083943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view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288656" y="3083943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download</a:t>
            </a:r>
            <a:endParaRPr lang="de-DE" sz="1600" dirty="0">
              <a:solidFill>
                <a:schemeClr val="bg1"/>
              </a:solidFill>
            </a:endParaRPr>
          </a:p>
        </p:txBody>
      </p:sp>
      <p:grpSp>
        <p:nvGrpSpPr>
          <p:cNvPr id="22" name="Gruppieren 21"/>
          <p:cNvGrpSpPr/>
          <p:nvPr/>
        </p:nvGrpSpPr>
        <p:grpSpPr>
          <a:xfrm>
            <a:off x="3267027" y="1756684"/>
            <a:ext cx="1384995" cy="575157"/>
            <a:chOff x="3234906" y="613684"/>
            <a:chExt cx="1384995" cy="575157"/>
          </a:xfrm>
        </p:grpSpPr>
        <p:sp>
          <p:nvSpPr>
            <p:cNvPr id="19" name="Textfeld 18"/>
            <p:cNvSpPr txBox="1"/>
            <p:nvPr/>
          </p:nvSpPr>
          <p:spPr>
            <a:xfrm>
              <a:off x="3234906" y="613684"/>
              <a:ext cx="461665" cy="575157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de-DE" dirty="0" smtClean="0"/>
                <a:t>Teil 1</a:t>
              </a:r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696571" y="613684"/>
              <a:ext cx="461665" cy="575157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de-DE" dirty="0" smtClean="0"/>
                <a:t>Teil 2</a:t>
              </a:r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4158236" y="613684"/>
              <a:ext cx="461665" cy="575157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de-DE" dirty="0" smtClean="0"/>
                <a:t>Teil 3</a:t>
              </a:r>
              <a:endParaRPr lang="de-DE" dirty="0"/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3355833" y="24889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3355833" y="273911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3363997" y="29892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3817498" y="24889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4274539" y="24889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5072332" y="3083943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/>
          <p:cNvCxnSpPr>
            <a:stCxn id="30" idx="2"/>
            <a:endCxn id="49" idx="1"/>
          </p:cNvCxnSpPr>
          <p:nvPr/>
        </p:nvCxnSpPr>
        <p:spPr>
          <a:xfrm>
            <a:off x="5612332" y="3263943"/>
            <a:ext cx="3854384" cy="127425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845389" y="2833777"/>
            <a:ext cx="241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Kurztitel Anwendungsfall 2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845389" y="2583611"/>
            <a:ext cx="241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Kurztitel Anwendungsfall 1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3" name="Trapezoid 52"/>
          <p:cNvSpPr/>
          <p:nvPr/>
        </p:nvSpPr>
        <p:spPr>
          <a:xfrm>
            <a:off x="431321" y="1289649"/>
            <a:ext cx="1440000" cy="224287"/>
          </a:xfrm>
          <a:prstGeom prst="trapezoid">
            <a:avLst>
              <a:gd name="adj" fmla="val 55770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Übersicht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52" name="Trapezoid 51"/>
          <p:cNvSpPr/>
          <p:nvPr/>
        </p:nvSpPr>
        <p:spPr>
          <a:xfrm>
            <a:off x="1643332" y="1289649"/>
            <a:ext cx="1440000" cy="224287"/>
          </a:xfrm>
          <a:prstGeom prst="trapezoid">
            <a:avLst>
              <a:gd name="adj" fmla="val 5577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2"/>
                </a:solidFill>
              </a:rPr>
              <a:t>Verwaltung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6288656" y="3083943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mit Pfeil 43"/>
          <p:cNvCxnSpPr/>
          <p:nvPr/>
        </p:nvCxnSpPr>
        <p:spPr>
          <a:xfrm flipV="1">
            <a:off x="7368656" y="2690808"/>
            <a:ext cx="1991004" cy="48313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9359660" y="2277446"/>
            <a:ext cx="2725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Alles was vom </a:t>
            </a:r>
            <a:r>
              <a:rPr lang="de-DE" dirty="0" err="1" smtClean="0"/>
              <a:t>Awf</a:t>
            </a:r>
            <a:r>
              <a:rPr lang="de-DE" dirty="0" smtClean="0"/>
              <a:t> da ist (also mind. Teil 1) als .</a:t>
            </a:r>
            <a:r>
              <a:rPr lang="de-DE" dirty="0" err="1" smtClean="0"/>
              <a:t>zip</a:t>
            </a:r>
            <a:r>
              <a:rPr lang="de-DE" dirty="0" smtClean="0"/>
              <a:t> Datei rausgeben.</a:t>
            </a:r>
          </a:p>
          <a:p>
            <a:r>
              <a:rPr lang="de-DE" dirty="0" smtClean="0"/>
              <a:t>Teil 1, 2 und 3 als PDF zzgl. LOIN-Tabelle als Excel</a:t>
            </a:r>
            <a:endParaRPr lang="de-DE" dirty="0"/>
          </a:p>
        </p:txBody>
      </p:sp>
      <p:sp>
        <p:nvSpPr>
          <p:cNvPr id="49" name="Textfeld 48"/>
          <p:cNvSpPr txBox="1"/>
          <p:nvPr/>
        </p:nvSpPr>
        <p:spPr>
          <a:xfrm>
            <a:off x="9466716" y="4076537"/>
            <a:ext cx="2725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„View“ auf den spezifischen Anwendungsfall</a:t>
            </a:r>
            <a:endParaRPr lang="de-DE" dirty="0"/>
          </a:p>
        </p:txBody>
      </p:sp>
      <p:sp>
        <p:nvSpPr>
          <p:cNvPr id="54" name="Rechteck 53"/>
          <p:cNvSpPr/>
          <p:nvPr/>
        </p:nvSpPr>
        <p:spPr>
          <a:xfrm>
            <a:off x="6423007" y="1700238"/>
            <a:ext cx="1461598" cy="1759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Add UC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409814" y="1696188"/>
            <a:ext cx="1474791" cy="180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/>
          <p:cNvCxnSpPr>
            <a:stCxn id="55" idx="0"/>
            <a:endCxn id="57" idx="1"/>
          </p:cNvCxnSpPr>
          <p:nvPr/>
        </p:nvCxnSpPr>
        <p:spPr>
          <a:xfrm flipV="1">
            <a:off x="7147210" y="431740"/>
            <a:ext cx="1329564" cy="126444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8476774" y="108574"/>
            <a:ext cx="27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Hierüber neue BIM-Anwendungsfälle anlegen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10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>
          <a:xfrm>
            <a:off x="334606" y="735408"/>
            <a:ext cx="7712015" cy="412673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5651941" y="904089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edit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619277" y="1156723"/>
            <a:ext cx="665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Langtitel Anwendungsfall 3 …………………………………………….</a:t>
            </a:r>
            <a:endParaRPr lang="de-DE" b="1" dirty="0"/>
          </a:p>
        </p:txBody>
      </p:sp>
      <p:sp>
        <p:nvSpPr>
          <p:cNvPr id="38" name="Rechteck 37"/>
          <p:cNvSpPr/>
          <p:nvPr/>
        </p:nvSpPr>
        <p:spPr>
          <a:xfrm>
            <a:off x="6849281" y="904089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print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9277" y="2107070"/>
            <a:ext cx="185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Beschreibung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619276" y="3260155"/>
            <a:ext cx="229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Lieferleistung/Output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619276" y="3629487"/>
            <a:ext cx="229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Input</a:t>
            </a:r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3551334" y="2107070"/>
            <a:ext cx="4141604" cy="114731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DE" sz="1400" dirty="0" err="1" smtClean="0">
                <a:solidFill>
                  <a:schemeClr val="tx2"/>
                </a:solidFill>
              </a:rPr>
              <a:t>Lorem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ipsum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dolor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sit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amet</a:t>
            </a:r>
            <a:r>
              <a:rPr lang="de-DE" sz="1400" dirty="0" smtClean="0">
                <a:solidFill>
                  <a:schemeClr val="tx2"/>
                </a:solidFill>
              </a:rPr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consetetur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sadipscing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elitr</a:t>
            </a:r>
            <a:r>
              <a:rPr lang="de-DE" sz="1400" dirty="0" smtClean="0">
                <a:solidFill>
                  <a:schemeClr val="tx2"/>
                </a:solidFill>
              </a:rPr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sed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diam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nonumy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eirmod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tempor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invidunt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ut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labore</a:t>
            </a:r>
            <a:r>
              <a:rPr lang="de-DE" sz="1400" dirty="0" smtClean="0">
                <a:solidFill>
                  <a:schemeClr val="tx2"/>
                </a:solidFill>
              </a:rPr>
              <a:t> et </a:t>
            </a:r>
            <a:r>
              <a:rPr lang="de-DE" sz="1400" dirty="0" err="1" smtClean="0">
                <a:solidFill>
                  <a:schemeClr val="tx2"/>
                </a:solidFill>
              </a:rPr>
              <a:t>dolore</a:t>
            </a:r>
            <a:r>
              <a:rPr lang="de-DE" sz="1400" dirty="0" smtClean="0">
                <a:solidFill>
                  <a:schemeClr val="tx2"/>
                </a:solidFill>
              </a:rPr>
              <a:t> magna </a:t>
            </a:r>
            <a:r>
              <a:rPr lang="de-DE" sz="1400" dirty="0" err="1" smtClean="0">
                <a:solidFill>
                  <a:schemeClr val="tx2"/>
                </a:solidFill>
              </a:rPr>
              <a:t>aliquyam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erat</a:t>
            </a:r>
            <a:r>
              <a:rPr lang="de-DE" sz="1400" dirty="0" smtClean="0">
                <a:solidFill>
                  <a:schemeClr val="tx2"/>
                </a:solidFill>
              </a:rPr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sed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diam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voluptua</a:t>
            </a:r>
            <a:r>
              <a:rPr lang="de-DE" sz="1400" dirty="0" smtClean="0">
                <a:solidFill>
                  <a:schemeClr val="tx2"/>
                </a:solidFill>
              </a:rPr>
              <a:t>. At </a:t>
            </a:r>
            <a:r>
              <a:rPr lang="de-DE" sz="1400" dirty="0" err="1" smtClean="0">
                <a:solidFill>
                  <a:schemeClr val="tx2"/>
                </a:solidFill>
              </a:rPr>
              <a:t>vero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eos</a:t>
            </a:r>
            <a:r>
              <a:rPr lang="de-DE" sz="1400" dirty="0" smtClean="0">
                <a:solidFill>
                  <a:schemeClr val="tx2"/>
                </a:solidFill>
              </a:rPr>
              <a:t> et </a:t>
            </a:r>
            <a:r>
              <a:rPr lang="de-DE" sz="1400" dirty="0" err="1" smtClean="0">
                <a:solidFill>
                  <a:schemeClr val="tx2"/>
                </a:solidFill>
              </a:rPr>
              <a:t>accusam</a:t>
            </a:r>
            <a:r>
              <a:rPr lang="de-DE" sz="1400" dirty="0" smtClean="0">
                <a:solidFill>
                  <a:schemeClr val="tx2"/>
                </a:solidFill>
              </a:rPr>
              <a:t> et </a:t>
            </a:r>
            <a:r>
              <a:rPr lang="de-DE" sz="1400" dirty="0" err="1" smtClean="0">
                <a:solidFill>
                  <a:schemeClr val="tx2"/>
                </a:solidFill>
              </a:rPr>
              <a:t>justo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duo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dolores</a:t>
            </a:r>
            <a:r>
              <a:rPr lang="de-DE" sz="1400" dirty="0" smtClean="0">
                <a:solidFill>
                  <a:schemeClr val="tx2"/>
                </a:solidFill>
              </a:rPr>
              <a:t> et </a:t>
            </a:r>
            <a:r>
              <a:rPr lang="de-DE" sz="1400" dirty="0" err="1" smtClean="0">
                <a:solidFill>
                  <a:schemeClr val="tx2"/>
                </a:solidFill>
              </a:rPr>
              <a:t>ea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rebum</a:t>
            </a:r>
            <a:r>
              <a:rPr lang="de-DE" sz="1400" dirty="0" smtClean="0">
                <a:solidFill>
                  <a:schemeClr val="tx2"/>
                </a:solidFill>
              </a:rPr>
              <a:t>.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619276" y="4007251"/>
            <a:ext cx="229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9" name="Rechteck 48"/>
          <p:cNvSpPr/>
          <p:nvPr/>
        </p:nvSpPr>
        <p:spPr>
          <a:xfrm>
            <a:off x="175991" y="205252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view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175991" y="205252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849281" y="910471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/>
          <p:cNvCxnSpPr>
            <a:stCxn id="55" idx="2"/>
          </p:cNvCxnSpPr>
          <p:nvPr/>
        </p:nvCxnSpPr>
        <p:spPr>
          <a:xfrm>
            <a:off x="7389281" y="1090471"/>
            <a:ext cx="1095296" cy="377167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9524503" y="2006793"/>
            <a:ext cx="2725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Im „Nicht-Edit“ sind die Felder ausgegraut und Text kann hervorgehoben werden, aber nichts eingetragen etc. Wenn Edit, dann editierbar und nicht mehr ausgegraut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657600" y="4428315"/>
            <a:ext cx="13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Teil: &lt; 1 / 3 &gt;</a:t>
            </a:r>
            <a:endParaRPr lang="de-DE" dirty="0"/>
          </a:p>
        </p:txBody>
      </p:sp>
      <p:sp>
        <p:nvSpPr>
          <p:cNvPr id="58" name="Rechteck 57"/>
          <p:cNvSpPr/>
          <p:nvPr/>
        </p:nvSpPr>
        <p:spPr>
          <a:xfrm>
            <a:off x="3666060" y="4475648"/>
            <a:ext cx="1301593" cy="274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 Verbindung mit Pfeil 58"/>
          <p:cNvCxnSpPr>
            <a:stCxn id="58" idx="2"/>
          </p:cNvCxnSpPr>
          <p:nvPr/>
        </p:nvCxnSpPr>
        <p:spPr>
          <a:xfrm>
            <a:off x="4316857" y="4750314"/>
            <a:ext cx="290312" cy="66201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3464919" y="5440642"/>
            <a:ext cx="27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Wenn nur Teil 1 gefüllt dann 1/1 etc.</a:t>
            </a:r>
            <a:endParaRPr lang="de-DE" dirty="0"/>
          </a:p>
        </p:txBody>
      </p:sp>
      <p:sp>
        <p:nvSpPr>
          <p:cNvPr id="63" name="Rechteck 62"/>
          <p:cNvSpPr/>
          <p:nvPr/>
        </p:nvSpPr>
        <p:spPr>
          <a:xfrm>
            <a:off x="5645656" y="910471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rade Verbindung mit Pfeil 63"/>
          <p:cNvCxnSpPr>
            <a:stCxn id="67" idx="0"/>
          </p:cNvCxnSpPr>
          <p:nvPr/>
        </p:nvCxnSpPr>
        <p:spPr>
          <a:xfrm flipV="1">
            <a:off x="4992998" y="107059"/>
            <a:ext cx="4530767" cy="79703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8484577" y="4693072"/>
            <a:ext cx="2725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Wie zuvor Download, nur für Teil 1 (ggf. umständlich, hier nur die Funktion und zuvor alles als </a:t>
            </a:r>
            <a:r>
              <a:rPr lang="de-DE" dirty="0" err="1" smtClean="0"/>
              <a:t>zip</a:t>
            </a:r>
            <a:r>
              <a:rPr lang="de-DE" dirty="0" smtClean="0"/>
              <a:t>. Muss nochmal überlegen)</a:t>
            </a:r>
            <a:endParaRPr lang="de-DE" dirty="0"/>
          </a:p>
        </p:txBody>
      </p:sp>
      <p:sp>
        <p:nvSpPr>
          <p:cNvPr id="66" name="Textfeld 65"/>
          <p:cNvSpPr txBox="1"/>
          <p:nvPr/>
        </p:nvSpPr>
        <p:spPr>
          <a:xfrm>
            <a:off x="9525241" y="3955368"/>
            <a:ext cx="27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Edit nur für den Teil 1. Edit Teil 2 etc. auf Seite 2.</a:t>
            </a:r>
            <a:endParaRPr lang="de-DE" dirty="0"/>
          </a:p>
        </p:txBody>
      </p:sp>
      <p:sp>
        <p:nvSpPr>
          <p:cNvPr id="67" name="Rechteck 66"/>
          <p:cNvSpPr/>
          <p:nvPr/>
        </p:nvSpPr>
        <p:spPr>
          <a:xfrm>
            <a:off x="4452998" y="904089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Add </a:t>
            </a:r>
            <a:r>
              <a:rPr lang="de-DE" sz="1600" dirty="0" err="1" smtClean="0">
                <a:solidFill>
                  <a:schemeClr val="bg1"/>
                </a:solidFill>
              </a:rPr>
              <a:t>part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4446713" y="910471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Gerade Verbindung mit Pfeil 69"/>
          <p:cNvCxnSpPr>
            <a:stCxn id="63" idx="2"/>
          </p:cNvCxnSpPr>
          <p:nvPr/>
        </p:nvCxnSpPr>
        <p:spPr>
          <a:xfrm>
            <a:off x="6185656" y="1090471"/>
            <a:ext cx="3338109" cy="19661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9524503" y="29122"/>
            <a:ext cx="2725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Hierüber können weitere Teile (2 und 3) zum </a:t>
            </a:r>
            <a:r>
              <a:rPr lang="de-DE" dirty="0" err="1" smtClean="0"/>
              <a:t>Awf</a:t>
            </a:r>
            <a:r>
              <a:rPr lang="de-DE" dirty="0" smtClean="0"/>
              <a:t> ergänzt werden. Dann „View“ wie auf nächster Folie</a:t>
            </a:r>
            <a:endParaRPr lang="de-DE" dirty="0"/>
          </a:p>
        </p:txBody>
      </p:sp>
      <p:sp>
        <p:nvSpPr>
          <p:cNvPr id="75" name="Textfeld 74"/>
          <p:cNvSpPr txBox="1"/>
          <p:nvPr/>
        </p:nvSpPr>
        <p:spPr>
          <a:xfrm>
            <a:off x="4101762" y="3283822"/>
            <a:ext cx="301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Textfeld wie zuvor</a:t>
            </a:r>
            <a:endParaRPr lang="de-DE" dirty="0"/>
          </a:p>
        </p:txBody>
      </p:sp>
      <p:sp>
        <p:nvSpPr>
          <p:cNvPr id="76" name="Textfeld 75"/>
          <p:cNvSpPr txBox="1"/>
          <p:nvPr/>
        </p:nvSpPr>
        <p:spPr>
          <a:xfrm>
            <a:off x="4101762" y="3671402"/>
            <a:ext cx="301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Textfeld wie zuvor</a:t>
            </a:r>
            <a:endParaRPr lang="de-DE" dirty="0"/>
          </a:p>
        </p:txBody>
      </p:sp>
      <p:sp>
        <p:nvSpPr>
          <p:cNvPr id="77" name="Textfeld 76"/>
          <p:cNvSpPr txBox="1"/>
          <p:nvPr/>
        </p:nvSpPr>
        <p:spPr>
          <a:xfrm>
            <a:off x="4101762" y="3985576"/>
            <a:ext cx="301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78" name="Rechteck 77"/>
          <p:cNvSpPr/>
          <p:nvPr/>
        </p:nvSpPr>
        <p:spPr>
          <a:xfrm>
            <a:off x="715991" y="1522896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Teil 1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715991" y="1740645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Teil 2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715991" y="1956962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Teil 3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619276" y="1506450"/>
            <a:ext cx="1301593" cy="647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2" name="Gerade Verbindung mit Pfeil 81"/>
          <p:cNvCxnSpPr>
            <a:stCxn id="81" idx="2"/>
            <a:endCxn id="83" idx="0"/>
          </p:cNvCxnSpPr>
          <p:nvPr/>
        </p:nvCxnSpPr>
        <p:spPr>
          <a:xfrm>
            <a:off x="1270073" y="2154404"/>
            <a:ext cx="402549" cy="301211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309980" y="5166518"/>
            <a:ext cx="2725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Wenn Teile nicht vorhanden, dann ausgegraut. Sonst anklickbar bis auf aktuell angeschauten Teil.</a:t>
            </a:r>
            <a:endParaRPr lang="de-DE" dirty="0"/>
          </a:p>
        </p:txBody>
      </p:sp>
      <p:sp>
        <p:nvSpPr>
          <p:cNvPr id="87" name="Textfeld 86"/>
          <p:cNvSpPr txBox="1"/>
          <p:nvPr/>
        </p:nvSpPr>
        <p:spPr>
          <a:xfrm>
            <a:off x="5329638" y="5763807"/>
            <a:ext cx="2725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Ggf. viele redundante Funktionen, hier muss ich nochmal nachdenken.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4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>
          <a:xfrm>
            <a:off x="431321" y="2845562"/>
            <a:ext cx="7712015" cy="376227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5748656" y="3014243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edit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715992" y="3266877"/>
            <a:ext cx="665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Langtitel Anwendungsfall 3 …………………………………………….</a:t>
            </a:r>
            <a:endParaRPr lang="de-DE" b="1" dirty="0"/>
          </a:p>
        </p:txBody>
      </p:sp>
      <p:sp>
        <p:nvSpPr>
          <p:cNvPr id="38" name="Rechteck 37"/>
          <p:cNvSpPr/>
          <p:nvPr/>
        </p:nvSpPr>
        <p:spPr>
          <a:xfrm>
            <a:off x="6945996" y="3014243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print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715992" y="3747615"/>
            <a:ext cx="185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Beschreibung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715991" y="4982059"/>
            <a:ext cx="229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Lieferleistung/Output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715991" y="5351391"/>
            <a:ext cx="229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Input</a:t>
            </a:r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3648049" y="3828974"/>
            <a:ext cx="4141604" cy="114731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DE" sz="1400" dirty="0" err="1" smtClean="0">
                <a:solidFill>
                  <a:schemeClr val="tx2"/>
                </a:solidFill>
              </a:rPr>
              <a:t>Lorem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ipsum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dolor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sit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amet</a:t>
            </a:r>
            <a:r>
              <a:rPr lang="de-DE" sz="1400" dirty="0" smtClean="0">
                <a:solidFill>
                  <a:schemeClr val="tx2"/>
                </a:solidFill>
              </a:rPr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consetetur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sadipscing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elitr</a:t>
            </a:r>
            <a:r>
              <a:rPr lang="de-DE" sz="1400" dirty="0" smtClean="0">
                <a:solidFill>
                  <a:schemeClr val="tx2"/>
                </a:solidFill>
              </a:rPr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sed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diam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nonumy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eirmod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tempor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invidunt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ut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labore</a:t>
            </a:r>
            <a:r>
              <a:rPr lang="de-DE" sz="1400" dirty="0" smtClean="0">
                <a:solidFill>
                  <a:schemeClr val="tx2"/>
                </a:solidFill>
              </a:rPr>
              <a:t> et </a:t>
            </a:r>
            <a:r>
              <a:rPr lang="de-DE" sz="1400" dirty="0" err="1" smtClean="0">
                <a:solidFill>
                  <a:schemeClr val="tx2"/>
                </a:solidFill>
              </a:rPr>
              <a:t>dolore</a:t>
            </a:r>
            <a:r>
              <a:rPr lang="de-DE" sz="1400" dirty="0" smtClean="0">
                <a:solidFill>
                  <a:schemeClr val="tx2"/>
                </a:solidFill>
              </a:rPr>
              <a:t> magna </a:t>
            </a:r>
            <a:r>
              <a:rPr lang="de-DE" sz="1400" dirty="0" err="1" smtClean="0">
                <a:solidFill>
                  <a:schemeClr val="tx2"/>
                </a:solidFill>
              </a:rPr>
              <a:t>aliquyam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erat</a:t>
            </a:r>
            <a:r>
              <a:rPr lang="de-DE" sz="1400" dirty="0" smtClean="0">
                <a:solidFill>
                  <a:schemeClr val="tx2"/>
                </a:solidFill>
              </a:rPr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sed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diam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voluptua</a:t>
            </a:r>
            <a:r>
              <a:rPr lang="de-DE" sz="1400" dirty="0" smtClean="0">
                <a:solidFill>
                  <a:schemeClr val="tx2"/>
                </a:solidFill>
              </a:rPr>
              <a:t>. At </a:t>
            </a:r>
            <a:r>
              <a:rPr lang="de-DE" sz="1400" dirty="0" err="1" smtClean="0">
                <a:solidFill>
                  <a:schemeClr val="tx2"/>
                </a:solidFill>
              </a:rPr>
              <a:t>vero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eos</a:t>
            </a:r>
            <a:r>
              <a:rPr lang="de-DE" sz="1400" dirty="0" smtClean="0">
                <a:solidFill>
                  <a:schemeClr val="tx2"/>
                </a:solidFill>
              </a:rPr>
              <a:t> et </a:t>
            </a:r>
            <a:r>
              <a:rPr lang="de-DE" sz="1400" dirty="0" err="1" smtClean="0">
                <a:solidFill>
                  <a:schemeClr val="tx2"/>
                </a:solidFill>
              </a:rPr>
              <a:t>accusam</a:t>
            </a:r>
            <a:r>
              <a:rPr lang="de-DE" sz="1400" dirty="0" smtClean="0">
                <a:solidFill>
                  <a:schemeClr val="tx2"/>
                </a:solidFill>
              </a:rPr>
              <a:t> et </a:t>
            </a:r>
            <a:r>
              <a:rPr lang="de-DE" sz="1400" dirty="0" err="1" smtClean="0">
                <a:solidFill>
                  <a:schemeClr val="tx2"/>
                </a:solidFill>
              </a:rPr>
              <a:t>justo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duo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dolores</a:t>
            </a:r>
            <a:r>
              <a:rPr lang="de-DE" sz="1400" dirty="0" smtClean="0">
                <a:solidFill>
                  <a:schemeClr val="tx2"/>
                </a:solidFill>
              </a:rPr>
              <a:t> et </a:t>
            </a:r>
            <a:r>
              <a:rPr lang="de-DE" sz="1400" dirty="0" err="1" smtClean="0">
                <a:solidFill>
                  <a:schemeClr val="tx2"/>
                </a:solidFill>
              </a:rPr>
              <a:t>ea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rebum</a:t>
            </a:r>
            <a:r>
              <a:rPr lang="de-DE" sz="1400" dirty="0" smtClean="0">
                <a:solidFill>
                  <a:schemeClr val="tx2"/>
                </a:solidFill>
              </a:rPr>
              <a:t>.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715991" y="5729155"/>
            <a:ext cx="229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128428" y="119301"/>
            <a:ext cx="1461598" cy="1759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Import LOIN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28428" y="115251"/>
            <a:ext cx="1474791" cy="180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2391508" y="295252"/>
            <a:ext cx="4588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Drag&amp;Drop</a:t>
            </a:r>
            <a:r>
              <a:rPr lang="de-DE" dirty="0" smtClean="0"/>
              <a:t> wenn möglich, sonst mir auch egal.</a:t>
            </a:r>
          </a:p>
          <a:p>
            <a:r>
              <a:rPr lang="de-DE" dirty="0" smtClean="0"/>
              <a:t>Vorlage hierüber auch Downloadbar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 rot="20012207">
            <a:off x="2760785" y="2162908"/>
            <a:ext cx="176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Work in Progress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62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Office PowerPoint</Application>
  <PresentationFormat>Breitbild</PresentationFormat>
  <Paragraphs>101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>BUW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Feller, Daiki John</dc:creator>
  <cp:lastModifiedBy>Feller, Daiki John</cp:lastModifiedBy>
  <cp:revision>13</cp:revision>
  <dcterms:created xsi:type="dcterms:W3CDTF">2022-10-27T12:50:12Z</dcterms:created>
  <dcterms:modified xsi:type="dcterms:W3CDTF">2022-10-28T13:17:17Z</dcterms:modified>
</cp:coreProperties>
</file>